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43C7C6-A0F4-43CD-B632-FBC77FC56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78D43-4C25-4378-8BC2-451BA6646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9FEF05-1E9E-40F5-874E-EC4553ADD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55D24-EA5C-4E62-B397-0608C77CE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19FEE8-63D2-4B48-9BE0-C21549EFF2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D79112-9C21-4331-84FE-62AD7163AD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BE3926-6F9A-4A4A-B2C2-D2AEF6265F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D95579-FC75-4135-AA2F-AA70E6929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05280A-5D34-4D1F-9543-860C13707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1157E-E2E4-4C63-BC85-057899F54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923A5-3E32-489C-9420-A2F65C8E8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17076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新教材高中政治全面依法治国全面依法治国的基本要求\n## 1.全面依法治国的基本概念与意义\n### 1.1全面依法治国的内涵与核心要义\n### 1.2全面依法治国的历史背景与发展历程\n### 1.3全面依法治国在我国经济社会发展中的重要性\n## 2.全面依法治国的基本要求与基本原则\n### 2.1全面依法治国的指导思想与目标任务\n### 2.2全面依法治国的基本原则与实施路径\n### 2.3全面依法治国的评价标准与监督机制\n## 3.全面依法治国的实施策略与措施\n### 3.1加强立法工作，完善法律体系\n### 3.2严格依法行政，提高政府治理能力\n### 3.3深化司法体制改革，提高司法公正水平\n## 4.全面依法治国的保障与支撑\n### 4.1加强法治队伍建设，提高法治人才素质\n### 4.2加强法治宣传教育，提高全民法治意识\n### 4.3加强国际交流与合作，推动全球法治建设\n## 5.全面依法治国的挑战与展望\n### 5.1当前全面依法治国面临的挑战与问题\n### 5.2全面依法治国的发展趋势与前景展望\n### 5.3如何进一步推进全面依法治国，实现国家治理现代化\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3500"/>
              <a:t>新教材高中政治全面依法治国全面依法治国的基本要求</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全面依法治国的基本概念与意义</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pic>
        <p:nvPicPr>
          <p:cNvPr id="16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5" name="Group 598"/>
            <p:cNvGrpSpPr/>
            <p:nvPr/>
          </p:nvGrpSpPr>
          <p:grpSpPr>
            <a:xfrm>
              <a:off x="763829" y="1414808"/>
              <a:ext cx="6972294" cy="2337649"/>
              <a:chOff x="763829" y="1414808"/>
              <a:chExt cx="6972294" cy="2337649"/>
            </a:xfrm>
          </p:grpSpPr>
          <p:sp>
            <p:nvSpPr>
              <p:cNvPr id="16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全面依法治国的内涵</a:t>
                </a:r>
                <a:endParaRPr/>
              </a:p>
            </p:txBody>
          </p:sp>
          <p:sp>
            <p:nvSpPr>
              <p:cNvPr id="16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坚持依法治国、依法执政、依法行政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保障国家法制统一、尊严、权威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保障社会公平正义、社会和谐稳定、国家长治久安</a:t>
                </a:r>
                <a:endParaRPr/>
              </a:p>
            </p:txBody>
          </p:sp>
          <p:sp>
            <p:nvSpPr>
              <p:cNvPr id="16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2" name="Group 591"/>
            <p:cNvGrpSpPr/>
            <p:nvPr/>
          </p:nvGrpSpPr>
          <p:grpSpPr>
            <a:xfrm>
              <a:off x="689593" y="3949139"/>
              <a:ext cx="7078256" cy="2128975"/>
              <a:chOff x="689593" y="3949139"/>
              <a:chExt cx="7078256" cy="2128975"/>
            </a:xfrm>
          </p:grpSpPr>
          <p:sp>
            <p:nvSpPr>
              <p:cNvPr id="17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全面依法治国的核心要义</a:t>
                </a:r>
                <a:endParaRPr/>
              </a:p>
            </p:txBody>
          </p:sp>
          <p:sp>
            <p:nvSpPr>
              <p:cNvPr id="17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坚持中国特色社会主义制度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坚持党的领导、人民当家作主、依法治国有机统一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坚持科学立法、严格执法、公正司法、全民守法</a:t>
                </a:r>
                <a:endParaRPr/>
              </a:p>
            </p:txBody>
          </p:sp>
          <p:sp>
            <p:nvSpPr>
              <p:cNvPr id="17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全面依法治国的内涵与核心要义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grpSp>
        <p:nvGrpSpPr>
          <p:cNvPr id="18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82" name="Group 628"/>
            <p:cNvGrpSpPr/>
            <p:nvPr/>
          </p:nvGrpSpPr>
          <p:grpSpPr>
            <a:xfrm>
              <a:off x="1197254" y="3971227"/>
              <a:ext cx="11008530" cy="2106887"/>
              <a:chOff x="1197254" y="3971227"/>
              <a:chExt cx="11008530" cy="2106887"/>
            </a:xfrm>
          </p:grpSpPr>
          <p:sp>
            <p:nvSpPr>
              <p:cNvPr id="18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8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全面依法治国的历史背景</a:t>
                </a:r>
                <a:endParaRPr/>
              </a:p>
            </p:txBody>
          </p:sp>
          <p:sp>
            <p:nvSpPr>
              <p:cNvPr id="18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改革开放以来，我国法治建设取得显著成果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适应新时代中国特色社会主义发展的要求，全面依法治国成为国家战略</a:t>
                </a:r>
                <a:endParaRPr/>
              </a:p>
            </p:txBody>
          </p:sp>
        </p:grpSp>
        <p:grpSp>
          <p:nvGrpSpPr>
            <p:cNvPr id="189" name="Group 635"/>
            <p:cNvGrpSpPr/>
            <p:nvPr/>
          </p:nvGrpSpPr>
          <p:grpSpPr>
            <a:xfrm>
              <a:off x="3499345" y="1423099"/>
              <a:ext cx="11008530" cy="2005901"/>
              <a:chOff x="3499345" y="1423099"/>
              <a:chExt cx="11008530" cy="2005901"/>
            </a:xfrm>
          </p:grpSpPr>
          <p:sp>
            <p:nvSpPr>
              <p:cNvPr id="19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全面依法治国的发展历程</a:t>
                </a:r>
                <a:endParaRPr/>
              </a:p>
            </p:txBody>
          </p:sp>
          <p:sp>
            <p:nvSpPr>
              <p:cNvPr id="19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1999年，第九届全国人民代表大会提出“依法治国，建设社会主义法治国家”的基本方略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2014年，第十八届中央委员会第四次全体会议提出全面推进依法治国若干重大问题的决定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2018年，第十三届全国人民代表大会通过《中华人民共和国宪法修正案》，将“全面依法治国”写入宪法</a:t>
                </a:r>
                <a:endParaRPr/>
              </a:p>
            </p:txBody>
          </p:sp>
          <p:sp>
            <p:nvSpPr>
              <p:cNvPr id="19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全面依法治国的历史背景与发展历程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grpSp>
        <p:nvGrpSpPr>
          <p:cNvPr id="19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9" name=""/>
            <p:cNvGrpSpPr/>
            <p:nvPr/>
          </p:nvGrpSpPr>
          <p:grpSpPr>
            <a:xfrm>
              <a:off x="685800" y="3146904"/>
              <a:ext cx="5760000" cy="3225487"/>
              <a:chOff x="685800" y="3146904"/>
              <a:chExt cx="5760000" cy="3225487"/>
            </a:xfrm>
          </p:grpSpPr>
          <p:sp>
            <p:nvSpPr>
              <p:cNvPr id="20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全面依法治国对于完善和发展中国特色社会主义制度具有重要意义</a:t>
                </a:r>
                <a:endParaRPr kumimoji="1" lang="en-US" altLang="zh-CN" sz="1800" b="1">
                  <a:solidFill>
                    <a:schemeClr val="bg1"/>
                  </a:solidFill>
                  <a:latin typeface="+mj-ea"/>
                  <a:ea typeface="+mj-ea"/>
                </a:endParaRPr>
              </a:p>
            </p:txBody>
          </p:sp>
          <p:sp>
            <p:nvSpPr>
              <p:cNvPr id="20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保障国家政治制度稳定，实现国家治理现代化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保障社会公平正义，实现社会和谐稳定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保障国家长治久安，实现国家安全和发展</a:t>
                </a:r>
                <a:endParaRPr/>
              </a:p>
            </p:txBody>
          </p:sp>
        </p:grpSp>
        <p:grpSp>
          <p:nvGrpSpPr>
            <p:cNvPr id="202" name=""/>
            <p:cNvGrpSpPr/>
            <p:nvPr/>
          </p:nvGrpSpPr>
          <p:grpSpPr>
            <a:xfrm>
              <a:off x="6016236" y="3146904"/>
              <a:ext cx="5400000" cy="3225487"/>
              <a:chOff x="6016236" y="3146904"/>
              <a:chExt cx="5400000" cy="3225487"/>
            </a:xfrm>
          </p:grpSpPr>
          <p:sp>
            <p:nvSpPr>
              <p:cNvPr id="20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全面依法治国对于推动经济高质量发展具有重要意义</a:t>
                </a:r>
                <a:endParaRPr kumimoji="1" lang="en-US" altLang="zh-CN" sz="1800" b="1">
                  <a:solidFill>
                    <a:schemeClr val="bg1"/>
                  </a:solidFill>
                  <a:latin typeface="+mj-ea"/>
                  <a:ea typeface="+mj-ea"/>
                </a:endParaRPr>
              </a:p>
            </p:txBody>
          </p:sp>
          <p:sp>
            <p:nvSpPr>
              <p:cNvPr id="20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提供良好的法治环境，保障市场主体合法权益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促进政府职能转变，提高政府治理能力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保障科技创新和人才发展，提高国家竞争力</a:t>
                </a:r>
                <a:endParaRPr/>
              </a:p>
            </p:txBody>
          </p:sp>
        </p:grpSp>
      </p:grpSp>
      <p:sp>
        <p:nvSpPr>
          <p:cNvPr id="20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全面依法治国在我国经济社会发展中的重要性</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2}"/>
        <p:cNvGrpSpPr/>
        <p:nvPr/>
      </p:nvGrpSpPr>
      <p:grpSpPr>
        <a:xfrm>
          <a:off x="0" y="0"/>
          <a:ext cx="0" cy="0"/>
        </a:xfrm>
      </p:grpSpPr>
      <p:sp>
        <p:nvSpPr>
          <p:cNvPr id="20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全面依法治国的基本要求与基本原则</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sp>
        <p:nvSpPr>
          <p:cNvPr id="2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全面依法治国的指导思想与目标任务</a:t>
            </a:r>
            <a:endParaRPr lang="en-US" altLang="zh-CN" sz="2800" b="1">
              <a:latin typeface="+mj-ea"/>
              <a:ea typeface="+mj-ea"/>
            </a:endParaRPr>
          </a:p>
        </p:txBody>
      </p:sp>
      <p:grpSp>
        <p:nvGrpSpPr>
          <p:cNvPr id="2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2" name=""/>
            <p:cNvGrpSpPr/>
            <p:nvPr/>
          </p:nvGrpSpPr>
          <p:grpSpPr>
            <a:xfrm>
              <a:off x="660399" y="2074672"/>
              <a:ext cx="5100082" cy="4536540"/>
              <a:chOff x="660399" y="2074672"/>
              <a:chExt cx="5100082" cy="4536540"/>
            </a:xfrm>
          </p:grpSpPr>
          <p:sp>
            <p:nvSpPr>
              <p:cNvPr id="2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全面依法治国的指导思想</a:t>
                </a:r>
                <a:endParaRPr lang="en-US" altLang="zh-CN" sz="2000" b="1">
                  <a:latin typeface="Microsoft YaHei" panose="020b0503020204020204" pitchFamily="34" charset="-122"/>
                  <a:ea typeface="Microsoft YaHei" panose="020b0503020204020204" pitchFamily="34" charset="-122"/>
                </a:endParaRPr>
              </a:p>
            </p:txBody>
          </p:sp>
          <p:sp>
            <p:nvSpPr>
              <p:cNvPr id="2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坚持中国特色社会主义理论，深入贯彻习近平法治思想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坚持党的领导、人民当家作主、依法治国有机统一</a:t>
                </a:r>
                <a:endParaRPr/>
              </a:p>
            </p:txBody>
          </p:sp>
          <p:pic>
            <p:nvPicPr>
              <p:cNvPr id="2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7" name=""/>
            <p:cNvGrpSpPr/>
            <p:nvPr/>
          </p:nvGrpSpPr>
          <p:grpSpPr>
            <a:xfrm>
              <a:off x="6431519" y="2074672"/>
              <a:ext cx="5100082" cy="4536540"/>
              <a:chOff x="660399" y="2074672"/>
              <a:chExt cx="5100082" cy="4536540"/>
            </a:xfrm>
          </p:grpSpPr>
          <p:sp>
            <p:nvSpPr>
              <p:cNvPr id="2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全面依法治国的目标任务</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建设中国特色社会主义法治体系，建设社会主义法治国家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保障国家法制统一、尊严、权威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保障社会公平正义、社会和谐稳定、国家长治久安</a:t>
                </a:r>
                <a:endParaRPr/>
              </a:p>
            </p:txBody>
          </p:sp>
          <p:pic>
            <p:nvPicPr>
              <p:cNvPr id="2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全面依法治国的基本原则</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坚持党的领导原则，确保党在法治工作中的领导核心地位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坚持人民主体地位原则，保障人民群众合法权益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坚持法律面前人人平等原则，维护社会公平正义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坚持依法治国和以德治国相结合原则，实现法治与德治相辅相成</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全面依法治国的实施路径</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科学立法，完善法律体系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严格执法，提高政府治理能力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公正司法，提高司法公正水平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全民守法，提高全民法治意识</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全面依法治国的基本原则与实施路径</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sp>
        <p:nvSpPr>
          <p:cNvPr id="24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全面依法治国的评价标准与监督机制</a:t>
            </a:r>
            <a:endParaRPr lang="en-US" altLang="zh-CN" sz="2800" b="1">
              <a:latin typeface="+mj-ea"/>
              <a:ea typeface="+mj-ea"/>
            </a:endParaRPr>
          </a:p>
        </p:txBody>
      </p:sp>
      <p:grpSp>
        <p:nvGrpSpPr>
          <p:cNvPr id="24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3" name=""/>
            <p:cNvGrpSpPr/>
            <p:nvPr/>
          </p:nvGrpSpPr>
          <p:grpSpPr>
            <a:xfrm>
              <a:off x="660399" y="2074672"/>
              <a:ext cx="5100082" cy="4536540"/>
              <a:chOff x="660399" y="2074672"/>
              <a:chExt cx="5100082" cy="4536540"/>
            </a:xfrm>
          </p:grpSpPr>
          <p:sp>
            <p:nvSpPr>
              <p:cNvPr id="2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全面依法治国的评价标准</a:t>
                </a:r>
                <a:endParaRPr lang="en-US" altLang="zh-CN" sz="2000" b="1">
                  <a:latin typeface="Microsoft YaHei" panose="020b0503020204020204" pitchFamily="34" charset="-122"/>
                  <a:ea typeface="Microsoft YaHei" panose="020b0503020204020204" pitchFamily="34" charset="-122"/>
                </a:endParaRPr>
              </a:p>
            </p:txBody>
          </p:sp>
          <p:sp>
            <p:nvSpPr>
              <p:cNvPr id="2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法治建设与经济社会发展相适应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法治建设与社会公平正义相协调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法治建设与国家长治久安相符合</a:t>
                </a:r>
                <a:endParaRPr/>
              </a:p>
            </p:txBody>
          </p:sp>
          <p:pic>
            <p:nvPicPr>
              <p:cNvPr id="24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8" name=""/>
            <p:cNvGrpSpPr/>
            <p:nvPr/>
          </p:nvGrpSpPr>
          <p:grpSpPr>
            <a:xfrm>
              <a:off x="6431519" y="2074672"/>
              <a:ext cx="5100082" cy="4536540"/>
              <a:chOff x="660399" y="2074672"/>
              <a:chExt cx="5100082" cy="4536540"/>
            </a:xfrm>
          </p:grpSpPr>
          <p:sp>
            <p:nvSpPr>
              <p:cNvPr id="2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全面依法治国的监督机制</a:t>
                </a:r>
                <a:endParaRPr lang="en-US" altLang="zh-CN" sz="2000" b="1">
                  <a:latin typeface="Microsoft YaHei" panose="020b0503020204020204" pitchFamily="34" charset="-122"/>
                  <a:ea typeface="Microsoft YaHei" panose="020b0503020204020204" pitchFamily="34" charset="-122"/>
                </a:endParaRPr>
              </a:p>
            </p:txBody>
          </p:sp>
          <p:sp>
            <p:nvSpPr>
              <p:cNvPr id="2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完善人大监督、民主监督、行政监督、司法监督、社会监督等监督体系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保障人民群众对法治工作的知情权、参与权、表达权、监督权</a:t>
                </a:r>
                <a:endParaRPr/>
              </a:p>
            </p:txBody>
          </p:sp>
          <p:pic>
            <p:nvPicPr>
              <p:cNvPr id="25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全面依法治国的实施策略与措施</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加强立法工作，完善法律体系</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完善立法体制，提高立法质量</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坚持科学立法、民主立法、依法立法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保障立法的合法性、合理性、实效性</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加强重点领域立法，完善法律体系</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加强经济、政治、文化、社会、生态等领域立法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保障国家安全、社会稳定、民生福祉等方面法律法规</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https://d.book118.com/878017076026006042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新教材高中政治全面依法治国全面依法治国的基本要求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2024-09-21T05:18:02.620</cp:lastPrinted>
  <dcterms:created xsi:type="dcterms:W3CDTF">2024-09-20T21:18:02Z</dcterms:created>
  <dcterms:modified xsi:type="dcterms:W3CDTF">2024-09-20T21:18:04Z</dcterms:modified>
</cp:coreProperties>
</file>