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42281994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1270826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36383219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25866519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10480328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10915777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40811666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37806290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22928444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3434441200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D3FC9-80FF-493E-BF99-40D579600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F637E-3A3D-4F36-A0B3-4E64E9B09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8DE23-B989-415D-BED4-155F1B7C3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39E476-C863-4659-AA7A-159E5F989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8242BF-4AFA-408E-9E1F-0A88B813C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9C981C-77AA-458F-B269-A9BFDFC75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7AC888-1103-4C1B-9BE7-93E579E87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F7EE6-0015-481F-82A0-BB6013F8A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2B968D-32A4-42A1-BAD5-99289742B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2A8A0-EAE4-451A-84C6-CDF9817F2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1DADD-E828-43BF-AF94-9BDF4FD0D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620341990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标题 22"/>
          <p:cNvSpPr>
            <a:spLocks noGrp="1"/>
          </p:cNvSpPr>
          <p:nvPr>
            <p:ph type="title" hasCustomPrompt="1"/>
          </p:nvPr>
        </p:nvSpPr>
        <p:spPr>
          <a:xfrm>
            <a:off x="799210" y="2766059"/>
            <a:ext cx="7545579" cy="132588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标题</a:t>
            </a:r>
          </a:p>
        </p:txBody>
      </p:sp>
    </p:spTree>
    <p:extLst>
      <p:ext uri="{BB962C8B-B14F-4D97-AF65-F5344CB8AC3E}">
        <p14:creationId xmlns:p14="http://schemas.microsoft.com/office/powerpoint/2010/main" val="4243786271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143993480"/>
      </p:ext>
    </p:extLst>
  </p:cSld>
  <p:clrMapOvr>
    <a:masterClrMapping/>
  </p:clrMapOvr>
  <p:transition>
    <p:checker dir="vert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B85D6841-8576-4165-93DB-8A6CFECFE469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 hasCustomPrompt="1"/>
          </p:nvPr>
        </p:nvSpPr>
        <p:spPr>
          <a:xfrm>
            <a:off x="2180564" y="2667020"/>
            <a:ext cx="5181600" cy="1676400"/>
          </a:xfrm>
        </p:spPr>
        <p:txBody>
          <a:bodyPr/>
          <a:lstStyle>
            <a:lvl1pPr>
              <a:defRPr sz="4400"/>
            </a:lvl1pPr>
          </a:lstStyle>
          <a:p>
            <a:pPr lvl="0"/>
            <a:r>
              <a:rPr lang="zh-CN" altLang="en-US"/>
              <a:t>谢    谢</a:t>
            </a:r>
          </a:p>
        </p:txBody>
      </p:sp>
    </p:spTree>
    <p:extLst>
      <p:ext uri="{BB962C8B-B14F-4D97-AF65-F5344CB8AC3E}">
        <p14:creationId xmlns:p14="http://schemas.microsoft.com/office/powerpoint/2010/main" val="367607558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1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3487AB2C-8F24-4D14-8BA8-EA762E2FF0E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20643298-5B19-4CDB-ABBB-BCB3EF1507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431231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10" r:id="rId2"/>
    <p:sldLayoutId id="2147483811" r:id="rId3"/>
    <p:sldLayoutId id="2147483812" r:id="rId4"/>
  </p:sldLayoutIdLst>
  <p:transition>
    <p:checker dir="vert"/>
  </p:transition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3429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685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0287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171450" indent="-171450" algn="l" rtl="0" eaLnBrk="1" fontAlgn="base" hangingPunct="1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Relationship Id="rId4" Type="http://schemas.openxmlformats.org/officeDocument/2006/relationships/hyperlink" Target="http://baike.baidu.com/pic/1/1182496001534568.jpg" TargetMode="Ex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2112003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11* </a:t>
            </a:r>
            <a:r>
              <a:rPr lang="zh-CN" altLang="en-US"/>
              <a:t>核舟记</a:t>
            </a:r>
          </a:p>
        </p:txBody>
      </p:sp>
    </p:spTree>
    <p:extLst>
      <p:ext uri="{BB962C8B-B14F-4D97-AF65-F5344CB8AC3E}">
        <p14:creationId xmlns:p14="http://schemas.microsoft.com/office/powerpoint/2010/main" val="3901676401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TextBox 1"/>
          <p:cNvSpPr txBox="1">
            <a:spLocks noChangeArrowheads="1"/>
          </p:cNvSpPr>
          <p:nvPr/>
        </p:nvSpPr>
        <p:spPr bwMode="auto">
          <a:xfrm>
            <a:off x="762000" y="685800"/>
            <a:ext cx="44958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朗读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探究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感悟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457200" y="2514600"/>
            <a:ext cx="8229600" cy="2862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      </a:t>
            </a:r>
            <a:r>
              <a:rPr lang="zh-CN" altLang="en-US" sz="6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为什么文题是“小石潭记”而不是“石潭记”？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1676400"/>
            <a:ext cx="2209800" cy="7842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500" b="1">
                <a:solidFill>
                  <a:schemeClr val="accent4">
                    <a:lumMod val="75000"/>
                  </a:schemeClr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探究一：</a:t>
            </a:r>
          </a:p>
        </p:txBody>
      </p:sp>
      <p:pic>
        <p:nvPicPr>
          <p:cNvPr id="5" name="Picture 7" descr="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62425" y="4572000"/>
            <a:ext cx="4829175" cy="2057400"/>
          </a:xfrm>
          <a:prstGeom prst="rect">
            <a:avLst/>
          </a:prstGeom>
          <a:noFill/>
          <a:ln w="76200" cmpd="tri">
            <a:solidFill>
              <a:srgbClr val="008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ntr" presetSubtype="0" dur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3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4"/>
          <p:cNvSpPr>
            <a:spLocks noChangeArrowheads="1"/>
          </p:cNvSpPr>
          <p:nvPr/>
        </p:nvSpPr>
        <p:spPr bwMode="auto">
          <a:xfrm>
            <a:off x="1219200" y="5913438"/>
            <a:ext cx="2971800" cy="944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latin typeface="Times New Roman" panose="02010609060101010101" pitchFamily="49" charset="-122"/>
                <a:ea typeface="楷体" panose="02010609060101010101" pitchFamily="49" charset="-122"/>
              </a:rPr>
              <a:t>柳宗元</a:t>
            </a:r>
            <a:endParaRPr lang="zh-CN" altLang="en-US" sz="2400" b="1">
              <a:latin typeface="楷体_GB2312" panose="02010609030101010101" pitchFamily="49" charset="-122"/>
              <a:ea typeface="楷体_GB2312" panose="02010609030101010101" pitchFamily="49" charset="-122"/>
            </a:endParaRPr>
          </a:p>
          <a:p>
            <a:pPr eaLnBrk="1" hangingPunct="1"/>
            <a:endParaRPr lang="en-US" altLang="zh-CN" sz="2400" b="1">
              <a:latin typeface="楷体_GB2312" panose="02010609030101010101" pitchFamily="49" charset="-122"/>
              <a:ea typeface="楷体_GB2312" panose="02010609030101010101" pitchFamily="49" charset="-122"/>
            </a:endParaRPr>
          </a:p>
        </p:txBody>
      </p:sp>
      <p:pic>
        <p:nvPicPr>
          <p:cNvPr id="5123" name="Picture 5" descr="1182496001534568_small">
            <a:hlinkClick r:id="rId4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" y="990600"/>
            <a:ext cx="4219575" cy="495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7" name="Rectangle 7"/>
          <p:cNvSpPr>
            <a:spLocks noChangeArrowheads="1"/>
          </p:cNvSpPr>
          <p:nvPr/>
        </p:nvSpPr>
        <p:spPr bwMode="auto">
          <a:xfrm>
            <a:off x="4572000" y="1066800"/>
            <a:ext cx="4038600" cy="483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chemeClr val="hlink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    唐代</a:t>
            </a:r>
            <a:r>
              <a:rPr lang="zh-CN" altLang="en-US" sz="28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文学家，字子厚，</a:t>
            </a:r>
            <a:r>
              <a:rPr lang="zh-CN" altLang="en-US" sz="2800" b="1">
                <a:solidFill>
                  <a:schemeClr val="hlink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唐宋八大家之一</a:t>
            </a:r>
            <a:r>
              <a:rPr lang="zh-CN" altLang="en-US" sz="28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。祖籍河东（今山西永济），</a:t>
            </a:r>
            <a:r>
              <a:rPr lang="zh-CN" altLang="en-US" sz="2800" b="1">
                <a:solidFill>
                  <a:srgbClr val="FF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世称柳河东</a:t>
            </a:r>
            <a:r>
              <a:rPr lang="zh-CN" altLang="en-US" sz="28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或柳柳州。</a:t>
            </a:r>
            <a:br>
              <a:rPr lang="zh-CN" altLang="en-US" sz="2800" b="1">
                <a:solidFill>
                  <a:srgbClr val="000000"/>
                </a:solidFill>
                <a:latin typeface="楷体_GB2312" panose="02010609030101010101" pitchFamily="49" charset="-122"/>
                <a:ea typeface="楷体_GB2312" panose="02010609030101010101" pitchFamily="49" charset="-122"/>
              </a:rPr>
            </a:br>
            <a:r>
              <a:rPr lang="zh-CN" altLang="en-US" sz="28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   与韩愈共同倡导唐代古文运动 ，并称“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韩柳</a:t>
            </a:r>
            <a:r>
              <a:rPr lang="zh-CN" altLang="en-US" sz="2800" b="1">
                <a:solidFill>
                  <a:srgbClr val="000000"/>
                </a:solidFill>
                <a:latin typeface="Times New Roman"/>
                <a:ea typeface="楷体" panose="02010609060101010101" pitchFamily="49" charset="-122"/>
              </a:rPr>
              <a:t>”。</a:t>
            </a:r>
          </a:p>
          <a:p>
            <a:pPr eaLnBrk="1" hangingPunct="1"/>
            <a:r>
              <a:rPr lang="zh-CN" altLang="en-US" sz="28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    柳宗元年轻的时候，</a:t>
            </a:r>
            <a:r>
              <a:rPr lang="zh-CN" altLang="en-US" sz="2800" b="1">
                <a:latin typeface="Times New Roman" panose="02010609060101010101" pitchFamily="49" charset="-122"/>
                <a:ea typeface="楷体" panose="02010609060101010101" pitchFamily="49" charset="-122"/>
              </a:rPr>
              <a:t>文学与政绩的声名都很高</a:t>
            </a:r>
            <a:r>
              <a:rPr lang="zh-CN" altLang="en-US" sz="28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。可是后来</a:t>
            </a:r>
            <a:r>
              <a:rPr lang="en-US" altLang="zh-CN" sz="28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……</a:t>
            </a:r>
            <a:endParaRPr lang="zh-CN" altLang="en-US" sz="2800" b="1">
              <a:solidFill>
                <a:srgbClr val="000000"/>
              </a:solidFill>
              <a:latin typeface="楷体_GB2312" panose="02010609030101010101" pitchFamily="49" charset="-122"/>
              <a:ea typeface="楷体_GB2312" panose="0201060903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4"/>
          <p:cNvSpPr>
            <a:spLocks noChangeArrowheads="1"/>
          </p:cNvSpPr>
          <p:nvPr/>
        </p:nvSpPr>
        <p:spPr bwMode="auto">
          <a:xfrm>
            <a:off x="609600" y="519113"/>
            <a:ext cx="8001000" cy="6162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3400" b="1">
                <a:latin typeface="Times New Roman" panose="02010609060101010101" pitchFamily="49" charset="-122"/>
                <a:ea typeface="楷体" panose="02010609060101010101" pitchFamily="49" charset="-122"/>
              </a:rPr>
              <a:t>写作背景</a:t>
            </a:r>
          </a:p>
          <a:p>
            <a:pPr algn="ctr" eaLnBrk="1" hangingPunct="1"/>
            <a:endParaRPr lang="zh-CN" altLang="en-US" sz="14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/>
            <a:r>
              <a:rPr lang="zh-CN" altLang="en-US" sz="24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2600" b="1">
                <a:solidFill>
                  <a:schemeClr val="hlink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柳宗元参与</a:t>
            </a:r>
            <a:r>
              <a:rPr lang="zh-CN" altLang="en-US" sz="26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王叔文</a:t>
            </a:r>
            <a:r>
              <a:rPr lang="zh-CN" altLang="en-US" sz="2600" b="1">
                <a:solidFill>
                  <a:schemeClr val="hlink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革新运动失败被贬为永州司马。</a:t>
            </a:r>
            <a:r>
              <a:rPr lang="zh-CN" altLang="en-US" sz="26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   </a:t>
            </a:r>
          </a:p>
          <a:p>
            <a:pPr eaLnBrk="1" hangingPunct="1"/>
            <a:r>
              <a:rPr lang="zh-CN" altLang="en-US" sz="2600" b="1">
                <a:solidFill>
                  <a:schemeClr val="hlink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永州地处</a:t>
            </a:r>
            <a:r>
              <a:rPr lang="zh-CN" altLang="en-US" sz="26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湖南和广东交界的地方，当时甚为</a:t>
            </a:r>
            <a:r>
              <a:rPr lang="zh-CN" altLang="en-US" sz="2600" b="1">
                <a:solidFill>
                  <a:schemeClr val="hlink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荒僻</a:t>
            </a:r>
            <a:r>
              <a:rPr lang="zh-CN" altLang="en-US" sz="26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，是个人烟稀少令人可怕的地方。在永州，</a:t>
            </a:r>
            <a:r>
              <a:rPr lang="zh-CN" altLang="en-US" sz="2600" b="1">
                <a:solidFill>
                  <a:schemeClr val="hlink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残酷的政治迫害，艰苦的生活环境，使柳宗元悲愤、忧郁、痛苦</a:t>
            </a:r>
            <a:r>
              <a:rPr lang="zh-CN" altLang="en-US" sz="26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，加之几次无情的火灾，严重损害了他的健康，竟至到了“</a:t>
            </a:r>
            <a:r>
              <a:rPr lang="zh-CN" altLang="en-US" sz="2600" b="1">
                <a:latin typeface="Times New Roman" panose="02010609060101010101" pitchFamily="49" charset="-122"/>
                <a:ea typeface="楷体" panose="02010609060101010101" pitchFamily="49" charset="-122"/>
              </a:rPr>
              <a:t>行则膝颤、坐则麻痹</a:t>
            </a:r>
            <a:r>
              <a:rPr lang="zh-CN" altLang="en-US" sz="2600" b="1">
                <a:solidFill>
                  <a:srgbClr val="000000"/>
                </a:solidFill>
                <a:latin typeface="Times New Roman"/>
                <a:ea typeface="楷体" panose="02010609060101010101" pitchFamily="49" charset="-122"/>
              </a:rPr>
              <a:t>”的程度。永州之贬，一贬就是</a:t>
            </a:r>
            <a:r>
              <a:rPr lang="en-US" altLang="zh-CN" sz="26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10</a:t>
            </a:r>
            <a:r>
              <a:rPr lang="zh-CN" altLang="en-US" sz="26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年。</a:t>
            </a:r>
            <a:r>
              <a:rPr lang="zh-CN" altLang="en-US" sz="2600" b="1">
                <a:solidFill>
                  <a:schemeClr val="hlink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贬谪生涯所经受的种种迫害和磨难，并未能动摇柳宗元的政治理想。</a:t>
            </a:r>
            <a:r>
              <a:rPr lang="zh-CN" altLang="en-US" sz="26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他在信中明确表示：“</a:t>
            </a:r>
            <a:r>
              <a:rPr lang="zh-CN" altLang="en-US" sz="2600" b="1">
                <a:latin typeface="Times New Roman" panose="02010609060101010101" pitchFamily="49" charset="-122"/>
                <a:ea typeface="楷体" panose="02010609060101010101" pitchFamily="49" charset="-122"/>
              </a:rPr>
              <a:t>虽万受摈弃，不更乎其内</a:t>
            </a:r>
            <a:r>
              <a:rPr lang="zh-CN" altLang="en-US" sz="26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。”</a:t>
            </a:r>
            <a:br>
              <a:rPr lang="zh-CN" altLang="en-US" sz="2600" b="1">
                <a:solidFill>
                  <a:srgbClr val="000000"/>
                </a:solidFill>
                <a:latin typeface="楷体_GB2312" panose="02010609030101010101" pitchFamily="49" charset="-122"/>
                <a:ea typeface="楷体_GB2312" panose="02010609030101010101" pitchFamily="49" charset="-122"/>
              </a:rPr>
            </a:br>
            <a:endParaRPr lang="zh-CN" altLang="en-US" sz="1400" b="1">
              <a:solidFill>
                <a:srgbClr val="000000"/>
              </a:solidFill>
              <a:latin typeface="楷体_GB2312" panose="02010609030101010101" pitchFamily="49" charset="-122"/>
              <a:ea typeface="楷体_GB2312" panose="02010609030101010101" pitchFamily="49" charset="-122"/>
            </a:endParaRPr>
          </a:p>
          <a:p>
            <a:pPr eaLnBrk="1" hangingPunct="1"/>
            <a:r>
              <a:rPr lang="zh-CN" altLang="en-US" sz="26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    为排遣贬官的愤懑之情，柳宗元常不避幽远，探山访水。遂写出一系列山水游记</a:t>
            </a:r>
            <a:r>
              <a:rPr lang="en-US" altLang="zh-CN" sz="2600" b="1">
                <a:solidFill>
                  <a:srgbClr val="000000"/>
                </a:solidFill>
                <a:latin typeface="Times New Roman"/>
                <a:ea typeface="楷体" panose="02010609060101010101" pitchFamily="49" charset="-122"/>
              </a:rPr>
              <a:t>——</a:t>
            </a:r>
            <a:r>
              <a:rPr lang="en-US" altLang="zh-CN" sz="2600" b="1">
                <a:solidFill>
                  <a:schemeClr val="hlink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600" b="1">
                <a:solidFill>
                  <a:schemeClr val="hlink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永州八记</a:t>
            </a:r>
            <a:r>
              <a:rPr lang="en-US" altLang="zh-CN" sz="2600" b="1">
                <a:solidFill>
                  <a:schemeClr val="hlink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26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en-US" altLang="zh-CN" sz="26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6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小石潭记</a:t>
            </a:r>
            <a:r>
              <a:rPr lang="en-US" altLang="zh-CN" sz="26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26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是</a:t>
            </a:r>
            <a:r>
              <a:rPr lang="en-US" altLang="zh-CN" sz="26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6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永州八记</a:t>
            </a:r>
            <a:r>
              <a:rPr lang="en-US" altLang="zh-CN" sz="26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26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中第四篇。</a:t>
            </a:r>
          </a:p>
          <a:p>
            <a:pPr eaLnBrk="1" hangingPunct="1"/>
            <a:r>
              <a:rPr lang="zh-CN" altLang="en-US" sz="2400" b="1">
                <a:solidFill>
                  <a:srgbClr val="000000"/>
                </a:solidFill>
                <a:latin typeface="Times New Roman"/>
                <a:ea typeface="楷体" panose="02010609060101010101" pitchFamily="49" charset="-122"/>
              </a:rPr>
              <a:t>        </a:t>
            </a:r>
            <a:endParaRPr lang="zh-CN" altLang="en-US" sz="2400" b="1">
              <a:solidFill>
                <a:srgbClr val="000000"/>
              </a:solidFill>
              <a:latin typeface="楷体_GB2312" panose="02010609030101010101" pitchFamily="49" charset="-122"/>
              <a:ea typeface="楷体_GB2312" panose="02010609030101010101" pitchFamily="49" charset="-122"/>
            </a:endParaRPr>
          </a:p>
        </p:txBody>
      </p:sp>
    </p:spTree>
  </p:cSld>
  <p:clrMapOvr>
    <a:masterClrMapping/>
  </p:clrMapOvr>
  <p:transition>
    <p:checker dir="vert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TextBox 1"/>
          <p:cNvSpPr txBox="1">
            <a:spLocks noChangeArrowheads="1"/>
          </p:cNvSpPr>
          <p:nvPr/>
        </p:nvSpPr>
        <p:spPr bwMode="auto">
          <a:xfrm>
            <a:off x="762000" y="685800"/>
            <a:ext cx="44958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朗读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探究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感悟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457200" y="2514600"/>
            <a:ext cx="82296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      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1.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怎样发现“小石潭”的？</a:t>
            </a:r>
            <a:endParaRPr lang="zh-CN" altLang="en-US" sz="2800" b="1">
              <a:solidFill>
                <a:srgbClr val="00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14400" y="1676400"/>
            <a:ext cx="2209800" cy="7842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500" b="1">
                <a:solidFill>
                  <a:schemeClr val="accent4">
                    <a:lumMod val="75000"/>
                  </a:schemeClr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探究二：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457200" y="3429000"/>
            <a:ext cx="822960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      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2.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柳宗元是不是一个人才？怎样才能发现这样的人才？</a:t>
            </a:r>
            <a:endParaRPr lang="zh-CN" altLang="en-US" sz="2800" b="1">
              <a:solidFill>
                <a:srgbClr val="00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457200" y="4876800"/>
            <a:ext cx="82296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      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3.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为什么写“水尤清冽”？</a:t>
            </a:r>
            <a:endParaRPr lang="zh-CN" altLang="en-US" sz="2800" b="1">
              <a:solidFill>
                <a:srgbClr val="00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457200" y="5715000"/>
            <a:ext cx="82296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      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4.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为什么写潭底都是石头？</a:t>
            </a:r>
            <a:endParaRPr lang="zh-CN" altLang="en-US" sz="2800" b="1">
              <a:solidFill>
                <a:srgbClr val="00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TextBox 1"/>
          <p:cNvSpPr txBox="1">
            <a:spLocks noChangeArrowheads="1"/>
          </p:cNvSpPr>
          <p:nvPr/>
        </p:nvSpPr>
        <p:spPr bwMode="auto">
          <a:xfrm>
            <a:off x="762000" y="685800"/>
            <a:ext cx="44958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朗读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探究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感悟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457200" y="2514600"/>
            <a:ext cx="822960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      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1.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为什么写小石潭里鱼与游人相乐？</a:t>
            </a:r>
            <a:endParaRPr lang="zh-CN" altLang="en-US" sz="2800" b="1">
              <a:solidFill>
                <a:srgbClr val="00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14400" y="1676400"/>
            <a:ext cx="2209800" cy="7842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500" b="1">
                <a:solidFill>
                  <a:schemeClr val="accent4">
                    <a:lumMod val="75000"/>
                  </a:schemeClr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探究三：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457200" y="3733800"/>
            <a:ext cx="822960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      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2.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为什么写潭的上游“斗折蛇行，明灭可见”？</a:t>
            </a:r>
            <a:endParaRPr lang="zh-CN" altLang="en-US" sz="2800" b="1">
              <a:solidFill>
                <a:srgbClr val="00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457200" y="5105400"/>
            <a:ext cx="822960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      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3.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为什么写潭的上游“犬牙参差，不可知其源”？</a:t>
            </a:r>
            <a:endParaRPr lang="zh-CN" altLang="en-US" sz="2800" b="1">
              <a:solidFill>
                <a:srgbClr val="00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TextBox 1"/>
          <p:cNvSpPr txBox="1">
            <a:spLocks noChangeArrowheads="1"/>
          </p:cNvSpPr>
          <p:nvPr/>
        </p:nvSpPr>
        <p:spPr bwMode="auto">
          <a:xfrm>
            <a:off x="762000" y="685800"/>
            <a:ext cx="44958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朗读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探究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感悟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457200" y="2514600"/>
            <a:ext cx="822960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      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1.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 小石潭那么好的环境，为什么不多欣赏一会呢？</a:t>
            </a:r>
            <a:endParaRPr lang="zh-CN" altLang="en-US" sz="2800" b="1">
              <a:solidFill>
                <a:srgbClr val="00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14400" y="1676400"/>
            <a:ext cx="2209800" cy="7842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500" b="1">
                <a:solidFill>
                  <a:schemeClr val="accent4">
                    <a:lumMod val="75000"/>
                  </a:schemeClr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探究四：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381000" y="4419600"/>
            <a:ext cx="822960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      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2.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到底是柳宗元心情不好还是小石潭的环境不好？</a:t>
            </a:r>
            <a:endParaRPr lang="zh-CN" altLang="en-US" sz="2800" b="1">
              <a:solidFill>
                <a:srgbClr val="00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609" name="Rectangle 1"/>
          <p:cNvSpPr>
            <a:spLocks noChangeArrowheads="1"/>
          </p:cNvSpPr>
          <p:nvPr/>
        </p:nvSpPr>
        <p:spPr bwMode="auto">
          <a:xfrm>
            <a:off x="228600" y="457200"/>
            <a:ext cx="8686800" cy="4324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bIns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0" hangingPunct="0">
              <a:defRPr/>
            </a:pPr>
            <a:r>
              <a:rPr lang="zh-CN" altLang="zh-CN" sz="1400" b="1">
                <a:solidFill>
                  <a:srgbClr val="000000"/>
                </a:solidFill>
                <a:latin typeface="Times New Roman" pitchFamily="34" charset="0"/>
                <a:cs typeface="Times New Roman" pitchFamily="18" charset="0"/>
              </a:rPr>
              <a:t> </a:t>
            </a:r>
            <a:r>
              <a:rPr lang="zh-CN" sz="2000" b="1">
                <a:solidFill>
                  <a:srgbClr val="000000"/>
                </a:solidFill>
                <a:latin typeface="Times New Roman" pitchFamily="34" charset="0"/>
                <a:cs typeface="Times New Roman" pitchFamily="18" charset="0"/>
              </a:rPr>
              <a:t>请大家看一看下面几篇游记 </a:t>
            </a:r>
            <a:endParaRPr lang="en-US" altLang="zh-CN" sz="2000" b="1">
              <a:solidFill>
                <a:srgbClr val="000000"/>
              </a:solidFill>
              <a:latin typeface="Calibri" panose="020f0502020204030204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endParaRPr lang="zh-CN" sz="2000" b="1">
              <a:cs typeface="宋体" pitchFamily="2" charset="-122"/>
            </a:endParaRPr>
          </a:p>
          <a:p>
            <a:pPr indent="304800" eaLnBrk="0" hangingPunct="0">
              <a:buFontTx/>
              <a:buNone/>
              <a:defRPr/>
            </a:pPr>
            <a:r>
              <a:rPr lang="zh-CN" sz="2000">
                <a:cs typeface="宋体" pitchFamily="2" charset="-122"/>
              </a:rPr>
              <a:t>苍然暮色，自远而至，至无所见，而犹不欲归。心凝形释，与万化冥合。然后知吾向之未始游，游于是乎始。故为之文以志。是岁，元和四年也。</a:t>
            </a:r>
            <a:endParaRPr lang="zh-CN" sz="2000" b="1">
              <a:cs typeface="宋体" pitchFamily="2" charset="-122"/>
            </a:endParaRPr>
          </a:p>
          <a:p>
            <a:pPr indent="2676525" eaLnBrk="0" hangingPunct="0">
              <a:buFontTx/>
              <a:buNone/>
              <a:defRPr/>
            </a:pPr>
            <a:r>
              <a:rPr lang="en-US" altLang="zh-CN" sz="2000" b="1">
                <a:solidFill>
                  <a:srgbClr val="FF0000"/>
                </a:solidFill>
                <a:cs typeface="宋体" pitchFamily="2" charset="-122"/>
              </a:rPr>
              <a:t>               </a:t>
            </a:r>
            <a:r>
              <a:rPr lang="zh-CN" altLang="zh-CN" sz="2000" b="1">
                <a:solidFill>
                  <a:srgbClr val="FF0000"/>
                </a:solidFill>
                <a:cs typeface="宋体" pitchFamily="2" charset="-122"/>
              </a:rPr>
              <a:t>——</a:t>
            </a:r>
            <a:r>
              <a:rPr lang="zh-CN" sz="2000" b="1">
                <a:solidFill>
                  <a:srgbClr val="FF0000"/>
                </a:solidFill>
                <a:cs typeface="宋体" pitchFamily="2" charset="-122"/>
              </a:rPr>
              <a:t>节选自柳宗元的</a:t>
            </a:r>
            <a:r>
              <a:rPr lang="zh-CN" altLang="zh-CN" sz="2000" b="1">
                <a:solidFill>
                  <a:srgbClr val="FF0000"/>
                </a:solidFill>
                <a:cs typeface="宋体" pitchFamily="2" charset="-122"/>
              </a:rPr>
              <a:t>《</a:t>
            </a:r>
            <a:r>
              <a:rPr lang="zh-CN" sz="2000" b="1">
                <a:solidFill>
                  <a:srgbClr val="FF0000"/>
                </a:solidFill>
                <a:cs typeface="宋体" pitchFamily="2" charset="-122"/>
              </a:rPr>
              <a:t>始得西山宴游记</a:t>
            </a:r>
            <a:r>
              <a:rPr lang="zh-CN" altLang="zh-CN" sz="2000" b="1">
                <a:solidFill>
                  <a:srgbClr val="FF0000"/>
                </a:solidFill>
                <a:cs typeface="宋体" pitchFamily="2" charset="-122"/>
              </a:rPr>
              <a:t>》</a:t>
            </a:r>
            <a:endParaRPr lang="zh-CN" altLang="zh-CN" sz="2000" b="1">
              <a:cs typeface="宋体" pitchFamily="2" charset="-122"/>
            </a:endParaRPr>
          </a:p>
          <a:p>
            <a:pPr indent="304800" eaLnBrk="0" hangingPunct="0">
              <a:buFontTx/>
              <a:buNone/>
              <a:defRPr/>
            </a:pPr>
            <a:r>
              <a:rPr lang="zh-CN" sz="2000">
                <a:cs typeface="宋体" pitchFamily="2" charset="-122"/>
              </a:rPr>
              <a:t>坐久，日落，不得已下山，宿带玉堂。正对南山，云树蓊郁，中隔长江，风帆往来，妙无一人肯泊岸来此寺者。僧告余曰：</a:t>
            </a:r>
            <a:r>
              <a:rPr lang="zh-CN" altLang="en-US" sz="2000">
                <a:cs typeface="宋体" pitchFamily="2" charset="-122"/>
              </a:rPr>
              <a:t>“峡江寺俗名飞来寺。”余笑曰：“寺何能飞？惟他日余之魂梦或飞来耳！”僧曰：“无征不信。公爱之，何不记之！”余曰：“诺。”已遂述数行，一以自存，一以与僧。</a:t>
            </a:r>
            <a:endParaRPr lang="zh-CN" altLang="en-US" sz="2000" b="1">
              <a:cs typeface="宋体" pitchFamily="2" charset="-122"/>
            </a:endParaRPr>
          </a:p>
          <a:p>
            <a:pPr indent="2830513" eaLnBrk="0" hangingPunct="0">
              <a:buFontTx/>
              <a:buNone/>
              <a:defRPr/>
            </a:pPr>
            <a:r>
              <a:rPr lang="en-US" altLang="zh-CN" sz="2000" b="1">
                <a:solidFill>
                  <a:srgbClr val="FF0000"/>
                </a:solidFill>
                <a:cs typeface="宋体" pitchFamily="2" charset="-122"/>
              </a:rPr>
              <a:t>             ——</a:t>
            </a:r>
            <a:r>
              <a:rPr lang="zh-CN" altLang="en-US" sz="2000" b="1">
                <a:solidFill>
                  <a:srgbClr val="FF0000"/>
                </a:solidFill>
                <a:cs typeface="宋体" pitchFamily="2" charset="-122"/>
              </a:rPr>
              <a:t>节选自袁枚的</a:t>
            </a:r>
            <a:r>
              <a:rPr lang="en-US" altLang="zh-CN" sz="2000" b="1">
                <a:solidFill>
                  <a:srgbClr val="FF0000"/>
                </a:solidFill>
                <a:cs typeface="宋体" pitchFamily="2" charset="-122"/>
              </a:rPr>
              <a:t>《</a:t>
            </a:r>
            <a:r>
              <a:rPr lang="zh-CN" altLang="en-US" sz="2000" b="1">
                <a:solidFill>
                  <a:srgbClr val="FF0000"/>
                </a:solidFill>
                <a:cs typeface="宋体" pitchFamily="2" charset="-122"/>
              </a:rPr>
              <a:t>峡江寺飞泉亭记</a:t>
            </a:r>
            <a:r>
              <a:rPr lang="en-US" altLang="zh-CN" sz="2000" b="1">
                <a:solidFill>
                  <a:srgbClr val="FF0000"/>
                </a:solidFill>
                <a:cs typeface="宋体" pitchFamily="2" charset="-122"/>
              </a:rPr>
              <a:t>》</a:t>
            </a:r>
            <a:endParaRPr lang="en-US" altLang="zh-CN" sz="2000" b="1">
              <a:cs typeface="宋体" pitchFamily="2" charset="-122"/>
            </a:endParaRPr>
          </a:p>
          <a:p>
            <a:pPr indent="381000" eaLnBrk="0" hangingPunct="0">
              <a:buFontTx/>
              <a:buNone/>
              <a:defRPr/>
            </a:pPr>
            <a:r>
              <a:rPr lang="zh-CN" altLang="en-US" sz="2000">
                <a:cs typeface="宋体" pitchFamily="2" charset="-122"/>
              </a:rPr>
              <a:t>山多石，少土；石苍黑色，多平方，少圜。少杂树，多松，生石罅，皆平顶。冰雪，无瀑水，无鸟兽音迹。至日观数里内无树，而雪与人膝齐。</a:t>
            </a:r>
            <a:br>
              <a:rPr lang="zh-CN" altLang="en-US" sz="2000">
                <a:cs typeface="宋体" pitchFamily="2" charset="-122"/>
              </a:rPr>
            </a:br>
            <a:r>
              <a:rPr lang="zh-CN" altLang="en-US" sz="2000">
                <a:cs typeface="宋体" pitchFamily="2" charset="-122"/>
              </a:rPr>
              <a:t>     桐城姚鼐记。                                      </a:t>
            </a:r>
            <a:r>
              <a:rPr lang="en-US" altLang="zh-CN" sz="2000" b="1">
                <a:solidFill>
                  <a:srgbClr val="FF0000"/>
                </a:solidFill>
                <a:cs typeface="宋体" pitchFamily="2" charset="-122"/>
              </a:rPr>
              <a:t>——</a:t>
            </a:r>
            <a:r>
              <a:rPr lang="zh-CN" altLang="en-US" sz="2000" b="1">
                <a:solidFill>
                  <a:srgbClr val="FF0000"/>
                </a:solidFill>
                <a:cs typeface="宋体" pitchFamily="2" charset="-122"/>
              </a:rPr>
              <a:t>节选自姚鼐的</a:t>
            </a:r>
            <a:r>
              <a:rPr lang="en-US" altLang="zh-CN" sz="2000" b="1">
                <a:solidFill>
                  <a:srgbClr val="FF0000"/>
                </a:solidFill>
                <a:cs typeface="宋体" pitchFamily="2" charset="-122"/>
              </a:rPr>
              <a:t>《</a:t>
            </a:r>
            <a:r>
              <a:rPr lang="zh-CN" altLang="en-US" sz="2000" b="1">
                <a:solidFill>
                  <a:srgbClr val="FF0000"/>
                </a:solidFill>
                <a:cs typeface="宋体" pitchFamily="2" charset="-122"/>
              </a:rPr>
              <a:t>登泰山记</a:t>
            </a:r>
            <a:r>
              <a:rPr lang="en-US" altLang="zh-CN" sz="2000" b="1">
                <a:solidFill>
                  <a:srgbClr val="FF0000"/>
                </a:solidFill>
                <a:cs typeface="宋体" pitchFamily="2" charset="-122"/>
              </a:rPr>
              <a:t>》</a:t>
            </a:r>
            <a:endParaRPr lang="en-US" altLang="zh-CN" sz="2000" b="1">
              <a:cs typeface="宋体" pitchFamily="2" charset="-122"/>
            </a:endParaRPr>
          </a:p>
          <a:p>
            <a:pPr indent="444500" eaLnBrk="0" hangingPunct="0">
              <a:buFontTx/>
              <a:buNone/>
              <a:defRPr/>
            </a:pPr>
            <a:endParaRPr lang="zh-CN" altLang="en-US"/>
          </a:p>
        </p:txBody>
      </p:sp>
      <p:sp>
        <p:nvSpPr>
          <p:cNvPr id="9" name="矩形 8"/>
          <p:cNvSpPr>
            <a:spLocks noChangeArrowheads="1"/>
          </p:cNvSpPr>
          <p:nvPr/>
        </p:nvSpPr>
        <p:spPr bwMode="auto">
          <a:xfrm>
            <a:off x="381000" y="5638800"/>
            <a:ext cx="84582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indent="4445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0000"/>
                </a:solidFill>
                <a:latin typeface="Times New Roman"/>
                <a:ea typeface="楷体"/>
              </a:rPr>
              <a:t>这几篇游记的内容结尾和</a:t>
            </a:r>
            <a:r>
              <a:rPr lang="en-US" altLang="zh-CN" sz="2000" b="1">
                <a:solidFill>
                  <a:srgbClr val="000000"/>
                </a:solidFill>
                <a:latin typeface="Times New Roman"/>
                <a:ea typeface="楷体"/>
              </a:rPr>
              <a:t>《</a:t>
            </a:r>
            <a:r>
              <a:rPr lang="zh-CN" altLang="en-US" sz="2000" b="1">
                <a:solidFill>
                  <a:srgbClr val="000000"/>
                </a:solidFill>
                <a:latin typeface="Times New Roman"/>
                <a:ea typeface="楷体"/>
              </a:rPr>
              <a:t>小石潭记</a:t>
            </a:r>
            <a:r>
              <a:rPr lang="en-US" altLang="zh-CN" sz="2000" b="1">
                <a:solidFill>
                  <a:srgbClr val="000000"/>
                </a:solidFill>
                <a:latin typeface="Times New Roman"/>
                <a:ea typeface="楷体"/>
              </a:rPr>
              <a:t>》</a:t>
            </a:r>
            <a:r>
              <a:rPr lang="zh-CN" altLang="en-US" sz="2000" b="1">
                <a:solidFill>
                  <a:srgbClr val="000000"/>
                </a:solidFill>
                <a:latin typeface="Times New Roman"/>
                <a:ea typeface="楷体"/>
              </a:rPr>
              <a:t>一样吗？为什么</a:t>
            </a:r>
            <a:r>
              <a:rPr lang="en-US" altLang="zh-CN" sz="2000" b="1">
                <a:solidFill>
                  <a:srgbClr val="000000"/>
                </a:solidFill>
                <a:latin typeface="Times New Roman"/>
                <a:ea typeface="楷体"/>
              </a:rPr>
              <a:t>《</a:t>
            </a:r>
            <a:r>
              <a:rPr lang="zh-CN" altLang="en-US" sz="2000" b="1">
                <a:solidFill>
                  <a:srgbClr val="000000"/>
                </a:solidFill>
                <a:latin typeface="Times New Roman"/>
                <a:ea typeface="楷体"/>
              </a:rPr>
              <a:t>小石潭记</a:t>
            </a:r>
            <a:r>
              <a:rPr lang="en-US" altLang="zh-CN" sz="2000" b="1">
                <a:solidFill>
                  <a:srgbClr val="000000"/>
                </a:solidFill>
                <a:latin typeface="Times New Roman"/>
                <a:ea typeface="楷体"/>
              </a:rPr>
              <a:t>》</a:t>
            </a:r>
            <a:r>
              <a:rPr lang="zh-CN" altLang="en-US" sz="2000" b="1">
                <a:solidFill>
                  <a:srgbClr val="000000"/>
                </a:solidFill>
                <a:latin typeface="Times New Roman"/>
                <a:ea typeface="楷体"/>
              </a:rPr>
              <a:t>是这样的结尾呢？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28600" y="4724400"/>
            <a:ext cx="2209800" cy="7842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500" b="1">
                <a:solidFill>
                  <a:schemeClr val="accent4">
                    <a:lumMod val="75000"/>
                  </a:schemeClr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探究五：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6860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6860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6860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09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TextBox 1"/>
          <p:cNvSpPr txBox="1">
            <a:spLocks noChangeArrowheads="1"/>
          </p:cNvSpPr>
          <p:nvPr/>
        </p:nvSpPr>
        <p:spPr bwMode="auto">
          <a:xfrm>
            <a:off x="762000" y="685800"/>
            <a:ext cx="28956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写法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609060101010101" pitchFamily="49" charset="-122"/>
                <a:ea typeface="楷体" panose="02010609060101010101" pitchFamily="49" charset="-122"/>
              </a:rPr>
              <a:t>探究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457200" y="2514600"/>
            <a:ext cx="82296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      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1.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 动作描写、移步换景</a:t>
            </a:r>
            <a:endParaRPr lang="zh-CN" altLang="en-US" sz="2800" b="1">
              <a:solidFill>
                <a:srgbClr val="00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457200" y="3505200"/>
            <a:ext cx="82296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      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2.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 动静结合、侧面描写</a:t>
            </a:r>
            <a:endParaRPr lang="zh-CN" altLang="en-US" sz="2800" b="1">
              <a:solidFill>
                <a:srgbClr val="00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457200" y="4495800"/>
            <a:ext cx="82296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      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3.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 修辞、动静结合</a:t>
            </a:r>
            <a:endParaRPr lang="zh-CN" altLang="en-US" sz="2800" b="1">
              <a:solidFill>
                <a:srgbClr val="00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457200" y="5410200"/>
            <a:ext cx="82296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      </a:t>
            </a:r>
            <a:r>
              <a:rPr lang="en-US" altLang="zh-CN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4.</a:t>
            </a:r>
            <a:r>
              <a:rPr lang="zh-CN" altLang="en-US" sz="4000" b="1">
                <a:solidFill>
                  <a:srgbClr val="000000"/>
                </a:solidFill>
                <a:latin typeface="Times New Roman" panose="02010800040101010101" pitchFamily="2" charset="-122"/>
                <a:ea typeface="楷体" panose="02010800040101010101" pitchFamily="2" charset="-122"/>
              </a:rPr>
              <a:t> 借景抒情</a:t>
            </a:r>
            <a:endParaRPr lang="zh-CN" altLang="en-US" sz="2800" b="1">
              <a:solidFill>
                <a:srgbClr val="00000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9"/>
          <p:cNvGrpSpPr/>
          <p:nvPr/>
        </p:nvGrpSpPr>
        <p:grpSpPr>
          <a:xfrm>
            <a:off x="3733800" y="1066800"/>
            <a:ext cx="3886200" cy="4852988"/>
            <a:chOff x="3733800" y="1066800"/>
            <a:chExt cx="3886200" cy="4852995"/>
          </a:xfrm>
        </p:grpSpPr>
        <p:sp>
          <p:nvSpPr>
            <p:cNvPr id="12292" name="Text Box 2"/>
            <p:cNvSpPr txBox="1">
              <a:spLocks noChangeArrowheads="1"/>
            </p:cNvSpPr>
            <p:nvPr/>
          </p:nvSpPr>
          <p:spPr bwMode="auto">
            <a:xfrm>
              <a:off x="3733800" y="1066800"/>
              <a:ext cx="3886200" cy="48529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35000"/>
                </a:lnSpc>
                <a:spcBef>
                  <a:spcPct val="50000"/>
                </a:spcBef>
              </a:pPr>
              <a:r>
                <a:rPr lang="zh-CN" altLang="en-US" sz="3600" b="1">
                  <a:solidFill>
                    <a:srgbClr val="000000"/>
                  </a:solidFill>
                  <a:ea typeface="楷体_GB2312" panose="02010609030101010101" pitchFamily="49" charset="-122"/>
                </a:rPr>
                <a:t>发现小石潭</a:t>
              </a:r>
            </a:p>
            <a:p>
              <a:pPr eaLnBrk="1" hangingPunct="1">
                <a:lnSpc>
                  <a:spcPct val="135000"/>
                </a:lnSpc>
                <a:spcBef>
                  <a:spcPct val="50000"/>
                </a:spcBef>
              </a:pPr>
              <a:r>
                <a:rPr lang="zh-CN" altLang="en-US" sz="3600" b="1">
                  <a:solidFill>
                    <a:srgbClr val="000000"/>
                  </a:solidFill>
                  <a:ea typeface="楷体_GB2312" panose="02010609030101010101" pitchFamily="49" charset="-122"/>
                </a:rPr>
                <a:t>潭中景物</a:t>
              </a:r>
            </a:p>
            <a:p>
              <a:pPr eaLnBrk="1" hangingPunct="1">
                <a:lnSpc>
                  <a:spcPct val="135000"/>
                </a:lnSpc>
                <a:spcBef>
                  <a:spcPct val="50000"/>
                </a:spcBef>
              </a:pPr>
              <a:r>
                <a:rPr lang="zh-CN" altLang="en-US" sz="3600" b="1">
                  <a:solidFill>
                    <a:srgbClr val="000000"/>
                  </a:solidFill>
                  <a:ea typeface="楷体_GB2312" panose="02010609030101010101" pitchFamily="49" charset="-122"/>
                </a:rPr>
                <a:t>小潭源流</a:t>
              </a:r>
            </a:p>
            <a:p>
              <a:pPr eaLnBrk="1" hangingPunct="1">
                <a:lnSpc>
                  <a:spcPct val="135000"/>
                </a:lnSpc>
                <a:spcBef>
                  <a:spcPct val="50000"/>
                </a:spcBef>
              </a:pPr>
              <a:r>
                <a:rPr lang="zh-CN" altLang="en-US" sz="3600" b="1">
                  <a:solidFill>
                    <a:srgbClr val="000000"/>
                  </a:solidFill>
                  <a:ea typeface="楷体_GB2312" panose="02010609030101010101" pitchFamily="49" charset="-122"/>
                </a:rPr>
                <a:t>潭中气氛</a:t>
              </a:r>
            </a:p>
            <a:p>
              <a:pPr eaLnBrk="1" hangingPunct="1">
                <a:lnSpc>
                  <a:spcPct val="135000"/>
                </a:lnSpc>
                <a:spcBef>
                  <a:spcPct val="50000"/>
                </a:spcBef>
              </a:pPr>
              <a:r>
                <a:rPr lang="zh-CN" altLang="en-US" sz="3600" b="1">
                  <a:solidFill>
                    <a:srgbClr val="000000"/>
                  </a:solidFill>
                  <a:ea typeface="楷体_GB2312" panose="02010609030101010101" pitchFamily="49" charset="-122"/>
                </a:rPr>
                <a:t>同游之人</a:t>
              </a:r>
            </a:p>
          </p:txBody>
        </p:sp>
        <p:sp>
          <p:nvSpPr>
            <p:cNvPr id="12293" name="Line 3"/>
            <p:cNvSpPr>
              <a:spLocks noChangeShapeType="1"/>
            </p:cNvSpPr>
            <p:nvPr/>
          </p:nvSpPr>
          <p:spPr bwMode="auto">
            <a:xfrm flipH="1">
              <a:off x="4724400" y="1752600"/>
              <a:ext cx="0" cy="38100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294" name="Line 4"/>
            <p:cNvSpPr>
              <a:spLocks noChangeShapeType="1"/>
            </p:cNvSpPr>
            <p:nvPr/>
          </p:nvSpPr>
          <p:spPr bwMode="auto">
            <a:xfrm flipH="1">
              <a:off x="4724400" y="2743200"/>
              <a:ext cx="0" cy="38100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295" name="Line 5"/>
            <p:cNvSpPr>
              <a:spLocks noChangeShapeType="1"/>
            </p:cNvSpPr>
            <p:nvPr/>
          </p:nvSpPr>
          <p:spPr bwMode="auto">
            <a:xfrm flipH="1">
              <a:off x="4724400" y="3810000"/>
              <a:ext cx="0" cy="38100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296" name="Line 6"/>
            <p:cNvSpPr>
              <a:spLocks noChangeShapeType="1"/>
            </p:cNvSpPr>
            <p:nvPr/>
          </p:nvSpPr>
          <p:spPr bwMode="auto">
            <a:xfrm flipH="1">
              <a:off x="4724400" y="4800600"/>
              <a:ext cx="0" cy="38100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90120" name="矩形 8"/>
          <p:cNvSpPr>
            <a:spLocks noChangeArrowheads="1"/>
          </p:cNvSpPr>
          <p:nvPr/>
        </p:nvSpPr>
        <p:spPr bwMode="auto">
          <a:xfrm>
            <a:off x="609600" y="533400"/>
            <a:ext cx="3248025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  <a:defRPr/>
            </a:pPr>
            <a:r>
              <a:rPr lang="zh-CN" altLang="en-US" sz="4800" b="1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/>
                <a:ea typeface="楷体" panose="02010800040101010101" pitchFamily="2" charset="-122"/>
              </a:rPr>
              <a:t>写作顺序：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https://d.book118.com/878021120031006046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Times New Roman</vt:lpstr>
      <vt:lpstr>楷体</vt:lpstr>
      <vt:lpstr>Calibri Light</vt:lpstr>
      <vt:lpstr>楷体_GB2312</vt:lpstr>
      <vt:lpstr>黑体</vt:lpstr>
      <vt:lpstr>华文新魏</vt:lpstr>
      <vt:lpstr>Office Theme</vt:lpstr>
      <vt:lpstr>11* 核舟记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2024-09-27T00:24:53.504</cp:lastPrinted>
  <dcterms:created xsi:type="dcterms:W3CDTF">2024-09-26T16:24:53Z</dcterms:created>
  <dcterms:modified xsi:type="dcterms:W3CDTF">2024-09-26T16:24:54Z</dcterms:modified>
</cp:coreProperties>
</file>