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WBASFK+JDDHTK+MicrosoftYaHei-Bold"/>
      <p:regular r:id="rId19"/>
    </p:embeddedFont>
    <p:embeddedFont>
      <p:font typeface="VWHEUT+AQFHVA+MicrosoftYaHei"/>
      <p:regular r:id="rId20"/>
    </p:embeddedFont>
    <p:embeddedFont>
      <p:font typeface="DUBPPS+MS-UIGothic"/>
      <p:regular r:id="rId21"/>
    </p:embeddedFont>
    <p:embeddedFont>
      <p:font typeface="IUIKDC+GRAALW+ArialMT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6B70A-170C-4A9D-A7B9-0C2F1DD04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1777F-CE96-4123-98DD-4264ABA74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3DCF4-5482-41CC-A72E-4C5FAEFE0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8A9E6-1E01-4E75-A4F1-24786F755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999D42-7D2E-402C-B0DD-771D5FC36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9CF9DA-66CA-4B01-A05D-2E7DAAFCB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B3D65-DD03-419A-9B85-1F23684C3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EFA28-CFCE-49F4-AD17-855588640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7B2A4-7DBB-4226-9186-17F3179F7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B9D45-9E42-4F2C-940F-AC6E49D2C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3AA69-C3C1-469B-B4B9-FADDA1A43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34113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VWHEUT+AQFHVA+MicrosoftYaHei"/>
                <a:cs typeface="VWHEUT+AQFHVA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53435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DUBPPS+MS-UIGothic"/>
                <a:cs typeface="DUBPPS+MS-UIGothic"/>
              </a:rPr>
              <a:t>教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师职业</a:t>
            </a:r>
            <a:r>
              <a:rPr sz="4950">
                <a:solidFill>
                  <a:srgbClr val="131516"/>
                </a:solidFill>
                <a:latin typeface="DUBPPS+MS-UIGothic"/>
                <a:cs typeface="DUBPPS+MS-UIGothic"/>
              </a:rPr>
              <a:t>的追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3965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IUIKDC+GRAALW+ArialMT"/>
                <a:cs typeface="IUIKDC+GRAALW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教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师职业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08195" y="1908365"/>
            <a:ext cx="5841941" cy="28330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IUIKDC+GRAALW+ArialMT"/>
                <a:cs typeface="IUIKDC+GRAALW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教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师职业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的核心技能与素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IUIKDC+GRAALW+ArialMT"/>
                <a:cs typeface="IUIKDC+GRAALW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教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师职业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的工作内容与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境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IUIKDC+GRAALW+ArialMT"/>
                <a:cs typeface="IUIKDC+GRAALW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教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师职业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展前景与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IUIKDC+GRAALW+ArialMT"/>
                <a:cs typeface="IUIKDC+GRAALW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教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师职业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的案例分析与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践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分享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IUIKDC+GRAALW+ArialMT"/>
                <a:cs typeface="IUIKDC+GRAALW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教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师职业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的自我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131516"/>
                </a:solidFill>
                <a:latin typeface="DUBPPS+MS-UIGothic"/>
                <a:cs typeface="DUBPPS+MS-UIGothic"/>
              </a:rPr>
              <a:t>划与自我提升建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VWHEUT+AQFHVA+MicrosoftYaHei"/>
                <a:cs typeface="VWHEUT+AQFHVA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DUBPPS+MS-UIGothic"/>
                <a:cs typeface="DUBPPS+MS-UIGothic"/>
              </a:rPr>
              <a:t>教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师职业</a:t>
            </a:r>
            <a:r>
              <a:rPr sz="4500">
                <a:solidFill>
                  <a:srgbClr val="131516"/>
                </a:solidFill>
                <a:latin typeface="DUBPPS+MS-UIGothic"/>
                <a:cs typeface="DUBPPS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教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师职业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的定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DUBPPS+MS-UIGothic"/>
                <a:cs typeface="DUBPPS+MS-UIGothic"/>
              </a:rPr>
              <a:t>教</a:t>
            </a: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师职业</a:t>
            </a:r>
            <a:r>
              <a:rPr sz="1550" spc="25">
                <a:solidFill>
                  <a:srgbClr val="4283F2"/>
                </a:solidFill>
                <a:latin typeface="DUBPPS+MS-UIGothic"/>
                <a:cs typeface="DUBPPS+MS-UIGothic"/>
              </a:rPr>
              <a:t>的定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是从事教育教学工作的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主要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授知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、引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学生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展、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学生成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DUBPPS+MS-UIGothic"/>
                <a:cs typeface="DUBPPS+MS-UIGothic"/>
              </a:rPr>
              <a:t>教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师职业</a:t>
            </a:r>
            <a:r>
              <a:rPr sz="1550" spc="25">
                <a:solidFill>
                  <a:srgbClr val="FFFFFF"/>
                </a:solidFill>
                <a:latin typeface="DUBPPS+MS-UIGothic"/>
                <a:cs typeface="DUBPPS+MS-UIGothic"/>
              </a:rPr>
              <a:t>的特点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师职业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烈的示范性、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任感、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造性等特点。教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需要具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高尚的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德、扎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、良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好的教育能力和教学技能等。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教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师职业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DUBPPS+MS-UIGothic"/>
                <a:cs typeface="DUBPPS+MS-UIGothic"/>
              </a:rPr>
              <a:t>培养人才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BASFK+JDDHTK+MicrosoftYaHei-Bold"/>
                <a:cs typeface="WBASFK+JDDHTK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是培养人才的关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力量，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学生的成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和未来具有重要影响。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的教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帮助学生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掘潜力、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自我价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社会有用之才。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4283F2"/>
                </a:solidFill>
                <a:latin typeface="DUBPPS+MS-UIGothic"/>
                <a:cs typeface="DUBPPS+MS-UIGothic"/>
              </a:rPr>
              <a:t>承文化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BASFK+JDDHTK+MicrosoftYaHei-Bold"/>
                <a:cs typeface="WBASFK+JDDHTK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7177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是文化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承的重要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体，通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教育教学活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类优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秀文化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下一代。同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，教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也需要与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，关注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展，将新的知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念融入教学中。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DUBPPS+MS-UIGothic"/>
                <a:cs typeface="DUBPPS+MS-UIGothic"/>
              </a:rPr>
              <a:t>社会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进</a:t>
            </a:r>
            <a:r>
              <a:rPr sz="2300">
                <a:solidFill>
                  <a:srgbClr val="4283F2"/>
                </a:solidFill>
                <a:latin typeface="DUBPPS+MS-UIGothic"/>
                <a:cs typeface="DUBPPS+MS-UIGothic"/>
              </a:rPr>
              <a:t>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BASFK+JDDHTK+MicrosoftYaHei-Bold"/>
                <a:cs typeface="WBASFK+JDDHTK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8632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是社会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步的推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者之一，通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教育教学活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培养学生的公民意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新精神和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践能力，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展提供人才保障。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教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师职业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的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史与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283F2"/>
                </a:solidFill>
                <a:latin typeface="DUBPPS+MS-UIGothic"/>
                <a:cs typeface="DUBPPS+MS-UIGothic"/>
              </a:rPr>
              <a:t>教</a:t>
            </a:r>
            <a:r>
              <a:rPr sz="2000" spc="15">
                <a:solidFill>
                  <a:srgbClr val="4283F2"/>
                </a:solidFill>
                <a:latin typeface="SimSun"/>
                <a:cs typeface="SimSun"/>
              </a:rPr>
              <a:t>师职业</a:t>
            </a:r>
            <a:r>
              <a:rPr sz="2000" spc="15">
                <a:solidFill>
                  <a:srgbClr val="4283F2"/>
                </a:solidFill>
                <a:latin typeface="DUBPPS+MS-UIGothic"/>
                <a:cs typeface="DUBPPS+MS-UIGothic"/>
              </a:rPr>
              <a:t>的</a:t>
            </a:r>
            <a:r>
              <a:rPr sz="2000" spc="14">
                <a:solidFill>
                  <a:srgbClr val="4283F2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4283F2"/>
                </a:solidFill>
                <a:latin typeface="DUBPPS+MS-UIGothic"/>
                <a:cs typeface="DUBPPS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师职业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自古有之，最早可以追溯到古代的私塾和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院。随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着社会的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展和教育体制的改革，教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师职业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的地位和作用也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283F2"/>
                </a:solidFill>
                <a:latin typeface="DUBPPS+MS-UIGothic"/>
                <a:cs typeface="DUBPPS+MS-UIGothic"/>
              </a:rPr>
              <a:t>教</a:t>
            </a:r>
            <a:r>
              <a:rPr sz="2000" spc="15">
                <a:solidFill>
                  <a:srgbClr val="4283F2"/>
                </a:solidFill>
                <a:latin typeface="SimSun"/>
                <a:cs typeface="SimSun"/>
              </a:rPr>
              <a:t>师职业</a:t>
            </a:r>
            <a:r>
              <a:rPr sz="2000" spc="15">
                <a:solidFill>
                  <a:srgbClr val="4283F2"/>
                </a:solidFill>
                <a:latin typeface="DUBPPS+MS-UIGothic"/>
                <a:cs typeface="DUBPPS+MS-UIGothic"/>
              </a:rPr>
              <a:t>的</a:t>
            </a:r>
            <a:r>
              <a:rPr sz="2000" spc="14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4283F2"/>
                </a:solidFill>
                <a:latin typeface="DUBPPS+MS-UIGothic"/>
                <a:cs typeface="DUBPPS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代社会，教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师职业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展壮大，教育体制和教学方法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也不断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新。随着信息化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代的到来，教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需要不断更新知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和技能，适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新的教育需求。同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，教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师职业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的地位和待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遇也不断得到提高和改善。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VWHEUT+AQFHVA+MicrosoftYaHei"/>
                <a:cs typeface="VWHEUT+AQFHVA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DUBPPS+MS-UIGothic"/>
                <a:cs typeface="DUBPPS+MS-UIGothic"/>
              </a:rPr>
              <a:t>教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师职业</a:t>
            </a:r>
            <a:r>
              <a:rPr sz="4500">
                <a:solidFill>
                  <a:srgbClr val="131516"/>
                </a:solidFill>
                <a:latin typeface="DUBPPS+MS-UIGothic"/>
                <a:cs typeface="DUBPPS+MS-UIGothic"/>
              </a:rPr>
              <a:t>的核心技能与素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5514" y="3385796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知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与技能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DUBPPS+MS-UIGothic"/>
                <a:cs typeface="DUBPPS+MS-UIGothic"/>
              </a:rPr>
              <a:t>精深的</a:t>
            </a: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专业</a:t>
            </a:r>
            <a:r>
              <a:rPr sz="1550" spc="25">
                <a:solidFill>
                  <a:srgbClr val="4283F2"/>
                </a:solidFill>
                <a:latin typeface="DUBPPS+MS-UIGothic"/>
                <a:cs typeface="DUBPPS+MS-UIGothic"/>
              </a:rPr>
              <a:t>知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需要具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的学科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，并能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些知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识进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行有效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的整合和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DUBPPS+MS-UIGothic"/>
                <a:cs typeface="DUBPPS+MS-UIGothic"/>
              </a:rPr>
              <a:t>广博的教育知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需要了解教育心理学、儿童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展心理学等知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，以便更好地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理解和指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学生的学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教学能力与教育理念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DUBPPS+MS-UIGothic"/>
                <a:cs typeface="DUBPPS+MS-UIGothic"/>
              </a:rPr>
              <a:t>高效的教学策略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需要具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多种教学策略，能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根据学生的特点和需求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行灵活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整，以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最佳的教学效果。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4283F2"/>
                </a:solidFill>
                <a:latin typeface="DUBPPS+MS-UIGothic"/>
                <a:cs typeface="DUBPPS+MS-UIGothic"/>
              </a:rPr>
              <a:t>新的教育理念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需要关注教育改革的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极探索新的教育理念和方法，不断更新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521308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和提高自己的教育水平。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道德与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素养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DUBPPS+MS-UIGothic"/>
                <a:cs typeface="DUBPPS+MS-UIGothic"/>
              </a:rPr>
              <a:t>高尚的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2300">
                <a:solidFill>
                  <a:srgbClr val="FFFFFF"/>
                </a:solidFill>
                <a:latin typeface="DUBPPS+MS-UIGothic"/>
                <a:cs typeface="DUBPPS+MS-UIGothic"/>
              </a:rPr>
              <a:t>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7163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需要具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高尚的道德品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，以身作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学生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立正面的榜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严谨</a:t>
            </a:r>
            <a:r>
              <a:rPr sz="2300" spc="25">
                <a:solidFill>
                  <a:srgbClr val="FFFFFF"/>
                </a:solidFill>
                <a:latin typeface="DUBPPS+MS-UIGothic"/>
                <a:cs typeface="DUBPPS+MS-UIGothic"/>
              </a:rPr>
              <a:t>的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2300" spc="25">
                <a:solidFill>
                  <a:srgbClr val="FFFFFF"/>
                </a:solidFill>
                <a:latin typeface="DUBPPS+MS-UIGothic"/>
                <a:cs typeface="DUBPPS+MS-UIGothic"/>
              </a:rPr>
              <a:t>素养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2415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需要具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素养，包括敬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精神、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任心、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合作精神等。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沟通能力与合作能力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UBPPS+MS-UIGothic"/>
                <a:cs typeface="DUBPPS+MS-UIGothic"/>
              </a:rPr>
              <a:t>良好的沟通能力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56394" y="2324893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283F2"/>
                </a:solidFill>
                <a:latin typeface="SimSun"/>
                <a:cs typeface="SimSun"/>
              </a:rPr>
              <a:t>较强</a:t>
            </a:r>
            <a:r>
              <a:rPr sz="2000" spc="15">
                <a:solidFill>
                  <a:srgbClr val="4283F2"/>
                </a:solidFill>
                <a:latin typeface="DUBPPS+MS-UIGothic"/>
                <a:cs typeface="DUBPPS+MS-UIGothic"/>
              </a:rPr>
              <a:t>的合作能力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193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需要善于与学生、家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、同事等多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A3B90"/>
                </a:solidFill>
                <a:latin typeface="DUBPPS+MS-UIGothic"/>
                <a:cs typeface="DUBPPS+MS-UIGothic"/>
              </a:rPr>
              <a:t>需要具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A3B90"/>
                </a:solidFill>
                <a:latin typeface="DUBPPS+MS-UIGothic"/>
                <a:cs typeface="DUBPPS+MS-UIGothic"/>
              </a:rPr>
              <a:t>与同事、学校、社区等多方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DUBPPS+MS-UIGothic"/>
                <a:cs typeface="DUBPPS+MS-UIGothic"/>
              </a:rPr>
              <a:t>合作的能力，共同推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A3B90"/>
                </a:solidFill>
                <a:latin typeface="DUBPPS+MS-UIGothic"/>
                <a:cs typeface="DUBPPS+MS-UIGothic"/>
              </a:rPr>
              <a:t>教育事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A3B90"/>
                </a:solidFill>
                <a:latin typeface="DUBPPS+MS-UIGothic"/>
                <a:cs typeface="DUBPPS+MS-UIGothic"/>
              </a:rPr>
              <a:t>的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A3B90"/>
                </a:solidFill>
                <a:latin typeface="DUBPPS+MS-UIGothic"/>
                <a:cs typeface="DUBPPS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039" y="3454253"/>
            <a:ext cx="36137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行沟通，以促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教育工作的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FFFFFF"/>
                </a:solidFill>
                <a:latin typeface="DUBPPS+MS-UIGothic"/>
                <a:cs typeface="DUBPPS+MS-UIGothic"/>
              </a:rPr>
              <a:t>利开展。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WBASFK+JDDHTK+MicrosoftYaHei-Bold"/>
                <a:cs typeface="WBASFK+JDDHTK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VWHEUT+AQFHVA+MicrosoftYaHei"/>
                <a:cs typeface="VWHEUT+AQFHVA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WBASFK+JDDHTK+MicrosoftYaHei-Bold"/>
                <a:cs typeface="WBASFK+JDDHTK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DUBPPS+MS-UIGothic"/>
                <a:cs typeface="DUBPPS+MS-UIGothic"/>
              </a:rPr>
              <a:t>教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师职业</a:t>
            </a:r>
            <a:r>
              <a:rPr sz="4500">
                <a:solidFill>
                  <a:srgbClr val="131516"/>
                </a:solidFill>
                <a:latin typeface="DUBPPS+MS-UIGothic"/>
                <a:cs typeface="DUBPPS+MS-UIGothic"/>
              </a:rPr>
              <a:t>的工作内容与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5514" y="3385796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DUBPPS+MS-UIGothic"/>
                <a:cs typeface="DUBPPS+MS-UIGothic"/>
              </a:rPr>
              <a:t>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教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师职业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的工作内容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DUBPPS+MS-UIGothic"/>
                <a:cs typeface="DUBPPS+MS-UIGothic"/>
              </a:rPr>
              <a:t>制定教学</a:t>
            </a: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4283F2"/>
                </a:solidFill>
                <a:latin typeface="DUBPPS+MS-UIGothic"/>
                <a:cs typeface="DUBPPS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DUBPPS+MS-UIGothic"/>
                <a:cs typeface="DUBPPS+MS-UIGothic"/>
              </a:rPr>
              <a:t>批改作</a:t>
            </a: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4283F2"/>
                </a:solidFill>
                <a:latin typeface="DUBPPS+MS-UIGothic"/>
                <a:cs typeface="DUBPPS+MS-UIGothic"/>
              </a:rPr>
              <a:t>与考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需要根据学生的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情况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程要求，制定合理的教学</a:t>
            </a:r>
          </a:p>
          <a:p>
            <a:pPr marL="6858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划，确保教学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278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学生的作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和考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行批改和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估，了解学生的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情况，及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整教学策略。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组织课</a:t>
            </a:r>
            <a:r>
              <a:rPr sz="1550" spc="25">
                <a:solidFill>
                  <a:srgbClr val="4283F2"/>
                </a:solidFill>
                <a:latin typeface="DUBPPS+MS-UIGothic"/>
                <a:cs typeface="DUBPPS+MS-UIGothic"/>
              </a:rPr>
              <a:t>堂教学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辅导</a:t>
            </a:r>
            <a:r>
              <a:rPr sz="1550" spc="25">
                <a:solidFill>
                  <a:srgbClr val="4283F2"/>
                </a:solidFill>
                <a:latin typeface="DUBPPS+MS-UIGothic"/>
                <a:cs typeface="DUBPPS+MS-UIGothic"/>
              </a:rPr>
              <a:t>与答疑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1167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需要合理安排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堂教学，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包括教学内容、教学方法、教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度等，确保学生能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掌握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所需知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学生提供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辅导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和答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疑服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，帮助学生解决学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，提高学生的学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DUBPPS+MS-UIGothic"/>
                <a:cs typeface="DUBPPS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教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师职业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的工作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4283F2"/>
                </a:solidFill>
                <a:latin typeface="DUBPPS+MS-UIGothic"/>
                <a:cs typeface="DUBPPS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DUBPPS+MS-UIGothic"/>
                <a:cs typeface="DUBPPS+MS-UIGothic"/>
              </a:rPr>
              <a:t>教学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需要使用各种教学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，包括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投影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电脑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、音响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等，提高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教学效果。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DUBPPS+MS-UIGothic"/>
                <a:cs typeface="DUBPPS+MS-UIGothic"/>
              </a:rPr>
              <a:t>学校与教室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的工作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境主要是在学校和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教室，需要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造一个良好的教学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，确保学生能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安心学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DUBPPS+MS-UIGothic"/>
                <a:cs typeface="DUBPPS+MS-UIGothic"/>
              </a:rPr>
              <a:t>网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络资</a:t>
            </a:r>
            <a:r>
              <a:rPr sz="2300">
                <a:solidFill>
                  <a:srgbClr val="4283F2"/>
                </a:solidFill>
                <a:latin typeface="DUBPPS+MS-UIGothic"/>
                <a:cs typeface="DUBPPS+MS-UIGothic"/>
              </a:rPr>
              <a:t>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随着信息技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展，教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需要掌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握各种网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络资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源的使用方法，包括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络课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程、在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答疑等，提高教学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UBPPS+MS-UIGothic"/>
                <a:cs typeface="DUBPPS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https://d.book118.com/878034113063006041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WBASFK+JDDHTK+MicrosoftYaHei-Bold</vt:lpstr>
      <vt:lpstr>VWHEUT+AQFHVA+MicrosoftYaHei</vt:lpstr>
      <vt:lpstr>DUBPPS+MS-UIGothic</vt:lpstr>
      <vt:lpstr>SimSun</vt:lpstr>
      <vt:lpstr>IUIKDC+GRAALW+ArialMT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2024-09-20T06:47:08.594</cp:lastPrinted>
  <dcterms:created xsi:type="dcterms:W3CDTF">2024-09-19T22:47:08Z</dcterms:created>
  <dcterms:modified xsi:type="dcterms:W3CDTF">2024-09-19T22:47:09Z</dcterms:modified>
</cp:coreProperties>
</file>