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888D3B-BBE7-4B12-9424-FFA2B40472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F420C7-57B3-4F9F-93FF-1154F01DCA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C73E7B-8523-4806-8CAA-0A0A3A905B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BDC9FD-8145-432D-8B11-A1F48A46FD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2300758-357A-4AD8-B070-9CA7C48326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DC556C4-2566-47EA-A998-94635CE237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F3D89C6-8EF6-4936-8B45-9272FB8169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FA055B-4A14-43E6-84E7-3AC64B7975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526D44-08B1-4508-82BA-10B6BAB0C1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276C0E-0A83-4F31-8D76-637EE44C47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52093E-763E-4132-A7B5-B460996CCD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8044020116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825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慢性肾衰竭的查房护理课件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慢性肾衰竭的基本知识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慢性肾衰竭的护理要点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慢性肾衰竭的并发症及其护理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慢性肾衰竭的康复与预后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慢性肾衰竭的预防与控制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慢性肾衰竭的基本知识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798029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8226425" y="0"/>
            <a:ext cx="3987800" cy="34385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1491980"/>
            <a:ext cx="7520622" cy="1887389"/>
            <a:chOff x="454963" y="1491980"/>
            <a:chExt cx="7520622" cy="1887389"/>
          </a:xfrm>
        </p:grpSpPr>
        <p:sp>
          <p:nvSpPr>
            <p:cNvPr id="27" name="TextBox 27"/>
            <p:cNvSpPr txBox="1"/>
            <p:nvPr/>
          </p:nvSpPr>
          <p:spPr>
            <a:xfrm>
              <a:off x="454963" y="1491980"/>
              <a:ext cx="7520622" cy="188738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慢性肾衰竭是一种常见的慢性疾病，是指各种原因导致的肾脏功能渐进性不可逆性减退，直至丧失。根据病程的进展速度，可分为慢性肾功能不全和慢性尿毒症两个阶段。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454963" y="1041492"/>
            <a:ext cx="7537132" cy="490334"/>
            <a:chOff x="454963" y="1041492"/>
            <a:chExt cx="7537132" cy="490334"/>
          </a:xfrm>
        </p:grpSpPr>
        <p:sp>
          <p:nvSpPr>
            <p:cNvPr id="29" name="TextBox 29"/>
            <p:cNvSpPr txBox="1"/>
            <p:nvPr/>
          </p:nvSpPr>
          <p:spPr>
            <a:xfrm>
              <a:off x="454963" y="1041492"/>
              <a:ext cx="753713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4153723" y="4445298"/>
            <a:ext cx="7520622" cy="1926826"/>
            <a:chOff x="4153723" y="4445298"/>
            <a:chExt cx="7520622" cy="1926826"/>
          </a:xfrm>
        </p:grpSpPr>
        <p:sp>
          <p:nvSpPr>
            <p:cNvPr id="31" name="TextBox 31"/>
            <p:cNvSpPr txBox="1"/>
            <p:nvPr/>
          </p:nvSpPr>
          <p:spPr>
            <a:xfrm>
              <a:off x="4153723" y="4445298"/>
              <a:ext cx="7520622" cy="192682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慢性肾衰竭是一种由多种原因引起的慢性肾脏疾病，病程较长，进展缓慢。随着病情的进展，肾脏功能逐渐减退，最终导致肾脏完全丧失功能。根据病情的严重程度，慢性肾衰竭可分为不同的阶段，从慢性肾功能不全到慢性尿毒症。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4137103" y="4014528"/>
            <a:ext cx="7537242" cy="490334"/>
            <a:chOff x="4137103" y="4014528"/>
            <a:chExt cx="7537242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4137103" y="4014528"/>
              <a:ext cx="753724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pic>
        <p:nvPicPr>
          <p:cNvPr id="34" name="Picture 34"/>
          <p:cNvPicPr>
            <a:picLocks noChangeAspect="1"/>
          </p:cNvPicPr>
          <p:nvPr/>
        </p:nvPicPr>
        <p:blipFill>
          <a:blip r:embed="rId3"/>
          <a:srcRect l="26207" r="26207"/>
          <a:stretch>
            <a:fillRect/>
          </a:stretch>
        </p:blipFill>
        <p:spPr>
          <a:xfrm>
            <a:off x="9048606" y="874695"/>
            <a:ext cx="2745885" cy="2639930"/>
          </a:xfrm>
          <a:prstGeom prst="ellipse">
            <a:avLst/>
          </a:prstGeom>
        </p:spPr>
      </p:pic>
      <p:pic>
        <p:nvPicPr>
          <p:cNvPr id="35" name="Picture 35"/>
          <p:cNvPicPr>
            <a:picLocks noChangeAspect="1"/>
          </p:cNvPicPr>
          <p:nvPr/>
        </p:nvPicPr>
        <p:blipFill>
          <a:blip r:embed="rId4"/>
          <a:srcRect l="8750" r="8750"/>
          <a:stretch>
            <a:fillRect/>
          </a:stretch>
        </p:blipFill>
        <p:spPr>
          <a:xfrm>
            <a:off x="293665" y="3514624"/>
            <a:ext cx="2857500" cy="2857500"/>
          </a:xfrm>
          <a:prstGeom prst="ellipse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慢性肾衰竭的病因多种多样，主要包括原发性肾脏疾病、糖尿病肾病、高血压肾病等。其病理机制主要包括肾小球硬化、肾间质纤维化和肾小管萎缩等。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肾衰竭的病因多种多样，其中最常见的是原发性肾脏疾病，如肾小球肾炎、肾盂肾炎等。此外，糖尿病肾病、高血压肾病也是慢性肾衰竭的常见病因。这些疾病会导致肾脏的结构和功能发生改变，最终导致肾脏功能衰竭。其病理机制主要包括肾小球硬化、肾间质纤维化和肾小管萎缩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病因与病理机制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27123" y="1247319"/>
            <a:ext cx="4955536" cy="4778362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81315" y="1247319"/>
            <a:ext cx="4955536" cy="4778362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83086" y="1565017"/>
            <a:ext cx="4215069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3086" y="2639994"/>
            <a:ext cx="4292478" cy="3124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慢性肾衰竭的临床表现主要包括消化系统症状、血液系统症状、心血管系统症状等。其诊断标准主要包括血肌酐、尿素氮等指标的升高以及肾脏影像学检查的异常。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612844" y="1565017"/>
            <a:ext cx="4219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12844" y="2639994"/>
            <a:ext cx="4295775" cy="314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肾衰竭的临床表现多种多样，常见的包括消化系统症状，如食欲不振、恶心呕吐、腹胀等；血液系统症状，如贫血、出血倾向等；心血管系统症状，如高血压、心衰等。此外，还可能出现其他系统的症状，如呼吸系统、神经系统等。诊断慢性肾衰竭的主要依据是肾功能检查，包括血肌酐、尿素氮等指标的升高。同时，肾脏影像学检查如超声、CT等也可以帮助确诊慢性肾衰竭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临床表现与诊断标准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慢性肾衰竭的护理要点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饮食护理</a:t>
              </a:r>
            </a:p>
          </p:txBody>
        </p:sp>
      </p:grpSp>
      <p:sp>
        <p:nvSpPr>
          <p:cNvPr id="24" name="Freeform 24"/>
          <p:cNvSpPr/>
          <p:nvPr/>
        </p:nvSpPr>
        <p:spPr>
          <a:xfrm>
            <a:off x="3652304" y="1008278"/>
            <a:ext cx="4886325" cy="4876800"/>
          </a:xfrm>
          <a:custGeom>
            <a:rect l="l" t="t" r="r" b="b"/>
            <a:pathLst>
              <a:path w="3078" h="3072">
                <a:moveTo>
                  <a:pt x="1464" y="3072"/>
                </a:moveTo>
                <a:lnTo>
                  <a:pt x="0" y="1462"/>
                </a:lnTo>
                <a:lnTo>
                  <a:pt x="1613" y="0"/>
                </a:lnTo>
                <a:lnTo>
                  <a:pt x="3078" y="1605"/>
                </a:lnTo>
                <a:lnTo>
                  <a:pt x="1464" y="3072"/>
                </a:lnTo>
                <a:close/>
              </a:path>
            </a:pathLst>
          </a:custGeom>
          <a:ln w="12668">
            <a:solidFill>
              <a:srgbClr val="EE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718979" y="1067015"/>
            <a:ext cx="4751387" cy="4749801"/>
          </a:xfrm>
          <a:custGeom>
            <a:rect l="l" t="t" r="r" b="b"/>
            <a:pathLst>
              <a:path w="2993" h="2992">
                <a:moveTo>
                  <a:pt x="1385" y="2992"/>
                </a:moveTo>
                <a:lnTo>
                  <a:pt x="0" y="1388"/>
                </a:lnTo>
                <a:lnTo>
                  <a:pt x="1603" y="0"/>
                </a:lnTo>
                <a:lnTo>
                  <a:pt x="2993" y="1605"/>
                </a:lnTo>
                <a:lnTo>
                  <a:pt x="1385" y="2992"/>
                </a:lnTo>
                <a:close/>
              </a:path>
            </a:pathLst>
          </a:custGeom>
          <a:ln w="12668">
            <a:solidFill>
              <a:srgbClr val="EDECE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779304" y="1133690"/>
            <a:ext cx="4632325" cy="4616451"/>
          </a:xfrm>
          <a:custGeom>
            <a:rect l="l" t="t" r="r" b="b"/>
            <a:pathLst>
              <a:path w="2918" h="2908">
                <a:moveTo>
                  <a:pt x="1310" y="2908"/>
                </a:moveTo>
                <a:lnTo>
                  <a:pt x="0" y="1309"/>
                </a:lnTo>
                <a:lnTo>
                  <a:pt x="1602" y="0"/>
                </a:lnTo>
                <a:lnTo>
                  <a:pt x="2918" y="1600"/>
                </a:lnTo>
                <a:lnTo>
                  <a:pt x="1310" y="2908"/>
                </a:lnTo>
                <a:close/>
              </a:path>
            </a:pathLst>
          </a:custGeom>
          <a:ln w="12668">
            <a:solidFill>
              <a:srgbClr val="ECECE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3845979" y="1201953"/>
            <a:ext cx="4498975" cy="4489450"/>
          </a:xfrm>
          <a:custGeom>
            <a:rect l="l" t="t" r="r" b="b"/>
            <a:pathLst>
              <a:path w="2834" h="2828">
                <a:moveTo>
                  <a:pt x="1236" y="2828"/>
                </a:moveTo>
                <a:lnTo>
                  <a:pt x="0" y="1228"/>
                </a:lnTo>
                <a:lnTo>
                  <a:pt x="1597" y="0"/>
                </a:lnTo>
                <a:lnTo>
                  <a:pt x="2834" y="1594"/>
                </a:lnTo>
                <a:lnTo>
                  <a:pt x="1236" y="2828"/>
                </a:lnTo>
                <a:close/>
              </a:path>
            </a:pathLst>
          </a:custGeom>
          <a:ln w="12668">
            <a:solidFill>
              <a:srgbClr val="EBEB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912654" y="1260690"/>
            <a:ext cx="4364037" cy="4362451"/>
          </a:xfrm>
          <a:custGeom>
            <a:rect l="l" t="t" r="r" b="b"/>
            <a:pathLst>
              <a:path w="2749" h="2748">
                <a:moveTo>
                  <a:pt x="1157" y="2748"/>
                </a:moveTo>
                <a:lnTo>
                  <a:pt x="0" y="1160"/>
                </a:lnTo>
                <a:lnTo>
                  <a:pt x="1592" y="0"/>
                </a:lnTo>
                <a:lnTo>
                  <a:pt x="2749" y="1594"/>
                </a:lnTo>
                <a:lnTo>
                  <a:pt x="1157" y="2748"/>
                </a:lnTo>
                <a:close/>
              </a:path>
            </a:pathLst>
          </a:custGeom>
          <a:ln w="12668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3972979" y="1327366"/>
            <a:ext cx="4237037" cy="4229100"/>
          </a:xfrm>
          <a:custGeom>
            <a:rect l="l" t="t" r="r" b="b"/>
            <a:pathLst>
              <a:path w="2669" h="2664">
                <a:moveTo>
                  <a:pt x="1082" y="2664"/>
                </a:moveTo>
                <a:lnTo>
                  <a:pt x="0" y="1081"/>
                </a:lnTo>
                <a:lnTo>
                  <a:pt x="1591" y="0"/>
                </a:lnTo>
                <a:lnTo>
                  <a:pt x="2669" y="1589"/>
                </a:lnTo>
                <a:lnTo>
                  <a:pt x="1082" y="2664"/>
                </a:lnTo>
                <a:close/>
              </a:path>
            </a:pathLst>
          </a:custGeom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039654" y="1395628"/>
            <a:ext cx="4110037" cy="4102100"/>
          </a:xfrm>
          <a:custGeom>
            <a:rect l="l" t="t" r="r" b="b"/>
            <a:pathLst>
              <a:path w="2589" h="2584">
                <a:moveTo>
                  <a:pt x="1003" y="2584"/>
                </a:moveTo>
                <a:lnTo>
                  <a:pt x="0" y="1001"/>
                </a:lnTo>
                <a:lnTo>
                  <a:pt x="1587" y="0"/>
                </a:lnTo>
                <a:lnTo>
                  <a:pt x="2589" y="1583"/>
                </a:lnTo>
                <a:lnTo>
                  <a:pt x="1003" y="2584"/>
                </a:lnTo>
                <a:close/>
              </a:path>
            </a:pathLst>
          </a:custGeom>
          <a:ln w="12668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106329" y="1462303"/>
            <a:ext cx="3976687" cy="3968750"/>
          </a:xfrm>
          <a:custGeom>
            <a:rect l="l" t="t" r="r" b="b"/>
            <a:pathLst>
              <a:path w="2505" h="2500">
                <a:moveTo>
                  <a:pt x="924" y="2500"/>
                </a:moveTo>
                <a:lnTo>
                  <a:pt x="0" y="921"/>
                </a:lnTo>
                <a:lnTo>
                  <a:pt x="1582" y="0"/>
                </a:lnTo>
                <a:lnTo>
                  <a:pt x="2505" y="1573"/>
                </a:lnTo>
                <a:lnTo>
                  <a:pt x="924" y="2500"/>
                </a:lnTo>
                <a:close/>
              </a:path>
            </a:pathLst>
          </a:custGeom>
          <a:ln w="12668">
            <a:solidFill>
              <a:srgbClr val="E8E7E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166654" y="1521041"/>
            <a:ext cx="3849687" cy="3841750"/>
          </a:xfrm>
          <a:custGeom>
            <a:rect l="l" t="t" r="r" b="b"/>
            <a:pathLst>
              <a:path w="2425" h="2420">
                <a:moveTo>
                  <a:pt x="849" y="2420"/>
                </a:moveTo>
                <a:lnTo>
                  <a:pt x="0" y="847"/>
                </a:lnTo>
                <a:lnTo>
                  <a:pt x="1576" y="0"/>
                </a:lnTo>
                <a:lnTo>
                  <a:pt x="2425" y="1573"/>
                </a:lnTo>
                <a:lnTo>
                  <a:pt x="849" y="2420"/>
                </a:lnTo>
                <a:close/>
              </a:path>
            </a:pathLst>
          </a:custGeom>
          <a:ln w="12668">
            <a:solidFill>
              <a:srgbClr val="E7E6E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233329" y="1587716"/>
            <a:ext cx="3722687" cy="3716337"/>
          </a:xfrm>
          <a:custGeom>
            <a:rect l="l" t="t" r="r" b="b"/>
            <a:pathLst>
              <a:path w="2345" h="2341">
                <a:moveTo>
                  <a:pt x="769" y="2341"/>
                </a:moveTo>
                <a:lnTo>
                  <a:pt x="0" y="768"/>
                </a:lnTo>
                <a:lnTo>
                  <a:pt x="1571" y="0"/>
                </a:lnTo>
                <a:lnTo>
                  <a:pt x="2345" y="1568"/>
                </a:lnTo>
                <a:lnTo>
                  <a:pt x="769" y="2341"/>
                </a:lnTo>
                <a:close/>
              </a:path>
            </a:pathLst>
          </a:custGeom>
          <a:ln w="12668">
            <a:solidFill>
              <a:srgbClr val="E6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01591" y="1655978"/>
            <a:ext cx="3587750" cy="3581400"/>
          </a:xfrm>
          <a:custGeom>
            <a:rect l="l" t="t" r="r" b="b"/>
            <a:pathLst>
              <a:path w="2260" h="2256">
                <a:moveTo>
                  <a:pt x="695" y="2256"/>
                </a:moveTo>
                <a:lnTo>
                  <a:pt x="0" y="688"/>
                </a:lnTo>
                <a:lnTo>
                  <a:pt x="1565" y="0"/>
                </a:lnTo>
                <a:lnTo>
                  <a:pt x="2260" y="1562"/>
                </a:lnTo>
                <a:lnTo>
                  <a:pt x="695" y="2256"/>
                </a:lnTo>
                <a:close/>
              </a:path>
            </a:pathLst>
          </a:custGeom>
          <a:ln w="12668">
            <a:solidFill>
              <a:srgbClr val="E5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360329" y="1714716"/>
            <a:ext cx="3462337" cy="3454400"/>
          </a:xfrm>
          <a:custGeom>
            <a:rect l="l" t="t" r="r" b="b"/>
            <a:pathLst>
              <a:path w="2181" h="2176">
                <a:moveTo>
                  <a:pt x="621" y="2176"/>
                </a:moveTo>
                <a:lnTo>
                  <a:pt x="0" y="619"/>
                </a:lnTo>
                <a:lnTo>
                  <a:pt x="1565" y="0"/>
                </a:lnTo>
                <a:lnTo>
                  <a:pt x="2181" y="1562"/>
                </a:lnTo>
                <a:lnTo>
                  <a:pt x="621" y="2176"/>
                </a:lnTo>
                <a:close/>
              </a:path>
            </a:pathLst>
          </a:custGeom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27004" y="1781391"/>
            <a:ext cx="3335337" cy="3328987"/>
          </a:xfrm>
          <a:custGeom>
            <a:rect l="l" t="t" r="r" b="b"/>
            <a:pathLst>
              <a:path w="2101" h="2097">
                <a:moveTo>
                  <a:pt x="541" y="2097"/>
                </a:moveTo>
                <a:lnTo>
                  <a:pt x="0" y="540"/>
                </a:lnTo>
                <a:lnTo>
                  <a:pt x="1560" y="0"/>
                </a:lnTo>
                <a:lnTo>
                  <a:pt x="2101" y="1557"/>
                </a:lnTo>
                <a:lnTo>
                  <a:pt x="541" y="2097"/>
                </a:lnTo>
                <a:close/>
              </a:path>
            </a:pathLst>
          </a:custGeom>
          <a:ln w="12668">
            <a:solidFill>
              <a:srgbClr val="E3E3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495266" y="1849653"/>
            <a:ext cx="3200400" cy="3194050"/>
          </a:xfrm>
          <a:custGeom>
            <a:rect l="l" t="t" r="r" b="b"/>
            <a:pathLst>
              <a:path w="2015" h="2011">
                <a:moveTo>
                  <a:pt x="461" y="2012"/>
                </a:moveTo>
                <a:lnTo>
                  <a:pt x="0" y="460"/>
                </a:lnTo>
                <a:lnTo>
                  <a:pt x="1554" y="0"/>
                </a:lnTo>
                <a:lnTo>
                  <a:pt x="2016" y="1551"/>
                </a:lnTo>
                <a:lnTo>
                  <a:pt x="461" y="2012"/>
                </a:lnTo>
                <a:close/>
              </a:path>
            </a:pathLst>
          </a:custGeom>
          <a:ln w="12668">
            <a:solidFill>
              <a:srgbClr val="E2E2E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54004" y="1908391"/>
            <a:ext cx="3073400" cy="3068637"/>
          </a:xfrm>
          <a:custGeom>
            <a:rect l="l" t="t" r="r" b="b"/>
            <a:pathLst>
              <a:path w="1935" h="1933">
                <a:moveTo>
                  <a:pt x="387" y="1933"/>
                </a:moveTo>
                <a:lnTo>
                  <a:pt x="0" y="386"/>
                </a:lnTo>
                <a:lnTo>
                  <a:pt x="1554" y="0"/>
                </a:lnTo>
                <a:lnTo>
                  <a:pt x="1936" y="1546"/>
                </a:lnTo>
                <a:lnTo>
                  <a:pt x="387" y="1933"/>
                </a:lnTo>
                <a:close/>
              </a:path>
            </a:pathLst>
          </a:custGeom>
          <a:ln w="12668">
            <a:solidFill>
              <a:srgbClr val="E1E1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0679" y="1975066"/>
            <a:ext cx="2947987" cy="2933700"/>
          </a:xfrm>
          <a:custGeom>
            <a:rect l="l" t="t" r="r" b="b"/>
            <a:pathLst>
              <a:path w="1857" h="1848">
                <a:moveTo>
                  <a:pt x="308" y="1848"/>
                </a:moveTo>
                <a:lnTo>
                  <a:pt x="0" y="307"/>
                </a:lnTo>
                <a:lnTo>
                  <a:pt x="1544" y="0"/>
                </a:lnTo>
                <a:lnTo>
                  <a:pt x="1857" y="1541"/>
                </a:lnTo>
                <a:lnTo>
                  <a:pt x="308" y="1848"/>
                </a:lnTo>
                <a:close/>
              </a:path>
            </a:pathLst>
          </a:custGeom>
          <a:ln w="12668">
            <a:solidFill>
              <a:srgbClr val="E1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4688941" y="2041741"/>
            <a:ext cx="2813050" cy="2808287"/>
          </a:xfrm>
          <a:custGeom>
            <a:rect l="l" t="t" r="r" b="b"/>
            <a:pathLst>
              <a:path w="1771" h="1769">
                <a:moveTo>
                  <a:pt x="228" y="1769"/>
                </a:moveTo>
                <a:lnTo>
                  <a:pt x="0" y="228"/>
                </a:lnTo>
                <a:lnTo>
                  <a:pt x="1538" y="0"/>
                </a:lnTo>
                <a:lnTo>
                  <a:pt x="1772" y="1536"/>
                </a:lnTo>
                <a:lnTo>
                  <a:pt x="228" y="1769"/>
                </a:lnTo>
                <a:close/>
              </a:path>
            </a:pathLst>
          </a:custGeom>
          <a:ln w="12668">
            <a:solidFill>
              <a:srgbClr val="E0DF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4755616" y="2100478"/>
            <a:ext cx="2678113" cy="2682875"/>
          </a:xfrm>
          <a:custGeom>
            <a:rect l="l" t="t" r="r" b="b"/>
            <a:pathLst>
              <a:path w="1687" h="1690">
                <a:moveTo>
                  <a:pt x="154" y="1690"/>
                </a:moveTo>
                <a:lnTo>
                  <a:pt x="0" y="154"/>
                </a:lnTo>
                <a:lnTo>
                  <a:pt x="1534" y="0"/>
                </a:lnTo>
                <a:lnTo>
                  <a:pt x="1687" y="1536"/>
                </a:lnTo>
                <a:lnTo>
                  <a:pt x="154" y="1690"/>
                </a:lnTo>
                <a:close/>
              </a:path>
            </a:pathLst>
          </a:custGeom>
          <a:ln w="12668">
            <a:solidFill>
              <a:srgbClr val="DF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4814354" y="2168741"/>
            <a:ext cx="2560637" cy="2546350"/>
          </a:xfrm>
          <a:custGeom>
            <a:rect l="l" t="t" r="r" b="b"/>
            <a:pathLst>
              <a:path w="1613" h="1604">
                <a:moveTo>
                  <a:pt x="80" y="1604"/>
                </a:moveTo>
                <a:lnTo>
                  <a:pt x="0" y="79"/>
                </a:lnTo>
                <a:lnTo>
                  <a:pt x="1534" y="0"/>
                </a:lnTo>
                <a:lnTo>
                  <a:pt x="1613" y="1530"/>
                </a:lnTo>
                <a:lnTo>
                  <a:pt x="80" y="1604"/>
                </a:lnTo>
                <a:close/>
              </a:path>
            </a:pathLst>
          </a:custGeom>
          <a:solidFill>
            <a:srgbClr val="04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3" name="Picture 43"/>
          <p:cNvPicPr>
            <a:picLocks noChangeAspect="1"/>
          </p:cNvPicPr>
          <p:nvPr/>
        </p:nvPicPr>
        <p:blipFill>
          <a:blip r:embed="rId2"/>
          <a:srcRect t="644" b="644"/>
          <a:stretch>
            <a:fillRect/>
          </a:stretch>
        </p:blipFill>
        <p:spPr>
          <a:xfrm>
            <a:off x="4901338" y="2257609"/>
            <a:ext cx="2386669" cy="2355913"/>
          </a:xfrm>
          <a:prstGeom prst="rect">
            <a:avLst/>
          </a:prstGeom>
          <a:ln w="12668"/>
        </p:spPr>
      </p:pic>
      <p:grpSp>
        <p:nvGrpSpPr>
          <p:cNvPr id="44" name="Group 44"/>
          <p:cNvGrpSpPr/>
          <p:nvPr/>
        </p:nvGrpSpPr>
        <p:grpSpPr>
          <a:xfrm>
            <a:off x="653186" y="1428545"/>
            <a:ext cx="3394996" cy="490334"/>
            <a:chOff x="653186" y="1428545"/>
            <a:chExt cx="3394996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653186" y="142854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限制盐分摄入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885016" y="1781107"/>
            <a:ext cx="2931336" cy="1654845"/>
            <a:chOff x="885016" y="1781107"/>
            <a:chExt cx="2931336" cy="1654845"/>
          </a:xfrm>
        </p:grpSpPr>
        <p:sp>
          <p:nvSpPr>
            <p:cNvPr id="47" name="TextBox 47"/>
            <p:cNvSpPr txBox="1"/>
            <p:nvPr/>
          </p:nvSpPr>
          <p:spPr>
            <a:xfrm>
              <a:off x="885016" y="1781107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每日盐摄入量不超过6克，以减轻水肿和高血压症状。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653186" y="3877672"/>
            <a:ext cx="3394996" cy="490334"/>
            <a:chOff x="653186" y="3877672"/>
            <a:chExt cx="3394996" cy="490334"/>
          </a:xfrm>
        </p:grpSpPr>
        <p:sp>
          <p:nvSpPr>
            <p:cNvPr id="49" name="TextBox 49"/>
            <p:cNvSpPr txBox="1"/>
            <p:nvPr/>
          </p:nvSpPr>
          <p:spPr>
            <a:xfrm>
              <a:off x="653186" y="3877672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控制水分摄入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885016" y="4230233"/>
            <a:ext cx="2931336" cy="1654845"/>
            <a:chOff x="885016" y="4230233"/>
            <a:chExt cx="2931336" cy="1654845"/>
          </a:xfrm>
        </p:grpSpPr>
        <p:sp>
          <p:nvSpPr>
            <p:cNvPr id="51" name="TextBox 51"/>
            <p:cNvSpPr txBox="1"/>
            <p:nvPr/>
          </p:nvSpPr>
          <p:spPr>
            <a:xfrm>
              <a:off x="885016" y="4230233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根据病情调整每日水分摄入量，避免水肿和心力衰竭。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8276691" y="1360283"/>
            <a:ext cx="3394996" cy="490334"/>
            <a:chOff x="8276691" y="1360283"/>
            <a:chExt cx="3394996" cy="490334"/>
          </a:xfrm>
        </p:grpSpPr>
        <p:sp>
          <p:nvSpPr>
            <p:cNvPr id="53" name="TextBox 53"/>
            <p:cNvSpPr txBox="1"/>
            <p:nvPr/>
          </p:nvSpPr>
          <p:spPr>
            <a:xfrm>
              <a:off x="8276691" y="1360283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控制蛋白质摄入</a:t>
              </a:r>
            </a:p>
          </p:txBody>
        </p:sp>
      </p:grpSp>
      <p:grpSp>
        <p:nvGrpSpPr>
          <p:cNvPr id="54" name="Group 54"/>
          <p:cNvGrpSpPr/>
          <p:nvPr/>
        </p:nvGrpSpPr>
        <p:grpSpPr>
          <a:xfrm>
            <a:off x="8508521" y="1712845"/>
            <a:ext cx="2931336" cy="1654845"/>
            <a:chOff x="8508521" y="1712845"/>
            <a:chExt cx="2931336" cy="1654845"/>
          </a:xfrm>
        </p:grpSpPr>
        <p:sp>
          <p:nvSpPr>
            <p:cNvPr id="55" name="TextBox 55"/>
            <p:cNvSpPr txBox="1"/>
            <p:nvPr/>
          </p:nvSpPr>
          <p:spPr>
            <a:xfrm>
              <a:off x="8508521" y="1712845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适量摄入优质蛋白质，如瘦肉、蛋、奶等，以减轻肾脏负担。</a:t>
              </a:r>
            </a:p>
          </p:txBody>
        </p:sp>
      </p:grpSp>
      <p:grpSp>
        <p:nvGrpSpPr>
          <p:cNvPr id="56" name="Group 56"/>
          <p:cNvGrpSpPr/>
          <p:nvPr/>
        </p:nvGrpSpPr>
        <p:grpSpPr>
          <a:xfrm>
            <a:off x="8276691" y="3809410"/>
            <a:ext cx="3394996" cy="490334"/>
            <a:chOff x="8276691" y="3809410"/>
            <a:chExt cx="3394996" cy="490334"/>
          </a:xfrm>
        </p:grpSpPr>
        <p:sp>
          <p:nvSpPr>
            <p:cNvPr id="57" name="TextBox 57"/>
            <p:cNvSpPr txBox="1"/>
            <p:nvPr/>
          </p:nvSpPr>
          <p:spPr>
            <a:xfrm>
              <a:off x="8276691" y="3809410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增加膳食纤维摄入</a:t>
              </a:r>
            </a:p>
          </p:txBody>
        </p:sp>
      </p:grpSp>
      <p:grpSp>
        <p:nvGrpSpPr>
          <p:cNvPr id="58" name="Group 58"/>
          <p:cNvGrpSpPr/>
          <p:nvPr/>
        </p:nvGrpSpPr>
        <p:grpSpPr>
          <a:xfrm>
            <a:off x="8508521" y="4161971"/>
            <a:ext cx="2931336" cy="1654845"/>
            <a:chOff x="8508521" y="4161971"/>
            <a:chExt cx="2931336" cy="1654845"/>
          </a:xfrm>
        </p:grpSpPr>
        <p:sp>
          <p:nvSpPr>
            <p:cNvPr id="59" name="TextBox 59"/>
            <p:cNvSpPr txBox="1"/>
            <p:nvPr/>
          </p:nvSpPr>
          <p:spPr>
            <a:xfrm>
              <a:off x="8508521" y="4161971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多食用富含膳食纤维的食物，如蔬菜、水果、全谷类等，保持大便通畅。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54000"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241925" y="2259013"/>
            <a:ext cx="1933575" cy="1933575"/>
          </a:xfrm>
          <a:prstGeom prst="ellipse">
            <a:avLst/>
          </a:prstGeom>
          <a:solidFill>
            <a:schemeClr val="accent1">
              <a:alpha val="9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506694" y="1497044"/>
            <a:ext cx="2843213" cy="831818"/>
            <a:chOff x="2506694" y="1497044"/>
            <a:chExt cx="2843213" cy="831818"/>
          </a:xfrm>
        </p:grpSpPr>
        <p:sp>
          <p:nvSpPr>
            <p:cNvPr id="5" name="AutoShape 5"/>
            <p:cNvSpPr/>
            <p:nvPr/>
          </p:nvSpPr>
          <p:spPr>
            <a:xfrm>
              <a:off x="2506694" y="1497044"/>
              <a:ext cx="2843213" cy="831818"/>
            </a:xfrm>
            <a:prstGeom prst="rect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5941441" y="2961291"/>
            <a:ext cx="534543" cy="529019"/>
            <a:chOff x="5941441" y="2961291"/>
            <a:chExt cx="534543" cy="529019"/>
          </a:xfrm>
        </p:grpSpPr>
        <p:sp>
          <p:nvSpPr>
            <p:cNvPr id="7" name="Freeform 7"/>
            <p:cNvSpPr/>
            <p:nvPr/>
          </p:nvSpPr>
          <p:spPr>
            <a:xfrm>
              <a:off x="5941441" y="3257709"/>
              <a:ext cx="534543" cy="232601"/>
            </a:xfrm>
            <a:custGeom>
              <a:rect l="l" t="t" r="r" b="b"/>
              <a:pathLst>
                <a:path w="205" h="89">
                  <a:moveTo>
                    <a:pt x="103" y="19"/>
                  </a:moveTo>
                  <a:cubicBezTo>
                    <a:pt x="82" y="19"/>
                    <a:pt x="62" y="12"/>
                    <a:pt x="4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67"/>
                    <a:pt x="0" y="67"/>
                    <a:pt x="0" y="67"/>
                  </a:cubicBezTo>
                  <a:cubicBezTo>
                    <a:pt x="0" y="79"/>
                    <a:pt x="10" y="89"/>
                    <a:pt x="22" y="89"/>
                  </a:cubicBezTo>
                  <a:cubicBezTo>
                    <a:pt x="183" y="89"/>
                    <a:pt x="183" y="89"/>
                    <a:pt x="183" y="89"/>
                  </a:cubicBezTo>
                  <a:cubicBezTo>
                    <a:pt x="195" y="89"/>
                    <a:pt x="205" y="79"/>
                    <a:pt x="205" y="67"/>
                  </a:cubicBezTo>
                  <a:cubicBezTo>
                    <a:pt x="205" y="0"/>
                    <a:pt x="205" y="0"/>
                    <a:pt x="205" y="0"/>
                  </a:cubicBezTo>
                  <a:cubicBezTo>
                    <a:pt x="158" y="0"/>
                    <a:pt x="158" y="0"/>
                    <a:pt x="158" y="0"/>
                  </a:cubicBezTo>
                  <a:cubicBezTo>
                    <a:pt x="143" y="12"/>
                    <a:pt x="124" y="19"/>
                    <a:pt x="103" y="19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5941441" y="2961291"/>
              <a:ext cx="534543" cy="307467"/>
            </a:xfrm>
            <a:custGeom>
              <a:rect l="l" t="t" r="r" b="b"/>
              <a:pathLst>
                <a:path w="205" h="118">
                  <a:moveTo>
                    <a:pt x="183" y="42"/>
                  </a:moveTo>
                  <a:cubicBezTo>
                    <a:pt x="180" y="42"/>
                    <a:pt x="180" y="42"/>
                    <a:pt x="180" y="42"/>
                  </a:cubicBezTo>
                  <a:cubicBezTo>
                    <a:pt x="154" y="42"/>
                    <a:pt x="154" y="42"/>
                    <a:pt x="154" y="42"/>
                  </a:cubicBezTo>
                  <a:cubicBezTo>
                    <a:pt x="154" y="22"/>
                    <a:pt x="154" y="22"/>
                    <a:pt x="154" y="22"/>
                  </a:cubicBezTo>
                  <a:cubicBezTo>
                    <a:pt x="154" y="10"/>
                    <a:pt x="144" y="0"/>
                    <a:pt x="132" y="0"/>
                  </a:cubicBezTo>
                  <a:cubicBezTo>
                    <a:pt x="73" y="0"/>
                    <a:pt x="73" y="0"/>
                    <a:pt x="73" y="0"/>
                  </a:cubicBezTo>
                  <a:cubicBezTo>
                    <a:pt x="61" y="0"/>
                    <a:pt x="51" y="10"/>
                    <a:pt x="51" y="22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25" y="42"/>
                    <a:pt x="25" y="42"/>
                    <a:pt x="25" y="42"/>
                  </a:cubicBezTo>
                  <a:cubicBezTo>
                    <a:pt x="22" y="42"/>
                    <a:pt x="22" y="42"/>
                    <a:pt x="22" y="42"/>
                  </a:cubicBezTo>
                  <a:cubicBezTo>
                    <a:pt x="10" y="42"/>
                    <a:pt x="0" y="52"/>
                    <a:pt x="0" y="64"/>
                  </a:cubicBezTo>
                  <a:cubicBezTo>
                    <a:pt x="0" y="101"/>
                    <a:pt x="0" y="101"/>
                    <a:pt x="0" y="101"/>
                  </a:cubicBezTo>
                  <a:cubicBezTo>
                    <a:pt x="54" y="101"/>
                    <a:pt x="54" y="101"/>
                    <a:pt x="54" y="101"/>
                  </a:cubicBezTo>
                  <a:cubicBezTo>
                    <a:pt x="67" y="112"/>
                    <a:pt x="84" y="118"/>
                    <a:pt x="103" y="118"/>
                  </a:cubicBezTo>
                  <a:cubicBezTo>
                    <a:pt x="121" y="118"/>
                    <a:pt x="138" y="112"/>
                    <a:pt x="151" y="101"/>
                  </a:cubicBezTo>
                  <a:cubicBezTo>
                    <a:pt x="205" y="101"/>
                    <a:pt x="205" y="101"/>
                    <a:pt x="205" y="101"/>
                  </a:cubicBezTo>
                  <a:cubicBezTo>
                    <a:pt x="205" y="64"/>
                    <a:pt x="205" y="64"/>
                    <a:pt x="205" y="64"/>
                  </a:cubicBezTo>
                  <a:cubicBezTo>
                    <a:pt x="205" y="52"/>
                    <a:pt x="195" y="42"/>
                    <a:pt x="183" y="42"/>
                  </a:cubicBezTo>
                  <a:close/>
                  <a:moveTo>
                    <a:pt x="67" y="26"/>
                  </a:moveTo>
                  <a:cubicBezTo>
                    <a:pt x="67" y="22"/>
                    <a:pt x="67" y="22"/>
                    <a:pt x="67" y="22"/>
                  </a:cubicBezTo>
                  <a:cubicBezTo>
                    <a:pt x="67" y="19"/>
                    <a:pt x="70" y="17"/>
                    <a:pt x="73" y="17"/>
                  </a:cubicBezTo>
                  <a:cubicBezTo>
                    <a:pt x="132" y="17"/>
                    <a:pt x="132" y="17"/>
                    <a:pt x="132" y="17"/>
                  </a:cubicBezTo>
                  <a:cubicBezTo>
                    <a:pt x="135" y="17"/>
                    <a:pt x="138" y="19"/>
                    <a:pt x="138" y="22"/>
                  </a:cubicBezTo>
                  <a:cubicBezTo>
                    <a:pt x="138" y="26"/>
                    <a:pt x="138" y="26"/>
                    <a:pt x="138" y="26"/>
                  </a:cubicBezTo>
                  <a:cubicBezTo>
                    <a:pt x="138" y="42"/>
                    <a:pt x="138" y="42"/>
                    <a:pt x="138" y="42"/>
                  </a:cubicBezTo>
                  <a:cubicBezTo>
                    <a:pt x="67" y="42"/>
                    <a:pt x="67" y="42"/>
                    <a:pt x="67" y="42"/>
                  </a:cubicBezTo>
                  <a:lnTo>
                    <a:pt x="67" y="26"/>
                  </a:lnTo>
                  <a:close/>
                  <a:moveTo>
                    <a:pt x="101" y="101"/>
                  </a:moveTo>
                  <a:cubicBezTo>
                    <a:pt x="92" y="101"/>
                    <a:pt x="85" y="94"/>
                    <a:pt x="85" y="86"/>
                  </a:cubicBezTo>
                  <a:cubicBezTo>
                    <a:pt x="85" y="77"/>
                    <a:pt x="92" y="70"/>
                    <a:pt x="101" y="70"/>
                  </a:cubicBezTo>
                  <a:cubicBezTo>
                    <a:pt x="110" y="70"/>
                    <a:pt x="117" y="77"/>
                    <a:pt x="117" y="86"/>
                  </a:cubicBezTo>
                  <a:cubicBezTo>
                    <a:pt x="117" y="94"/>
                    <a:pt x="110" y="101"/>
                    <a:pt x="101" y="101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药物治疗与注意事项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1449149" y="1107618"/>
            <a:ext cx="3394996" cy="490334"/>
            <a:chOff x="1449149" y="1107618"/>
            <a:chExt cx="3394996" cy="490334"/>
          </a:xfrm>
        </p:grpSpPr>
        <p:sp>
          <p:nvSpPr>
            <p:cNvPr id="32" name="TextBox 32"/>
            <p:cNvSpPr txBox="1"/>
            <p:nvPr/>
          </p:nvSpPr>
          <p:spPr>
            <a:xfrm>
              <a:off x="1449149" y="1107618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遵从医嘱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680979" y="1460180"/>
            <a:ext cx="2931336" cy="1654845"/>
            <a:chOff x="1680979" y="1460180"/>
            <a:chExt cx="2931336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680979" y="146018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按时按量服药，不随意更改药物剂量或停药。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449149" y="3556745"/>
            <a:ext cx="3394996" cy="490334"/>
            <a:chOff x="1449149" y="3556745"/>
            <a:chExt cx="3394996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1449149" y="355674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避免使用肾毒性药物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1680979" y="3909306"/>
            <a:ext cx="2931336" cy="1654845"/>
            <a:chOff x="1680979" y="3909306"/>
            <a:chExt cx="2931336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1680979" y="390930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避免使用对肾脏有害的药物，如非甾体抗炎药、某些抗生素等。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463317" y="1107618"/>
            <a:ext cx="3394996" cy="490334"/>
            <a:chOff x="7463317" y="1107618"/>
            <a:chExt cx="3394996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463317" y="1107618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观察药物副作用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695147" y="1460180"/>
            <a:ext cx="2931336" cy="1654845"/>
            <a:chOff x="7695147" y="1460180"/>
            <a:chExt cx="2931336" cy="1654845"/>
          </a:xfrm>
        </p:grpSpPr>
        <p:sp>
          <p:nvSpPr>
            <p:cNvPr id="42" name="TextBox 42"/>
            <p:cNvSpPr txBox="1"/>
            <p:nvPr/>
          </p:nvSpPr>
          <p:spPr>
            <a:xfrm>
              <a:off x="7695147" y="146018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注意观察患者是否出现药物不良反应，如恶心、呕吐、乏力等，及时报告医生。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463317" y="3556745"/>
            <a:ext cx="3394996" cy="490334"/>
            <a:chOff x="7463317" y="3556745"/>
            <a:chExt cx="3394996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463317" y="355674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定期复查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695147" y="3909306"/>
            <a:ext cx="2931336" cy="1654845"/>
            <a:chOff x="7695147" y="3909306"/>
            <a:chExt cx="2931336" cy="1654845"/>
          </a:xfrm>
        </p:grpSpPr>
        <p:sp>
          <p:nvSpPr>
            <p:cNvPr id="46" name="TextBox 46"/>
            <p:cNvSpPr txBox="1"/>
            <p:nvPr/>
          </p:nvSpPr>
          <p:spPr>
            <a:xfrm>
              <a:off x="7695147" y="390930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按照医生建议定期进行肾功能检查，以便及时了解病情变化。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心理支持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知识普及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情绪调节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建立健康生活方式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心理护理与患者教育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3815" b="3815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3649" b="364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关注患者的心理状态，给予必要的心理支持和疏导。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向患者及家属普及慢性肾衰竭相关知识，提高患者自我管理能力。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指导患者学会调节情绪，保持乐观心态，积极配合治疗。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鼓励患者建立健康的生活方式，如规律作息、适量运动等。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https://d.book118.com/878044020116006027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2024-09-05T18:30:19.452</cp:lastPrinted>
  <dcterms:created xsi:type="dcterms:W3CDTF">2024-09-05T10:30:19Z</dcterms:created>
  <dcterms:modified xsi:type="dcterms:W3CDTF">2024-09-05T10:30:21Z</dcterms:modified>
</cp:coreProperties>
</file>