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BC5F03-74D8-4D67-A3E7-B9EEB07DF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544418-643D-47AB-A240-53D784970F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A8C468-730F-41E1-AC63-948DCEFFD3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DB1864-2073-4022-9BC1-25F7EFC3A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724E8D-4CA5-4474-BF93-358AAAB99A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4708F0-2CD1-4268-B4AC-A7DEEDF6C4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3928CE-B1F4-48B4-9278-608A7FAFB8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E84267-B34E-43AD-974F-4112DF3A4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151F86-11E6-46B4-830C-603A5C280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80D1B-B46A-4457-BCDB-FA57D2D32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9A7A31-41FA-4B7F-BEF4-732F589A6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05201603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分析客户需求的行为驱动和行为特征</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客户需求概述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行为驱动因素分析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行为特征描述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客户需求与行为关系探讨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基于客户需求的行为优化策略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7663" b="17663"/>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理解客户需求</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深入探索客户的需求、期望和偏好，以更好地满足他们的要求。</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提升产品和服务</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通过了解客户的行为驱动和行为特征，优化产品和服务的设计、功能和用户体验。</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增强市场竞争力</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准确把握客户需求，有助于企业在激烈的市场竞争中脱颖而出。</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客户需求分析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收集、整理和分析客户反馈、市场调查和相关数据，以揭示客户的需求和行为特征。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行为驱动因素研究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探讨影响客户购买决策和使用行为的内在动机、心理和社会因素。</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行为特征描述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刻画客户在购买、使用和评价产品或服务过程中的行为模式、习惯和偏好。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客户需求概述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739" b="1973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0301" b="10301"/>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客户需求反映了客户对产品或服务的功能、性能、质量、价格等方面的要求和期望。</a:t>
            </a:r>
            <a:endParaRPr lang="en-US" sz="1100"/>
          </a:p>
        </p:txBody>
      </p:sp>
      <p:sp>
        <p:nvSpPr>
          <p:cNvPr id="9" name="AutoShape 9"/>
          <p:cNvSpPr/>
          <p:nvPr/>
        </p:nvSpPr>
        <p:spPr>
          <a:xfrm>
            <a:off x="6258305" y="1926781"/>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客户需求是指客户在购买或使用产品或服务时所表达或暗示的期望和需要。</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flipV="1">
            <a:off x="1690717" y="1754201"/>
            <a:ext cx="0" cy="1869882"/>
          </a:xfrm>
          <a:prstGeom prst="line">
            <a:avLst/>
          </a:prstGeom>
          <a:ln w="9525">
            <a:solidFill>
              <a:srgbClr val="828181">
                <a:alpha val="100000"/>
              </a:srgbClr>
            </a:solidFill>
            <a:prstDash val="solid"/>
            <a:headEnd type="none"/>
            <a:tailEnd type="triangle"/>
          </a:ln>
        </p:spPr>
      </p:cxnSp>
      <p:cxnSp>
        <p:nvCxnSpPr>
          <p:cNvPr id="3" name="Connector 3"/>
          <p:cNvCxnSpPr/>
          <p:nvPr/>
        </p:nvCxnSpPr>
        <p:spPr>
          <a:xfrm flipH="1">
            <a:off x="3928108" y="3956295"/>
            <a:ext cx="0" cy="1962125"/>
          </a:xfrm>
          <a:prstGeom prst="line">
            <a:avLst/>
          </a:prstGeom>
          <a:ln w="9525">
            <a:solidFill>
              <a:srgbClr val="828181">
                <a:alpha val="100000"/>
              </a:srgbClr>
            </a:solidFill>
            <a:prstDash val="solid"/>
            <a:headEnd type="none"/>
            <a:tailEnd type="triangle"/>
          </a:ln>
        </p:spPr>
      </p:cxnSp>
      <p:cxnSp>
        <p:nvCxnSpPr>
          <p:cNvPr id="4" name="Connector 4"/>
          <p:cNvCxnSpPr/>
          <p:nvPr/>
        </p:nvCxnSpPr>
        <p:spPr>
          <a:xfrm flipH="1" flipV="1">
            <a:off x="4871849" y="1688312"/>
            <a:ext cx="0" cy="1935770"/>
          </a:xfrm>
          <a:prstGeom prst="line">
            <a:avLst/>
          </a:prstGeom>
          <a:ln w="9525">
            <a:solidFill>
              <a:srgbClr val="828181">
                <a:alpha val="100000"/>
              </a:srgbClr>
            </a:solidFill>
            <a:prstDash val="solid"/>
            <a:headEnd type="none"/>
            <a:tailEnd type="triangle"/>
          </a:ln>
        </p:spPr>
      </p:cxnSp>
      <p:cxnSp>
        <p:nvCxnSpPr>
          <p:cNvPr id="5" name="Connector 5"/>
          <p:cNvCxnSpPr/>
          <p:nvPr/>
        </p:nvCxnSpPr>
        <p:spPr>
          <a:xfrm flipH="1" flipV="1">
            <a:off x="7951618" y="1661957"/>
            <a:ext cx="0" cy="1962125"/>
          </a:xfrm>
          <a:prstGeom prst="line">
            <a:avLst/>
          </a:prstGeom>
          <a:ln w="9525">
            <a:solidFill>
              <a:srgbClr val="828181">
                <a:alpha val="100000"/>
              </a:srgbClr>
            </a:solidFill>
            <a:prstDash val="solid"/>
            <a:headEnd type="none"/>
            <a:tailEnd type="triangle"/>
          </a:ln>
        </p:spPr>
      </p:cxnSp>
      <p:cxnSp>
        <p:nvCxnSpPr>
          <p:cNvPr id="6" name="Connector 6"/>
          <p:cNvCxnSpPr/>
          <p:nvPr/>
        </p:nvCxnSpPr>
        <p:spPr>
          <a:xfrm flipH="1">
            <a:off x="7296941" y="3956295"/>
            <a:ext cx="0" cy="1896237"/>
          </a:xfrm>
          <a:prstGeom prst="line">
            <a:avLst/>
          </a:prstGeom>
          <a:ln w="9525">
            <a:solidFill>
              <a:srgbClr val="828181">
                <a:alpha val="100000"/>
              </a:srgbClr>
            </a:solidFill>
            <a:prstDash val="solid"/>
            <a:headEnd type="none"/>
            <a:tailEnd type="triangle"/>
          </a:ln>
        </p:spPr>
      </p:cxnSp>
      <p:sp>
        <p:nvSpPr>
          <p:cNvPr id="7" name="AutoShape 7"/>
          <p:cNvSpPr/>
          <p:nvPr/>
        </p:nvSpPr>
        <p:spPr>
          <a:xfrm>
            <a:off x="2068049" y="1747455"/>
            <a:ext cx="2678410"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功能需求</a:t>
            </a:r>
            <a:endParaRPr lang="en-US" sz="1100"/>
          </a:p>
        </p:txBody>
      </p:sp>
      <p:sp>
        <p:nvSpPr>
          <p:cNvPr id="8" name="AutoShape 8"/>
          <p:cNvSpPr/>
          <p:nvPr/>
        </p:nvSpPr>
        <p:spPr>
          <a:xfrm>
            <a:off x="2068049"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客户对产品或服务的基本功能和性能的要求。</a:t>
            </a:r>
            <a:endParaRPr lang="en-US" sz="1100"/>
          </a:p>
        </p:txBody>
      </p:sp>
      <p:sp>
        <p:nvSpPr>
          <p:cNvPr id="9" name="AutoShape 9"/>
          <p:cNvSpPr/>
          <p:nvPr/>
        </p:nvSpPr>
        <p:spPr>
          <a:xfrm>
            <a:off x="5049667" y="1747455"/>
            <a:ext cx="272704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质量需求</a:t>
            </a:r>
            <a:endParaRPr lang="en-US" sz="1100"/>
          </a:p>
        </p:txBody>
      </p:sp>
      <p:sp>
        <p:nvSpPr>
          <p:cNvPr id="10" name="AutoShape 10"/>
          <p:cNvSpPr/>
          <p:nvPr/>
        </p:nvSpPr>
        <p:spPr>
          <a:xfrm>
            <a:off x="5049668"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客户对产品或服务的质量、可靠性和耐用性的要求。</a:t>
            </a:r>
            <a:endParaRPr lang="en-US" sz="1100"/>
          </a:p>
        </p:txBody>
      </p:sp>
      <p:sp>
        <p:nvSpPr>
          <p:cNvPr id="11" name="AutoShape 11"/>
          <p:cNvSpPr/>
          <p:nvPr/>
        </p:nvSpPr>
        <p:spPr>
          <a:xfrm>
            <a:off x="8136174" y="1747455"/>
            <a:ext cx="264798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价格需求</a:t>
            </a:r>
            <a:endParaRPr lang="en-US" sz="1100"/>
          </a:p>
        </p:txBody>
      </p:sp>
      <p:sp>
        <p:nvSpPr>
          <p:cNvPr id="12" name="AutoShape 12"/>
          <p:cNvSpPr/>
          <p:nvPr/>
        </p:nvSpPr>
        <p:spPr>
          <a:xfrm>
            <a:off x="8136174" y="2154726"/>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客户对产品或服务的价格和性价比的要求。</a:t>
            </a:r>
            <a:endParaRPr lang="en-US" sz="1100"/>
          </a:p>
        </p:txBody>
      </p:sp>
      <p:sp>
        <p:nvSpPr>
          <p:cNvPr id="13" name="AutoShape 13"/>
          <p:cNvSpPr/>
          <p:nvPr/>
        </p:nvSpPr>
        <p:spPr>
          <a:xfrm>
            <a:off x="4170011" y="4294335"/>
            <a:ext cx="295820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服务需求</a:t>
            </a:r>
            <a:endParaRPr lang="en-US" sz="1100"/>
          </a:p>
        </p:txBody>
      </p:sp>
      <p:sp>
        <p:nvSpPr>
          <p:cNvPr id="14" name="AutoShape 14"/>
          <p:cNvSpPr/>
          <p:nvPr/>
        </p:nvSpPr>
        <p:spPr>
          <a:xfrm>
            <a:off x="4170011" y="471379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客户对产品或服务的售前、售中和售后服务的要求。</a:t>
            </a:r>
            <a:endParaRPr lang="en-US" sz="1100"/>
          </a:p>
        </p:txBody>
      </p:sp>
      <p:sp>
        <p:nvSpPr>
          <p:cNvPr id="15" name="AutoShape 15"/>
          <p:cNvSpPr/>
          <p:nvPr/>
        </p:nvSpPr>
        <p:spPr>
          <a:xfrm>
            <a:off x="7661695" y="4294335"/>
            <a:ext cx="262879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创新需求</a:t>
            </a:r>
            <a:endParaRPr lang="en-US" sz="1100"/>
          </a:p>
        </p:txBody>
      </p:sp>
      <p:sp>
        <p:nvSpPr>
          <p:cNvPr id="16" name="AutoShape 16"/>
          <p:cNvSpPr/>
          <p:nvPr/>
        </p:nvSpPr>
        <p:spPr>
          <a:xfrm>
            <a:off x="7661695" y="471379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客户对产品或服务的新颖性、独特性和创新性的要求。</a:t>
            </a:r>
            <a:endParaRPr lang="en-US" sz="1100"/>
          </a:p>
        </p:txBody>
      </p:sp>
      <p:sp>
        <p:nvSpPr>
          <p:cNvPr id="17" name="AutoShape 17"/>
          <p:cNvSpPr/>
          <p:nvPr/>
        </p:nvSpPr>
        <p:spPr>
          <a:xfrm>
            <a:off x="764089" y="3413350"/>
            <a:ext cx="10694586" cy="783346"/>
          </a:xfrm>
          <a:prstGeom prst="rightArrow">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24471" b="24471"/>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客户需求是企业制定营销策略和产品设计的重要依据。</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满足客户需求是企业赢得市场份额和客户忠诚度的关键。</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不断了解和满足客户需求有助于企业保持竞争优势并实现可持续发展。</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行为驱动因素分析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362" b="2136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4371" b="14371"/>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动机</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客户的购买行为往往受到内心动机的驱使，如追求快乐、避免痛苦、满足自尊心等。</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认知</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客户对产品或服务的认知和理解程度，会影响其购买决策。例如，对品牌、质量、功能的认知。</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情感</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客户的情感状态和情感需求也会影响购买行为。例如，对产品的喜爱、对品牌的信任感等。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心理驱动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不同文化背景下的客户有不同的价值观、信仰和习惯，会对购买行为产生影响。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文化背景</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客户所处的社会阶层和地位，会决定其购买能力和购买偏好。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社会阶层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客户在购买决策中，往往会受到家人、朋友、同事等参照群体的影响。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参照群体</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社会驱动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收入水平</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客户的收入水平会直接影响其购买能力和购买意愿。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价格敏感度</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不同客户对价格的敏感程度不同，会影响其购买决策。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预算约束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客户在购买产品或服务时，往往会受到预算的约束，需要在有限的预算内做出选择。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经济驱动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https://d.book118.com/878052016035006025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2024-09-01T19:30:02.032</cp:lastPrinted>
  <dcterms:created xsi:type="dcterms:W3CDTF">2024-09-01T11:30:02Z</dcterms:created>
  <dcterms:modified xsi:type="dcterms:W3CDTF">2024-09-01T11:30:03Z</dcterms:modified>
</cp:coreProperties>
</file>