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OJVRFH+MS-UIGothic"/>
      <p:regular r:id="rId16"/>
    </p:embeddedFont>
    <p:embeddedFont>
      <p:font typeface="UAEULM+RQHEGT+ArialMT"/>
      <p:regular r:id="rId17"/>
    </p:embeddedFont>
    <p:embeddedFont>
      <p:font typeface="BVFFSL+IVFBNU+MicrosoftYaHei"/>
      <p:regular r:id="rId18"/>
    </p:embeddedFont>
    <p:embeddedFont>
      <p:font typeface="SSOWUG+HUMNDU+MicrosoftYaHei-Bold"/>
      <p:regular r:id="rId19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54CD69-FC55-4675-A1B2-0EBAB5AF90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DE5918-0DE8-4DE7-9DD3-49FE1FD8B0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404B36-2A10-425B-9927-32934847B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F9776B-7353-41A1-8EB6-8E606F0FFC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D5C825-7689-48D2-A057-C3FE82BAE7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FDF5EC-4008-4810-BE07-1E4270A66D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BAB93B-1F29-4B70-AEA7-35533E21D5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D2C980-5352-4E13-A2B7-9B658CFC17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B47C0E-31A1-4719-901C-6ED350B520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5A5337-1948-40F1-9A45-5CFE9116F4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10B5BF-FA4A-4E51-A188-5B1DDC9A62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06301205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753360" y="2655637"/>
            <a:ext cx="7689532" cy="19030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050"/>
              </a:lnSpc>
              <a:spcBef>
                <a:spcPts val="50"/>
              </a:spcBef>
              <a:spcAft>
                <a:spcPct val="0"/>
              </a:spcAft>
            </a:pPr>
            <a:r>
              <a:rPr sz="4050">
                <a:solidFill>
                  <a:srgbClr val="CD5095"/>
                </a:solidFill>
                <a:latin typeface="OJVRFH+MS-UIGothic"/>
                <a:cs typeface="OJVRFH+MS-UIGothic"/>
              </a:rPr>
              <a:t>高分子材料加工</a:t>
            </a:r>
            <a:r>
              <a:rPr sz="4050">
                <a:solidFill>
                  <a:srgbClr val="CD5095"/>
                </a:solidFill>
                <a:latin typeface="SimSun"/>
                <a:cs typeface="SimSun"/>
              </a:rPr>
              <a:t>过</a:t>
            </a:r>
            <a:r>
              <a:rPr sz="4050">
                <a:solidFill>
                  <a:srgbClr val="CD5095"/>
                </a:solidFill>
                <a:latin typeface="OJVRFH+MS-UIGothic"/>
                <a:cs typeface="OJVRFH+MS-UIGothic"/>
              </a:rPr>
              <a:t>程中的生成</a:t>
            </a:r>
          </a:p>
          <a:p>
            <a:pPr marL="2571749" marR="0">
              <a:lnSpc>
                <a:spcPts val="4050"/>
              </a:lnSpc>
              <a:spcBef>
                <a:spcPts val="810"/>
              </a:spcBef>
              <a:spcAft>
                <a:spcPct val="0"/>
              </a:spcAft>
            </a:pPr>
            <a:r>
              <a:rPr sz="4050">
                <a:solidFill>
                  <a:srgbClr val="CD5095"/>
                </a:solidFill>
                <a:latin typeface="SimSun"/>
                <a:cs typeface="SimSun"/>
              </a:rPr>
              <a:t>热课</a:t>
            </a:r>
            <a:r>
              <a:rPr sz="4050">
                <a:solidFill>
                  <a:srgbClr val="CD5095"/>
                </a:solidFill>
                <a:latin typeface="OJVRFH+MS-UIGothic"/>
                <a:cs typeface="OJVRFH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723890" y="2860230"/>
            <a:ext cx="5491422" cy="19021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CD5095"/>
                </a:solidFill>
                <a:latin typeface="UAEULM+RQHEGT+ArialMT"/>
                <a:cs typeface="UAEULM+RQHEGT+ArialMT"/>
              </a:rPr>
              <a:t>•</a:t>
            </a:r>
            <a:r>
              <a:rPr sz="2450" spc="128">
                <a:solidFill>
                  <a:srgbClr val="CD509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D5095"/>
                </a:solidFill>
                <a:latin typeface="OJVRFH+MS-UIGothic"/>
                <a:cs typeface="OJVRFH+MS-UIGothic"/>
              </a:rPr>
              <a:t>高分子材料加工</a:t>
            </a:r>
            <a:r>
              <a:rPr sz="2400">
                <a:solidFill>
                  <a:srgbClr val="CD5095"/>
                </a:solidFill>
                <a:latin typeface="SimSun"/>
                <a:cs typeface="SimSun"/>
              </a:rPr>
              <a:t>过</a:t>
            </a:r>
            <a:r>
              <a:rPr sz="2400">
                <a:solidFill>
                  <a:srgbClr val="CD5095"/>
                </a:solidFill>
                <a:latin typeface="OJVRFH+MS-UIGothic"/>
                <a:cs typeface="OJVRFH+MS-UIGothic"/>
              </a:rPr>
              <a:t>程中的</a:t>
            </a:r>
            <a:r>
              <a:rPr sz="2400">
                <a:solidFill>
                  <a:srgbClr val="CD5095"/>
                </a:solidFill>
                <a:latin typeface="SimSun"/>
                <a:cs typeface="SimSun"/>
              </a:rPr>
              <a:t>热</a:t>
            </a:r>
            <a:r>
              <a:rPr sz="2400">
                <a:solidFill>
                  <a:srgbClr val="CD5095"/>
                </a:solidFill>
                <a:latin typeface="OJVRFH+MS-UIGothic"/>
                <a:cs typeface="OJVRFH+MS-UIGothic"/>
              </a:rPr>
              <a:t>力学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CD5095"/>
                </a:solidFill>
                <a:latin typeface="UAEULM+RQHEGT+ArialMT"/>
                <a:cs typeface="UAEULM+RQHEGT+ArialMT"/>
              </a:rPr>
              <a:t>•</a:t>
            </a:r>
            <a:r>
              <a:rPr sz="2450" spc="128">
                <a:solidFill>
                  <a:srgbClr val="CD509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D5095"/>
                </a:solidFill>
                <a:latin typeface="OJVRFH+MS-UIGothic"/>
                <a:cs typeface="OJVRFH+MS-UIGothic"/>
              </a:rPr>
              <a:t>生成</a:t>
            </a:r>
            <a:r>
              <a:rPr sz="2400">
                <a:solidFill>
                  <a:srgbClr val="CD5095"/>
                </a:solidFill>
                <a:latin typeface="SimSun"/>
                <a:cs typeface="SimSun"/>
              </a:rPr>
              <a:t>热对</a:t>
            </a:r>
            <a:r>
              <a:rPr sz="2400">
                <a:solidFill>
                  <a:srgbClr val="CD5095"/>
                </a:solidFill>
                <a:latin typeface="OJVRFH+MS-UIGothic"/>
                <a:cs typeface="OJVRFH+MS-UIGothic"/>
              </a:rPr>
              <a:t>高分子材料加工的影响</a:t>
            </a:r>
          </a:p>
          <a:p>
            <a:pPr marL="0" marR="0">
              <a:lnSpc>
                <a:spcPts val="2552"/>
              </a:lnSpc>
              <a:spcBef>
                <a:spcPts val="1847"/>
              </a:spcBef>
              <a:spcAft>
                <a:spcPct val="0"/>
              </a:spcAft>
            </a:pPr>
            <a:r>
              <a:rPr sz="2450">
                <a:solidFill>
                  <a:srgbClr val="CD5095"/>
                </a:solidFill>
                <a:latin typeface="UAEULM+RQHEGT+ArialMT"/>
                <a:cs typeface="UAEULM+RQHEGT+ArialMT"/>
              </a:rPr>
              <a:t>•</a:t>
            </a:r>
            <a:r>
              <a:rPr sz="2450" spc="128">
                <a:solidFill>
                  <a:srgbClr val="CD509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D5095"/>
                </a:solidFill>
                <a:latin typeface="OJVRFH+MS-UIGothic"/>
                <a:cs typeface="OJVRFH+MS-UIGothic"/>
              </a:rPr>
              <a:t>高分子材料加工</a:t>
            </a:r>
            <a:r>
              <a:rPr sz="2400">
                <a:solidFill>
                  <a:srgbClr val="CD5095"/>
                </a:solidFill>
                <a:latin typeface="SimSun"/>
                <a:cs typeface="SimSun"/>
              </a:rPr>
              <a:t>过</a:t>
            </a:r>
            <a:r>
              <a:rPr sz="2400">
                <a:solidFill>
                  <a:srgbClr val="CD5095"/>
                </a:solidFill>
                <a:latin typeface="OJVRFH+MS-UIGothic"/>
                <a:cs typeface="OJVRFH+MS-UIGothic"/>
              </a:rPr>
              <a:t>程中的</a:t>
            </a:r>
            <a:r>
              <a:rPr sz="2400">
                <a:solidFill>
                  <a:srgbClr val="CD5095"/>
                </a:solidFill>
                <a:latin typeface="SimSun"/>
                <a:cs typeface="SimSun"/>
              </a:rPr>
              <a:t>热</a:t>
            </a:r>
            <a:r>
              <a:rPr sz="2400">
                <a:solidFill>
                  <a:srgbClr val="CD5095"/>
                </a:solidFill>
                <a:latin typeface="OJVRFH+MS-UIGothic"/>
                <a:cs typeface="OJVRFH+MS-UIGothic"/>
              </a:rPr>
              <a:t>管理技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52954" y="3778665"/>
            <a:ext cx="2045909" cy="24034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6985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 spc="15">
                <a:solidFill>
                  <a:srgbClr val="EBB9D5"/>
                </a:solidFill>
                <a:latin typeface="BVFFSL+IVFBNU+MicrosoftYaHei"/>
                <a:cs typeface="BVFFSL+IVFBNU+MicrosoftYaHei"/>
              </a:rPr>
              <a:t>CONTENCT</a:t>
            </a:r>
          </a:p>
          <a:p>
            <a:pPr marL="0" marR="0">
              <a:lnSpc>
                <a:spcPts val="8400"/>
              </a:lnSpc>
              <a:spcBef>
                <a:spcPts val="582"/>
              </a:spcBef>
              <a:spcAft>
                <a:spcPct val="0"/>
              </a:spcAft>
            </a:pPr>
            <a:r>
              <a:rPr sz="8400">
                <a:solidFill>
                  <a:srgbClr val="CD5095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723890" y="5050980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CD5095"/>
                </a:solidFill>
                <a:latin typeface="UAEULM+RQHEGT+ArialMT"/>
                <a:cs typeface="UAEULM+RQHEGT+ArialMT"/>
              </a:rPr>
              <a:t>•</a:t>
            </a:r>
            <a:r>
              <a:rPr sz="2450" spc="128">
                <a:solidFill>
                  <a:srgbClr val="CD509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D5095"/>
                </a:solidFill>
                <a:latin typeface="OJVRFH+MS-UIGothic"/>
                <a:cs typeface="OJVRFH+MS-UIGothic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69694" y="2550851"/>
            <a:ext cx="1718350" cy="159802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7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B7468F"/>
                </a:solidFill>
                <a:latin typeface="SSOWUG+HUMNDU+MicrosoftYaHei-Bold"/>
                <a:cs typeface="SSOWUG+HUMNDU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95094" y="3553618"/>
            <a:ext cx="38862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0000"/>
                </a:solidFill>
                <a:latin typeface="OJVRFH+MS-UIGothic"/>
                <a:cs typeface="OJVRFH+MS-UIGothic"/>
              </a:rPr>
              <a:t>高分子材料基</a:t>
            </a: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 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D5095"/>
                </a:solidFill>
                <a:latin typeface="OJVRFH+MS-UIGothic"/>
                <a:cs typeface="OJVRFH+MS-UIGothic"/>
              </a:rPr>
              <a:t>高分子材料的定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CD5095"/>
                </a:solidFill>
                <a:latin typeface="OJVRFH+MS-UIGothic"/>
                <a:cs typeface="OJVRFH+MS-UIGothic"/>
              </a:rPr>
              <a:t>与分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834" y="1506851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D5095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834" y="1887708"/>
            <a:ext cx="5454453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JVRFH+MS-UIGothic"/>
                <a:cs typeface="OJVRFH+MS-UIGothic"/>
              </a:rPr>
              <a:t>高分子材料是由相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OJVRFH+MS-UIGothic"/>
                <a:cs typeface="OJVRFH+MS-UIGothic"/>
              </a:rPr>
              <a:t>分子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OJVRFH+MS-UIGothic"/>
                <a:cs typeface="OJVRFH+MS-UIGothic"/>
              </a:rPr>
              <a:t>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000000"/>
                </a:solidFill>
                <a:latin typeface="OJVRFH+MS-UIGothic"/>
                <a:cs typeface="OJVRFH+MS-UIGothic"/>
              </a:rPr>
              <a:t>高的化合物构成的材料，通常分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OJVRFH+MS-UIGothic"/>
                <a:cs typeface="OJVRFH+MS-UIGothic"/>
              </a:rPr>
              <a:t>天然高分子和合成高分子两大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OJVRFH+MS-UIGothic"/>
                <a:cs typeface="OJVRFH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553834" y="4164326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E84D2"/>
                </a:solidFill>
                <a:latin typeface="SimSun"/>
                <a:cs typeface="SimSun"/>
              </a:rPr>
              <a:t>详细</a:t>
            </a:r>
            <a:r>
              <a:rPr sz="1550" spc="25">
                <a:solidFill>
                  <a:srgbClr val="9E84D2"/>
                </a:solidFill>
                <a:latin typeface="OJVRFH+MS-UIGothic"/>
                <a:cs typeface="OJVRFH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553834" y="4567408"/>
            <a:ext cx="5454453" cy="15792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JVRFH+MS-UIGothic"/>
                <a:cs typeface="OJVRFH+MS-UIGothic"/>
              </a:rPr>
              <a:t>高分子材料是由相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OJVRFH+MS-UIGothic"/>
                <a:cs typeface="OJVRFH+MS-UIGothic"/>
              </a:rPr>
              <a:t>分子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OJVRFH+MS-UIGothic"/>
                <a:cs typeface="OJVRFH+MS-UIGothic"/>
              </a:rPr>
              <a:t>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000000"/>
                </a:solidFill>
                <a:latin typeface="OJVRFH+MS-UIGothic"/>
                <a:cs typeface="OJVRFH+MS-UIGothic"/>
              </a:rPr>
              <a:t>高的化合物构成的材料，通常具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JVRFH+MS-UIGothic"/>
                <a:cs typeface="OJVRFH+MS-UIGothic"/>
              </a:rPr>
              <a:t>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000000"/>
                </a:solidFill>
                <a:latin typeface="OJVRFH+MS-UIGothic"/>
                <a:cs typeface="OJVRFH+MS-UIGothic"/>
              </a:rPr>
              <a:t>高的分子量和复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杂</a:t>
            </a:r>
            <a:r>
              <a:rPr sz="1350">
                <a:solidFill>
                  <a:srgbClr val="000000"/>
                </a:solidFill>
                <a:latin typeface="OJVRFH+MS-UIGothic"/>
                <a:cs typeface="OJVRFH+MS-UIGothic"/>
              </a:rPr>
              <a:t>的分子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OJVRFH+MS-UIGothic"/>
                <a:cs typeface="OJVRFH+MS-UIGothic"/>
              </a:rPr>
              <a:t>构。根据来源，高分子材料可以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JVRFH+MS-UIGothic"/>
                <a:cs typeface="OJVRFH+MS-UIGothic"/>
              </a:rPr>
              <a:t>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OJVRFH+MS-UIGothic"/>
                <a:cs typeface="OJVRFH+MS-UIGothic"/>
              </a:rPr>
              <a:t>天然高分子和合成高分子两大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OJVRFH+MS-UIGothic"/>
                <a:cs typeface="OJVRFH+MS-UIGothic"/>
              </a:rPr>
              <a:t>。天然高分子主要来自自然</a:t>
            </a:r>
          </a:p>
          <a:p>
            <a:pPr marL="0" marR="0">
              <a:lnSpc>
                <a:spcPts val="1350"/>
              </a:lnSpc>
              <a:spcBef>
                <a:spcPts val="86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JVRFH+MS-UIGothic"/>
                <a:cs typeface="OJVRFH+MS-UIGothic"/>
              </a:rPr>
              <a:t>界，如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纤维</a:t>
            </a:r>
            <a:r>
              <a:rPr sz="1350">
                <a:solidFill>
                  <a:srgbClr val="000000"/>
                </a:solidFill>
                <a:latin typeface="OJVRFH+MS-UIGothic"/>
                <a:cs typeface="OJVRFH+MS-UIGothic"/>
              </a:rPr>
              <a:t>素、蛋白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OJVRFH+MS-UIGothic"/>
                <a:cs typeface="OJVRFH+MS-UIGothic"/>
              </a:rPr>
              <a:t>和橡胶等；而合成高分子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000000"/>
                </a:solidFill>
                <a:latin typeface="OJVRFH+MS-UIGothic"/>
                <a:cs typeface="OJVRFH+MS-UIGothic"/>
              </a:rPr>
              <a:t>是通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OJVRFH+MS-UIGothic"/>
                <a:cs typeface="OJVRFH+MS-UIGothic"/>
              </a:rPr>
              <a:t>化学反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OJVRFH+MS-UIGothic"/>
                <a:cs typeface="OJVRFH+MS-UIGothic"/>
              </a:rPr>
              <a:t>人工合成的，如聚乙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烯</a:t>
            </a:r>
            <a:r>
              <a:rPr sz="1350">
                <a:solidFill>
                  <a:srgbClr val="000000"/>
                </a:solidFill>
                <a:latin typeface="OJVRFH+MS-UIGothic"/>
                <a:cs typeface="OJVRFH+MS-UIGothic"/>
              </a:rPr>
              <a:t>、聚丙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烯</a:t>
            </a:r>
            <a:r>
              <a:rPr sz="1350">
                <a:solidFill>
                  <a:srgbClr val="000000"/>
                </a:solidFill>
                <a:latin typeface="OJVRFH+MS-UIGothic"/>
                <a:cs typeface="OJVRFH+MS-UIGothic"/>
              </a:rPr>
              <a:t>和合成橡胶等。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D5095"/>
                </a:solidFill>
                <a:latin typeface="OJVRFH+MS-UIGothic"/>
                <a:cs typeface="OJVRFH+MS-UIGothic"/>
              </a:rPr>
              <a:t>高分子材料的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结</a:t>
            </a:r>
            <a:r>
              <a:rPr sz="3000">
                <a:solidFill>
                  <a:srgbClr val="CD5095"/>
                </a:solidFill>
                <a:latin typeface="OJVRFH+MS-UIGothic"/>
                <a:cs typeface="OJVRFH+MS-UIGothic"/>
              </a:rPr>
              <a:t>构与性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21385" y="181971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D5095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164444" y="181971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D5095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CD5095"/>
                </a:solidFill>
                <a:latin typeface="OJVRFH+MS-UIGothic"/>
                <a:cs typeface="OJVRFH+MS-UIGothic"/>
              </a:rPr>
              <a:t>描述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21385" y="3086587"/>
            <a:ext cx="3679946" cy="8108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JVRFH+MS-UIGothic"/>
                <a:cs typeface="OJVRFH+MS-UIGothic"/>
              </a:rPr>
              <a:t>高分子材料的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OJVRFH+MS-UIGothic"/>
                <a:cs typeface="OJVRFH+MS-UIGothic"/>
              </a:rPr>
              <a:t>构决定了其性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OJVRFH+MS-UIGothic"/>
                <a:cs typeface="OJVRFH+MS-UIGothic"/>
              </a:rPr>
              <a:t>，包括力学</a:t>
            </a:r>
          </a:p>
          <a:p>
            <a:pPr marL="0" marR="0">
              <a:lnSpc>
                <a:spcPts val="1350"/>
              </a:lnSpc>
              <a:spcBef>
                <a:spcPts val="166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JVRFH+MS-UIGothic"/>
                <a:cs typeface="OJVRFH+MS-UIGothic"/>
              </a:rPr>
              <a:t>性能、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1350">
                <a:solidFill>
                  <a:srgbClr val="000000"/>
                </a:solidFill>
                <a:latin typeface="OJVRFH+MS-UIGothic"/>
                <a:cs typeface="OJVRFH+MS-UIGothic"/>
              </a:rPr>
              <a:t>性能、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OJVRFH+MS-UIGothic"/>
                <a:cs typeface="OJVRFH+MS-UIGothic"/>
              </a:rPr>
              <a:t>性能和光学性能等。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087994" y="3086587"/>
            <a:ext cx="3877114" cy="27222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7145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JVRFH+MS-UIGothic"/>
                <a:cs typeface="OJVRFH+MS-UIGothic"/>
              </a:rPr>
              <a:t>高分子材料的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OJVRFH+MS-UIGothic"/>
                <a:cs typeface="OJVRFH+MS-UIGothic"/>
              </a:rPr>
              <a:t>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OJVRFH+MS-UIGothic"/>
                <a:cs typeface="OJVRFH+MS-UIGothic"/>
              </a:rPr>
              <a:t>其性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OJVRFH+MS-UIGothic"/>
                <a:cs typeface="OJVRFH+MS-UIGothic"/>
              </a:rPr>
              <a:t>具有重要影响。</a:t>
            </a:r>
          </a:p>
          <a:p>
            <a:pPr marL="0" marR="0">
              <a:lnSpc>
                <a:spcPts val="1350"/>
              </a:lnSpc>
              <a:spcBef>
                <a:spcPts val="166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JVRFH+MS-UIGothic"/>
                <a:cs typeface="OJVRFH+MS-UIGothic"/>
              </a:rPr>
              <a:t>由于高分子材料具有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长链结</a:t>
            </a:r>
            <a:r>
              <a:rPr sz="1350">
                <a:solidFill>
                  <a:srgbClr val="000000"/>
                </a:solidFill>
                <a:latin typeface="OJVRFH+MS-UIGothic"/>
                <a:cs typeface="OJVRFH+MS-UIGothic"/>
              </a:rPr>
              <a:t>构和复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杂</a:t>
            </a:r>
            <a:r>
              <a:rPr sz="1350">
                <a:solidFill>
                  <a:srgbClr val="000000"/>
                </a:solidFill>
                <a:latin typeface="OJVRFH+MS-UIGothic"/>
                <a:cs typeface="OJVRFH+MS-UIGothic"/>
              </a:rPr>
              <a:t>的分子</a:t>
            </a:r>
          </a:p>
          <a:p>
            <a:pPr marL="0" marR="0">
              <a:lnSpc>
                <a:spcPts val="1350"/>
              </a:lnSpc>
              <a:spcBef>
                <a:spcPts val="160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JVRFH+MS-UIGothic"/>
                <a:cs typeface="OJVRFH+MS-UIGothic"/>
              </a:rPr>
              <a:t>交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联</a:t>
            </a:r>
            <a:r>
              <a:rPr sz="1350">
                <a:solidFill>
                  <a:srgbClr val="000000"/>
                </a:solidFill>
                <a:latin typeface="OJVRFH+MS-UIGothic"/>
                <a:cs typeface="OJVRFH+MS-UIGothic"/>
              </a:rPr>
              <a:t>，因此其力学性能、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1350">
                <a:solidFill>
                  <a:srgbClr val="000000"/>
                </a:solidFill>
                <a:latin typeface="OJVRFH+MS-UIGothic"/>
                <a:cs typeface="OJVRFH+MS-UIGothic"/>
              </a:rPr>
              <a:t>性能、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OJVRFH+MS-UIGothic"/>
                <a:cs typeface="OJVRFH+MS-UIGothic"/>
              </a:rPr>
              <a:t>性能和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JVRFH+MS-UIGothic"/>
                <a:cs typeface="OJVRFH+MS-UIGothic"/>
              </a:rPr>
              <a:t>光学性能等性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OJVRFH+MS-UIGothic"/>
                <a:cs typeface="OJVRFH+MS-UIGothic"/>
              </a:rPr>
              <a:t>通常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较为</a:t>
            </a:r>
            <a:r>
              <a:rPr sz="1350">
                <a:solidFill>
                  <a:srgbClr val="000000"/>
                </a:solidFill>
                <a:latin typeface="OJVRFH+MS-UIGothic"/>
                <a:cs typeface="OJVRFH+MS-UIGothic"/>
              </a:rPr>
              <a:t>特殊。例如，高分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JVRFH+MS-UIGothic"/>
                <a:cs typeface="OJVRFH+MS-UIGothic"/>
              </a:rPr>
              <a:t>子材料通常具有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000000"/>
                </a:solidFill>
                <a:latin typeface="OJVRFH+MS-UIGothic"/>
                <a:cs typeface="OJVRFH+MS-UIGothic"/>
              </a:rPr>
              <a:t>高的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弹</a:t>
            </a:r>
            <a:r>
              <a:rPr sz="1350">
                <a:solidFill>
                  <a:srgbClr val="000000"/>
                </a:solidFill>
                <a:latin typeface="OJVRFH+MS-UIGothic"/>
                <a:cs typeface="OJVRFH+MS-UIGothic"/>
              </a:rPr>
              <a:t>性和可塑性，能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</a:p>
          <a:p>
            <a:pPr marL="0" marR="0">
              <a:lnSpc>
                <a:spcPts val="1350"/>
              </a:lnSpc>
              <a:spcBef>
                <a:spcPts val="160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JVRFH+MS-UIGothic"/>
                <a:cs typeface="OJVRFH+MS-UIGothic"/>
              </a:rPr>
              <a:t>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较宽</a:t>
            </a:r>
            <a:r>
              <a:rPr sz="1350">
                <a:solidFill>
                  <a:srgbClr val="000000"/>
                </a:solidFill>
                <a:latin typeface="OJVRFH+MS-UIGothic"/>
                <a:cs typeface="OJVRFH+MS-UIGothic"/>
              </a:rPr>
              <a:t>的温度范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围</a:t>
            </a:r>
            <a:r>
              <a:rPr sz="1350">
                <a:solidFill>
                  <a:srgbClr val="000000"/>
                </a:solidFill>
                <a:latin typeface="OJVRFH+MS-UIGothic"/>
                <a:cs typeface="OJVRFH+MS-UIGothic"/>
              </a:rPr>
              <a:t>内保持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000000"/>
                </a:solidFill>
                <a:latin typeface="OJVRFH+MS-UIGothic"/>
                <a:cs typeface="OJVRFH+MS-UIGothic"/>
              </a:rPr>
              <a:t>定的性能，同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</a:p>
          <a:p>
            <a:pPr marL="68580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还</a:t>
            </a:r>
            <a:r>
              <a:rPr sz="1350">
                <a:solidFill>
                  <a:srgbClr val="000000"/>
                </a:solidFill>
                <a:latin typeface="OJVRFH+MS-UIGothic"/>
                <a:cs typeface="OJVRFH+MS-UIGothic"/>
              </a:rPr>
              <a:t>具有良好的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绝缘</a:t>
            </a:r>
            <a:r>
              <a:rPr sz="1350">
                <a:solidFill>
                  <a:srgbClr val="000000"/>
                </a:solidFill>
                <a:latin typeface="OJVRFH+MS-UIGothic"/>
                <a:cs typeface="OJVRFH+MS-UIGothic"/>
              </a:rPr>
              <a:t>性和光学透明性。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D5095"/>
                </a:solidFill>
                <a:latin typeface="OJVRFH+MS-UIGothic"/>
                <a:cs typeface="OJVRFH+MS-UIGothic"/>
              </a:rPr>
              <a:t>高分子材料的合成与制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 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07160" y="182161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736715" y="182161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D5095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CD5095"/>
                </a:solidFill>
                <a:latin typeface="OJVRFH+MS-UIGothic"/>
                <a:cs typeface="OJVRFH+MS-UIGothic"/>
              </a:rPr>
              <a:t>描述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07160" y="2853543"/>
            <a:ext cx="4534852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JVRFH+MS-UIGothic"/>
                <a:cs typeface="OJVRFH+MS-UIGothic"/>
              </a:rPr>
              <a:t>高分子材料的合成与制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备</a:t>
            </a:r>
            <a:r>
              <a:rPr sz="1350">
                <a:solidFill>
                  <a:srgbClr val="FFFFFF"/>
                </a:solidFill>
                <a:latin typeface="OJVRFH+MS-UIGothic"/>
                <a:cs typeface="OJVRFH+MS-UIGothic"/>
              </a:rPr>
              <a:t>方法主要包括逐步聚合和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链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736715" y="2853543"/>
            <a:ext cx="4862951" cy="25888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6F204B"/>
                </a:solidFill>
                <a:latin typeface="OJVRFH+MS-UIGothic"/>
                <a:cs typeface="OJVRFH+MS-UIGothic"/>
              </a:rPr>
              <a:t>高分子材料的合成与制</a:t>
            </a:r>
            <a:r>
              <a:rPr sz="1350">
                <a:solidFill>
                  <a:srgbClr val="6F204B"/>
                </a:solidFill>
                <a:latin typeface="SimSun"/>
                <a:cs typeface="SimSun"/>
              </a:rPr>
              <a:t>备</a:t>
            </a:r>
            <a:r>
              <a:rPr sz="1350">
                <a:solidFill>
                  <a:srgbClr val="6F204B"/>
                </a:solidFill>
                <a:latin typeface="OJVRFH+MS-UIGothic"/>
                <a:cs typeface="OJVRFH+MS-UIGothic"/>
              </a:rPr>
              <a:t>是高分子科学的核心内容之一。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6F204B"/>
                </a:solidFill>
                <a:latin typeface="OJVRFH+MS-UIGothic"/>
                <a:cs typeface="OJVRFH+MS-UIGothic"/>
              </a:rPr>
              <a:t>目前，高分子材料的合成与制</a:t>
            </a:r>
            <a:r>
              <a:rPr sz="1350">
                <a:solidFill>
                  <a:srgbClr val="6F204B"/>
                </a:solidFill>
                <a:latin typeface="SimSun"/>
                <a:cs typeface="SimSun"/>
              </a:rPr>
              <a:t>备</a:t>
            </a:r>
            <a:r>
              <a:rPr sz="1350">
                <a:solidFill>
                  <a:srgbClr val="6F204B"/>
                </a:solidFill>
                <a:latin typeface="OJVRFH+MS-UIGothic"/>
                <a:cs typeface="OJVRFH+MS-UIGothic"/>
              </a:rPr>
              <a:t>方法主要包括逐步聚合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6F204B"/>
                </a:solidFill>
                <a:latin typeface="OJVRFH+MS-UIGothic"/>
                <a:cs typeface="OJVRFH+MS-UIGothic"/>
              </a:rPr>
              <a:t>和</a:t>
            </a:r>
            <a:r>
              <a:rPr sz="1350">
                <a:solidFill>
                  <a:srgbClr val="6F204B"/>
                </a:solidFill>
                <a:latin typeface="SimSun"/>
                <a:cs typeface="SimSun"/>
              </a:rPr>
              <a:t>链</a:t>
            </a:r>
            <a:r>
              <a:rPr sz="1350">
                <a:solidFill>
                  <a:srgbClr val="6F204B"/>
                </a:solidFill>
                <a:latin typeface="OJVRFH+MS-UIGothic"/>
                <a:cs typeface="OJVRFH+MS-UIGothic"/>
              </a:rPr>
              <a:t>式聚合两种。逐步聚合是指</a:t>
            </a:r>
            <a:r>
              <a:rPr sz="1350">
                <a:solidFill>
                  <a:srgbClr val="6F204B"/>
                </a:solidFill>
                <a:latin typeface="SimSun"/>
                <a:cs typeface="SimSun"/>
              </a:rPr>
              <a:t>单</a:t>
            </a:r>
            <a:r>
              <a:rPr sz="1350">
                <a:solidFill>
                  <a:srgbClr val="6F204B"/>
                </a:solidFill>
                <a:latin typeface="OJVRFH+MS-UIGothic"/>
                <a:cs typeface="OJVRFH+MS-UIGothic"/>
              </a:rPr>
              <a:t>体在反</a:t>
            </a:r>
            <a:r>
              <a:rPr sz="1350">
                <a:solidFill>
                  <a:srgbClr val="6F204B"/>
                </a:solidFill>
                <a:latin typeface="SimSun"/>
                <a:cs typeface="SimSun"/>
              </a:rPr>
              <a:t>应过</a:t>
            </a:r>
            <a:r>
              <a:rPr sz="1350">
                <a:solidFill>
                  <a:srgbClr val="6F204B"/>
                </a:solidFill>
                <a:latin typeface="OJVRFH+MS-UIGothic"/>
                <a:cs typeface="OJVRFH+MS-UIGothic"/>
              </a:rPr>
              <a:t>程中逐步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6F204B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6F204B"/>
                </a:solidFill>
                <a:latin typeface="OJVRFH+MS-UIGothic"/>
                <a:cs typeface="OJVRFH+MS-UIGothic"/>
              </a:rPr>
              <a:t>合，形成大分子的</a:t>
            </a:r>
            <a:r>
              <a:rPr sz="1350">
                <a:solidFill>
                  <a:srgbClr val="6F204B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6F204B"/>
                </a:solidFill>
                <a:latin typeface="OJVRFH+MS-UIGothic"/>
                <a:cs typeface="OJVRFH+MS-UIGothic"/>
              </a:rPr>
              <a:t>程，通常需要加</a:t>
            </a:r>
            <a:r>
              <a:rPr sz="1350">
                <a:solidFill>
                  <a:srgbClr val="6F204B"/>
                </a:solidFill>
                <a:latin typeface="SimSun"/>
                <a:cs typeface="SimSun"/>
              </a:rPr>
              <a:t>热</a:t>
            </a:r>
            <a:r>
              <a:rPr sz="1350">
                <a:solidFill>
                  <a:srgbClr val="6F204B"/>
                </a:solidFill>
                <a:latin typeface="OJVRFH+MS-UIGothic"/>
                <a:cs typeface="OJVRFH+MS-UIGothic"/>
              </a:rPr>
              <a:t>和催化</a:t>
            </a:r>
            <a:r>
              <a:rPr sz="1350">
                <a:solidFill>
                  <a:srgbClr val="6F204B"/>
                </a:solidFill>
                <a:latin typeface="SimSun"/>
                <a:cs typeface="SimSun"/>
              </a:rPr>
              <a:t>剂</a:t>
            </a:r>
            <a:r>
              <a:rPr sz="1350">
                <a:solidFill>
                  <a:srgbClr val="6F204B"/>
                </a:solidFill>
                <a:latin typeface="OJVRFH+MS-UIGothic"/>
                <a:cs typeface="OJVRFH+MS-UIGothic"/>
              </a:rPr>
              <a:t>；而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6F204B"/>
                </a:solidFill>
                <a:latin typeface="SimSun"/>
                <a:cs typeface="SimSun"/>
              </a:rPr>
              <a:t>链</a:t>
            </a:r>
            <a:r>
              <a:rPr sz="1350">
                <a:solidFill>
                  <a:srgbClr val="6F204B"/>
                </a:solidFill>
                <a:latin typeface="OJVRFH+MS-UIGothic"/>
                <a:cs typeface="OJVRFH+MS-UIGothic"/>
              </a:rPr>
              <a:t>式聚合</a:t>
            </a:r>
            <a:r>
              <a:rPr sz="1350">
                <a:solidFill>
                  <a:srgbClr val="6F204B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6F204B"/>
                </a:solidFill>
                <a:latin typeface="OJVRFH+MS-UIGothic"/>
                <a:cs typeface="OJVRFH+MS-UIGothic"/>
              </a:rPr>
              <a:t>是通</a:t>
            </a:r>
            <a:r>
              <a:rPr sz="1350">
                <a:solidFill>
                  <a:srgbClr val="6F204B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6F204B"/>
                </a:solidFill>
                <a:latin typeface="OJVRFH+MS-UIGothic"/>
                <a:cs typeface="OJVRFH+MS-UIGothic"/>
              </a:rPr>
              <a:t>引</a:t>
            </a:r>
            <a:r>
              <a:rPr sz="1350">
                <a:solidFill>
                  <a:srgbClr val="6F204B"/>
                </a:solidFill>
                <a:latin typeface="SimSun"/>
                <a:cs typeface="SimSun"/>
              </a:rPr>
              <a:t>发剂</a:t>
            </a:r>
            <a:r>
              <a:rPr sz="1350">
                <a:solidFill>
                  <a:srgbClr val="6F204B"/>
                </a:solidFill>
                <a:latin typeface="OJVRFH+MS-UIGothic"/>
                <a:cs typeface="OJVRFH+MS-UIGothic"/>
              </a:rPr>
              <a:t>引</a:t>
            </a:r>
            <a:r>
              <a:rPr sz="1350">
                <a:solidFill>
                  <a:srgbClr val="6F204B"/>
                </a:solidFill>
                <a:latin typeface="SimSun"/>
                <a:cs typeface="SimSun"/>
              </a:rPr>
              <a:t>发单</a:t>
            </a:r>
            <a:r>
              <a:rPr sz="1350">
                <a:solidFill>
                  <a:srgbClr val="6F204B"/>
                </a:solidFill>
                <a:latin typeface="OJVRFH+MS-UIGothic"/>
                <a:cs typeface="OJVRFH+MS-UIGothic"/>
              </a:rPr>
              <a:t>体聚合，形成高分子的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6F204B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6F204B"/>
                </a:solidFill>
                <a:latin typeface="OJVRFH+MS-UIGothic"/>
                <a:cs typeface="OJVRFH+MS-UIGothic"/>
              </a:rPr>
              <a:t>程，常</a:t>
            </a:r>
            <a:r>
              <a:rPr sz="1350">
                <a:solidFill>
                  <a:srgbClr val="6F204B"/>
                </a:solidFill>
                <a:latin typeface="SimSun"/>
                <a:cs typeface="SimSun"/>
              </a:rPr>
              <a:t>见</a:t>
            </a:r>
            <a:r>
              <a:rPr sz="1350">
                <a:solidFill>
                  <a:srgbClr val="6F204B"/>
                </a:solidFill>
                <a:latin typeface="OJVRFH+MS-UIGothic"/>
                <a:cs typeface="OJVRFH+MS-UIGothic"/>
              </a:rPr>
              <a:t>的如自由基聚合、离子聚合和配位聚合等。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6F204B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6F204B"/>
                </a:solidFill>
                <a:latin typeface="OJVRFH+MS-UIGothic"/>
                <a:cs typeface="OJVRFH+MS-UIGothic"/>
              </a:rPr>
              <a:t>些方法的</a:t>
            </a:r>
            <a:r>
              <a:rPr sz="1350">
                <a:solidFill>
                  <a:srgbClr val="6F204B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6F204B"/>
                </a:solidFill>
                <a:latin typeface="OJVRFH+MS-UIGothic"/>
                <a:cs typeface="OJVRFH+MS-UIGothic"/>
              </a:rPr>
              <a:t>和</a:t>
            </a:r>
            <a:r>
              <a:rPr sz="1350">
                <a:solidFill>
                  <a:srgbClr val="6F204B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6F204B"/>
                </a:solidFill>
                <a:latin typeface="OJVRFH+MS-UIGothic"/>
                <a:cs typeface="OJVRFH+MS-UIGothic"/>
              </a:rPr>
              <a:t>用取决于所需高分子材料的性能和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6F204B"/>
                </a:solidFill>
                <a:latin typeface="OJVRFH+MS-UIGothic"/>
                <a:cs typeface="OJVRFH+MS-UIGothic"/>
              </a:rPr>
              <a:t>用途。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407160" y="3162153"/>
            <a:ext cx="12282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JVRFH+MS-UIGothic"/>
                <a:cs typeface="OJVRFH+MS-UIGothic"/>
              </a:rPr>
              <a:t>式聚合两种。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69694" y="2550851"/>
            <a:ext cx="1718350" cy="159802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7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B7468F"/>
                </a:solidFill>
                <a:latin typeface="SSOWUG+HUMNDU+MicrosoftYaHei-Bold"/>
                <a:cs typeface="SSOWUG+HUMNDU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95094" y="3553618"/>
            <a:ext cx="7360919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0000"/>
                </a:solidFill>
                <a:latin typeface="OJVRFH+MS-UIGothic"/>
                <a:cs typeface="OJVRFH+MS-UIGothic"/>
              </a:rPr>
              <a:t>高分子材料加工</a:t>
            </a: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3600">
                <a:solidFill>
                  <a:srgbClr val="000000"/>
                </a:solidFill>
                <a:latin typeface="OJVRFH+MS-UIGothic"/>
                <a:cs typeface="OJVRFH+MS-UIGothic"/>
              </a:rPr>
              <a:t>程中的</a:t>
            </a: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3600">
                <a:solidFill>
                  <a:srgbClr val="000000"/>
                </a:solidFill>
                <a:latin typeface="OJVRFH+MS-UIGothic"/>
                <a:cs typeface="OJVRFH+MS-UIGothic"/>
              </a:rPr>
              <a:t>力学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热</a:t>
            </a:r>
            <a:r>
              <a:rPr sz="3000">
                <a:solidFill>
                  <a:srgbClr val="CD5095"/>
                </a:solidFill>
                <a:latin typeface="OJVRFH+MS-UIGothic"/>
                <a:cs typeface="OJVRFH+MS-UIGothic"/>
              </a:rPr>
              <a:t>力学基本概念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4365" y="1936110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D5095"/>
                </a:solidFill>
                <a:latin typeface="SimSun"/>
                <a:cs typeface="SimSun"/>
              </a:rPr>
              <a:t>热</a:t>
            </a:r>
            <a:r>
              <a:rPr sz="1550" spc="25">
                <a:solidFill>
                  <a:srgbClr val="CD5095"/>
                </a:solidFill>
                <a:latin typeface="OJVRFH+MS-UIGothic"/>
                <a:cs typeface="OJVRFH+MS-UIGothic"/>
              </a:rPr>
              <a:t>力学第一定律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4365" y="2357608"/>
            <a:ext cx="427144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JVRFH+MS-UIGothic"/>
                <a:cs typeface="OJVRFH+MS-UIGothic"/>
              </a:rPr>
              <a:t>能量守恒定律，即系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统总</a:t>
            </a:r>
            <a:r>
              <a:rPr sz="1350">
                <a:solidFill>
                  <a:srgbClr val="000000"/>
                </a:solidFill>
                <a:latin typeface="OJVRFH+MS-UIGothic"/>
                <a:cs typeface="OJVRFH+MS-UIGothic"/>
              </a:rPr>
              <a:t>能量的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OJVRFH+MS-UIGothic"/>
                <a:cs typeface="OJVRFH+MS-UIGothic"/>
              </a:rPr>
              <a:t>化等于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输</a:t>
            </a:r>
            <a:r>
              <a:rPr sz="1350">
                <a:solidFill>
                  <a:srgbClr val="000000"/>
                </a:solidFill>
                <a:latin typeface="OJVRFH+MS-UIGothic"/>
                <a:cs typeface="OJVRFH+MS-UIGothic"/>
              </a:rPr>
              <a:t>入和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输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4365" y="2645263"/>
            <a:ext cx="10568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JVRFH+MS-UIGothic"/>
                <a:cs typeface="OJVRFH+MS-UIGothic"/>
              </a:rPr>
              <a:t>出的能量。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4365" y="3526785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F62B0"/>
                </a:solidFill>
                <a:latin typeface="SimSun"/>
                <a:cs typeface="SimSun"/>
              </a:rPr>
              <a:t>热</a:t>
            </a:r>
            <a:r>
              <a:rPr sz="1550" spc="25">
                <a:solidFill>
                  <a:srgbClr val="EF62B0"/>
                </a:solidFill>
                <a:latin typeface="OJVRFH+MS-UIGothic"/>
                <a:cs typeface="OJVRFH+MS-UIGothic"/>
              </a:rPr>
              <a:t>力学第二定律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34365" y="3974953"/>
            <a:ext cx="4599547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熵</a:t>
            </a:r>
            <a:r>
              <a:rPr sz="1350">
                <a:solidFill>
                  <a:srgbClr val="000000"/>
                </a:solidFill>
                <a:latin typeface="OJVRFH+MS-UIGothic"/>
                <a:cs typeface="OJVRFH+MS-UIGothic"/>
              </a:rPr>
              <a:t>增加原理，即自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OJVRFH+MS-UIGothic"/>
                <a:cs typeface="OJVRFH+MS-UIGothic"/>
              </a:rPr>
              <a:t>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应总</a:t>
            </a:r>
            <a:r>
              <a:rPr sz="1350">
                <a:solidFill>
                  <a:srgbClr val="000000"/>
                </a:solidFill>
                <a:latin typeface="OJVRFH+MS-UIGothic"/>
                <a:cs typeface="OJVRFH+MS-UIGothic"/>
              </a:rPr>
              <a:t>是向着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熵</a:t>
            </a:r>
            <a:r>
              <a:rPr sz="1350">
                <a:solidFill>
                  <a:srgbClr val="000000"/>
                </a:solidFill>
                <a:latin typeface="OJVRFH+MS-UIGothic"/>
                <a:cs typeface="OJVRFH+MS-UIGothic"/>
              </a:rPr>
              <a:t>增加的方向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OJVRFH+MS-UIGothic"/>
                <a:cs typeface="OJVRFH+MS-UIGothic"/>
              </a:rPr>
              <a:t>行。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34365" y="5219060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B7468F"/>
                </a:solidFill>
                <a:latin typeface="SimSun"/>
                <a:cs typeface="SimSun"/>
              </a:rPr>
              <a:t>热</a:t>
            </a:r>
            <a:r>
              <a:rPr sz="1550" spc="25">
                <a:solidFill>
                  <a:srgbClr val="B7468F"/>
                </a:solidFill>
                <a:latin typeface="OJVRFH+MS-UIGothic"/>
                <a:cs typeface="OJVRFH+MS-UIGothic"/>
              </a:rPr>
              <a:t>力学第三定律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34365" y="5648178"/>
            <a:ext cx="4205213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绝对熵</a:t>
            </a:r>
            <a:r>
              <a:rPr sz="1350">
                <a:solidFill>
                  <a:srgbClr val="000000"/>
                </a:solidFill>
                <a:latin typeface="OJVRFH+MS-UIGothic"/>
                <a:cs typeface="OJVRFH+MS-UIGothic"/>
              </a:rPr>
              <a:t>的概念，即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绝对熵为</a:t>
            </a:r>
            <a:r>
              <a:rPr sz="1350">
                <a:solidFill>
                  <a:srgbClr val="000000"/>
                </a:solidFill>
                <a:latin typeface="OJVRFH+MS-UIGothic"/>
                <a:cs typeface="OJVRFH+MS-UIGothic"/>
              </a:rPr>
              <a:t>零的温度是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绝对</a:t>
            </a:r>
            <a:r>
              <a:rPr sz="1350">
                <a:solidFill>
                  <a:srgbClr val="000000"/>
                </a:solidFill>
                <a:latin typeface="OJVRFH+MS-UIGothic"/>
                <a:cs typeface="OJVRFH+MS-UIGothic"/>
              </a:rPr>
              <a:t>零度。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D5095"/>
                </a:solidFill>
                <a:latin typeface="OJVRFH+MS-UIGothic"/>
                <a:cs typeface="OJVRFH+MS-UIGothic"/>
              </a:rPr>
              <a:t>高分子材料的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热稳</a:t>
            </a:r>
            <a:r>
              <a:rPr sz="3000">
                <a:solidFill>
                  <a:srgbClr val="CD5095"/>
                </a:solidFill>
                <a:latin typeface="OJVRFH+MS-UIGothic"/>
                <a:cs typeface="OJVRFH+MS-UIGothic"/>
              </a:rPr>
              <a:t>定性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4365" y="1626087"/>
            <a:ext cx="4337684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JVRFH+MS-UIGothic"/>
                <a:cs typeface="OJVRFH+MS-UIGothic"/>
              </a:rPr>
              <a:t>高分子材料的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热稳</a:t>
            </a:r>
            <a:r>
              <a:rPr sz="1350">
                <a:solidFill>
                  <a:srgbClr val="000000"/>
                </a:solidFill>
                <a:latin typeface="OJVRFH+MS-UIGothic"/>
                <a:cs typeface="OJVRFH+MS-UIGothic"/>
              </a:rPr>
              <a:t>定性是指材料在加工和使用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OJVRFH+MS-UIGothic"/>
                <a:cs typeface="OJVRFH+MS-UIGothic"/>
              </a:rPr>
              <a:t>程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JVRFH+MS-UIGothic"/>
                <a:cs typeface="OJVRFH+MS-UIGothic"/>
              </a:rPr>
              <a:t>中，能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OJVRFH+MS-UIGothic"/>
                <a:cs typeface="OJVRFH+MS-UIGothic"/>
              </a:rPr>
              <a:t>承受温度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OJVRFH+MS-UIGothic"/>
                <a:cs typeface="OJVRFH+MS-UIGothic"/>
              </a:rPr>
              <a:t>化而不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OJVRFH+MS-UIGothic"/>
                <a:cs typeface="OJVRFH+MS-UIGothic"/>
              </a:rPr>
              <a:t>生分解或性能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OJVRFH+MS-UIGothic"/>
                <a:cs typeface="OJVRFH+MS-UIGothic"/>
              </a:rPr>
              <a:t>差的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JVRFH+MS-UIGothic"/>
                <a:cs typeface="OJVRFH+MS-UIGothic"/>
              </a:rPr>
              <a:t>能力。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4365" y="3349478"/>
            <a:ext cx="4337684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JVRFH+MS-UIGothic"/>
                <a:cs typeface="OJVRFH+MS-UIGothic"/>
              </a:rPr>
              <a:t>高分子材料的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热稳</a:t>
            </a:r>
            <a:r>
              <a:rPr sz="1350">
                <a:solidFill>
                  <a:srgbClr val="000000"/>
                </a:solidFill>
                <a:latin typeface="OJVRFH+MS-UIGothic"/>
                <a:cs typeface="OJVRFH+MS-UIGothic"/>
              </a:rPr>
              <a:t>定性与其化学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OJVRFH+MS-UIGothic"/>
                <a:cs typeface="OJVRFH+MS-UIGothic"/>
              </a:rPr>
              <a:t>构和物理状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000000"/>
                </a:solidFill>
                <a:latin typeface="OJVRFH+MS-UIGothic"/>
                <a:cs typeface="OJVRFH+MS-UIGothic"/>
              </a:rPr>
              <a:t>有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JVRFH+MS-UIGothic"/>
                <a:cs typeface="OJVRFH+MS-UIGothic"/>
              </a:rPr>
              <a:t>关，一般来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说</a:t>
            </a:r>
            <a:r>
              <a:rPr sz="1350">
                <a:solidFill>
                  <a:srgbClr val="000000"/>
                </a:solidFill>
                <a:latin typeface="OJVRFH+MS-UIGothic"/>
                <a:cs typeface="OJVRFH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OJVRFH+MS-UIGothic"/>
                <a:cs typeface="OJVRFH+MS-UIGothic"/>
              </a:rPr>
              <a:t>晶度高、分子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000000"/>
                </a:solidFill>
                <a:latin typeface="OJVRFH+MS-UIGothic"/>
                <a:cs typeface="OJVRFH+MS-UIGothic"/>
              </a:rPr>
              <a:t>作用力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000000"/>
                </a:solidFill>
                <a:latin typeface="OJVRFH+MS-UIGothic"/>
                <a:cs typeface="OJVRFH+MS-UIGothic"/>
              </a:rPr>
              <a:t>的高分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JVRFH+MS-UIGothic"/>
                <a:cs typeface="OJVRFH+MS-UIGothic"/>
              </a:rPr>
              <a:t>子材料具有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000000"/>
                </a:solidFill>
                <a:latin typeface="OJVRFH+MS-UIGothic"/>
                <a:cs typeface="OJVRFH+MS-UIGothic"/>
              </a:rPr>
              <a:t>好的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热稳</a:t>
            </a:r>
            <a:r>
              <a:rPr sz="1350">
                <a:solidFill>
                  <a:srgbClr val="000000"/>
                </a:solidFill>
                <a:latin typeface="OJVRFH+MS-UIGothic"/>
                <a:cs typeface="OJVRFH+MS-UIGothic"/>
              </a:rPr>
              <a:t>定性。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4365" y="4916658"/>
            <a:ext cx="4271448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JVRFH+MS-UIGothic"/>
                <a:cs typeface="OJVRFH+MS-UIGothic"/>
              </a:rPr>
              <a:t>高分子材料的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热稳</a:t>
            </a:r>
            <a:r>
              <a:rPr sz="1350">
                <a:solidFill>
                  <a:srgbClr val="000000"/>
                </a:solidFill>
                <a:latin typeface="OJVRFH+MS-UIGothic"/>
                <a:cs typeface="OJVRFH+MS-UIGothic"/>
              </a:rPr>
              <a:t>定性可以通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过测</a:t>
            </a:r>
            <a:r>
              <a:rPr sz="1350">
                <a:solidFill>
                  <a:srgbClr val="000000"/>
                </a:solidFill>
                <a:latin typeface="OJVRFH+MS-UIGothic"/>
                <a:cs typeface="OJVRFH+MS-UIGothic"/>
              </a:rPr>
              <a:t>定其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1350">
                <a:solidFill>
                  <a:srgbClr val="000000"/>
                </a:solidFill>
                <a:latin typeface="OJVRFH+MS-UIGothic"/>
                <a:cs typeface="OJVRFH+MS-UIGothic"/>
              </a:rPr>
              <a:t>失重、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热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OJVRFH+MS-UIGothic"/>
                <a:cs typeface="OJVRFH+MS-UIGothic"/>
              </a:rPr>
              <a:t>形温度、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1350">
                <a:solidFill>
                  <a:srgbClr val="000000"/>
                </a:solidFill>
                <a:latin typeface="OJVRFH+MS-UIGothic"/>
                <a:cs typeface="OJVRFH+MS-UIGothic"/>
              </a:rPr>
              <a:t>卡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软</a:t>
            </a:r>
            <a:r>
              <a:rPr sz="1350">
                <a:solidFill>
                  <a:srgbClr val="000000"/>
                </a:solidFill>
                <a:latin typeface="OJVRFH+MS-UIGothic"/>
                <a:cs typeface="OJVRFH+MS-UIGothic"/>
              </a:rPr>
              <a:t>化点等参数来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OJVRFH+MS-UIGothic"/>
                <a:cs typeface="OJVRFH+MS-UIGothic"/>
              </a:rPr>
              <a:t>估。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D5095"/>
                </a:solidFill>
                <a:latin typeface="OJVRFH+MS-UIGothic"/>
                <a:cs typeface="OJVRFH+MS-UIGothic"/>
              </a:rPr>
              <a:t>高分子材料的</a:t>
            </a:r>
            <a:r>
              <a:rPr sz="3000">
                <a:solidFill>
                  <a:srgbClr val="CD5095"/>
                </a:solidFill>
                <a:latin typeface="SimSun"/>
                <a:cs typeface="SimSun"/>
              </a:rPr>
              <a:t>热</a:t>
            </a:r>
            <a:r>
              <a:rPr sz="3000">
                <a:solidFill>
                  <a:srgbClr val="CD5095"/>
                </a:solidFill>
                <a:latin typeface="OJVRFH+MS-UIGothic"/>
                <a:cs typeface="OJVRFH+MS-UIGothic"/>
              </a:rPr>
              <a:t>分解机理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68959" y="1645022"/>
            <a:ext cx="861580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JVRFH+MS-UIGothic"/>
                <a:cs typeface="OJVRFH+MS-UIGothic"/>
              </a:rPr>
              <a:t>高分子材料的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FFFFFF"/>
                </a:solidFill>
                <a:latin typeface="OJVRFH+MS-UIGothic"/>
                <a:cs typeface="OJVRFH+MS-UIGothic"/>
              </a:rPr>
              <a:t>分解是指在高温下，高分子材料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OJVRFH+MS-UIGothic"/>
                <a:cs typeface="OJVRFH+MS-UIGothic"/>
              </a:rPr>
              <a:t>生化学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键</a:t>
            </a:r>
            <a:r>
              <a:rPr sz="1500">
                <a:solidFill>
                  <a:srgbClr val="FFFFFF"/>
                </a:solidFill>
                <a:latin typeface="OJVRFH+MS-UIGothic"/>
                <a:cs typeface="OJVRFH+MS-UIGothic"/>
              </a:rPr>
              <a:t>断裂，生成低分子物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OJVRFH+MS-UIGothic"/>
                <a:cs typeface="OJVRFH+MS-UIGothic"/>
              </a:rPr>
              <a:t>或气体的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OJVRFH+MS-UIGothic"/>
                <a:cs typeface="OJVRFH+MS-UIGothic"/>
              </a:rPr>
              <a:t>程。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912870" y="3377302"/>
            <a:ext cx="854221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FFFFFF"/>
                </a:solidFill>
                <a:latin typeface="OJVRFH+MS-UIGothic"/>
                <a:cs typeface="OJVRFH+MS-UIGothic"/>
              </a:rPr>
              <a:t>分解机理与高分子材料的化学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FFF"/>
                </a:solidFill>
                <a:latin typeface="OJVRFH+MS-UIGothic"/>
                <a:cs typeface="OJVRFH+MS-UIGothic"/>
              </a:rPr>
              <a:t>构、温度、气氛等条件有关，一般分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为链</a:t>
            </a:r>
            <a:r>
              <a:rPr sz="1500">
                <a:solidFill>
                  <a:srgbClr val="FFFFFF"/>
                </a:solidFill>
                <a:latin typeface="OJVRFH+MS-UIGothic"/>
                <a:cs typeface="OJVRFH+MS-UIGothic"/>
              </a:rPr>
              <a:t>式分解和均裂分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912870" y="3651622"/>
            <a:ext cx="1364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JVRFH+MS-UIGothic"/>
                <a:cs typeface="OJVRFH+MS-UIGothic"/>
              </a:rPr>
              <a:t>解两种方式。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89609" y="5109583"/>
            <a:ext cx="8615808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FFFFFF"/>
                </a:solidFill>
                <a:latin typeface="OJVRFH+MS-UIGothic"/>
                <a:cs typeface="OJVRFH+MS-UIGothic"/>
              </a:rPr>
              <a:t>分解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OJVRFH+MS-UIGothic"/>
                <a:cs typeface="OJVRFH+MS-UIGothic"/>
              </a:rPr>
              <a:t>程中，高分子材料的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OJVRFH+MS-UIGothic"/>
                <a:cs typeface="OJVRFH+MS-UIGothic"/>
              </a:rPr>
              <a:t>量、化学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FFFFFF"/>
                </a:solidFill>
                <a:latin typeface="OJVRFH+MS-UIGothic"/>
                <a:cs typeface="OJVRFH+MS-UIGothic"/>
              </a:rPr>
              <a:t>成和物理性能会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OJVRFH+MS-UIGothic"/>
                <a:cs typeface="OJVRFH+MS-UIGothic"/>
              </a:rPr>
              <a:t>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FFF"/>
                </a:solidFill>
                <a:latin typeface="OJVRFH+MS-UIGothic"/>
                <a:cs typeface="OJVRFH+MS-UIGothic"/>
              </a:rPr>
              <a:t>化，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OJVRFH+MS-UIGothic"/>
                <a:cs typeface="OJVRFH+MS-UIGothic"/>
              </a:rPr>
              <a:t>其加工和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OJVRFH+MS-UIGothic"/>
                <a:cs typeface="OJVRFH+MS-UIGothic"/>
              </a:rPr>
              <a:t>用性能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OJVRFH+MS-UIGothic"/>
                <a:cs typeface="OJVRFH+MS-UIGothic"/>
              </a:rPr>
              <a:t>生影响。因此，了解高分子材料的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FFFFFF"/>
                </a:solidFill>
                <a:latin typeface="OJVRFH+MS-UIGothic"/>
                <a:cs typeface="OJVRFH+MS-UIGothic"/>
              </a:rPr>
              <a:t>分解机理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OJVRFH+MS-UIGothic"/>
                <a:cs typeface="OJVRFH+MS-UIGothic"/>
              </a:rPr>
              <a:t>于控制加工条件和提高材料性能具有重要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JVRFH+MS-UIGothic"/>
                <a:cs typeface="OJVRFH+MS-UIGothic"/>
              </a:rPr>
              <a:t>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FFFFFF"/>
                </a:solidFill>
                <a:latin typeface="OJVRFH+MS-UIGothic"/>
                <a:cs typeface="OJVRFH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69694" y="2550851"/>
            <a:ext cx="1718350" cy="159802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7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B7468F"/>
                </a:solidFill>
                <a:latin typeface="SSOWUG+HUMNDU+MicrosoftYaHei-Bold"/>
                <a:cs typeface="SSOWUG+HUMNDU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95094" y="3553618"/>
            <a:ext cx="7360919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0000"/>
                </a:solidFill>
                <a:latin typeface="OJVRFH+MS-UIGothic"/>
                <a:cs typeface="OJVRFH+MS-UIGothic"/>
              </a:rPr>
              <a:t>生成</a:t>
            </a:r>
            <a:r>
              <a:rPr sz="3600">
                <a:solidFill>
                  <a:srgbClr val="000000"/>
                </a:solidFill>
                <a:latin typeface="SimSun"/>
                <a:cs typeface="SimSun"/>
              </a:rPr>
              <a:t>热对</a:t>
            </a:r>
            <a:r>
              <a:rPr sz="3600">
                <a:solidFill>
                  <a:srgbClr val="000000"/>
                </a:solidFill>
                <a:latin typeface="OJVRFH+MS-UIGothic"/>
                <a:cs typeface="OJVRFH+MS-UIGothic"/>
              </a:rPr>
              <a:t>高分子材料加工的影响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https://d.book118.com/878063012054006036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OJVRFH+MS-UIGothic</vt:lpstr>
      <vt:lpstr>SimSun</vt:lpstr>
      <vt:lpstr>UAEULM+RQHEGT+ArialMT</vt:lpstr>
      <vt:lpstr>Times New Roman</vt:lpstr>
      <vt:lpstr>BVFFSL+IVFBNU+MicrosoftYaHei</vt:lpstr>
      <vt:lpstr>SSOWUG+HUMNDU+MicrosoftYaHei-Bold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2024-09-15T16:39:07.438</cp:lastPrinted>
  <dcterms:created xsi:type="dcterms:W3CDTF">2024-09-15T08:39:07Z</dcterms:created>
  <dcterms:modified xsi:type="dcterms:W3CDTF">2024-09-15T08:39:08Z</dcterms:modified>
</cp:coreProperties>
</file>