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RRKHEL+MS-UIGothic"/>
      <p:regular r:id="rId16"/>
    </p:embeddedFont>
    <p:embeddedFont>
      <p:font typeface="JSFDJB+DKREAQ+ArialMT"/>
      <p:regular r:id="rId17"/>
    </p:embeddedFont>
    <p:embeddedFont>
      <p:font typeface="ISIVHE+GACUJC+Arial-BoldMT"/>
      <p:regular r:id="rId18"/>
    </p:embeddedFont>
    <p:embeddedFont>
      <p:font typeface="RHULQG+UOKEWV+MicrosoftYaHei"/>
      <p:regular r:id="rId19"/>
    </p:embeddedFont>
    <p:embeddedFont>
      <p:font typeface="UHCGNT+NOAGIL+MicrosoftYaHei-Bold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149D7-D9AC-44FE-833F-E84500BEB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0022B-1D44-45E9-BACA-28D151BD2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5B2AD-2538-4191-9106-98F90DE4E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8C5FC-DAAF-4703-AA23-D680E11EE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38F083-CF98-491E-B1E4-399822AD8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11C314-A0C3-46BE-9580-AAAFC874B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A56F4D-7470-41B3-82E0-32E52DD1F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9454A-F8E0-4587-9F54-477DE2222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9269F-1728-46C6-8C2A-6B571D326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F3564-AAFA-4E26-ABD5-78B333DDC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DB811-3A44-4A0F-A870-ED0AF0850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502107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4089" y="1336575"/>
            <a:ext cx="49053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816BB7"/>
                </a:solidFill>
                <a:latin typeface="RRKHEL+MS-UIGothic"/>
                <a:cs typeface="RRKHEL+MS-UIGothic"/>
              </a:rPr>
              <a:t>煤</a:t>
            </a:r>
            <a:r>
              <a:rPr sz="5150" spc="-1288">
                <a:solidFill>
                  <a:srgbClr val="816BB7"/>
                </a:solidFill>
                <a:latin typeface="Times New Roman"/>
                <a:cs typeface="Times New Roman"/>
              </a:rPr>
              <a:t> </a:t>
            </a:r>
            <a:r>
              <a:rPr sz="5150" spc="-907">
                <a:solidFill>
                  <a:srgbClr val="816BB7"/>
                </a:solidFill>
                <a:latin typeface="RRKHEL+MS-UIGothic"/>
                <a:cs typeface="RRKHEL+MS-UIGothic"/>
              </a:rPr>
              <a:t>采工作面中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4089341" cy="18809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SFDJB+DKREAQ+ArialMT"/>
                <a:cs typeface="JSFDJB+DKREA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RRKHEL+MS-UIGothic"/>
                <a:cs typeface="RRKHEL+MS-UIGothic"/>
              </a:rPr>
              <a:t>煤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矿综</a:t>
            </a:r>
            <a:r>
              <a:rPr sz="2400">
                <a:solidFill>
                  <a:srgbClr val="AF79DE"/>
                </a:solidFill>
                <a:latin typeface="RRKHEL+MS-UIGothic"/>
                <a:cs typeface="RRKHEL+MS-UIGothic"/>
              </a:rPr>
              <a:t>采工作面概述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SFDJB+DKREAQ+ArialMT"/>
                <a:cs typeface="JSFDJB+DKREA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AF79DE"/>
                </a:solidFill>
                <a:latin typeface="RRKHEL+MS-UIGothic"/>
                <a:cs typeface="RRKHEL+MS-UIGothic"/>
              </a:rPr>
              <a:t>采工作面主要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设备</a:t>
            </a:r>
            <a:r>
              <a:rPr sz="2400">
                <a:solidFill>
                  <a:srgbClr val="AF79DE"/>
                </a:solidFill>
                <a:latin typeface="RRKHEL+MS-UIGothic"/>
                <a:cs typeface="RRKHEL+MS-UIGothic"/>
              </a:rPr>
              <a:t>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SFDJB+DKREAQ+ArialMT"/>
                <a:cs typeface="JSFDJB+DKREA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设备选</a:t>
            </a:r>
            <a:r>
              <a:rPr sz="2400">
                <a:solidFill>
                  <a:srgbClr val="AF79DE"/>
                </a:solidFill>
                <a:latin typeface="RRKHEL+MS-UIGothic"/>
                <a:cs typeface="RRKHEL+MS-UIGothic"/>
              </a:rPr>
              <a:t>型与配置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3041840"/>
            <a:ext cx="2795140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SFDJB+DKREAQ+ArialMT"/>
                <a:cs typeface="JSFDJB+DKREA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设备维护</a:t>
            </a:r>
            <a:r>
              <a:rPr sz="2400">
                <a:solidFill>
                  <a:srgbClr val="AF79DE"/>
                </a:solidFill>
                <a:latin typeface="RRKHEL+MS-UIGothic"/>
                <a:cs typeface="RRKHEL+MS-UIGothic"/>
              </a:rPr>
              <a:t>与管理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AF79DE"/>
                </a:solidFill>
                <a:latin typeface="RRKHEL+MS-UIGothic"/>
                <a:cs typeface="RRKHEL+MS-UIGothic"/>
              </a:rPr>
              <a:t>目</a:t>
            </a:r>
            <a:r>
              <a:rPr sz="9200">
                <a:solidFill>
                  <a:srgbClr val="AF79DE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99859" y="3590480"/>
            <a:ext cx="3404502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SFDJB+DKREAQ+ArialMT"/>
                <a:cs typeface="JSFDJB+DKREA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RRKHEL+MS-UIGothic"/>
                <a:cs typeface="RRKHEL+MS-UIGothic"/>
              </a:rPr>
              <a:t>未来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AF79DE"/>
                </a:solidFill>
                <a:latin typeface="RRKHEL+MS-UIGothic"/>
                <a:cs typeface="RRKHEL+MS-UIGothic"/>
              </a:rPr>
              <a:t>展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AF79DE"/>
                </a:solidFill>
                <a:latin typeface="RRKHEL+MS-UIGothic"/>
                <a:cs typeface="RRKHEL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ISIVHE+GACUJC+Arial-BoldMT"/>
                <a:cs typeface="ISIVHE+GACUJC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49053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816BB7"/>
                </a:solidFill>
                <a:latin typeface="RRKHEL+MS-UIGothic"/>
                <a:cs typeface="RRKHEL+MS-UIGothic"/>
              </a:rPr>
              <a:t>煤</a:t>
            </a:r>
            <a:r>
              <a:rPr sz="5150" spc="-1288">
                <a:solidFill>
                  <a:srgbClr val="816BB7"/>
                </a:solidFill>
                <a:latin typeface="Times New Roman"/>
                <a:cs typeface="Times New Roman"/>
              </a:rPr>
              <a:t> </a:t>
            </a:r>
            <a:r>
              <a:rPr sz="5150" spc="-1092">
                <a:solidFill>
                  <a:srgbClr val="816BB7"/>
                </a:solidFill>
                <a:latin typeface="RRKHEL+MS-UIGothic"/>
                <a:cs typeface="RRKHEL+MS-UIGothic"/>
              </a:rPr>
              <a:t>采工作面述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综</a:t>
            </a:r>
            <a:r>
              <a:rPr sz="3000">
                <a:solidFill>
                  <a:srgbClr val="AF79DE"/>
                </a:solidFill>
                <a:latin typeface="RRKHEL+MS-UIGothic"/>
                <a:cs typeface="RRKHEL+MS-UIGothic"/>
              </a:rPr>
              <a:t>采工作面的定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RRKHEL+MS-UIGothic"/>
                <a:cs typeface="RRKHEL+MS-UIGothic"/>
              </a:rPr>
              <a:t>与构成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RRKHEL+MS-UIGothic"/>
                <a:cs typeface="RRKHEL+MS-UIGothic"/>
              </a:rPr>
              <a:t>定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采工作面是指煤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中，采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合机械化采煤方法的工作面，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是煤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的核心区域。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RRKHEL+MS-UIGothic"/>
                <a:cs typeface="RRKHEL+MS-UIGothic"/>
              </a:rPr>
              <a:t>构成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采工作面主要由采煤机、刮板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送机、支架、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转载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机、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送机等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设备组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综</a:t>
            </a:r>
            <a:r>
              <a:rPr sz="3000">
                <a:solidFill>
                  <a:srgbClr val="AF79DE"/>
                </a:solidFill>
                <a:latin typeface="RRKHEL+MS-UIGothic"/>
                <a:cs typeface="RRKHEL+MS-UIGothic"/>
              </a:rPr>
              <a:t>采工作面的工作流程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075096" cy="13017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JSFDJB+DKREAQ+ArialMT"/>
                <a:cs typeface="JSFDJB+DKREAQ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工作流程：首先，采煤机在煤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中切割煤壁，将煤割下；割下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的煤通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刮板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送机运往工作面中部，再由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转载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转载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式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送机上，最后运出工作面。同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，支架在工作面支撑着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顶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板，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确保工作面的安全。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综</a:t>
            </a:r>
            <a:r>
              <a:rPr sz="3000">
                <a:solidFill>
                  <a:srgbClr val="AF79DE"/>
                </a:solidFill>
                <a:latin typeface="RRKHEL+MS-UIGothic"/>
                <a:cs typeface="RRKHEL+MS-UIGothic"/>
              </a:rPr>
              <a:t>采工作面在煤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矿</a:t>
            </a:r>
            <a:r>
              <a:rPr sz="3000">
                <a:solidFill>
                  <a:srgbClr val="AF79DE"/>
                </a:solidFill>
                <a:latin typeface="RRKHEL+MS-UIGothic"/>
                <a:cs typeface="RRKHEL+MS-UIGothic"/>
              </a:rPr>
              <a:t>生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AF79DE"/>
                </a:solidFill>
                <a:latin typeface="RRKHEL+MS-UIGothic"/>
                <a:cs typeface="RRKHEL+MS-UIGothic"/>
              </a:rPr>
              <a:t>中的地位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HULQG+UOKEWV+MicrosoftYaHei"/>
                <a:cs typeface="RHULQG+UOKEWV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HULQG+UOKEWV+MicrosoftYaHei"/>
                <a:cs typeface="RHULQG+UOKEWV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HULQG+UOKEWV+MicrosoftYaHei"/>
                <a:cs typeface="RHULQG+UOKEWV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HULQG+UOKEWV+MicrosoftYaHei"/>
                <a:cs typeface="RHULQG+UOKEWV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高效：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采工作面采用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合机械化采煤方法，可大幅提</a:t>
            </a:r>
          </a:p>
          <a:p>
            <a:pPr marL="8572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高煤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的采煤效率和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安全保障：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采工作面的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配套完善，能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确保煤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工人</a:t>
            </a:r>
          </a:p>
          <a:p>
            <a:pPr marL="60007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安全。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271895" y="518145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成本控制：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采工作面的高效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可以降低煤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的采煤成本，</a:t>
            </a:r>
          </a:p>
          <a:p>
            <a:pPr marL="342899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提高企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效益。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36050" y="5190342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以上是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矿综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采工作面的概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述，下面将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继续针对综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采工作</a:t>
            </a:r>
          </a:p>
          <a:p>
            <a:pPr marL="8572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面中的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设备进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ISIVHE+GACUJC+Arial-BoldMT"/>
                <a:cs typeface="ISIVHE+GACUJC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49053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964">
                <a:solidFill>
                  <a:srgbClr val="816BB7"/>
                </a:solidFill>
                <a:latin typeface="RRKHEL+MS-UIGothic"/>
                <a:cs typeface="RRKHEL+MS-UIGothic"/>
              </a:rPr>
              <a:t>采工作面主要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RRKHEL+MS-UIGothic"/>
                <a:cs typeface="RRKHEL+MS-UIGothic"/>
              </a:rPr>
              <a:t>采煤机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12640" y="1466703"/>
            <a:ext cx="15135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高效、安全、智能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77240" y="351838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智能化控制：引入自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化技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实现远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控和操作，减少人工干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，提升智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能化水平。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95640" y="3530593"/>
            <a:ext cx="506415" cy="4472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JSFDJB+DKREAQ+ArialMT"/>
                <a:cs typeface="JSFDJB+DKREAQ+ArialMT"/>
              </a:rPr>
              <a:t>•</a:t>
            </a:r>
            <a:r>
              <a:rPr sz="1400" spc="75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RHULQG+UOKEWV+MicrosoftYaHei"/>
                <a:cs typeface="RHULQG+UOKEWV+MicrosoftYaHei"/>
              </a:rPr>
              <a:t>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6500" y="5201773"/>
            <a:ext cx="318702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安全可靠：具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完善的安全保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装置，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设备稳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定运行，降低事故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03540" y="5201773"/>
            <a:ext cx="318702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高效切割：采用先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切割技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效煤炭开采，提高生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RRKHEL+MS-UIGothic"/>
                <a:cs typeface="RRKHEL+MS-UIGothic"/>
              </a:rPr>
              <a:t>刮板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AF79DE"/>
                </a:solidFill>
                <a:latin typeface="RRKHEL+MS-UIGothic"/>
                <a:cs typeface="RRKHEL+MS-UIGothic"/>
              </a:rPr>
              <a:t>送机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25725" y="1570983"/>
            <a:ext cx="506415" cy="4472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JSFDJB+DKREAQ+ArialMT"/>
                <a:cs typeface="JSFDJB+DKREAQ+ArialMT"/>
              </a:rPr>
              <a:t>•</a:t>
            </a:r>
            <a:r>
              <a:rPr sz="1400" spc="75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RHULQG+UOKEWV+MicrosoftYaHei"/>
                <a:cs typeface="RHULQG+UOKEWV+MicrosoftYaHei"/>
              </a:rPr>
              <a:t>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63715" y="157211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运行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定：采用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材料和精密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制造工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设备长时间稳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运行，降低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修成本。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4350" y="4783308"/>
            <a:ext cx="15135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定、耐磨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36465" y="4821408"/>
            <a:ext cx="266176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：刮板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送机可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煤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58580" y="482140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耐磨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矿环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境特点，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采用耐磨材料和特殊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使用寿命。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36465" y="5130017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，确保生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产线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000000"/>
                </a:solidFill>
                <a:latin typeface="RRKHEL+MS-UIGothic"/>
                <a:cs typeface="RRKHEL+MS-UIGothic"/>
              </a:rPr>
              <a:t>运行。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RRKHEL+MS-UIGothic"/>
                <a:cs typeface="RRKHEL+MS-UIGothic"/>
              </a:rPr>
              <a:t>液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AF79DE"/>
                </a:solidFill>
                <a:latin typeface="RRKHEL+MS-UIGothic"/>
                <a:cs typeface="RRKHEL+MS-UIGothic"/>
              </a:rPr>
              <a:t>支架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3014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UHCGNT+NOAGIL+MicrosoftYaHei-Bold"/>
                <a:cs typeface="UHCGNT+NOAGI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02990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UHCGNT+NOAGIL+MicrosoftYaHei-Bold"/>
                <a:cs typeface="UHCGNT+NOAGI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35979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UHCGNT+NOAGIL+MicrosoftYaHei-Bold"/>
                <a:cs typeface="UHCGNT+NOAGI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73719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UHCGNT+NOAGIL+MicrosoftYaHei-Bold"/>
                <a:cs typeface="UHCGNT+NOAGIL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448290" y="1844575"/>
            <a:ext cx="69486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FFFFFF"/>
                </a:solidFill>
                <a:latin typeface="UHCGNT+NOAGIL+MicrosoftYaHei-Bold"/>
                <a:cs typeface="UHCGNT+NOAGIL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8484" y="2657213"/>
            <a:ext cx="1681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支撑、安全、可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 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874010" y="2655350"/>
            <a:ext cx="539633" cy="4956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JSFDJB+DKREAQ+ArialMT"/>
                <a:cs typeface="JSFDJB+DKREAQ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RHULQG+UOKEWV+MicrosoftYaHei"/>
                <a:cs typeface="RHULQG+UOKEWV+MicrosoftYaHei"/>
              </a:rPr>
              <a:t>·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207000" y="2657213"/>
            <a:ext cx="212675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力支撑：液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支架可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定的支撑力，确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井安全，防止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顶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事故。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445375" y="2657213"/>
            <a:ext cx="20955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安全可靠：采用高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度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719944" y="2657213"/>
            <a:ext cx="20955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高度可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：根据煤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厚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7445375" y="3000113"/>
            <a:ext cx="465928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材料和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格的生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，</a:t>
            </a:r>
            <a:r>
              <a:rPr sz="1500" spc="103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化，液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支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445375" y="3343013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确保支架的承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能力和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定性。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9719944" y="3343013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架可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高度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整，提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高适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RKHEL+MS-UIGothic"/>
                <a:cs typeface="RRKHEL+MS-UIGothic"/>
              </a:rPr>
              <a:t>性和使用寿命。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ISIVHE+GACUJC+Arial-BoldMT"/>
                <a:cs typeface="ISIVHE+GACUJC+Arial-BoldMT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https://d.book118.com/878065021072006042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RRKHEL+MS-UIGothic</vt:lpstr>
      <vt:lpstr>Times New Roman</vt:lpstr>
      <vt:lpstr>JSFDJB+DKREAQ+ArialMT</vt:lpstr>
      <vt:lpstr>SimSun</vt:lpstr>
      <vt:lpstr>ISIVHE+GACUJC+Arial-BoldMT</vt:lpstr>
      <vt:lpstr>RHULQG+UOKEWV+MicrosoftYaHei</vt:lpstr>
      <vt:lpstr>UHCGNT+NOAGIL+MicrosoftYaHei-Bold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2024-09-21T17:37:15.171</cp:lastPrinted>
  <dcterms:created xsi:type="dcterms:W3CDTF">2024-09-21T09:37:15Z</dcterms:created>
  <dcterms:modified xsi:type="dcterms:W3CDTF">2024-09-21T09:37:16Z</dcterms:modified>
</cp:coreProperties>
</file>