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3A79FD7-3D3F-471C-8FAE-C3252F58548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197EBFE-B074-44BC-B599-412B453A7F7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9B90305-F781-4DC8-AA74-6087B9BE165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64EF481-151C-4633-AB57-09676CC209D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AA8491F-9DA1-4A12-9450-80EB3A83E98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7C21A8D-A0F7-4FB2-8808-ABB3180E5E8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E4344EB-CE28-4F15-BBDC-F53242D7BA2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EDC7C29-4734-4E4A-8772-F54CFF28B37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947E884-B430-4859-A068-293C8B7AEE5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D61CA5C-4790-4A12-9A60-D27EDD9E497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0B94C40-4B59-4E4F-99B7-4F4026480DC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1.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1.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78067066133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409093" y="4827662"/>
            <a:ext cx="3373814"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FFFFFF">
                    <a:alpha val="100000"/>
                  </a:srgbClr>
                </a:solidFill>
                <a:latin typeface="Microsoft Yahei"/>
                <a:ea typeface="Microsoft Yahei"/>
                <a:cs typeface="Microsoft Yahei"/>
              </a:rPr>
              <a:t>汇报人：XX</a:t>
            </a:r>
          </a:p>
        </p:txBody>
      </p:sp>
      <p:sp>
        <p:nvSpPr>
          <p:cNvPr id="3" name="TextBox 3"/>
          <p:cNvSpPr txBox="1"/>
          <p:nvPr/>
        </p:nvSpPr>
        <p:spPr>
          <a:xfrm>
            <a:off x="1040840" y="3516888"/>
            <a:ext cx="10110320"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rgbClr val="FFFFFF">
                    <a:alpha val="100000"/>
                  </a:srgbClr>
                </a:solidFill>
                <a:latin typeface="Microsoft Yahei"/>
                <a:ea typeface="Microsoft Yahei"/>
                <a:cs typeface="Microsoft Yahei"/>
              </a:rPr>
              <a:t>智能垃圾分类系统的意义与影响</a:t>
            </a:r>
          </a:p>
        </p:txBody>
      </p:sp>
      <p:sp>
        <p:nvSpPr>
          <p:cNvPr id="4" name="TextBox 4"/>
          <p:cNvSpPr txBox="1"/>
          <p:nvPr/>
        </p:nvSpPr>
        <p:spPr>
          <a:xfrm>
            <a:off x="3825995" y="5328676"/>
            <a:ext cx="4540009"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FFFFFF">
                    <a:alpha val="100000"/>
                  </a:srgbClr>
                </a:solidFill>
                <a:latin typeface="Microsoft Yahei"/>
                <a:ea typeface="Microsoft Yahei"/>
                <a:cs typeface="Microsoft Yahei"/>
              </a:rPr>
              <a:t>2024-01-18</a:t>
            </a:r>
          </a:p>
        </p:txBody>
      </p:sp>
      <p:sp>
        <p:nvSpPr>
          <p:cNvPr id="5" name="AutoShape 5"/>
          <p:cNvSpPr/>
          <p:nvPr/>
        </p:nvSpPr>
        <p:spPr>
          <a:xfrm>
            <a:off x="5059558" y="1161765"/>
            <a:ext cx="2072884" cy="2072884"/>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5116739" y="1218945"/>
            <a:ext cx="1958523" cy="1958523"/>
            <a:chOff x="5116739" y="1218945"/>
            <a:chExt cx="1958523" cy="1958523"/>
          </a:xfrm>
        </p:grpSpPr>
        <p:sp>
          <p:nvSpPr>
            <p:cNvPr id="7" name="Freeform 7"/>
            <p:cNvSpPr/>
            <p:nvPr/>
          </p:nvSpPr>
          <p:spPr>
            <a:xfrm>
              <a:off x="5116739" y="1218945"/>
              <a:ext cx="1958523" cy="1958523"/>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116739" y="1218945"/>
              <a:ext cx="1958523" cy="1958523"/>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253411" y="1355617"/>
              <a:ext cx="1685300" cy="1685300"/>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0" name="Freeform 10"/>
          <p:cNvSpPr/>
          <p:nvPr/>
        </p:nvSpPr>
        <p:spPr>
          <a:xfrm>
            <a:off x="5441229" y="1902429"/>
            <a:ext cx="1309543" cy="896478"/>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rot="-5400000">
            <a:off x="100705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5400000" flipV="1">
            <a:off x="15361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1200" y="495117"/>
            <a:ext cx="757489" cy="757489"/>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572171" y="516087"/>
            <a:ext cx="715670" cy="715670"/>
            <a:chOff x="572171" y="516087"/>
            <a:chExt cx="715670" cy="715670"/>
          </a:xfrm>
        </p:grpSpPr>
        <p:sp>
          <p:nvSpPr>
            <p:cNvPr id="4" name="Freeform 4"/>
            <p:cNvSpPr/>
            <p:nvPr/>
          </p:nvSpPr>
          <p:spPr>
            <a:xfrm>
              <a:off x="572171" y="516087"/>
              <a:ext cx="715670" cy="715670"/>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2171" y="516087"/>
              <a:ext cx="715670" cy="715670"/>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2036" y="565953"/>
              <a:ext cx="615696" cy="615696"/>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7" name="AutoShape 7"/>
          <p:cNvSpPr/>
          <p:nvPr/>
        </p:nvSpPr>
        <p:spPr>
          <a:xfrm>
            <a:off x="1490568" y="1247584"/>
            <a:ext cx="1681506" cy="766756"/>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defRPr/>
            </a:pPr>
            <a:r>
              <a:rPr lang="en-US" sz="4425" b="1">
                <a:solidFill>
                  <a:srgbClr val="FFFFFF">
                    <a:alpha val="100000"/>
                  </a:srgbClr>
                </a:solidFill>
                <a:latin typeface="黑体"/>
                <a:ea typeface="黑体"/>
                <a:cs typeface="黑体"/>
              </a:rPr>
              <a:t>目录</a:t>
            </a:r>
            <a:endParaRPr lang="en-US" sz="1100"/>
          </a:p>
        </p:txBody>
      </p:sp>
      <p:cxnSp>
        <p:nvCxnSpPr>
          <p:cNvPr id="8" name="Connector 8"/>
          <p:cNvCxnSpPr/>
          <p:nvPr/>
        </p:nvCxnSpPr>
        <p:spPr>
          <a:xfrm>
            <a:off x="4573574" y="1614170"/>
            <a:ext cx="5237390" cy="0"/>
          </a:xfrm>
          <a:prstGeom prst="line">
            <a:avLst/>
          </a:prstGeom>
          <a:ln w="9525">
            <a:solidFill>
              <a:srgbClr val="FFFFFF">
                <a:alpha val="100000"/>
              </a:srgbClr>
            </a:solidFill>
            <a:prstDash val="solid"/>
            <a:headEnd type="oval"/>
            <a:tailEnd type="none"/>
          </a:ln>
        </p:spPr>
      </p:cxnSp>
      <p:sp>
        <p:nvSpPr>
          <p:cNvPr id="9" name="TextBox 9"/>
          <p:cNvSpPr txBox="1"/>
          <p:nvPr/>
        </p:nvSpPr>
        <p:spPr>
          <a:xfrm>
            <a:off x="4596480" y="1789458"/>
            <a:ext cx="6562725"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引言</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智能垃圾分类系统的意义</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智能垃圾分类系统的影响</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智能垃圾分类系统的关键技术</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智能垃圾分类系统的实施与运营</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智能垃圾分类系统的挑战与对策</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结论与展望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引言</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1133886" y="1135811"/>
            <a:ext cx="1261638" cy="1261638"/>
            <a:chOff x="1133886" y="1135811"/>
            <a:chExt cx="1261638" cy="1261638"/>
          </a:xfrm>
        </p:grpSpPr>
        <p:sp>
          <p:nvSpPr>
            <p:cNvPr id="11" name="Freeform 11"/>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Freeform 14"/>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94" r="2394"/>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目前，全球范围内垃圾分类普遍存在效率低下、分类不准确等问题，导致资源浪费和环境污染。</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随着人工智能、物联网等技术的快速发展，为智能垃圾分类提供了技术支撑和解决方案。</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背景与现状</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技术发展背景</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垃圾分类现状</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28883" y="1711764"/>
            <a:ext cx="4242156" cy="1454089"/>
          </a:xfrm>
          <a:prstGeom prst="roundRect">
            <a:avLst>
              <a:gd name="adj" fmla="val 2049"/>
            </a:avLst>
          </a:prstGeom>
          <a:solidFill>
            <a:schemeClr val="accent1">
              <a:alpha val="100000"/>
            </a:schemeClr>
          </a:solidFill>
          <a:ln w="25432">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996316" y="1711764"/>
            <a:ext cx="4092216" cy="1454089"/>
          </a:xfrm>
          <a:prstGeom prst="roundRect">
            <a:avLst>
              <a:gd name="adj" fmla="val 2049"/>
            </a:avLst>
          </a:prstGeom>
          <a:solidFill>
            <a:schemeClr val="accent2">
              <a:alpha val="100000"/>
            </a:schemeClr>
          </a:solidFill>
          <a:ln w="25432">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6096000" y="3660226"/>
            <a:ext cx="0" cy="2439937"/>
          </a:xfrm>
          <a:prstGeom prst="line">
            <a:avLst/>
          </a:prstGeom>
          <a:ln w="9525">
            <a:solidFill>
              <a:srgbClr val="FFFFFF">
                <a:alpha val="100000"/>
              </a:srgbClr>
            </a:solidFill>
            <a:prstDash val="solid"/>
            <a:headEnd type="none"/>
            <a:tailEnd type="none"/>
          </a:ln>
        </p:spPr>
      </p:cxnSp>
      <p:sp>
        <p:nvSpPr>
          <p:cNvPr id="5" name="AutoShape 5"/>
          <p:cNvSpPr/>
          <p:nvPr/>
        </p:nvSpPr>
        <p:spPr>
          <a:xfrm>
            <a:off x="1128883" y="3468001"/>
            <a:ext cx="4382762" cy="2756521"/>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rgbClr val="FFFFFF">
                    <a:alpha val="100000"/>
                  </a:srgbClr>
                </a:solidFill>
                <a:latin typeface="Microsoft Yahei"/>
                <a:ea typeface="Microsoft Yahei"/>
                <a:cs typeface="Microsoft Yahei"/>
              </a:rPr>
              <a:t>智能垃圾分类系统是一种利用先进的人工智能技术，实现对垃圾自动分类、识别的系统，具有高效、准确、便捷等特点。</a:t>
            </a:r>
            <a:endParaRPr lang="en-US" sz="1100"/>
          </a:p>
        </p:txBody>
      </p:sp>
      <p:sp>
        <p:nvSpPr>
          <p:cNvPr id="6" name="AutoShape 6"/>
          <p:cNvSpPr/>
          <p:nvPr/>
        </p:nvSpPr>
        <p:spPr>
          <a:xfrm>
            <a:off x="6851043" y="3468001"/>
            <a:ext cx="4382762" cy="2756521"/>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rgbClr val="FFFFFF">
                    <a:alpha val="100000"/>
                  </a:srgbClr>
                </a:solidFill>
                <a:latin typeface="Microsoft Yahei"/>
                <a:ea typeface="Microsoft Yahei"/>
                <a:cs typeface="Microsoft Yahei"/>
              </a:rPr>
              <a:t>智能垃圾分类系统通过图像识别、深度学习等技术，对垃圾进行自动分类和识别，同时结合物联网技术，实现垃圾投放、收集、运输等环节的智能化管理。</a:t>
            </a:r>
            <a:endParaRPr lang="en-US" sz="1100"/>
          </a:p>
        </p:txBody>
      </p:sp>
      <p:sp>
        <p:nvSpPr>
          <p:cNvPr id="7" name="AutoShape 7"/>
          <p:cNvSpPr/>
          <p:nvPr/>
        </p:nvSpPr>
        <p:spPr>
          <a:xfrm>
            <a:off x="1128883" y="2489009"/>
            <a:ext cx="4242156"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定义与功能</a:t>
            </a:r>
            <a:endParaRPr lang="en-US" sz="1100"/>
          </a:p>
        </p:txBody>
      </p:sp>
      <p:sp>
        <p:nvSpPr>
          <p:cNvPr id="8" name="AutoShape 8"/>
          <p:cNvSpPr/>
          <p:nvPr/>
        </p:nvSpPr>
        <p:spPr>
          <a:xfrm>
            <a:off x="6996316" y="2489009"/>
            <a:ext cx="4092216"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技术原理</a:t>
            </a:r>
            <a:endParaRPr lang="en-US" sz="1100"/>
          </a:p>
        </p:txBody>
      </p:sp>
      <p:sp>
        <p:nvSpPr>
          <p:cNvPr id="9" name="Freeform 9"/>
          <p:cNvSpPr/>
          <p:nvPr/>
        </p:nvSpPr>
        <p:spPr>
          <a:xfrm>
            <a:off x="3032529" y="2003945"/>
            <a:ext cx="434864" cy="434864"/>
          </a:xfrm>
          <a:custGeom>
            <a:rect l="l" t="t" r="r" b="b"/>
            <a:pathLst>
              <a:path w="9753600" h="9753600">
                <a:moveTo>
                  <a:pt x="8367503" y="4412961"/>
                </a:moveTo>
                <a:cubicBezTo>
                  <a:pt x="8156175" y="3938286"/>
                  <a:pt x="7853813" y="3517798"/>
                  <a:pt x="7469088" y="3164500"/>
                </a:cubicBezTo>
                <a:lnTo>
                  <a:pt x="7153722" y="2875143"/>
                </a:lnTo>
                <a:cubicBezTo>
                  <a:pt x="7107121" y="2833961"/>
                  <a:pt x="7033428" y="2852385"/>
                  <a:pt x="7012836" y="2910906"/>
                </a:cubicBezTo>
                <a:lnTo>
                  <a:pt x="6871951" y="3315139"/>
                </a:lnTo>
                <a:cubicBezTo>
                  <a:pt x="6784169" y="3568732"/>
                  <a:pt x="6622692" y="3827745"/>
                  <a:pt x="6394025" y="4082422"/>
                </a:cubicBezTo>
                <a:cubicBezTo>
                  <a:pt x="6378853" y="4098678"/>
                  <a:pt x="6361513" y="4103013"/>
                  <a:pt x="6349592" y="4104097"/>
                </a:cubicBezTo>
                <a:cubicBezTo>
                  <a:pt x="6337671" y="4105181"/>
                  <a:pt x="6319247" y="4103013"/>
                  <a:pt x="6302991" y="4087841"/>
                </a:cubicBezTo>
                <a:cubicBezTo>
                  <a:pt x="6287819" y="4074836"/>
                  <a:pt x="6280233" y="4055329"/>
                  <a:pt x="6281317" y="4035822"/>
                </a:cubicBezTo>
                <a:cubicBezTo>
                  <a:pt x="6321415" y="3383415"/>
                  <a:pt x="6126343" y="2647563"/>
                  <a:pt x="5699351" y="1846682"/>
                </a:cubicBezTo>
                <a:cubicBezTo>
                  <a:pt x="5346059" y="1181271"/>
                  <a:pt x="4855121" y="662161"/>
                  <a:pt x="4241730" y="300194"/>
                </a:cubicBezTo>
                <a:lnTo>
                  <a:pt x="3794148" y="36847"/>
                </a:lnTo>
                <a:cubicBezTo>
                  <a:pt x="3735627" y="2167"/>
                  <a:pt x="3660849" y="47684"/>
                  <a:pt x="3664101" y="115959"/>
                </a:cubicBezTo>
                <a:lnTo>
                  <a:pt x="3687943" y="636151"/>
                </a:lnTo>
                <a:cubicBezTo>
                  <a:pt x="3704199" y="991615"/>
                  <a:pt x="3663017" y="1305898"/>
                  <a:pt x="3565481" y="1567078"/>
                </a:cubicBezTo>
                <a:cubicBezTo>
                  <a:pt x="3446270" y="1886778"/>
                  <a:pt x="3275041" y="2183722"/>
                  <a:pt x="3056126" y="2450320"/>
                </a:cubicBezTo>
                <a:cubicBezTo>
                  <a:pt x="2902236" y="2636723"/>
                  <a:pt x="2729922" y="2804701"/>
                  <a:pt x="2541353" y="2949922"/>
                </a:cubicBezTo>
                <a:cubicBezTo>
                  <a:pt x="2085102" y="3299967"/>
                  <a:pt x="1709046" y="3756220"/>
                  <a:pt x="1454369" y="4266658"/>
                </a:cubicBezTo>
                <a:cubicBezTo>
                  <a:pt x="1197521" y="4782512"/>
                  <a:pt x="1062057" y="5360146"/>
                  <a:pt x="1062057" y="5938857"/>
                </a:cubicBezTo>
                <a:cubicBezTo>
                  <a:pt x="1062057" y="6450379"/>
                  <a:pt x="1162843" y="6945649"/>
                  <a:pt x="1362250" y="7412736"/>
                </a:cubicBezTo>
                <a:cubicBezTo>
                  <a:pt x="1555154" y="7862486"/>
                  <a:pt x="1830423" y="8267802"/>
                  <a:pt x="2180469" y="8614601"/>
                </a:cubicBezTo>
                <a:cubicBezTo>
                  <a:pt x="2531598" y="8961395"/>
                  <a:pt x="2939082" y="9234496"/>
                  <a:pt x="3393163" y="9424149"/>
                </a:cubicBezTo>
                <a:cubicBezTo>
                  <a:pt x="3863511" y="9621393"/>
                  <a:pt x="4362031" y="9721120"/>
                  <a:pt x="4876800" y="9721120"/>
                </a:cubicBezTo>
                <a:cubicBezTo>
                  <a:pt x="5391569" y="9721120"/>
                  <a:pt x="5890089" y="9621416"/>
                  <a:pt x="6360433" y="9425261"/>
                </a:cubicBezTo>
                <a:cubicBezTo>
                  <a:pt x="6814517" y="9235608"/>
                  <a:pt x="7223085" y="8963591"/>
                  <a:pt x="7573127" y="8615712"/>
                </a:cubicBezTo>
                <a:cubicBezTo>
                  <a:pt x="7924257" y="8268917"/>
                  <a:pt x="8199526" y="7863601"/>
                  <a:pt x="8391346" y="7413848"/>
                </a:cubicBezTo>
                <a:cubicBezTo>
                  <a:pt x="8590753" y="6946759"/>
                  <a:pt x="8691540" y="6451489"/>
                  <a:pt x="8691540" y="5939968"/>
                </a:cubicBezTo>
                <a:cubicBezTo>
                  <a:pt x="8691540" y="5411106"/>
                  <a:pt x="8583166" y="4897419"/>
                  <a:pt x="8367503" y="441298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8832836" y="2019632"/>
            <a:ext cx="419176" cy="419176"/>
          </a:xfrm>
          <a:custGeom>
            <a:rect l="l" t="t" r="r" b="b"/>
            <a:pathLst>
              <a:path w="9753600" h="9753600">
                <a:moveTo>
                  <a:pt x="9713690" y="5376882"/>
                </a:moveTo>
                <a:lnTo>
                  <a:pt x="8390668" y="876176"/>
                </a:lnTo>
                <a:cubicBezTo>
                  <a:pt x="8308131" y="628565"/>
                  <a:pt x="8110284" y="462277"/>
                  <a:pt x="7845680" y="462277"/>
                </a:cubicBezTo>
                <a:cubicBezTo>
                  <a:pt x="7581075" y="462277"/>
                  <a:pt x="7366236" y="611572"/>
                  <a:pt x="7283699" y="859184"/>
                </a:cubicBezTo>
                <a:lnTo>
                  <a:pt x="6407348" y="3473672"/>
                </a:lnTo>
                <a:lnTo>
                  <a:pt x="3349866" y="3473672"/>
                </a:lnTo>
                <a:lnTo>
                  <a:pt x="2473509" y="860398"/>
                </a:lnTo>
                <a:cubicBezTo>
                  <a:pt x="2390972" y="612787"/>
                  <a:pt x="2176133" y="463491"/>
                  <a:pt x="1911528" y="463491"/>
                </a:cubicBezTo>
                <a:cubicBezTo>
                  <a:pt x="1646924" y="463491"/>
                  <a:pt x="1432085" y="628565"/>
                  <a:pt x="1366540" y="877391"/>
                </a:cubicBezTo>
                <a:lnTo>
                  <a:pt x="44737" y="5376882"/>
                </a:lnTo>
                <a:cubicBezTo>
                  <a:pt x="-5029" y="5541956"/>
                  <a:pt x="61730" y="5724023"/>
                  <a:pt x="194031" y="5823553"/>
                </a:cubicBezTo>
                <a:lnTo>
                  <a:pt x="4871949" y="9331382"/>
                </a:lnTo>
                <a:lnTo>
                  <a:pt x="9565641" y="5823553"/>
                </a:lnTo>
                <a:cubicBezTo>
                  <a:pt x="9696730" y="5725237"/>
                  <a:pt x="9763487" y="5543169"/>
                  <a:pt x="9713722" y="5376882"/>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智能垃圾分类系统概述</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智能垃圾分类系统的意义</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1133886" y="1135811"/>
            <a:ext cx="1261638" cy="1261638"/>
            <a:chOff x="1133886" y="1135811"/>
            <a:chExt cx="1261638" cy="1261638"/>
          </a:xfrm>
        </p:grpSpPr>
        <p:sp>
          <p:nvSpPr>
            <p:cNvPr id="11" name="Freeform 11"/>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Freeform 14"/>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减少人力成本</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传统的垃圾分类依赖人工进行，不仅效率低下，而且人力成本较高。智能垃圾分类系统能够减轻人工负担，降低人力成本。</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优化垃圾处理流程</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智能垃圾分类系统能够对垃圾进行快速、准确的分类，有利于后续垃圾处理流程的优化和提升，提高整体垃圾处理效率。</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自动化分类</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通过图像识别、传感器等技术，智能垃圾分类系统能够自动识别和分类各类垃圾，大大提高了分类的准确性和效率。</a:t>
            </a:r>
          </a:p>
        </p:txBody>
      </p:sp>
      <p:pic>
        <p:nvPicPr>
          <p:cNvPr id="10" name="Picture 10"/>
          <p:cNvPicPr>
            <a:picLocks noChangeAspect="1"/>
          </p:cNvPicPr>
          <p:nvPr/>
        </p:nvPicPr>
        <p:blipFill>
          <a:blip r:embed="rId2"/>
          <a:srcRect l="16750" r="16750"/>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提高垃圾处理效率</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提高回收率</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通过智能分类和识别，系统能够将可回收垃圾准确分离出来，提高回收利用率。</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降低资源浪费</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准确的垃圾分类能够减少资源浪费，让各类资源得到更有效的利用。</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推动循环经济</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智能垃圾分类系统有助于推动循环经济的发展，实现资源的可持续利用。</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促进资源回收利用</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通过提高垃圾回收利用率，智能垃圾分类系统能够减少垃圾填埋量，减轻对环境的压力。</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减少垃圾填埋</a:t>
            </a:r>
          </a:p>
        </p:txBody>
      </p:sp>
      <p:pic>
        <p:nvPicPr>
          <p:cNvPr id="5" name="Picture 5"/>
          <p:cNvPicPr>
            <a:picLocks noChangeAspect="1"/>
          </p:cNvPicPr>
          <p:nvPr/>
        </p:nvPicPr>
        <p:blipFill>
          <a:blip r:embed="rId2"/>
          <a:srcRect l="16667" r="16667"/>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准确的垃圾分类能够减少有害垃圾的处理不当导致的污染排放，保护环境。</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降低污染排放</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智能垃圾分类系统的推广和应用有助于提升城市的环保形象和综合竞争力。</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提升城市形象</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减轻环境压力</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智能垃圾分类系统能够引导人们养成绿色生活习惯，推动社会的可持续发展。</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促进绿色生活</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智能垃圾分类系统的研发和应用有助于推动环保科技的发展和创新。</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创新环保科技</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通过提高垃圾处理效率和资源回收利用率，智能垃圾分类系统有助于实现垃圾的减量化和资源化，推动社会的可持续发展。</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实现垃圾减量化和资源化</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推动可持续发展</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03</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智能垃圾分类系统的影响</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1133886" y="1135811"/>
            <a:ext cx="1261638" cy="1261638"/>
            <a:chOff x="1133886" y="1135811"/>
            <a:chExt cx="1261638" cy="1261638"/>
          </a:xfrm>
        </p:grpSpPr>
        <p:sp>
          <p:nvSpPr>
            <p:cNvPr id="11" name="Freeform 11"/>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Freeform 14"/>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提高垃圾处理效率</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通过智能分类技术，可以快速准确地识别和分类垃圾，提高垃圾处理速度和效率。</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降低垃圾处理成本</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智能垃圾分类系统可以减少人工分类和处理成本，同时降低垃圾填埋和焚烧等处理方式的成本。</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提升城市形象</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智能垃圾分类系统有助于改善城市环境，提升城市形象和品质。</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对城市管理的影响</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智能垃圾分类系统可以自动识别和分类垃圾，避免了居民手动分类的麻烦和不便。</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便利性生活</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通过智能垃圾分类系统的推广和使用，可以加强居民的环保意识和责任感。</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提高环保意识</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智能垃圾分类系统可以促进可回收资源的回收利用，减少资源浪费。</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促进资源回收</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对居民生活的影响</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推动环保产业发展</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智能垃圾分类系统可以促进环保产业的发展和创新，推动环保技术的进步和应用。</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拓展环保市场</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随着智能垃圾分类系统的推广和应用，可以拓展环保市场，增加环保产业的就业机会和经济效益。</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提高环保治理水平</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智能垃圾分类系统可以提高环保治理的水平和效率，促进环保事业的可持续发展。</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对环保产业的影响</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3625" r="362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提高资源利用效率</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智能垃圾分类系统可以促进资源的回收利用，提高资源利用效率和经济效益。</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促进绿色经济发展</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智能垃圾分类系统可以促进绿色经济的发展，推动经济可持续发展和生态文明建设。</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创造就业机会</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随着智能垃圾分类系统的推广和应用，可以创造更多的就业机会，促进社会稳定和经济发展。</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对社会经济发展的影响</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04</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智能垃圾分类系统的关键技术</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1133886" y="1135811"/>
            <a:ext cx="1261638" cy="1261638"/>
            <a:chOff x="1133886" y="1135811"/>
            <a:chExt cx="1261638" cy="1261638"/>
          </a:xfrm>
        </p:grpSpPr>
        <p:sp>
          <p:nvSpPr>
            <p:cNvPr id="11" name="Freeform 11"/>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Freeform 14"/>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图像识别技术</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通过深度学习、计算机视觉等技术对垃圾图像进行识别，实现垃圾种类的自动分类。</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语音识别技术</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利用语音识别技术对用户语音指令进行解析，实现垃圾投放的语音控制。</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传感器融合技术</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结合多种传感器数据，提高垃圾识别的准确性和稳定性。</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垃圾分类识别技术</a:t>
              </a:r>
            </a:p>
          </p:txBody>
        </p:sp>
      </p:gr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https://d.book118.com/878067066133006031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106</Paragraphs>
  <Slides>18</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18</vt:i4>
      </vt:variant>
    </vt:vector>
  </HeadingPairs>
  <TitlesOfParts>
    <vt:vector baseType="lpstr" size="23">
      <vt:lpstr>Arial</vt:lpstr>
      <vt:lpstr>Calibri</vt:lpstr>
      <vt:lpstr>Microsoft Yahei</vt:lpstr>
      <vt:lpstr>黑体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2024-09-08T23:38:29.123</cp:lastPrinted>
  <dcterms:created xsi:type="dcterms:W3CDTF">2024-09-08T15:38:29Z</dcterms:created>
  <dcterms:modified xsi:type="dcterms:W3CDTF">2024-09-08T15:38:31Z</dcterms:modified>
</cp:coreProperties>
</file>