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65.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839295-F035-4497-B1F9-B5C98E03A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789F3-AEAB-46D2-ACAE-45BB63B7C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117E5A-472B-48F3-AE47-B32341214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CEAA0E-7FCF-4B29-B79B-33DDE92A8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BF6CCA-9FB9-4CE6-92E5-B9E6FC0673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D43C19-41B3-413D-8FA1-E102FD4522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C03358-1A63-4896-9D18-C00E5CB179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D60FA-4750-446A-9484-B6205C09C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AEDA75-426E-40F7-870C-7C98ECB1D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46017-A26F-4AF2-AF76-2EDDD79E6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932730-4AF8-4F7A-9C72-4E037A7F6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2" Type="http://schemas.openxmlformats.org/officeDocument/2006/relationships/image" Target="../media/image2.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xml" /><Relationship Id="rId11" Type="http://schemas.openxmlformats.org/officeDocument/2006/relationships/tags" Target="../tags/tag16.xml" /><Relationship Id="rId2" Type="http://schemas.openxmlformats.org/officeDocument/2006/relationships/tags" Target="../tags/tag9.xml" /><Relationship Id="rId3" Type="http://schemas.openxmlformats.org/officeDocument/2006/relationships/image" Target="../media/image3.jpe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4.png"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xml" /><Relationship Id="rId11" Type="http://schemas.openxmlformats.org/officeDocument/2006/relationships/tags" Target="../tags/tag24.xml" /><Relationship Id="rId12" Type="http://schemas.openxmlformats.org/officeDocument/2006/relationships/tags" Target="../tags/tag25.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image" Target="../media/image5.png"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image" Target="../media/image4.png" /><Relationship Id="rId8" Type="http://schemas.openxmlformats.org/officeDocument/2006/relationships/tags" Target="../tags/tag21.xml" /><Relationship Id="rId9" Type="http://schemas.openxmlformats.org/officeDocument/2006/relationships/tags" Target="../tags/tag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tags" Target="../tags/tag34.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image" Target="../media/image5.png"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image" Target="../media/image4.png" /><Relationship Id="rId8" Type="http://schemas.openxmlformats.org/officeDocument/2006/relationships/tags" Target="../tags/tag30.xml" /><Relationship Id="rId9" Type="http://schemas.openxmlformats.org/officeDocument/2006/relationships/tags" Target="../tags/tag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1.xml" /><Relationship Id="rId11" Type="http://schemas.openxmlformats.org/officeDocument/2006/relationships/tags" Target="../tags/tag42.xml" /><Relationship Id="rId12" Type="http://schemas.openxmlformats.org/officeDocument/2006/relationships/tags" Target="../tags/tag43.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image" Target="../media/image5.pn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image" Target="../media/image4.png" /><Relationship Id="rId8" Type="http://schemas.openxmlformats.org/officeDocument/2006/relationships/tags" Target="../tags/tag39.xml" /><Relationship Id="rId9" Type="http://schemas.openxmlformats.org/officeDocument/2006/relationships/tags" Target="../tags/tag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1.xml" /><Relationship Id="rId11" Type="http://schemas.openxmlformats.org/officeDocument/2006/relationships/tags" Target="../tags/tag5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image" Target="../media/image4.png"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0.xml" /><Relationship Id="rId11" Type="http://schemas.openxmlformats.org/officeDocument/2006/relationships/tags" Target="../tags/tag61.xml" /><Relationship Id="rId12" Type="http://schemas.openxmlformats.org/officeDocument/2006/relationships/image" Target="../media/image6.png" /><Relationship Id="rId13" Type="http://schemas.openxmlformats.org/officeDocument/2006/relationships/image" Target="../media/image7.jpeg" /><Relationship Id="rId14" Type="http://schemas.openxmlformats.org/officeDocument/2006/relationships/tags" Target="../tags/tag62.xml" /><Relationship Id="rId15" Type="http://schemas.openxmlformats.org/officeDocument/2006/relationships/tags" Target="../tags/tag63.xml" /><Relationship Id="rId16" Type="http://schemas.openxmlformats.org/officeDocument/2006/relationships/tags" Target="../tags/tag64.xml" /><Relationship Id="rId17" Type="http://schemas.openxmlformats.org/officeDocument/2006/relationships/tags" Target="../tags/tag65.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image" Target="../media/image4.png"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tags" Target="../tags/tag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3.xml" /><Relationship Id="rId11" Type="http://schemas.openxmlformats.org/officeDocument/2006/relationships/tags" Target="../tags/tag74.xml" /><Relationship Id="rId12" Type="http://schemas.openxmlformats.org/officeDocument/2006/relationships/image" Target="../media/image8.png" /><Relationship Id="rId13" Type="http://schemas.openxmlformats.org/officeDocument/2006/relationships/image" Target="../media/image9.png" /><Relationship Id="rId14" Type="http://schemas.openxmlformats.org/officeDocument/2006/relationships/image" Target="../media/image10.png" /><Relationship Id="rId15" Type="http://schemas.openxmlformats.org/officeDocument/2006/relationships/image" Target="../media/image11.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image" Target="../media/image4.png"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2.xml" /><Relationship Id="rId11" Type="http://schemas.openxmlformats.org/officeDocument/2006/relationships/image" Target="../media/image12.png" /><Relationship Id="rId12" Type="http://schemas.openxmlformats.org/officeDocument/2006/relationships/tags" Target="../tags/tag83.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4.png" /><Relationship Id="rId6" Type="http://schemas.openxmlformats.org/officeDocument/2006/relationships/tags" Target="../tags/tag78.xml" /><Relationship Id="rId7" Type="http://schemas.openxmlformats.org/officeDocument/2006/relationships/tags" Target="../tags/tag79.xml" /><Relationship Id="rId8" Type="http://schemas.openxmlformats.org/officeDocument/2006/relationships/tags" Target="../tags/tag80.xml" /><Relationship Id="rId9" Type="http://schemas.openxmlformats.org/officeDocument/2006/relationships/tags" Target="../tags/tag8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image" Target="../media/image13.jpeg"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image" Target="../media/image4.png"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1.xml" /><Relationship Id="rId11" Type="http://schemas.openxmlformats.org/officeDocument/2006/relationships/image" Target="../media/image14.png" /><Relationship Id="rId12" Type="http://schemas.openxmlformats.org/officeDocument/2006/relationships/tags" Target="../tags/tag102.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image" Target="../media/image4.png"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jpeg"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4.png"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image" Target="../media/image15.png" /><Relationship Id="rId13" Type="http://schemas.openxmlformats.org/officeDocument/2006/relationships/tags" Target="../tags/tag119.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image" Target="../media/image4.png"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image" Target="../media/image16.png" /><Relationship Id="rId13" Type="http://schemas.openxmlformats.org/officeDocument/2006/relationships/tags" Target="../tags/tag12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image" Target="../media/image4.png"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image" Target="../media/image17.png" /><Relationship Id="rId13" Type="http://schemas.openxmlformats.org/officeDocument/2006/relationships/tags" Target="../tags/tag139.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image" Target="../media/image4.png"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2" Type="http://schemas.openxmlformats.org/officeDocument/2006/relationships/tags" Target="../tags/tag140.xml" /><Relationship Id="rId3" Type="http://schemas.openxmlformats.org/officeDocument/2006/relationships/image" Target="../media/image18.jpeg"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image" Target="../media/image19.png"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2" Type="http://schemas.openxmlformats.org/officeDocument/2006/relationships/tags" Target="../tags/tag150.xml" /><Relationship Id="rId3" Type="http://schemas.openxmlformats.org/officeDocument/2006/relationships/image" Target="../media/image13.jpeg" /><Relationship Id="rId4" Type="http://schemas.openxmlformats.org/officeDocument/2006/relationships/tags" Target="../tags/tag151.xml" /><Relationship Id="rId5" Type="http://schemas.openxmlformats.org/officeDocument/2006/relationships/image" Target="../media/image4.png"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2" Type="http://schemas.openxmlformats.org/officeDocument/2006/relationships/tags" Target="../tags/tag157.xml" /><Relationship Id="rId3" Type="http://schemas.openxmlformats.org/officeDocument/2006/relationships/image" Target="../media/image20.png"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image" Target="../media/image4.png"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740070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rot="1790941">
            <a:off x="-66675" y="1312545"/>
            <a:ext cx="250444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lang="en-US" altLang="zh-CN"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沙盘模拟实训》</a:t>
            </a:r>
            <a:endPar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flipV="1">
            <a:off x="4593192" y="4718669"/>
            <a:ext cx="6369050" cy="5080"/>
          </a:xfrm>
          <a:prstGeom prst="line">
            <a:avLst/>
          </a:prstGeom>
          <a:noFill/>
          <a:ln w="9525">
            <a:gradFill flip="none" rotWithShape="1">
              <a:gsLst>
                <a:gs pos="0">
                  <a:schemeClr val="bg1"/>
                </a:gs>
                <a:gs pos="100000">
                  <a:srgbClr val="1F4E79"/>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4" name="直接连接符 13"/>
          <p:cNvCxnSpPr/>
          <p:nvPr/>
        </p:nvCxnSpPr>
        <p:spPr>
          <a:xfrm>
            <a:off x="10253246" y="461295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5" name="直接连接符 14"/>
          <p:cNvCxnSpPr/>
          <p:nvPr/>
        </p:nvCxnSpPr>
        <p:spPr>
          <a:xfrm>
            <a:off x="10725001" y="479680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6" name="文本框 15"/>
          <p:cNvSpPr txBox="1"/>
          <p:nvPr/>
        </p:nvSpPr>
        <p:spPr>
          <a:xfrm>
            <a:off x="4362450" y="3630930"/>
            <a:ext cx="659955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ERP</a:t>
            </a:r>
            <a:r>
              <a:rPr kumimoji="0" lang="zh-CN" altLang="en-US"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沙盘模拟分解</a:t>
            </a:r>
            <a:endParaRPr kumimoji="0" lang="zh-CN" altLang="en-US"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7" name="组合 16"/>
          <p:cNvGrpSpPr/>
          <p:nvPr/>
        </p:nvGrpSpPr>
        <p:grpSpPr>
          <a:xfrm>
            <a:off x="4808255" y="1968369"/>
            <a:ext cx="1951256" cy="1148983"/>
            <a:chOff x="4797078" y="1556605"/>
            <a:chExt cx="1951256" cy="1148983"/>
          </a:xfrm>
        </p:grpSpPr>
        <p:grpSp>
          <p:nvGrpSpPr>
            <p:cNvPr id="18" name="组合 17"/>
            <p:cNvGrpSpPr/>
            <p:nvPr/>
          </p:nvGrpSpPr>
          <p:grpSpPr>
            <a:xfrm>
              <a:off x="5200629" y="1556605"/>
              <a:ext cx="1143065" cy="1148983"/>
              <a:chOff x="4703635" y="2002196"/>
              <a:chExt cx="2782077" cy="2796484"/>
            </a:xfrm>
          </p:grpSpPr>
          <p:sp>
            <p:nvSpPr>
              <p:cNvPr id="20" name="椭圆 1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1" name="椭圆 2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19" name="文本框 1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项</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2" name="组合 21"/>
          <p:cNvGrpSpPr/>
          <p:nvPr/>
        </p:nvGrpSpPr>
        <p:grpSpPr>
          <a:xfrm>
            <a:off x="5987323" y="1968369"/>
            <a:ext cx="1951256" cy="1148983"/>
            <a:chOff x="4797078" y="1556605"/>
            <a:chExt cx="1951256" cy="1148983"/>
          </a:xfrm>
        </p:grpSpPr>
        <p:grpSp>
          <p:nvGrpSpPr>
            <p:cNvPr id="23" name="组合 22"/>
            <p:cNvGrpSpPr/>
            <p:nvPr/>
          </p:nvGrpSpPr>
          <p:grpSpPr>
            <a:xfrm>
              <a:off x="5200629" y="1556605"/>
              <a:ext cx="1143065" cy="1148983"/>
              <a:chOff x="4703635" y="2002196"/>
              <a:chExt cx="2782077" cy="2796484"/>
            </a:xfrm>
          </p:grpSpPr>
          <p:sp>
            <p:nvSpPr>
              <p:cNvPr id="25" name="椭圆 24"/>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6" name="椭圆 25"/>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4" name="文本框 23"/>
            <p:cNvSpPr txBox="1"/>
            <p:nvPr/>
          </p:nvSpPr>
          <p:spPr>
            <a:xfrm>
              <a:off x="4797078" y="1608693"/>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目</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7" name="组合 26"/>
          <p:cNvGrpSpPr/>
          <p:nvPr/>
        </p:nvGrpSpPr>
        <p:grpSpPr>
          <a:xfrm>
            <a:off x="7166391" y="1968369"/>
            <a:ext cx="1951256" cy="1148983"/>
            <a:chOff x="4797078" y="1556605"/>
            <a:chExt cx="1951256" cy="1148983"/>
          </a:xfrm>
        </p:grpSpPr>
        <p:grpSp>
          <p:nvGrpSpPr>
            <p:cNvPr id="28" name="组合 27"/>
            <p:cNvGrpSpPr/>
            <p:nvPr/>
          </p:nvGrpSpPr>
          <p:grpSpPr>
            <a:xfrm>
              <a:off x="5200629" y="1556605"/>
              <a:ext cx="1143065" cy="1148983"/>
              <a:chOff x="4703635" y="2002196"/>
              <a:chExt cx="2782077" cy="2796484"/>
            </a:xfrm>
          </p:grpSpPr>
          <p:sp>
            <p:nvSpPr>
              <p:cNvPr id="30" name="椭圆 2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31" name="椭圆 3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9" name="文本框 2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二</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sp>
        <p:nvSpPr>
          <p:cNvPr id="34" name="任意多边形 33"/>
          <p:cNvSpPr/>
          <p:nvPr/>
        </p:nvSpPr>
        <p:spPr>
          <a:xfrm rot="17650411" flipH="1">
            <a:off x="11146977" y="139795"/>
            <a:ext cx="1457080" cy="1347834"/>
          </a:xfrm>
          <a:custGeom>
            <a:gdLst>
              <a:gd name="connsiteX0" fmla="*/ 129028 w 1457080"/>
              <a:gd name="connsiteY0" fmla="*/ 22464 h 1347834"/>
              <a:gd name="connsiteX1" fmla="*/ 0 w 1457080"/>
              <a:gd name="connsiteY1" fmla="*/ 309918 h 1347834"/>
              <a:gd name="connsiteX2" fmla="*/ 665562 w 1457080"/>
              <a:gd name="connsiteY2" fmla="*/ 282388 h 1347834"/>
              <a:gd name="connsiteX3" fmla="*/ 1347329 w 1457080"/>
              <a:gd name="connsiteY3" fmla="*/ 909994 h 1347834"/>
              <a:gd name="connsiteX4" fmla="*/ 1363706 w 1457080"/>
              <a:gd name="connsiteY4" fmla="*/ 1305923 h 1347834"/>
              <a:gd name="connsiteX5" fmla="*/ 1457080 w 1457080"/>
              <a:gd name="connsiteY5" fmla="*/ 1347834 h 1347834"/>
              <a:gd name="connsiteX6" fmla="*/ 1431049 w 1457080"/>
              <a:gd name="connsiteY6" fmla="*/ 699750 h 1347834"/>
              <a:gd name="connsiteX7" fmla="*/ 673383 w 1457080"/>
              <a:gd name="connsiteY7" fmla="*/ 599 h 1347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7080" h="1347834">
                <a:moveTo>
                  <a:pt x="129028" y="22464"/>
                </a:moveTo>
                <a:lnTo>
                  <a:pt x="0" y="309918"/>
                </a:lnTo>
                <a:lnTo>
                  <a:pt x="665562" y="282388"/>
                </a:lnTo>
                <a:cubicBezTo>
                  <a:pt x="1027134" y="267433"/>
                  <a:pt x="1332372" y="548422"/>
                  <a:pt x="1347329" y="909994"/>
                </a:cubicBezTo>
                <a:lnTo>
                  <a:pt x="1363706" y="1305923"/>
                </a:lnTo>
                <a:lnTo>
                  <a:pt x="1457080" y="1347834"/>
                </a:lnTo>
                <a:lnTo>
                  <a:pt x="1431049" y="699750"/>
                </a:lnTo>
                <a:cubicBezTo>
                  <a:pt x="1414890" y="297462"/>
                  <a:pt x="1075671" y="-15558"/>
                  <a:pt x="673383" y="599"/>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48988" y="1456532"/>
            <a:ext cx="2152129"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CONTENTS</a:t>
            </a:r>
            <a:endPar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sp>
        <p:nvSpPr>
          <p:cNvPr id="33" name="文本框 32"/>
          <p:cNvSpPr txBox="1"/>
          <p:nvPr/>
        </p:nvSpPr>
        <p:spPr>
          <a:xfrm flipH="1">
            <a:off x="8846471" y="2628900"/>
            <a:ext cx="2851972"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目录</a:t>
            </a:r>
            <a:endPar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0" name="组合 39"/>
          <p:cNvGrpSpPr/>
          <p:nvPr/>
        </p:nvGrpSpPr>
        <p:grpSpPr>
          <a:xfrm>
            <a:off x="1607065" y="2077033"/>
            <a:ext cx="771743" cy="694481"/>
            <a:chOff x="2260633" y="1720544"/>
            <a:chExt cx="771743" cy="694481"/>
          </a:xfrm>
        </p:grpSpPr>
        <p:sp>
          <p:nvSpPr>
            <p:cNvPr id="35" name="圆角矩形 34"/>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9" name="任意多边形 38"/>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1" name="组合 40"/>
          <p:cNvGrpSpPr/>
          <p:nvPr/>
        </p:nvGrpSpPr>
        <p:grpSpPr>
          <a:xfrm>
            <a:off x="1607065" y="4252223"/>
            <a:ext cx="771743" cy="694481"/>
            <a:chOff x="2260633" y="1720544"/>
            <a:chExt cx="771743" cy="694481"/>
          </a:xfrm>
        </p:grpSpPr>
        <p:sp>
          <p:nvSpPr>
            <p:cNvPr id="42" name="圆角矩形 41"/>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3" name="任意多边形 42"/>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50" name="文本框 49"/>
          <p:cNvSpPr txBox="1"/>
          <p:nvPr/>
        </p:nvSpPr>
        <p:spPr>
          <a:xfrm>
            <a:off x="1526079" y="2074197"/>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1.</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1" name="文本框 50"/>
          <p:cNvSpPr txBox="1"/>
          <p:nvPr/>
        </p:nvSpPr>
        <p:spPr>
          <a:xfrm>
            <a:off x="2565400" y="2065020"/>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ERP物理沙盘</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2" name="文本框 51"/>
          <p:cNvSpPr txBox="1"/>
          <p:nvPr/>
        </p:nvSpPr>
        <p:spPr>
          <a:xfrm>
            <a:off x="1526079" y="4265628"/>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2</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3" name="文本框 52"/>
          <p:cNvSpPr txBox="1"/>
          <p:nvPr/>
        </p:nvSpPr>
        <p:spPr>
          <a:xfrm>
            <a:off x="2565400" y="4283710"/>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ERP电子沙盘</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68" name="组合 67"/>
          <p:cNvGrpSpPr/>
          <p:nvPr/>
        </p:nvGrpSpPr>
        <p:grpSpPr>
          <a:xfrm>
            <a:off x="873125" y="996950"/>
            <a:ext cx="2464435" cy="541020"/>
            <a:chOff x="1375" y="1705"/>
            <a:chExt cx="3881" cy="852"/>
          </a:xfrm>
        </p:grpSpPr>
        <p:cxnSp>
          <p:nvCxnSpPr>
            <p:cNvPr id="46" name="直接连接符 45"/>
            <p:cNvCxnSpPr/>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67" name="组合 66"/>
            <p:cNvGrpSpPr/>
            <p:nvPr/>
          </p:nvGrpSpPr>
          <p:grpSpPr>
            <a:xfrm>
              <a:off x="1375" y="1705"/>
              <a:ext cx="3881" cy="852"/>
              <a:chOff x="1375" y="1602"/>
              <a:chExt cx="3881" cy="852"/>
            </a:xfrm>
          </p:grpSpPr>
          <p:cxnSp>
            <p:nvCxnSpPr>
              <p:cNvPr id="49" name="直接连接符 48"/>
              <p:cNvCxnSpPr/>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6" name="图片 5" descr="32313535393135353b32313535393135343bcec4bcfed6d8b5e3"/>
              <p:cNvPicPr>
                <a:picLocks noChangeAspect="1"/>
              </p:cNvPicPr>
              <p:nvPr/>
            </p:nvPicPr>
            <p:blipFill>
              <a:blip r:embed="rId2"/>
              <a:stretch>
                <a:fillRect/>
              </a:stretch>
            </p:blipFill>
            <p:spPr>
              <a:xfrm>
                <a:off x="1375" y="1602"/>
                <a:ext cx="852" cy="852"/>
              </a:xfrm>
              <a:prstGeom prst="rect">
                <a:avLst/>
              </a:prstGeom>
            </p:spPr>
          </p:pic>
          <p:sp>
            <p:nvSpPr>
              <p:cNvPr id="7" name="文本框 6"/>
              <p:cNvSpPr txBox="1"/>
              <p:nvPr>
                <p:custDataLst>
                  <p:tags r:id="rId3"/>
                </p:custDataLst>
              </p:nvPr>
            </p:nvSpPr>
            <p:spPr>
              <a:xfrm>
                <a:off x="2767" y="1730"/>
                <a:ext cx="2489"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学习目标</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109" name="组合 108"/>
          <p:cNvGrpSpPr/>
          <p:nvPr/>
        </p:nvGrpSpPr>
        <p:grpSpPr>
          <a:xfrm>
            <a:off x="225425" y="268605"/>
            <a:ext cx="4638675" cy="635000"/>
            <a:chOff x="355" y="423"/>
            <a:chExt cx="7305" cy="1000"/>
          </a:xfrm>
        </p:grpSpPr>
        <p:grpSp>
          <p:nvGrpSpPr>
            <p:cNvPr id="110" name="组合 109"/>
            <p:cNvGrpSpPr/>
            <p:nvPr/>
          </p:nvGrpSpPr>
          <p:grpSpPr>
            <a:xfrm>
              <a:off x="355" y="423"/>
              <a:ext cx="2077" cy="984"/>
              <a:chOff x="355" y="423"/>
              <a:chExt cx="2077" cy="984"/>
            </a:xfrm>
          </p:grpSpPr>
          <p:grpSp>
            <p:nvGrpSpPr>
              <p:cNvPr id="111" name="组合 110"/>
              <p:cNvGrpSpPr/>
              <p:nvPr/>
            </p:nvGrpSpPr>
            <p:grpSpPr>
              <a:xfrm>
                <a:off x="355" y="423"/>
                <a:ext cx="2024" cy="984"/>
                <a:chOff x="2260633" y="1720544"/>
                <a:chExt cx="771743" cy="694481"/>
              </a:xfrm>
            </p:grpSpPr>
            <p:sp>
              <p:nvSpPr>
                <p:cNvPr id="112" name="圆角矩形 111"/>
                <p:cNvSpPr/>
                <p:nvPr>
                  <p:custDataLst>
                    <p:tags r:id="rId4"/>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13" name="任意多边形 112"/>
                <p:cNvSpPr/>
                <p:nvPr>
                  <p:custDataLst>
                    <p:tags r:id="rId5"/>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14" name="文本框 113"/>
              <p:cNvSpPr txBox="1"/>
              <p:nvPr>
                <p:custDataLst>
                  <p:tags r:id="rId6"/>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15" name="文本框 114"/>
            <p:cNvSpPr txBox="1"/>
            <p:nvPr>
              <p:custDataLst>
                <p:tags r:id="rId7"/>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16" name="直接连接符 115"/>
            <p:cNvCxnSpPr/>
            <p:nvPr>
              <p:custDataLst>
                <p:tags r:id="rId8"/>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17" name="直接连接符 116"/>
            <p:cNvCxnSpPr/>
            <p:nvPr>
              <p:custDataLst>
                <p:tags r:id="rId9"/>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3930650" y="1960245"/>
            <a:ext cx="4485640" cy="3368040"/>
            <a:chOff x="6069" y="3087"/>
            <a:chExt cx="7064" cy="5304"/>
          </a:xfrm>
        </p:grpSpPr>
        <p:sp>
          <p:nvSpPr>
            <p:cNvPr id="44" name="椭圆 43"/>
            <p:cNvSpPr/>
            <p:nvPr/>
          </p:nvSpPr>
          <p:spPr>
            <a:xfrm>
              <a:off x="6082" y="5452"/>
              <a:ext cx="574" cy="57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grpSp>
          <p:nvGrpSpPr>
            <p:cNvPr id="13" name="组合 12"/>
            <p:cNvGrpSpPr/>
            <p:nvPr/>
          </p:nvGrpSpPr>
          <p:grpSpPr>
            <a:xfrm>
              <a:off x="6069" y="3087"/>
              <a:ext cx="7065" cy="899"/>
              <a:chOff x="8078" y="3087"/>
              <a:chExt cx="7065" cy="899"/>
            </a:xfrm>
          </p:grpSpPr>
          <p:sp>
            <p:nvSpPr>
              <p:cNvPr id="42" name="椭圆 41"/>
              <p:cNvSpPr/>
              <p:nvPr/>
            </p:nvSpPr>
            <p:spPr>
              <a:xfrm>
                <a:off x="8078" y="3250"/>
                <a:ext cx="574" cy="57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矩形 57"/>
              <p:cNvSpPr/>
              <p:nvPr/>
            </p:nvSpPr>
            <p:spPr>
              <a:xfrm>
                <a:off x="9037" y="3087"/>
                <a:ext cx="6106" cy="8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了解ERP物理沙盘</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sp>
          <p:nvSpPr>
            <p:cNvPr id="59" name="矩形 58"/>
            <p:cNvSpPr/>
            <p:nvPr/>
          </p:nvSpPr>
          <p:spPr>
            <a:xfrm>
              <a:off x="7029" y="5284"/>
              <a:ext cx="6104" cy="911"/>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了解电子沙盘</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60" name="矩形 59"/>
            <p:cNvSpPr/>
            <p:nvPr/>
          </p:nvSpPr>
          <p:spPr>
            <a:xfrm>
              <a:off x="7029" y="7493"/>
              <a:ext cx="6103" cy="8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掌握ERP各实施中心的任务</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14" name="椭圆 13"/>
            <p:cNvSpPr/>
            <p:nvPr>
              <p:custDataLst>
                <p:tags r:id="rId10"/>
              </p:custDataLst>
            </p:nvPr>
          </p:nvSpPr>
          <p:spPr>
            <a:xfrm>
              <a:off x="6082" y="7655"/>
              <a:ext cx="574" cy="57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5671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01</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487170" y="2428875"/>
            <a:ext cx="562102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sz="7200" noProof="0" smtClean="0">
              <a:ln>
                <a:noFill/>
              </a:ln>
              <a:solidFill>
                <a:srgbClr val="1F4E79"/>
              </a:solidFill>
              <a:effectLst/>
              <a:uLnTx/>
              <a:uFillTx/>
              <a:latin typeface="微软雅黑" panose="020b0503020204020204" charset="-122"/>
              <a:ea typeface="微软雅黑" panose="020b0503020204020204" charset="-122"/>
              <a:sym typeface="+mn-ea"/>
            </a:endParaRPr>
          </a:p>
        </p:txBody>
      </p:sp>
      <p:sp>
        <p:nvSpPr>
          <p:cNvPr id="34" name="椭圆 33"/>
          <p:cNvSpPr/>
          <p:nvPr/>
        </p:nvSpPr>
        <p:spPr>
          <a:xfrm>
            <a:off x="1826927"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37" name="椭圆 36"/>
          <p:cNvSpPr/>
          <p:nvPr/>
        </p:nvSpPr>
        <p:spPr>
          <a:xfrm>
            <a:off x="4026530" y="378926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椭圆 57"/>
          <p:cNvSpPr/>
          <p:nvPr/>
        </p:nvSpPr>
        <p:spPr>
          <a:xfrm>
            <a:off x="6226133"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1826927"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4026530" y="45503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2" name="椭圆 21"/>
          <p:cNvSpPr/>
          <p:nvPr/>
        </p:nvSpPr>
        <p:spPr>
          <a:xfrm>
            <a:off x="6226133"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74700" y="1544320"/>
            <a:ext cx="10506075" cy="2091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ERP 沙盘模拟实训是以一套ERP 物理沙盘教具为载体，融入相关的管理、生产、营销、财务、人力资源等企业经营理念及分析工具而进行教学的一种新型教学模式。 一套完整的 ERP沙盘教具主要包括</a:t>
            </a:r>
            <a:r>
              <a:rPr sz="2000" smtClean="0">
                <a:solidFill>
                  <a:srgbClr val="FF0000"/>
                </a:solidFill>
                <a:latin typeface="微软雅黑" panose="020b0503020204020204" charset="-122"/>
                <a:ea typeface="微软雅黑" panose="020b0503020204020204" charset="-122"/>
              </a:rPr>
              <a:t>沙盘盘面以及代表生产设备、产品、货币、原料等</a:t>
            </a:r>
            <a:r>
              <a:rPr sz="2000" smtClean="0">
                <a:solidFill>
                  <a:schemeClr val="tx1">
                    <a:lumMod val="75000"/>
                    <a:lumOff val="25000"/>
                  </a:schemeClr>
                </a:solidFill>
                <a:latin typeface="微软雅黑" panose="020b0503020204020204" charset="-122"/>
                <a:ea typeface="微软雅黑" panose="020b0503020204020204" charset="-122"/>
              </a:rPr>
              <a:t>的标识。</a:t>
            </a:r>
            <a:endParaRPr sz="2000" smtClean="0">
              <a:solidFill>
                <a:schemeClr val="tx1">
                  <a:lumMod val="75000"/>
                  <a:lumOff val="25000"/>
                </a:schemeClr>
              </a:solidFill>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 以用友新道ERP物理沙盘为蓝本，参考多届ERP沙盘大赛规则沙盘盘面如</a:t>
            </a:r>
            <a:r>
              <a:rPr lang="zh-CN" sz="2000" smtClean="0">
                <a:solidFill>
                  <a:schemeClr val="tx1">
                    <a:lumMod val="75000"/>
                    <a:lumOff val="25000"/>
                  </a:schemeClr>
                </a:solidFill>
                <a:latin typeface="微软雅黑" panose="020b0503020204020204" charset="-122"/>
                <a:ea typeface="微软雅黑" panose="020b0503020204020204" charset="-122"/>
              </a:rPr>
              <a:t>下图</a:t>
            </a:r>
            <a:r>
              <a:rPr sz="2000" smtClean="0">
                <a:solidFill>
                  <a:schemeClr val="tx1">
                    <a:lumMod val="75000"/>
                    <a:lumOff val="25000"/>
                  </a:schemeClr>
                </a:solidFill>
                <a:latin typeface="微软雅黑" panose="020b0503020204020204" charset="-122"/>
                <a:ea typeface="微软雅黑" panose="020b0503020204020204" charset="-122"/>
              </a:rPr>
              <a:t>所示</a:t>
            </a:r>
            <a:r>
              <a:rPr lang="zh-CN" sz="2000" smtClean="0">
                <a:solidFill>
                  <a:schemeClr val="tx1">
                    <a:lumMod val="75000"/>
                    <a:lumOff val="25000"/>
                  </a:schemeClr>
                </a:solidFill>
                <a:latin typeface="微软雅黑" panose="020b0503020204020204" charset="-122"/>
                <a:ea typeface="微软雅黑" panose="020b0503020204020204" charset="-122"/>
              </a:rPr>
              <a:t>（详见书</a:t>
            </a:r>
            <a:r>
              <a:rPr lang="en-US" altLang="zh-CN" sz="2000" smtClean="0">
                <a:solidFill>
                  <a:schemeClr val="tx1">
                    <a:lumMod val="75000"/>
                    <a:lumOff val="25000"/>
                  </a:schemeClr>
                </a:solidFill>
                <a:latin typeface="微软雅黑" panose="020b0503020204020204" charset="-122"/>
                <a:ea typeface="微软雅黑" panose="020b0503020204020204" charset="-122"/>
              </a:rPr>
              <a:t>P17 </a:t>
            </a:r>
            <a:r>
              <a:rPr lang="zh-CN" altLang="en-US" sz="2000" smtClean="0">
                <a:solidFill>
                  <a:schemeClr val="tx1">
                    <a:lumMod val="75000"/>
                    <a:lumOff val="25000"/>
                  </a:schemeClr>
                </a:solidFill>
                <a:latin typeface="微软雅黑" panose="020b0503020204020204" charset="-122"/>
                <a:ea typeface="微软雅黑" panose="020b0503020204020204" charset="-122"/>
              </a:rPr>
              <a:t>图</a:t>
            </a:r>
            <a:r>
              <a:rPr lang="en-US" altLang="zh-CN" sz="2000" smtClean="0">
                <a:solidFill>
                  <a:schemeClr val="tx1">
                    <a:lumMod val="75000"/>
                    <a:lumOff val="25000"/>
                  </a:schemeClr>
                </a:solidFill>
                <a:latin typeface="微软雅黑" panose="020b0503020204020204" charset="-122"/>
                <a:ea typeface="微软雅黑" panose="020b0503020204020204" charset="-122"/>
              </a:rPr>
              <a:t>2-1</a:t>
            </a:r>
            <a:r>
              <a:rPr lang="zh-CN" sz="2000" smtClean="0">
                <a:solidFill>
                  <a:schemeClr val="tx1">
                    <a:lumMod val="75000"/>
                    <a:lumOff val="25000"/>
                  </a:schemeClr>
                </a:solidFill>
                <a:latin typeface="微软雅黑" panose="020b0503020204020204" charset="-122"/>
                <a:ea typeface="微软雅黑" panose="020b0503020204020204" charset="-122"/>
              </a:rPr>
              <a:t>）：</a:t>
            </a:r>
            <a:endParaRPr lang="zh-CN"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nvSpPr>
        <p:spPr>
          <a:xfrm>
            <a:off x="5400040" y="6319520"/>
            <a:ext cx="139319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latin typeface="微软雅黑" panose="020b0503020204020204" charset="-122"/>
                <a:ea typeface="微软雅黑" panose="020b0503020204020204" charset="-122"/>
                <a:cs typeface="微软雅黑" panose="020b0503020204020204" charset="-122"/>
              </a:rPr>
              <a:t>ERP沙盘盘面</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70" name="IM 70"/>
          <p:cNvPicPr/>
          <p:nvPr>
            <p:custDataLst>
              <p:tags r:id="rId4"/>
            </p:custDataLst>
          </p:nvPr>
        </p:nvPicPr>
        <p:blipFill>
          <a:blip r:embed="rId3"/>
          <a:stretch>
            <a:fillRect/>
          </a:stretch>
        </p:blipFill>
        <p:spPr>
          <a:xfrm>
            <a:off x="3773170" y="3429000"/>
            <a:ext cx="4646295" cy="2753360"/>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5"/>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一、沙盘盘面介绍</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74700" y="1544320"/>
            <a:ext cx="10506075" cy="2091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沙盘盘面共分为五个部分，其中中间区域分别是财务中心、生产中心、物流中心；两侧分别是</a:t>
            </a:r>
            <a:r>
              <a:rPr sz="2000" smtClean="0">
                <a:solidFill>
                  <a:srgbClr val="FF0000"/>
                </a:solidFill>
                <a:latin typeface="微软雅黑" panose="020b0503020204020204" charset="-122"/>
                <a:ea typeface="微软雅黑" panose="020b0503020204020204" charset="-122"/>
              </a:rPr>
              <a:t>营销与规划中心、企业运营流程中心</a:t>
            </a:r>
            <a:r>
              <a:rPr sz="2000" smtClean="0">
                <a:solidFill>
                  <a:schemeClr val="tx1">
                    <a:lumMod val="75000"/>
                    <a:lumOff val="25000"/>
                  </a:schemeClr>
                </a:solidFill>
                <a:latin typeface="微软雅黑" panose="020b0503020204020204" charset="-122"/>
                <a:ea typeface="微软雅黑" panose="020b0503020204020204" charset="-122"/>
              </a:rPr>
              <a:t>。</a:t>
            </a:r>
            <a:endParaRPr sz="2000" smtClean="0">
              <a:solidFill>
                <a:schemeClr val="tx1">
                  <a:lumMod val="75000"/>
                  <a:lumOff val="25000"/>
                </a:schemeClr>
              </a:solidFill>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财务中心由左向右依次可表明</a:t>
            </a:r>
            <a:r>
              <a:rPr sz="2000" smtClean="0">
                <a:solidFill>
                  <a:srgbClr val="FF0000"/>
                </a:solidFill>
                <a:latin typeface="微软雅黑" panose="020b0503020204020204" charset="-122"/>
                <a:ea typeface="微软雅黑" panose="020b0503020204020204" charset="-122"/>
              </a:rPr>
              <a:t>企业各项费用金额、贷款金额及其期限、现金存量、应收应付款、在途资金及其期限。</a:t>
            </a:r>
            <a:r>
              <a:rPr sz="2000" smtClean="0">
                <a:solidFill>
                  <a:schemeClr val="tx1">
                    <a:lumMod val="75000"/>
                    <a:lumOff val="25000"/>
                  </a:schemeClr>
                </a:solidFill>
                <a:latin typeface="微软雅黑" panose="020b0503020204020204" charset="-122"/>
                <a:ea typeface="微软雅黑" panose="020b0503020204020204" charset="-122"/>
              </a:rPr>
              <a:t>生产中心用来表明厂房及其价值和生产线及其价值。物流中心可用来分别列示在途原材料、库存原材料和成品的数量。</a:t>
            </a:r>
            <a:endParaRPr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4270058" y="6369685"/>
            <a:ext cx="312610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用友新道 ERP沙盘盘面功能划分</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custDataLst>
              <p:tags r:id="rId5"/>
            </p:custDataLst>
          </p:nvPr>
        </p:nvPicPr>
        <p:blipFill>
          <a:blip r:embed="rId4">
            <a:clrChange>
              <a:clrFrom>
                <a:srgbClr val="FEFEFE">
                  <a:alpha val="100000"/>
                </a:srgbClr>
              </a:clrFrom>
              <a:clrTo>
                <a:srgbClr val="FEFEFE">
                  <a:alpha val="100000"/>
                  <a:alpha val="0"/>
                </a:srgbClr>
              </a:clrTo>
            </a:clrChange>
          </a:blip>
          <a:stretch>
            <a:fillRect/>
          </a:stretch>
        </p:blipFill>
        <p:spPr>
          <a:xfrm>
            <a:off x="4059555" y="3898265"/>
            <a:ext cx="3935730" cy="2370455"/>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6"/>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一、沙盘盘面介绍</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2"/>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74700" y="2246630"/>
            <a:ext cx="5612130" cy="34823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营销与规划中心用来表明</a:t>
            </a:r>
            <a:r>
              <a:rPr sz="2000" smtClean="0">
                <a:solidFill>
                  <a:srgbClr val="FF0000"/>
                </a:solidFill>
                <a:latin typeface="微软雅黑" panose="020b0503020204020204" charset="-122"/>
                <a:ea typeface="微软雅黑" panose="020b0503020204020204" charset="-122"/>
                <a:sym typeface="+mn-ea"/>
              </a:rPr>
              <a:t>企业获得哪种产品生产资格、哪些市场准入资格、哪种质量认证。</a:t>
            </a:r>
            <a:r>
              <a:rPr sz="2000" smtClean="0">
                <a:latin typeface="微软雅黑" panose="020b0503020204020204" charset="-122"/>
                <a:ea typeface="微软雅黑" panose="020b0503020204020204" charset="-122"/>
                <a:sym typeface="+mn-ea"/>
              </a:rPr>
              <a:t>企业运营流程中心反映企业信息流。</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客户将产品需求以销售订单方式传递给市场营销部，如果是企业一直经营的老产品，由市场营销部查看物流部成品库存，若库存产品充足，则销售产品；库存产品不足，则将短缺产品品种与数量通知生产部，将销售订单转为生产订单。</a:t>
            </a:r>
            <a:endParaRPr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7419023" y="5728970"/>
            <a:ext cx="312610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用友新道 ERP沙盘盘面功能划分</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custDataLst>
              <p:tags r:id="rId5"/>
            </p:custDataLst>
          </p:nvPr>
        </p:nvPicPr>
        <p:blipFill>
          <a:blip r:embed="rId4">
            <a:clrChange>
              <a:clrFrom>
                <a:srgbClr val="FEFEFE">
                  <a:alpha val="100000"/>
                </a:srgbClr>
              </a:clrFrom>
              <a:clrTo>
                <a:srgbClr val="FEFEFE">
                  <a:alpha val="100000"/>
                  <a:alpha val="0"/>
                </a:srgbClr>
              </a:clrTo>
            </a:clrChange>
          </a:blip>
          <a:stretch>
            <a:fillRect/>
          </a:stretch>
        </p:blipFill>
        <p:spPr>
          <a:xfrm>
            <a:off x="6471920" y="2475230"/>
            <a:ext cx="5021580" cy="3024505"/>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6"/>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一、沙盘盘面介绍</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2"/>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74700" y="1544320"/>
            <a:ext cx="10506075" cy="16916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生产部根据生产订单提出物料需求计划转给采购部，采购部对照原材料和物料需求计划形成采购订单，向原材料供应商订货。</a:t>
            </a:r>
            <a:endParaRPr sz="2000" smtClean="0">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如果是研发新产品，则由市场营销部与产品研发部协调决定新产品研发的品种与技术规格，产品研发部将研发的工艺数据转给生产部，以组织新产品生产。</a:t>
            </a:r>
            <a:endParaRPr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4464368" y="6398895"/>
            <a:ext cx="312610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用友新道 ERP沙盘盘面功能划分</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2" name="图片 1"/>
          <p:cNvPicPr>
            <a:picLocks noChangeAspect="1"/>
          </p:cNvPicPr>
          <p:nvPr>
            <p:custDataLst>
              <p:tags r:id="rId5"/>
            </p:custDataLst>
          </p:nvPr>
        </p:nvPicPr>
        <p:blipFill>
          <a:blip r:embed="rId4">
            <a:clrChange>
              <a:clrFrom>
                <a:srgbClr val="FEFEFE">
                  <a:alpha val="100000"/>
                </a:srgbClr>
              </a:clrFrom>
              <a:clrTo>
                <a:srgbClr val="FEFEFE">
                  <a:alpha val="100000"/>
                  <a:alpha val="0"/>
                </a:srgbClr>
              </a:clrTo>
            </a:clrChange>
          </a:blip>
          <a:stretch>
            <a:fillRect/>
          </a:stretch>
        </p:blipFill>
        <p:spPr>
          <a:xfrm>
            <a:off x="3618230" y="3366135"/>
            <a:ext cx="4819015" cy="2902585"/>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6"/>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一、沙盘盘面介绍</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2"/>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806450" y="1555750"/>
            <a:ext cx="10506075"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algn="just" defTabSz="91440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rPr>
              <a:t>根据功能图将 ERP 沙盘所涉及的内容列于</a:t>
            </a:r>
            <a:r>
              <a:rPr lang="zh-CN" sz="2000" smtClean="0">
                <a:latin typeface="微软雅黑" panose="020b0503020204020204" charset="-122"/>
                <a:ea typeface="微软雅黑" panose="020b0503020204020204" charset="-122"/>
              </a:rPr>
              <a:t>下</a:t>
            </a:r>
            <a:r>
              <a:rPr sz="2000" smtClean="0">
                <a:latin typeface="微软雅黑" panose="020b0503020204020204" charset="-122"/>
                <a:ea typeface="微软雅黑" panose="020b0503020204020204" charset="-122"/>
              </a:rPr>
              <a:t>表中</a:t>
            </a:r>
            <a:r>
              <a:rPr lang="zh-CN" sz="2000" smtClean="0">
                <a:latin typeface="微软雅黑" panose="020b0503020204020204" charset="-122"/>
                <a:ea typeface="微软雅黑" panose="020b0503020204020204" charset="-122"/>
              </a:rPr>
              <a:t>（详见书</a:t>
            </a:r>
            <a:r>
              <a:rPr lang="en-US" altLang="zh-CN" sz="2000" smtClean="0">
                <a:latin typeface="微软雅黑" panose="020b0503020204020204" charset="-122"/>
                <a:ea typeface="微软雅黑" panose="020b0503020204020204" charset="-122"/>
              </a:rPr>
              <a:t>P18 </a:t>
            </a:r>
            <a:r>
              <a:rPr lang="zh-CN" altLang="en-US" sz="2000" smtClean="0">
                <a:latin typeface="微软雅黑" panose="020b0503020204020204" charset="-122"/>
                <a:ea typeface="微软雅黑" panose="020b0503020204020204" charset="-122"/>
              </a:rPr>
              <a:t>表</a:t>
            </a:r>
            <a:r>
              <a:rPr sz="2000" smtClean="0">
                <a:latin typeface="微软雅黑" panose="020b0503020204020204" charset="-122"/>
                <a:ea typeface="微软雅黑" panose="020b0503020204020204" charset="-122"/>
                <a:sym typeface="+mn-ea"/>
              </a:rPr>
              <a:t>2-1</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 </a:t>
            </a:r>
            <a:endParaRPr sz="2000" smtClean="0">
              <a:latin typeface="微软雅黑" panose="020b0503020204020204" charset="-122"/>
              <a:ea typeface="微软雅黑" panose="020b0503020204020204" charset="-122"/>
              <a:sym typeface="+mn-ea"/>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5201920" y="6314440"/>
            <a:ext cx="178816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沙盘功能的内容</a:t>
            </a:r>
            <a:endParaRPr lang="zh-CN" altLang="en-US" sz="1600">
              <a:latin typeface="微软雅黑" panose="020b0503020204020204" charset="-122"/>
              <a:ea typeface="微软雅黑" panose="020b0503020204020204" charset="-122"/>
              <a:cs typeface="微软雅黑" panose="020b0503020204020204" charset="-122"/>
            </a:endParaRPr>
          </a:p>
        </p:txBody>
      </p:sp>
      <p:graphicFrame>
        <p:nvGraphicFramePr>
          <p:cNvPr id="7" name="表格 6"/>
          <p:cNvGraphicFramePr>
            <a:graphicFrameLocks noGrp="1"/>
          </p:cNvGraphicFramePr>
          <p:nvPr>
            <p:custDataLst>
              <p:tags r:id="rId4"/>
            </p:custDataLst>
          </p:nvPr>
        </p:nvGraphicFramePr>
        <p:xfrm>
          <a:off x="806450" y="2118360"/>
          <a:ext cx="10579735" cy="4029710"/>
        </p:xfrm>
        <a:graphic>
          <a:graphicData uri="http://schemas.openxmlformats.org/drawingml/2006/table">
            <a:tbl>
              <a:tblPr/>
              <a:tblGrid>
                <a:gridCol w="1268095"/>
                <a:gridCol w="1779270"/>
                <a:gridCol w="1584960"/>
                <a:gridCol w="4218940"/>
                <a:gridCol w="1728470"/>
              </a:tblGrid>
              <a:tr h="64643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职能中心的划分</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企业运营的关键环节</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主要职能</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简要说明</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备注</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57848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企业运营流程中心</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战略计划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企业整体规划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为市场开拓、产品研发、生产线调整、投融资等一系列企业运营活动做谋划</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为企业发展做好计划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2960">
                <a:tc rowSpan="3">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营销与规划中心</a:t>
                      </a:r>
                      <a:endParaRPr lang="en-US" sz="1800" b="0">
                        <a:solidFill>
                          <a:srgbClr val="000000"/>
                        </a:solidFill>
                        <a:latin typeface="微软雅黑" panose="020b0503020204020204" charset="-122"/>
                        <a:ea typeface="微软雅黑" panose="020b0503020204020204" charset="-122"/>
                        <a:cs typeface="Arial" pitchFamily="34" charset="0"/>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rowSpan="3">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市场营销</a:t>
                      </a:r>
                      <a:r>
                        <a:rPr lang="en-US" altLang="zh-CN">
                          <a:solidFill>
                            <a:srgbClr val="000000"/>
                          </a:solidFill>
                          <a:latin typeface="微软雅黑" panose="020b0503020204020204" charset="-122"/>
                          <a:ea typeface="微软雅黑" panose="020b0503020204020204" charset="-122"/>
                        </a:rPr>
                        <a:t> </a:t>
                      </a:r>
                      <a:endParaRPr lang="en-US" altLang="zh-CN">
                        <a:solidFill>
                          <a:srgbClr val="000000"/>
                        </a:solidFill>
                        <a:latin typeface="微软雅黑" panose="020b0503020204020204" charset="-122"/>
                        <a:ea typeface="微软雅黑" panose="020b0503020204020204" charset="-122"/>
                      </a:endParaRPr>
                    </a:p>
                    <a:p>
                      <a:pPr indent="0" algn="ctr">
                        <a:buNone/>
                      </a:pPr>
                      <a:r>
                        <a:rPr lang="en-US" altLang="zh-CN">
                          <a:solidFill>
                            <a:srgbClr val="000000"/>
                          </a:solidFill>
                          <a:latin typeface="微软雅黑" panose="020b0503020204020204" charset="-122"/>
                          <a:ea typeface="微软雅黑" panose="020b0503020204020204" charset="-122"/>
                        </a:rPr>
                        <a:t> </a:t>
                      </a:r>
                      <a:endParaRPr lang="en-US" sz="1800" b="0">
                        <a:solidFill>
                          <a:srgbClr val="000000"/>
                        </a:solidFill>
                        <a:latin typeface="微软雅黑" panose="020b0503020204020204" charset="-122"/>
                        <a:ea typeface="微软雅黑" panose="020b0503020204020204" charset="-122"/>
                        <a:cs typeface="Arial" pitchFamily="34" charset="0"/>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市场开拓规划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确定企业需要开发的市场。</a:t>
                      </a:r>
                      <a:endParaRPr lang="en-US" sz="1800" b="0">
                        <a:solidFill>
                          <a:srgbClr val="000000"/>
                        </a:solidFill>
                        <a:latin typeface="微软雅黑" panose="020b0503020204020204" charset="-122"/>
                        <a:ea typeface="微软雅黑" panose="020b0503020204020204" charset="-122"/>
                        <a:cs typeface="微软雅黑" panose="020b0503020204020204" charset="-122"/>
                      </a:endParaRPr>
                    </a:p>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可供选择的市场：区域市场、国内市场、亚洲市场、国际市场(范围超过亚洲)</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市场开拓完成，应换取相应的市场准入证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2960">
                <a:tc vMerge="1">
                  <a:txBody>
                    <a:bodyPr vert="horz" wrap="square"/>
                    <a:lstStyle/>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cap="flat">
                      <a:noFill/>
                    </a:lnB>
                    <a:lnTlToBr>
                      <a:noFill/>
                    </a:lnTlToBr>
                    <a:lnBlToTr>
                      <a:noFill/>
                    </a:lnBlToTr>
                    <a:noFill/>
                  </a:tcPr>
                </a:tc>
                <a:tc vMerge="1">
                  <a:txBody>
                    <a:bodyPr vert="horz" wrap="square"/>
                    <a:lstStyle/>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cap="flat">
                      <a:noFill/>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产品研发规划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确定企业需要研发的产品。可供选择的产品有P2产品、P3产品、P4产品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产品研发完成，应换取相应的产品生产资格证</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2960">
                <a:tc vMerge="1">
                  <a:txBody>
                    <a:bodyPr vert="horz" wrap="square"/>
                    <a:lstStyle/>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vMerge="1">
                  <a:txBody>
                    <a:bodyPr vert="horz" wrap="square"/>
                    <a:lstStyle/>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ISO认证规划</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确定企业需要争取获得的国际认证资格</a:t>
                      </a:r>
                      <a:r>
                        <a:rPr lang="zh-CN" altLang="en-US" sz="1800" b="0">
                          <a:solidFill>
                            <a:srgbClr val="000000"/>
                          </a:solidFill>
                          <a:latin typeface="微软雅黑" panose="020b0503020204020204" charset="-122"/>
                          <a:ea typeface="微软雅黑" panose="020b0503020204020204" charset="-122"/>
                          <a:cs typeface="微软雅黑" panose="020b0503020204020204" charset="-122"/>
                        </a:rPr>
                        <a:t>：</a:t>
                      </a:r>
                      <a:r>
                        <a:rPr lang="en-US" sz="1800" b="0">
                          <a:solidFill>
                            <a:srgbClr val="000000"/>
                          </a:solidFill>
                          <a:latin typeface="微软雅黑" panose="020b0503020204020204" charset="-122"/>
                          <a:ea typeface="微软雅黑" panose="020b0503020204020204" charset="-122"/>
                          <a:cs typeface="微软雅黑" panose="020b0503020204020204" charset="-122"/>
                        </a:rPr>
                        <a:t>ISO9000质量认证、ISO14000环境认证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just">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ISO认证完成，应换取相应的ISO资格证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grpSp>
        <p:nvGrpSpPr>
          <p:cNvPr id="51" name="组合 50"/>
          <p:cNvGrpSpPr/>
          <p:nvPr/>
        </p:nvGrpSpPr>
        <p:grpSpPr>
          <a:xfrm>
            <a:off x="128905" y="0"/>
            <a:ext cx="4210050" cy="1508760"/>
            <a:chOff x="203" y="0"/>
            <a:chExt cx="6630" cy="2376"/>
          </a:xfrm>
        </p:grpSpPr>
        <p:sp>
          <p:nvSpPr>
            <p:cNvPr id="52" name="矩形 51"/>
            <p:cNvSpPr/>
            <p:nvPr>
              <p:custDataLst>
                <p:tags r:id="rId5"/>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一、沙盘盘面介绍</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537335"/>
            <a:ext cx="10506075" cy="1291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algn="just" defTabSz="91440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一</a:t>
            </a: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原材料及原材料订单</a:t>
            </a:r>
            <a:endParaRPr sz="2000" smtClean="0">
              <a:solidFill>
                <a:schemeClr val="accent1">
                  <a:lumMod val="75000"/>
                </a:schemeClr>
              </a:solidFill>
              <a:latin typeface="微软雅黑" panose="020b0503020204020204" charset="-122"/>
              <a:ea typeface="微软雅黑" panose="020b0503020204020204" charset="-122"/>
            </a:endParaRPr>
          </a:p>
          <a:p>
            <a:pPr marR="0" indent="508000" algn="just" defTabSz="91440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rPr>
              <a:t>沙盘中共有四种原材料，用R1 、R2 、R3 和 R4 表示，每种原材料用不同颜色的彩币 表示，单价均为1M。</a:t>
            </a:r>
            <a:r>
              <a:rPr lang="zh-CN" sz="2000" smtClean="0">
                <a:latin typeface="微软雅黑" panose="020b0503020204020204" charset="-122"/>
                <a:ea typeface="微软雅黑" panose="020b0503020204020204" charset="-122"/>
              </a:rPr>
              <a:t>下表</a:t>
            </a:r>
            <a:r>
              <a:rPr sz="2000" smtClean="0">
                <a:latin typeface="微软雅黑" panose="020b0503020204020204" charset="-122"/>
                <a:ea typeface="微软雅黑" panose="020b0503020204020204" charset="-122"/>
              </a:rPr>
              <a:t>沙盘教具示范表。</a:t>
            </a:r>
            <a:r>
              <a:rPr lang="zh-CN" sz="2000" smtClean="0">
                <a:latin typeface="微软雅黑" panose="020b0503020204020204" charset="-122"/>
                <a:ea typeface="微软雅黑" panose="020b0503020204020204" charset="-122"/>
              </a:rPr>
              <a:t>（详见书</a:t>
            </a:r>
            <a:r>
              <a:rPr lang="en-US" altLang="zh-CN" sz="2000" smtClean="0">
                <a:latin typeface="微软雅黑" panose="020b0503020204020204" charset="-122"/>
                <a:ea typeface="微软雅黑" panose="020b0503020204020204" charset="-122"/>
              </a:rPr>
              <a:t>P20 </a:t>
            </a:r>
            <a:r>
              <a:rPr lang="zh-CN" altLang="en-US" sz="2000" smtClean="0">
                <a:latin typeface="微软雅黑" panose="020b0503020204020204" charset="-122"/>
                <a:ea typeface="微软雅黑" panose="020b0503020204020204" charset="-122"/>
              </a:rPr>
              <a:t>表</a:t>
            </a:r>
            <a:r>
              <a:rPr sz="2000" smtClean="0">
                <a:latin typeface="微软雅黑" panose="020b0503020204020204" charset="-122"/>
                <a:ea typeface="微软雅黑" panose="020b0503020204020204" charset="-122"/>
                <a:sym typeface="+mn-ea"/>
              </a:rPr>
              <a:t>2-</a:t>
            </a:r>
            <a:r>
              <a:rPr lang="en-US" sz="2000" smtClean="0">
                <a:latin typeface="微软雅黑" panose="020b0503020204020204" charset="-122"/>
                <a:ea typeface="微软雅黑" panose="020b0503020204020204" charset="-122"/>
                <a:sym typeface="+mn-ea"/>
              </a:rPr>
              <a:t>2</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 </a:t>
            </a:r>
            <a:endParaRPr sz="2000" smtClean="0">
              <a:latin typeface="微软雅黑" panose="020b0503020204020204" charset="-122"/>
              <a:ea typeface="微软雅黑" panose="020b0503020204020204" charset="-122"/>
              <a:sym typeface="+mn-ea"/>
            </a:endParaRPr>
          </a:p>
        </p:txBody>
      </p:sp>
      <p:sp>
        <p:nvSpPr>
          <p:cNvPr id="44" name="矩形 43"/>
          <p:cNvSpPr/>
          <p:nvPr/>
        </p:nvSpPr>
        <p:spPr>
          <a:xfrm>
            <a:off x="783433" y="374091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5228590" y="6101715"/>
            <a:ext cx="17348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沙盘教具示范表</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2" name="表格 1"/>
          <p:cNvGraphicFramePr>
            <a:graphicFrameLocks noGrp="1"/>
          </p:cNvGraphicFramePr>
          <p:nvPr>
            <p:custDataLst>
              <p:tags r:id="rId11"/>
            </p:custDataLst>
          </p:nvPr>
        </p:nvGraphicFramePr>
        <p:xfrm>
          <a:off x="784225" y="3013075"/>
          <a:ext cx="10579100" cy="2754630"/>
        </p:xfrm>
        <a:graphic>
          <a:graphicData uri="http://schemas.openxmlformats.org/drawingml/2006/table">
            <a:tbl>
              <a:tblPr/>
              <a:tblGrid>
                <a:gridCol w="1273175"/>
                <a:gridCol w="1717675"/>
                <a:gridCol w="2429510"/>
                <a:gridCol w="5158740"/>
              </a:tblGrid>
              <a:tr h="29019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序号</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教具</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示范图</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说明</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70866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r>
                        <a:rPr lang="en-US" sz="1800" b="0">
                          <a:solidFill>
                            <a:srgbClr val="000000"/>
                          </a:solidFill>
                          <a:latin typeface="微软雅黑" panose="020b0503020204020204" charset="-122"/>
                          <a:ea typeface="微软雅黑" panose="020b0503020204020204" charset="-122"/>
                          <a:cs typeface="宋体" panose="02010600030101010101" pitchFamily="2" charset="-122"/>
                        </a:rPr>
                        <a:t>1</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空桶</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用来装币/表示原材料采购订单/贷款</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2</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灰币</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用来表示资金，一个灰币表示资金1万元</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3497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3</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红币</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用来表示原材料R1,一个红币表示1个R1原材料</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3434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4</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橙币</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用来表示原材料R2,一个橙币表示1个R2原材料</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5148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5</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蓝币</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用来表示原材料R3,一个蓝币表示1个R3原材料</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pic>
        <p:nvPicPr>
          <p:cNvPr id="3" name="图片 2"/>
          <p:cNvPicPr/>
          <p:nvPr/>
        </p:nvPicPr>
        <p:blipFill>
          <a:blip r:embed="rId12">
            <a:alphaModFix amt="75000"/>
          </a:blip>
          <a:stretch>
            <a:fillRect/>
          </a:stretch>
        </p:blipFill>
        <p:spPr>
          <a:xfrm>
            <a:off x="4650740" y="4050030"/>
            <a:ext cx="676275" cy="323850"/>
          </a:xfrm>
          <a:prstGeom prst="rect">
            <a:avLst/>
          </a:prstGeom>
          <a:noFill/>
          <a:ln w="9525">
            <a:noFill/>
          </a:ln>
        </p:spPr>
      </p:pic>
      <p:pic>
        <p:nvPicPr>
          <p:cNvPr id="76" name="IM 76"/>
          <p:cNvPicPr/>
          <p:nvPr>
            <p:custDataLst>
              <p:tags r:id="rId14"/>
            </p:custDataLst>
          </p:nvPr>
        </p:nvPicPr>
        <p:blipFill>
          <a:blip r:embed="rId13"/>
          <a:stretch>
            <a:fillRect/>
          </a:stretch>
        </p:blipFill>
        <p:spPr>
          <a:xfrm>
            <a:off x="4776470" y="3433445"/>
            <a:ext cx="425450" cy="469900"/>
          </a:xfrm>
          <a:prstGeom prst="rect">
            <a:avLst/>
          </a:prstGeom>
        </p:spPr>
      </p:pic>
      <p:pic>
        <p:nvPicPr>
          <p:cNvPr id="4" name="图片 3"/>
          <p:cNvPicPr/>
          <p:nvPr>
            <p:custDataLst>
              <p:tags r:id="rId15"/>
            </p:custDataLst>
          </p:nvPr>
        </p:nvPicPr>
        <p:blipFill>
          <a:blip r:embed="rId12">
            <a:alphaModFix amt="46000"/>
          </a:blip>
          <a:stretch>
            <a:fillRect/>
          </a:stretch>
        </p:blipFill>
        <p:spPr>
          <a:xfrm>
            <a:off x="4650740" y="4927600"/>
            <a:ext cx="676275" cy="323850"/>
          </a:xfrm>
          <a:prstGeom prst="rect">
            <a:avLst/>
          </a:prstGeom>
          <a:noFill/>
          <a:ln w="9525">
            <a:noFill/>
          </a:ln>
        </p:spPr>
      </p:pic>
      <p:pic>
        <p:nvPicPr>
          <p:cNvPr id="5" name="图片 4"/>
          <p:cNvPicPr/>
          <p:nvPr>
            <p:custDataLst>
              <p:tags r:id="rId16"/>
            </p:custDataLst>
          </p:nvPr>
        </p:nvPicPr>
        <p:blipFill>
          <a:blip r:embed="rId12"/>
          <a:stretch>
            <a:fillRect/>
          </a:stretch>
        </p:blipFill>
        <p:spPr>
          <a:xfrm>
            <a:off x="4650740" y="4520565"/>
            <a:ext cx="676275" cy="323850"/>
          </a:xfrm>
          <a:prstGeom prst="rect">
            <a:avLst/>
          </a:prstGeom>
          <a:noFill/>
          <a:ln w="9525">
            <a:noFill/>
          </a:ln>
        </p:spPr>
      </p:pic>
      <p:pic>
        <p:nvPicPr>
          <p:cNvPr id="6" name="图片 5"/>
          <p:cNvPicPr/>
          <p:nvPr>
            <p:custDataLst>
              <p:tags r:id="rId17"/>
            </p:custDataLst>
          </p:nvPr>
        </p:nvPicPr>
        <p:blipFill>
          <a:blip r:embed="rId12">
            <a:alphaModFix amt="88000"/>
          </a:blip>
          <a:stretch>
            <a:fillRect/>
          </a:stretch>
        </p:blipFill>
        <p:spPr>
          <a:xfrm>
            <a:off x="4650740" y="5372735"/>
            <a:ext cx="676275" cy="323850"/>
          </a:xfrm>
          <a:prstGeom prst="rect">
            <a:avLst/>
          </a:prstGeom>
          <a:noFill/>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537335"/>
            <a:ext cx="10506075" cy="1291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algn="just" defTabSz="91440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一</a:t>
            </a: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原材料及原材料订单</a:t>
            </a:r>
            <a:endParaRPr sz="2000" smtClean="0">
              <a:solidFill>
                <a:schemeClr val="accent1">
                  <a:lumMod val="75000"/>
                </a:schemeClr>
              </a:solidFill>
              <a:latin typeface="微软雅黑" panose="020b0503020204020204" charset="-122"/>
              <a:ea typeface="微软雅黑" panose="020b0503020204020204" charset="-122"/>
            </a:endParaRPr>
          </a:p>
          <a:p>
            <a:pPr marR="0" indent="508000" algn="just" defTabSz="91440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rPr>
              <a:t>沙盘中共有四种原材料，用R1 、R2 、R3 和 R4 表示，每种原材料用不同颜色的彩币 表示，单价均为1M。</a:t>
            </a:r>
            <a:r>
              <a:rPr lang="zh-CN" sz="2000" smtClean="0">
                <a:latin typeface="微软雅黑" panose="020b0503020204020204" charset="-122"/>
                <a:ea typeface="微软雅黑" panose="020b0503020204020204" charset="-122"/>
              </a:rPr>
              <a:t>下表</a:t>
            </a:r>
            <a:r>
              <a:rPr sz="2000" smtClean="0">
                <a:latin typeface="微软雅黑" panose="020b0503020204020204" charset="-122"/>
                <a:ea typeface="微软雅黑" panose="020b0503020204020204" charset="-122"/>
              </a:rPr>
              <a:t>沙盘教具应用举例</a:t>
            </a:r>
            <a:r>
              <a:rPr lang="zh-CN" sz="2000" smtClean="0">
                <a:latin typeface="微软雅黑" panose="020b0503020204020204" charset="-122"/>
                <a:ea typeface="微软雅黑" panose="020b0503020204020204" charset="-122"/>
              </a:rPr>
              <a:t>：（详见书</a:t>
            </a:r>
            <a:r>
              <a:rPr lang="en-US" altLang="zh-CN" sz="2000" smtClean="0">
                <a:latin typeface="微软雅黑" panose="020b0503020204020204" charset="-122"/>
                <a:ea typeface="微软雅黑" panose="020b0503020204020204" charset="-122"/>
              </a:rPr>
              <a:t>P20 </a:t>
            </a:r>
            <a:r>
              <a:rPr lang="zh-CN" altLang="en-US" sz="2000" smtClean="0">
                <a:latin typeface="微软雅黑" panose="020b0503020204020204" charset="-122"/>
                <a:ea typeface="微软雅黑" panose="020b0503020204020204" charset="-122"/>
              </a:rPr>
              <a:t>表</a:t>
            </a:r>
            <a:r>
              <a:rPr sz="2000" smtClean="0">
                <a:latin typeface="微软雅黑" panose="020b0503020204020204" charset="-122"/>
                <a:ea typeface="微软雅黑" panose="020b0503020204020204" charset="-122"/>
                <a:sym typeface="+mn-ea"/>
              </a:rPr>
              <a:t>2-</a:t>
            </a:r>
            <a:r>
              <a:rPr lang="en-US" sz="2000" smtClean="0">
                <a:latin typeface="微软雅黑" panose="020b0503020204020204" charset="-122"/>
                <a:ea typeface="微软雅黑" panose="020b0503020204020204" charset="-122"/>
                <a:sym typeface="+mn-ea"/>
              </a:rPr>
              <a:t>3</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 </a:t>
            </a:r>
            <a:endParaRPr sz="2000" smtClean="0">
              <a:latin typeface="微软雅黑" panose="020b0503020204020204" charset="-122"/>
              <a:ea typeface="微软雅黑" panose="020b0503020204020204" charset="-122"/>
              <a:sym typeface="+mn-ea"/>
            </a:endParaRPr>
          </a:p>
        </p:txBody>
      </p:sp>
      <p:sp>
        <p:nvSpPr>
          <p:cNvPr id="44" name="矩形 43"/>
          <p:cNvSpPr/>
          <p:nvPr/>
        </p:nvSpPr>
        <p:spPr>
          <a:xfrm>
            <a:off x="783433" y="3740276"/>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5201920" y="6409690"/>
            <a:ext cx="184531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沙盘教具应用举例</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7" name="表格 6"/>
          <p:cNvGraphicFramePr>
            <a:graphicFrameLocks noGrp="1"/>
          </p:cNvGraphicFramePr>
          <p:nvPr>
            <p:custDataLst>
              <p:tags r:id="rId11"/>
            </p:custDataLst>
          </p:nvPr>
        </p:nvGraphicFramePr>
        <p:xfrm>
          <a:off x="783590" y="2989580"/>
          <a:ext cx="10580370" cy="3323590"/>
        </p:xfrm>
        <a:graphic>
          <a:graphicData uri="http://schemas.openxmlformats.org/drawingml/2006/table">
            <a:tbl>
              <a:tblPr/>
              <a:tblGrid>
                <a:gridCol w="1973580"/>
                <a:gridCol w="8606790"/>
              </a:tblGrid>
              <a:tr h="35687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图片</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说明</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74485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表明生产一件产成品P1需要用1个R1原材料(红币)和1万元人工费(灰币)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5882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表明生产一件产成品P2需要用1个R1原材料(红币)、1个R2原材料(橙币)和1万元人工费(灰币)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0358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表明生产一件产成品P3需要用2个R2原材料(橙币)、1个R3原材料(蓝币)和1万元人工费(灰币)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5946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Arial" pitchFamily="34" charset="0"/>
                        </a:rPr>
                        <a:t> </a:t>
                      </a:r>
                      <a:endParaRPr lang="en-US" altLang="en-US" sz="1800" b="0">
                        <a:solidFill>
                          <a:srgbClr val="000000"/>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表明生产一件产成品P4需要用1个R2原材料(橙币)、1个R3原材料(蓝币)、 2个R4原材料(绿币)和1万元人工费(灰币)</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45720" marR="4572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pic>
        <p:nvPicPr>
          <p:cNvPr id="8" name="图片 7"/>
          <p:cNvPicPr/>
          <p:nvPr/>
        </p:nvPicPr>
        <p:blipFill>
          <a:blip r:embed="rId12"/>
          <a:stretch>
            <a:fillRect/>
          </a:stretch>
        </p:blipFill>
        <p:spPr>
          <a:xfrm>
            <a:off x="1500505" y="3365500"/>
            <a:ext cx="476250" cy="685800"/>
          </a:xfrm>
          <a:prstGeom prst="rect">
            <a:avLst/>
          </a:prstGeom>
          <a:noFill/>
          <a:ln w="9525">
            <a:noFill/>
          </a:ln>
        </p:spPr>
      </p:pic>
      <p:pic>
        <p:nvPicPr>
          <p:cNvPr id="11" name="图片 10"/>
          <p:cNvPicPr/>
          <p:nvPr/>
        </p:nvPicPr>
        <p:blipFill>
          <a:blip r:embed="rId13"/>
          <a:stretch>
            <a:fillRect/>
          </a:stretch>
        </p:blipFill>
        <p:spPr>
          <a:xfrm>
            <a:off x="1500505" y="4109720"/>
            <a:ext cx="476250" cy="695325"/>
          </a:xfrm>
          <a:prstGeom prst="rect">
            <a:avLst/>
          </a:prstGeom>
          <a:noFill/>
          <a:ln w="9525">
            <a:noFill/>
          </a:ln>
        </p:spPr>
      </p:pic>
      <p:pic>
        <p:nvPicPr>
          <p:cNvPr id="12" name="图片 11"/>
          <p:cNvPicPr/>
          <p:nvPr/>
        </p:nvPicPr>
        <p:blipFill>
          <a:blip r:embed="rId14"/>
          <a:stretch>
            <a:fillRect/>
          </a:stretch>
        </p:blipFill>
        <p:spPr>
          <a:xfrm>
            <a:off x="1500505" y="4891405"/>
            <a:ext cx="457200" cy="638175"/>
          </a:xfrm>
          <a:prstGeom prst="rect">
            <a:avLst/>
          </a:prstGeom>
          <a:noFill/>
          <a:ln w="9525">
            <a:noFill/>
          </a:ln>
        </p:spPr>
      </p:pic>
      <p:pic>
        <p:nvPicPr>
          <p:cNvPr id="13" name="图片 12"/>
          <p:cNvPicPr/>
          <p:nvPr/>
        </p:nvPicPr>
        <p:blipFill>
          <a:blip r:embed="rId15"/>
          <a:stretch>
            <a:fillRect/>
          </a:stretch>
        </p:blipFill>
        <p:spPr>
          <a:xfrm>
            <a:off x="1500505" y="5615940"/>
            <a:ext cx="514350" cy="685800"/>
          </a:xfrm>
          <a:prstGeom prst="rect">
            <a:avLst/>
          </a:prstGeom>
          <a:noFill/>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537335"/>
            <a:ext cx="10506075" cy="16916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algn="just" defTabSz="91440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二</a:t>
            </a:r>
            <a:r>
              <a:rPr lang="zh-CN" sz="2000" smtClean="0">
                <a:solidFill>
                  <a:schemeClr val="accent1">
                    <a:lumMod val="75000"/>
                  </a:schemeClr>
                </a:solidFill>
                <a:latin typeface="微软雅黑" panose="020b0503020204020204" charset="-122"/>
                <a:ea typeface="微软雅黑" panose="020b0503020204020204" charset="-122"/>
              </a:rPr>
              <a:t>）</a:t>
            </a:r>
            <a:r>
              <a:rPr sz="2000" smtClean="0">
                <a:solidFill>
                  <a:schemeClr val="accent1">
                    <a:lumMod val="75000"/>
                  </a:schemeClr>
                </a:solidFill>
                <a:latin typeface="微软雅黑" panose="020b0503020204020204" charset="-122"/>
                <a:ea typeface="微软雅黑" panose="020b0503020204020204" charset="-122"/>
              </a:rPr>
              <a:t>生产线</a:t>
            </a:r>
            <a:endParaRPr sz="2000" smtClean="0">
              <a:solidFill>
                <a:schemeClr val="accent1">
                  <a:lumMod val="75000"/>
                </a:schemeClr>
              </a:solidFill>
              <a:latin typeface="微软雅黑" panose="020b0503020204020204" charset="-122"/>
              <a:ea typeface="微软雅黑" panose="020b0503020204020204" charset="-122"/>
            </a:endParaRPr>
          </a:p>
          <a:p>
            <a:pPr marR="0" indent="508000" algn="just" defTabSz="91440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rPr>
              <a:t>沙盘中的生产线一共有4种类型，分别为手工生产线、半自动生产线、全自动生产线 和柔性生产线。每种生产线用不同颜色表示，同时，生产线中的方格表示生产周期，每一 个方格表示一个季度(1Q)</a:t>
            </a:r>
            <a:r>
              <a:rPr lang="zh-CN" sz="2000" smtClean="0">
                <a:latin typeface="微软雅黑" panose="020b0503020204020204" charset="-122"/>
                <a:ea typeface="微软雅黑" panose="020b0503020204020204" charset="-122"/>
              </a:rPr>
              <a:t>，</a:t>
            </a:r>
            <a:r>
              <a:rPr sz="2000" smtClean="0">
                <a:latin typeface="微软雅黑" panose="020b0503020204020204" charset="-122"/>
                <a:ea typeface="微软雅黑" panose="020b0503020204020204" charset="-122"/>
              </a:rPr>
              <a:t>如</a:t>
            </a:r>
            <a:r>
              <a:rPr lang="zh-CN" sz="2000" smtClean="0">
                <a:latin typeface="微软雅黑" panose="020b0503020204020204" charset="-122"/>
                <a:ea typeface="微软雅黑" panose="020b0503020204020204" charset="-122"/>
              </a:rPr>
              <a:t>下图</a:t>
            </a:r>
            <a:r>
              <a:rPr sz="2000" smtClean="0">
                <a:latin typeface="微软雅黑" panose="020b0503020204020204" charset="-122"/>
                <a:ea typeface="微软雅黑" panose="020b0503020204020204" charset="-122"/>
              </a:rPr>
              <a:t>所示</a:t>
            </a:r>
            <a:r>
              <a:rPr lang="zh-CN" sz="2000" smtClean="0">
                <a:latin typeface="微软雅黑" panose="020b0503020204020204" charset="-122"/>
                <a:ea typeface="微软雅黑" panose="020b0503020204020204" charset="-122"/>
              </a:rPr>
              <a:t>：</a:t>
            </a:r>
            <a:endParaRPr lang="zh-CN" sz="2000" smtClean="0">
              <a:latin typeface="微软雅黑" panose="020b0503020204020204" charset="-122"/>
              <a:ea typeface="微软雅黑" panose="020b0503020204020204" charset="-122"/>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5454333" y="6313170"/>
            <a:ext cx="128333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生产线标识</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 name="图片 1"/>
          <p:cNvPicPr>
            <a:picLocks noChangeAspect="1"/>
          </p:cNvPicPr>
          <p:nvPr>
            <p:custDataLst>
              <p:tags r:id="rId12"/>
            </p:custDataLst>
          </p:nvPr>
        </p:nvPicPr>
        <p:blipFill>
          <a:blip r:embed="rId11"/>
          <a:stretch>
            <a:fillRect/>
          </a:stretch>
        </p:blipFill>
        <p:spPr>
          <a:xfrm>
            <a:off x="2224088" y="3369310"/>
            <a:ext cx="7743825" cy="280352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234440" y="1952625"/>
            <a:ext cx="10038139" cy="4349797"/>
            <a:chOff x="-732" y="3499"/>
            <a:chExt cx="11979" cy="6327"/>
          </a:xfrm>
        </p:grpSpPr>
        <p:grpSp>
          <p:nvGrpSpPr>
            <p:cNvPr id="20" name="组合 19"/>
            <p:cNvGrpSpPr/>
            <p:nvPr/>
          </p:nvGrpSpPr>
          <p:grpSpPr>
            <a:xfrm>
              <a:off x="-732" y="3499"/>
              <a:ext cx="11979" cy="6327"/>
              <a:chOff x="-79" y="3499"/>
              <a:chExt cx="6612" cy="6327"/>
            </a:xfrm>
          </p:grpSpPr>
          <p:sp>
            <p:nvSpPr>
              <p:cNvPr id="10" name="圆角矩形 9"/>
              <p:cNvSpPr/>
              <p:nvPr/>
            </p:nvSpPr>
            <p:spPr>
              <a:xfrm>
                <a:off x="104" y="3740"/>
                <a:ext cx="6429"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9" y="3499"/>
                <a:ext cx="6456" cy="6103"/>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399" y="3598"/>
              <a:ext cx="10930" cy="58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二</a:t>
              </a: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生产线</a:t>
              </a:r>
              <a:endParaRPr sz="2000" smtClean="0">
                <a:solidFill>
                  <a:schemeClr val="accent1">
                    <a:lumMod val="75000"/>
                  </a:schemeClr>
                </a:solidFill>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solidFill>
                    <a:srgbClr val="FF0000"/>
                  </a:solidFill>
                  <a:latin typeface="微软雅黑" panose="020b0503020204020204" charset="-122"/>
                  <a:ea typeface="微软雅黑" panose="020b0503020204020204" charset="-122"/>
                  <a:sym typeface="+mn-ea"/>
                </a:rPr>
                <a:t>手工生产线标识</a:t>
              </a:r>
              <a:r>
                <a:rPr sz="2000" smtClean="0">
                  <a:latin typeface="微软雅黑" panose="020b0503020204020204" charset="-122"/>
                  <a:ea typeface="微软雅黑" panose="020b0503020204020204" charset="-122"/>
                  <a:sym typeface="+mn-ea"/>
                </a:rPr>
                <a:t>：表示在生产线上加工产品要用3个季度才能完工，如第1季度投料生产，第4季度产出产品；</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rgbClr val="FF0000"/>
                  </a:solidFill>
                  <a:latin typeface="微软雅黑" panose="020b0503020204020204" charset="-122"/>
                  <a:ea typeface="微软雅黑" panose="020b0503020204020204" charset="-122"/>
                  <a:sym typeface="+mn-ea"/>
                </a:rPr>
                <a:t>半自动生产线标识</a:t>
              </a:r>
              <a:r>
                <a:rPr sz="2000" smtClean="0">
                  <a:latin typeface="微软雅黑" panose="020b0503020204020204" charset="-122"/>
                  <a:ea typeface="微软雅黑" panose="020b0503020204020204" charset="-122"/>
                  <a:sym typeface="+mn-ea"/>
                </a:rPr>
                <a:t>：表示在生产线上加工产品要用2个季度才能完工，如第1季度投料生产，第3季度产出产品；</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rgbClr val="FF0000"/>
                  </a:solidFill>
                  <a:latin typeface="微软雅黑" panose="020b0503020204020204" charset="-122"/>
                  <a:ea typeface="微软雅黑" panose="020b0503020204020204" charset="-122"/>
                  <a:sym typeface="+mn-ea"/>
                </a:rPr>
                <a:t>全自动生产线标识</a:t>
              </a:r>
              <a:r>
                <a:rPr sz="2000" smtClean="0">
                  <a:latin typeface="微软雅黑" panose="020b0503020204020204" charset="-122"/>
                  <a:ea typeface="微软雅黑" panose="020b0503020204020204" charset="-122"/>
                  <a:sym typeface="+mn-ea"/>
                </a:rPr>
                <a:t>：表示在生产线上加工产品要用1个季度才能完工，如第1季度投料生产，第2季度产出产品；</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rgbClr val="FF0000"/>
                  </a:solidFill>
                  <a:latin typeface="微软雅黑" panose="020b0503020204020204" charset="-122"/>
                  <a:ea typeface="微软雅黑" panose="020b0503020204020204" charset="-122"/>
                  <a:sym typeface="+mn-ea"/>
                </a:rPr>
                <a:t>柔性生产线标识</a:t>
              </a:r>
              <a:r>
                <a:rPr sz="2000" smtClean="0">
                  <a:latin typeface="微软雅黑" panose="020b0503020204020204" charset="-122"/>
                  <a:ea typeface="微软雅黑" panose="020b0503020204020204" charset="-122"/>
                  <a:sym typeface="+mn-ea"/>
                </a:rPr>
                <a:t>：表示在生产线上加工产品要用1个季度才能完工，如第1季度投料生产，第2季度产出产品。柔性生产线与全自动生产线的区别是转产灵活，转产时不付费不停工接转为其他产品的生产。</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4210050" cy="1508760"/>
            <a:chOff x="203" y="0"/>
            <a:chExt cx="6630" cy="2376"/>
          </a:xfrm>
        </p:grpSpPr>
        <p:sp>
          <p:nvSpPr>
            <p:cNvPr id="3" name="矩形 2"/>
            <p:cNvSpPr/>
            <p:nvPr>
              <p:custDataLst>
                <p:tags r:id="rId3"/>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542" cy="1930"/>
              <a:chOff x="203" y="0"/>
              <a:chExt cx="5542" cy="1930"/>
            </a:xfrm>
          </p:grpSpPr>
          <p:pic>
            <p:nvPicPr>
              <p:cNvPr id="5" name="图片 4"/>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7" name="文本框 6"/>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8" name="直接连接符 7"/>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9" name="直接连接符 8"/>
            <p:cNvCxnSpPr/>
            <p:nvPr>
              <p:custDataLst>
                <p:tags r:id="rId9"/>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12" name="组合 11"/>
          <p:cNvGrpSpPr/>
          <p:nvPr/>
        </p:nvGrpSpPr>
        <p:grpSpPr>
          <a:xfrm>
            <a:off x="7544435" y="458616"/>
            <a:ext cx="3440692" cy="1304144"/>
            <a:chOff x="8041" y="1084"/>
            <a:chExt cx="5796" cy="1640"/>
          </a:xfrm>
        </p:grpSpPr>
        <p:grpSp>
          <p:nvGrpSpPr>
            <p:cNvPr id="13" name="组合 12"/>
            <p:cNvGrpSpPr/>
            <p:nvPr/>
          </p:nvGrpSpPr>
          <p:grpSpPr>
            <a:xfrm>
              <a:off x="8041" y="1084"/>
              <a:ext cx="5796" cy="1640"/>
              <a:chOff x="8234" y="1953"/>
              <a:chExt cx="4829" cy="860"/>
            </a:xfrm>
          </p:grpSpPr>
          <p:sp>
            <p:nvSpPr>
              <p:cNvPr id="125" name="流程图: 可选过程 124"/>
              <p:cNvSpPr/>
              <p:nvPr>
                <p:custDataLst>
                  <p:tags r:id="rId10"/>
                </p:custDataLst>
              </p:nvPr>
            </p:nvSpPr>
            <p:spPr>
              <a:xfrm>
                <a:off x="8234" y="2042"/>
                <a:ext cx="4511" cy="771"/>
              </a:xfrm>
              <a:prstGeom prst="flowChartAlternateProcess">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26" name="流程图: 可选过程 125"/>
              <p:cNvSpPr/>
              <p:nvPr>
                <p:custDataLst>
                  <p:tags r:id="rId11"/>
                </p:custDataLst>
              </p:nvPr>
            </p:nvSpPr>
            <p:spPr>
              <a:xfrm>
                <a:off x="8356" y="1953"/>
                <a:ext cx="4707" cy="802"/>
              </a:xfrm>
              <a:prstGeom prst="flowChartAlternateProcess">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133" name="文本框 132"/>
            <p:cNvSpPr txBox="1"/>
            <p:nvPr>
              <p:custDataLst>
                <p:tags r:id="rId12"/>
              </p:custDataLst>
            </p:nvPr>
          </p:nvSpPr>
          <p:spPr>
            <a:xfrm>
              <a:off x="8755" y="1303"/>
              <a:ext cx="4803" cy="11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fontAlgn="auto">
                <a:lnSpc>
                  <a:spcPct val="130000"/>
                </a:lnSpc>
                <a:spcBef>
                  <a:spcPct val="0"/>
                </a:spcBef>
                <a:spcAft>
                  <a:spcPct val="0"/>
                </a:spcAft>
                <a:buClrTx/>
                <a:buSzTx/>
                <a:buFontTx/>
                <a:buNone/>
                <a:defRPr/>
              </a:pPr>
              <a:r>
                <a:rPr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说明：不同的规则可设定不同的生产线参数。</a:t>
              </a:r>
              <a:endParaRPr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13">
            <a:clrChange>
              <a:clrFrom>
                <a:srgbClr val="FFFFFF">
                  <a:alpha val="100000"/>
                </a:srgbClr>
              </a:clrFrom>
              <a:clrTo>
                <a:srgbClr val="FFFFFF">
                  <a:alpha val="100000"/>
                  <a:alpha val="0"/>
                </a:srgbClr>
              </a:clrTo>
            </a:clrChange>
          </a:blip>
          <a:stretch>
            <a:fillRect/>
          </a:stretch>
        </p:blipFill>
        <p:spPr>
          <a:xfrm>
            <a:off x="5973445" y="669925"/>
            <a:ext cx="2168525" cy="12827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613535"/>
            <a:ext cx="10506075" cy="16916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algn="just" defTabSz="91440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rPr>
              <a:t>（三）营销与规划中心</a:t>
            </a:r>
            <a:endParaRPr lang="zh-CN" sz="2000" smtClean="0">
              <a:solidFill>
                <a:schemeClr val="accent1">
                  <a:lumMod val="75000"/>
                </a:schemeClr>
              </a:solidFill>
              <a:latin typeface="微软雅黑" panose="020b0503020204020204" charset="-122"/>
              <a:ea typeface="微软雅黑" panose="020b0503020204020204" charset="-122"/>
            </a:endParaRPr>
          </a:p>
          <a:p>
            <a:pPr marR="0" indent="508000" algn="just" defTabSz="91440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rPr>
              <a:t>营销与规划中心的功能主要是新产品研发、新市场开拓和ISO资格认证，</a:t>
            </a:r>
            <a:r>
              <a:rPr lang="zh-CN" sz="2000" smtClean="0">
                <a:latin typeface="微软雅黑" panose="020b0503020204020204" charset="-122"/>
                <a:ea typeface="微软雅黑" panose="020b0503020204020204" charset="-122"/>
              </a:rPr>
              <a:t>如下图所示</a:t>
            </a:r>
            <a:r>
              <a:rPr sz="2000" smtClean="0">
                <a:latin typeface="微软雅黑" panose="020b0503020204020204" charset="-122"/>
                <a:ea typeface="微软雅黑" panose="020b0503020204020204" charset="-122"/>
              </a:rPr>
              <a:t>。当每一个任务完成时，需要在实训教师处换取相应的准入资格证，才可以在下一年度/ 季度进行竞单与生产。</a:t>
            </a:r>
            <a:endParaRPr sz="2000" smtClean="0">
              <a:latin typeface="微软雅黑" panose="020b0503020204020204" charset="-122"/>
              <a:ea typeface="微软雅黑" panose="020b0503020204020204" charset="-122"/>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10" name="文本框 9"/>
          <p:cNvSpPr txBox="1"/>
          <p:nvPr>
            <p:custDataLst>
              <p:tags r:id="rId3"/>
            </p:custDataLst>
          </p:nvPr>
        </p:nvSpPr>
        <p:spPr>
          <a:xfrm>
            <a:off x="5173663" y="6313170"/>
            <a:ext cx="184467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营销与规划中心</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3" name="图片 2"/>
          <p:cNvPicPr>
            <a:picLocks noChangeAspect="1"/>
          </p:cNvPicPr>
          <p:nvPr>
            <p:custDataLst>
              <p:tags r:id="rId12"/>
            </p:custDataLst>
          </p:nvPr>
        </p:nvPicPr>
        <p:blipFill>
          <a:blip r:embed="rId11"/>
          <a:stretch>
            <a:fillRect/>
          </a:stretch>
        </p:blipFill>
        <p:spPr>
          <a:xfrm>
            <a:off x="2858135" y="3257550"/>
            <a:ext cx="6475730" cy="286258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234440" y="1952625"/>
            <a:ext cx="10038139" cy="4349797"/>
            <a:chOff x="-732" y="3499"/>
            <a:chExt cx="11979" cy="6327"/>
          </a:xfrm>
        </p:grpSpPr>
        <p:grpSp>
          <p:nvGrpSpPr>
            <p:cNvPr id="20" name="组合 19"/>
            <p:cNvGrpSpPr/>
            <p:nvPr/>
          </p:nvGrpSpPr>
          <p:grpSpPr>
            <a:xfrm>
              <a:off x="-732" y="3499"/>
              <a:ext cx="11979" cy="6327"/>
              <a:chOff x="-79" y="3499"/>
              <a:chExt cx="6612" cy="6327"/>
            </a:xfrm>
          </p:grpSpPr>
          <p:sp>
            <p:nvSpPr>
              <p:cNvPr id="10" name="圆角矩形 9"/>
              <p:cNvSpPr/>
              <p:nvPr/>
            </p:nvSpPr>
            <p:spPr>
              <a:xfrm>
                <a:off x="104" y="3740"/>
                <a:ext cx="6429"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9" y="3499"/>
                <a:ext cx="6456" cy="6103"/>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399" y="3598"/>
              <a:ext cx="10930" cy="58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（三）营销与规划中心</a:t>
              </a:r>
              <a:endParaRPr lang="zh-CN" sz="2000" smtClean="0">
                <a:solidFill>
                  <a:schemeClr val="accent1">
                    <a:lumMod val="75000"/>
                  </a:schemeClr>
                </a:solidFill>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(1)产品资格区域。</a:t>
              </a:r>
              <a:r>
                <a:rPr sz="2000" smtClean="0">
                  <a:latin typeface="微软雅黑" panose="020b0503020204020204" charset="-122"/>
                  <a:ea typeface="微软雅黑" panose="020b0503020204020204" charset="-122"/>
                  <a:sym typeface="+mn-ea"/>
                </a:rPr>
                <a:t>在模拟经营中，企业确定需要研发哪些产品后，开始投入资金和时间，达到要求后，即可获得产品生产资格，然后把相应的产品资格证摆放在对应位置。</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(2)质量认证区域。</a:t>
              </a:r>
              <a:r>
                <a:rPr sz="2000" smtClean="0">
                  <a:latin typeface="微软雅黑" panose="020b0503020204020204" charset="-122"/>
                  <a:ea typeface="微软雅黑" panose="020b0503020204020204" charset="-122"/>
                  <a:sym typeface="+mn-ea"/>
                </a:rPr>
                <a:t>在模拟经营中，企业只有取得相应的资格认证，才能进入相应的市场，获得相应的产品生产资格。质量认证包括ISO9000质量认证和ISO  14000环境认证，企业获得认证后，将相应质量认证证书摆放在对应位置。</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bg2">
                      <a:lumMod val="50000"/>
                    </a:schemeClr>
                  </a:solidFill>
                  <a:latin typeface="微软雅黑" panose="020b0503020204020204" charset="-122"/>
                  <a:ea typeface="微软雅黑" panose="020b0503020204020204" charset="-122"/>
                  <a:sym typeface="+mn-ea"/>
                </a:rPr>
                <a:t>(3)市场准入区域。</a:t>
              </a:r>
              <a:r>
                <a:rPr sz="2000" smtClean="0">
                  <a:latin typeface="微软雅黑" panose="020b0503020204020204" charset="-122"/>
                  <a:ea typeface="微软雅黑" panose="020b0503020204020204" charset="-122"/>
                  <a:sym typeface="+mn-ea"/>
                </a:rPr>
                <a:t>沙盘上共有5个市场，即本地市场、区域市场、国内市场、亚洲 市场和国际市场。在模拟经营中，企业需要确定开发哪些市场，获得市场准入资格后将相 应准入证摆放在对应位置。</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4210050" cy="1508760"/>
            <a:chOff x="203" y="0"/>
            <a:chExt cx="6630" cy="2376"/>
          </a:xfrm>
        </p:grpSpPr>
        <p:sp>
          <p:nvSpPr>
            <p:cNvPr id="3" name="矩形 2"/>
            <p:cNvSpPr/>
            <p:nvPr>
              <p:custDataLst>
                <p:tags r:id="rId3"/>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542" cy="1930"/>
              <a:chOff x="203" y="0"/>
              <a:chExt cx="5542" cy="1930"/>
            </a:xfrm>
          </p:grpSpPr>
          <p:pic>
            <p:nvPicPr>
              <p:cNvPr id="5" name="图片 4"/>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7" name="文本框 6"/>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8" name="直接连接符 7"/>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9" name="直接连接符 8"/>
            <p:cNvCxnSpPr/>
            <p:nvPr>
              <p:custDataLst>
                <p:tags r:id="rId9"/>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10">
            <a:clrChange>
              <a:clrFrom>
                <a:srgbClr val="FFFFFF">
                  <a:alpha val="100000"/>
                </a:srgbClr>
              </a:clrFrom>
              <a:clrTo>
                <a:srgbClr val="FFFFFF">
                  <a:alpha val="100000"/>
                  <a:alpha val="0"/>
                </a:srgbClr>
              </a:clrTo>
            </a:clrChange>
          </a:blip>
          <a:stretch>
            <a:fillRect/>
          </a:stretch>
        </p:blipFill>
        <p:spPr>
          <a:xfrm>
            <a:off x="8503920" y="664845"/>
            <a:ext cx="2168525" cy="12827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8" name="文本框 7"/>
          <p:cNvSpPr txBox="1"/>
          <p:nvPr>
            <p:custDataLst>
              <p:tags r:id="rId3"/>
            </p:custDataLst>
          </p:nvPr>
        </p:nvSpPr>
        <p:spPr>
          <a:xfrm>
            <a:off x="783590" y="1616710"/>
            <a:ext cx="10579735" cy="29197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(四) 财务中心</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财务中心的功能主要包括长期贷款、短期贷款、其他贷款、应收款、应付款、现金、 折旧及综合费用等，如</a:t>
            </a:r>
            <a:r>
              <a:rPr lang="zh-CN" sz="2000" smtClean="0">
                <a:latin typeface="微软雅黑" panose="020b0503020204020204" charset="-122"/>
                <a:ea typeface="微软雅黑" panose="020b0503020204020204" charset="-122"/>
                <a:sym typeface="+mn-ea"/>
              </a:rPr>
              <a:t>下图</a:t>
            </a:r>
            <a:r>
              <a:rPr sz="2000" smtClean="0">
                <a:latin typeface="微软雅黑" panose="020b0503020204020204" charset="-122"/>
                <a:ea typeface="微软雅黑" panose="020b0503020204020204" charset="-122"/>
                <a:sym typeface="+mn-ea"/>
              </a:rPr>
              <a:t>所示。</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其中，沙盘上长期贷款的纵列以年度为时间单位，离现金库最近的“FY1”为第一年；短期贷款、其他贷款的纵列以季度为时间单位，离现金库最近的“Q1”为第一季度；应收账款、应付账款的纵列也以季度为时间单位，即以Q为一个时间周期，离现金库最近的“一期”为第一个季度；折旧以年度为时间单位计提，综合费用按照发生时间记录支出。</a:t>
            </a:r>
            <a:endParaRPr sz="2000" smtClean="0">
              <a:latin typeface="微软雅黑" panose="020b0503020204020204" charset="-122"/>
              <a:ea typeface="微软雅黑" panose="020b0503020204020204" charset="-122"/>
              <a:sym typeface="+mn-ea"/>
            </a:endParaRPr>
          </a:p>
        </p:txBody>
      </p:sp>
      <p:sp>
        <p:nvSpPr>
          <p:cNvPr id="10" name="文本框 9"/>
          <p:cNvSpPr txBox="1"/>
          <p:nvPr>
            <p:custDataLst>
              <p:tags r:id="rId4"/>
            </p:custDataLst>
          </p:nvPr>
        </p:nvSpPr>
        <p:spPr>
          <a:xfrm>
            <a:off x="5577840" y="6319520"/>
            <a:ext cx="10363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财务中心</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2" name="组合 1"/>
          <p:cNvGrpSpPr/>
          <p:nvPr/>
        </p:nvGrpSpPr>
        <p:grpSpPr>
          <a:xfrm>
            <a:off x="128905" y="0"/>
            <a:ext cx="4210050" cy="1508760"/>
            <a:chOff x="203" y="0"/>
            <a:chExt cx="6630" cy="2376"/>
          </a:xfrm>
        </p:grpSpPr>
        <p:sp>
          <p:nvSpPr>
            <p:cNvPr id="3" name="矩形 2"/>
            <p:cNvSpPr/>
            <p:nvPr>
              <p:custDataLst>
                <p:tags r:id="rId5"/>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542" cy="1930"/>
              <a:chOff x="203" y="0"/>
              <a:chExt cx="5542" cy="1930"/>
            </a:xfrm>
          </p:grpSpPr>
          <p:pic>
            <p:nvPicPr>
              <p:cNvPr id="5" name="图片 4"/>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1" name="文本框 10"/>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4" name="直接连接符 13"/>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5" name="直接连接符 14"/>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6" name="图片 15"/>
          <p:cNvPicPr>
            <a:picLocks noChangeAspect="1"/>
          </p:cNvPicPr>
          <p:nvPr>
            <p:custDataLst>
              <p:tags r:id="rId13"/>
            </p:custDataLst>
          </p:nvPr>
        </p:nvPicPr>
        <p:blipFill>
          <a:blip r:embed="rId12"/>
          <a:stretch>
            <a:fillRect/>
          </a:stretch>
        </p:blipFill>
        <p:spPr>
          <a:xfrm>
            <a:off x="2964180" y="4536440"/>
            <a:ext cx="6263640" cy="178308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8" name="文本框 7"/>
          <p:cNvSpPr txBox="1"/>
          <p:nvPr>
            <p:custDataLst>
              <p:tags r:id="rId3"/>
            </p:custDataLst>
          </p:nvPr>
        </p:nvSpPr>
        <p:spPr>
          <a:xfrm>
            <a:off x="783590" y="1616710"/>
            <a:ext cx="10579735" cy="17475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(五) 生产中心</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生产中心主要有厂房和机器设备，沙盘中共有大厂房和小厂房两个生产中心，如</a:t>
            </a:r>
            <a:r>
              <a:rPr lang="zh-CN" sz="2000" smtClean="0">
                <a:latin typeface="微软雅黑" panose="020b0503020204020204" charset="-122"/>
                <a:ea typeface="微软雅黑" panose="020b0503020204020204" charset="-122"/>
                <a:sym typeface="+mn-ea"/>
              </a:rPr>
              <a:t>下图</a:t>
            </a:r>
            <a:r>
              <a:rPr sz="2000" smtClean="0">
                <a:latin typeface="微软雅黑" panose="020b0503020204020204" charset="-122"/>
                <a:ea typeface="微软雅黑" panose="020b0503020204020204" charset="-122"/>
                <a:sym typeface="+mn-ea"/>
              </a:rPr>
              <a:t>所示。大厂房有6条生产线的容量，小厂房有4条生产线的容量。每条生产线生产的产品可以通过下方的标识来表示，同时生产线净值也可以通过沙盘盘面显示。</a:t>
            </a:r>
            <a:endParaRPr sz="2000" smtClean="0">
              <a:latin typeface="微软雅黑" panose="020b0503020204020204" charset="-122"/>
              <a:ea typeface="微软雅黑" panose="020b0503020204020204" charset="-122"/>
              <a:sym typeface="+mn-ea"/>
            </a:endParaRPr>
          </a:p>
        </p:txBody>
      </p:sp>
      <p:sp>
        <p:nvSpPr>
          <p:cNvPr id="10" name="文本框 9"/>
          <p:cNvSpPr txBox="1"/>
          <p:nvPr>
            <p:custDataLst>
              <p:tags r:id="rId4"/>
            </p:custDataLst>
          </p:nvPr>
        </p:nvSpPr>
        <p:spPr>
          <a:xfrm>
            <a:off x="5577840" y="6261100"/>
            <a:ext cx="10363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生产中心</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2" name="组合 1"/>
          <p:cNvGrpSpPr/>
          <p:nvPr/>
        </p:nvGrpSpPr>
        <p:grpSpPr>
          <a:xfrm>
            <a:off x="128905" y="0"/>
            <a:ext cx="4210050" cy="1508760"/>
            <a:chOff x="203" y="0"/>
            <a:chExt cx="6630" cy="2376"/>
          </a:xfrm>
        </p:grpSpPr>
        <p:sp>
          <p:nvSpPr>
            <p:cNvPr id="3" name="矩形 2"/>
            <p:cNvSpPr/>
            <p:nvPr>
              <p:custDataLst>
                <p:tags r:id="rId5"/>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542" cy="1930"/>
              <a:chOff x="203" y="0"/>
              <a:chExt cx="5542" cy="1930"/>
            </a:xfrm>
          </p:grpSpPr>
          <p:pic>
            <p:nvPicPr>
              <p:cNvPr id="5" name="图片 4"/>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1" name="文本框 10"/>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4" name="直接连接符 13"/>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5" name="直接连接符 14"/>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6" name="图片 5"/>
          <p:cNvPicPr>
            <a:picLocks noChangeAspect="1"/>
          </p:cNvPicPr>
          <p:nvPr>
            <p:custDataLst>
              <p:tags r:id="rId13"/>
            </p:custDataLst>
          </p:nvPr>
        </p:nvPicPr>
        <p:blipFill>
          <a:blip r:embed="rId12"/>
          <a:stretch>
            <a:fillRect/>
          </a:stretch>
        </p:blipFill>
        <p:spPr>
          <a:xfrm>
            <a:off x="2773045" y="3364230"/>
            <a:ext cx="6645910" cy="277558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8" name="文本框 7"/>
          <p:cNvSpPr txBox="1"/>
          <p:nvPr>
            <p:custDataLst>
              <p:tags r:id="rId3"/>
            </p:custDataLst>
          </p:nvPr>
        </p:nvSpPr>
        <p:spPr>
          <a:xfrm>
            <a:off x="957580" y="1616710"/>
            <a:ext cx="10125710" cy="21634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(六) 物流中心</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物流中心的功能主要是原材料采购和产成品销售。其中，原材料采购有采购提前期。 在沙盘上物流中心分为两个区域：</a:t>
            </a:r>
            <a:r>
              <a:rPr sz="2000" smtClean="0">
                <a:solidFill>
                  <a:srgbClr val="FF0000"/>
                </a:solidFill>
                <a:latin typeface="微软雅黑" panose="020b0503020204020204" charset="-122"/>
                <a:ea typeface="微软雅黑" panose="020b0503020204020204" charset="-122"/>
                <a:sym typeface="+mn-ea"/>
              </a:rPr>
              <a:t>原材料区域</a:t>
            </a:r>
            <a:r>
              <a:rPr sz="2000" smtClean="0">
                <a:latin typeface="微软雅黑" panose="020b0503020204020204" charset="-122"/>
                <a:ea typeface="微软雅黑" panose="020b0503020204020204" charset="-122"/>
                <a:sym typeface="+mn-ea"/>
              </a:rPr>
              <a:t>和</a:t>
            </a:r>
            <a:r>
              <a:rPr sz="2000" smtClean="0">
                <a:solidFill>
                  <a:srgbClr val="FF0000"/>
                </a:solidFill>
                <a:latin typeface="微软雅黑" panose="020b0503020204020204" charset="-122"/>
                <a:ea typeface="微软雅黑" panose="020b0503020204020204" charset="-122"/>
                <a:sym typeface="+mn-ea"/>
              </a:rPr>
              <a:t>产成品区域</a:t>
            </a:r>
            <a:r>
              <a:rPr sz="2000" smtClean="0">
                <a:latin typeface="微软雅黑" panose="020b0503020204020204" charset="-122"/>
                <a:ea typeface="微软雅黑" panose="020b0503020204020204" charset="-122"/>
                <a:sym typeface="+mn-ea"/>
              </a:rPr>
              <a:t>。原材料区域由“原材料订 单”“在途原材料”和“原材料库”组成，产成品区域分为“产品订单”和“产品库”两 部分。物流中心盘面如</a:t>
            </a:r>
            <a:r>
              <a:rPr lang="zh-CN" sz="2000" smtClean="0">
                <a:latin typeface="微软雅黑" panose="020b0503020204020204" charset="-122"/>
                <a:ea typeface="微软雅黑" panose="020b0503020204020204" charset="-122"/>
                <a:sym typeface="+mn-ea"/>
              </a:rPr>
              <a:t>下图</a:t>
            </a:r>
            <a:r>
              <a:rPr sz="2000" smtClean="0">
                <a:latin typeface="微软雅黑" panose="020b0503020204020204" charset="-122"/>
                <a:ea typeface="微软雅黑" panose="020b0503020204020204" charset="-122"/>
                <a:sym typeface="+mn-ea"/>
              </a:rPr>
              <a:t>所示</a:t>
            </a:r>
            <a:r>
              <a:rPr lang="zh-CN" sz="2000" smtClean="0">
                <a:latin typeface="微软雅黑" panose="020b0503020204020204" charset="-122"/>
                <a:ea typeface="微软雅黑" panose="020b0503020204020204" charset="-122"/>
                <a:sym typeface="+mn-ea"/>
              </a:rPr>
              <a:t>：</a:t>
            </a:r>
            <a:endParaRPr lang="zh-CN" sz="2000" smtClean="0">
              <a:latin typeface="微软雅黑" panose="020b0503020204020204" charset="-122"/>
              <a:ea typeface="微软雅黑" panose="020b0503020204020204" charset="-122"/>
              <a:sym typeface="+mn-ea"/>
            </a:endParaRPr>
          </a:p>
        </p:txBody>
      </p:sp>
      <p:sp>
        <p:nvSpPr>
          <p:cNvPr id="10" name="文本框 9"/>
          <p:cNvSpPr txBox="1"/>
          <p:nvPr>
            <p:custDataLst>
              <p:tags r:id="rId4"/>
            </p:custDataLst>
          </p:nvPr>
        </p:nvSpPr>
        <p:spPr>
          <a:xfrm>
            <a:off x="5577840" y="6261100"/>
            <a:ext cx="10363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物流中心</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2" name="组合 1"/>
          <p:cNvGrpSpPr/>
          <p:nvPr/>
        </p:nvGrpSpPr>
        <p:grpSpPr>
          <a:xfrm>
            <a:off x="128905" y="0"/>
            <a:ext cx="4210050" cy="1508760"/>
            <a:chOff x="203" y="0"/>
            <a:chExt cx="6630" cy="2376"/>
          </a:xfrm>
        </p:grpSpPr>
        <p:sp>
          <p:nvSpPr>
            <p:cNvPr id="3" name="矩形 2"/>
            <p:cNvSpPr/>
            <p:nvPr>
              <p:custDataLst>
                <p:tags r:id="rId5"/>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542" cy="1930"/>
              <a:chOff x="203" y="0"/>
              <a:chExt cx="5542" cy="1930"/>
            </a:xfrm>
          </p:grpSpPr>
          <p:pic>
            <p:nvPicPr>
              <p:cNvPr id="5" name="图片 4"/>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1" name="文本框 10"/>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4" name="直接连接符 13"/>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5" name="直接连接符 14"/>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7" name="图片 6"/>
          <p:cNvPicPr>
            <a:picLocks noChangeAspect="1"/>
          </p:cNvPicPr>
          <p:nvPr>
            <p:custDataLst>
              <p:tags r:id="rId13"/>
            </p:custDataLst>
          </p:nvPr>
        </p:nvPicPr>
        <p:blipFill>
          <a:blip r:embed="rId12"/>
          <a:stretch>
            <a:fillRect/>
          </a:stretch>
        </p:blipFill>
        <p:spPr>
          <a:xfrm>
            <a:off x="2053590" y="3823335"/>
            <a:ext cx="8084820" cy="234886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custDataLst>
              <p:tags r:id="rId2"/>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pic>
        <p:nvPicPr>
          <p:cNvPr id="6" name="https://photo-static-api.fotomore.com/creative/vcg/400/new/VCG211270727334.jpg?uid=386&amp;timestamp=1700201067&amp;sign=85b60b0eaf2136b866cb393d3f6f8afc" descr="templates\picture_hover\&amp;pky270_sjzg_VCG211270727334&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595630" y="4161155"/>
            <a:ext cx="2515870" cy="1372235"/>
          </a:xfrm>
          <a:prstGeom prst="rect">
            <a:avLst/>
          </a:prstGeom>
        </p:spPr>
      </p:pic>
      <p:grpSp>
        <p:nvGrpSpPr>
          <p:cNvPr id="8" name="组合 7"/>
          <p:cNvGrpSpPr/>
          <p:nvPr/>
        </p:nvGrpSpPr>
        <p:grpSpPr>
          <a:xfrm>
            <a:off x="0" y="1735755"/>
            <a:ext cx="12192000" cy="3686510"/>
            <a:chOff x="0" y="2744"/>
            <a:chExt cx="19200" cy="4672"/>
          </a:xfrm>
        </p:grpSpPr>
        <p:grpSp>
          <p:nvGrpSpPr>
            <p:cNvPr id="3" name="组合 2"/>
            <p:cNvGrpSpPr/>
            <p:nvPr/>
          </p:nvGrpSpPr>
          <p:grpSpPr>
            <a:xfrm>
              <a:off x="0" y="3532"/>
              <a:ext cx="19200" cy="3884"/>
              <a:chOff x="0" y="3532"/>
              <a:chExt cx="19200" cy="3884"/>
            </a:xfrm>
          </p:grpSpPr>
          <p:cxnSp>
            <p:nvCxnSpPr>
              <p:cNvPr id="9" name="直接连接符 8"/>
              <p:cNvCxnSpPr/>
              <p:nvPr/>
            </p:nvCxnSpPr>
            <p:spPr>
              <a:xfrm>
                <a:off x="2395" y="3532"/>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4"/>
                </p:custDataLst>
              </p:nvPr>
            </p:nvSpPr>
            <p:spPr>
              <a:xfrm>
                <a:off x="4669" y="4170"/>
                <a:ext cx="11627" cy="2607"/>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58800" defTabSz="914400" rtl="0" fontAlgn="auto">
                  <a:lnSpc>
                    <a:spcPct val="130000"/>
                  </a:lnSpc>
                  <a:spcBef>
                    <a:spcPct val="0"/>
                  </a:spcBef>
                  <a:spcAft>
                    <a:spcPts val="60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通过实物感受一下 ERP 物理沙盘的盘面。说说它和你想象的沙盘有什么不同?</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58800" defTabSz="914400" rtl="0" fontAlgn="auto">
                  <a:lnSpc>
                    <a:spcPct val="130000"/>
                  </a:lnSpc>
                  <a:spcBef>
                    <a:spcPct val="0"/>
                  </a:spcBef>
                  <a:spcAft>
                    <a:spcPts val="60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根据前面所学的知识总结一下沙盘盘面上各版块的作用，然后想一想，制造业运营流程版块的作用是什么?</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cxnSp>
            <p:nvCxnSpPr>
              <p:cNvPr id="2" name="直接连接符 1"/>
              <p:cNvCxnSpPr/>
              <p:nvPr>
                <p:custDataLst>
                  <p:tags r:id="rId5"/>
                </p:custDataLst>
              </p:nvPr>
            </p:nvCxnSpPr>
            <p:spPr>
              <a:xfrm>
                <a:off x="0" y="7407"/>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 name="图片 3" descr="32313534343230383b32313534343230353bccd6c2db"/>
            <p:cNvPicPr>
              <a:picLocks noChangeAspect="1"/>
            </p:cNvPicPr>
            <p:nvPr/>
          </p:nvPicPr>
          <p:blipFill>
            <a:blip r:embed="rId6">
              <a:alphaModFix amt="69000"/>
            </a:blip>
            <a:stretch>
              <a:fillRect/>
            </a:stretch>
          </p:blipFill>
          <p:spPr>
            <a:xfrm>
              <a:off x="14769" y="2744"/>
              <a:ext cx="945" cy="795"/>
            </a:xfrm>
            <a:prstGeom prst="rect">
              <a:avLst/>
            </a:prstGeom>
          </p:spPr>
        </p:pic>
        <p:sp>
          <p:nvSpPr>
            <p:cNvPr id="7" name="矩形 6"/>
            <p:cNvSpPr/>
            <p:nvPr>
              <p:custDataLst>
                <p:tags r:id="rId7"/>
              </p:custDataLst>
            </p:nvPr>
          </p:nvSpPr>
          <p:spPr>
            <a:xfrm>
              <a:off x="15927" y="2853"/>
              <a:ext cx="2107" cy="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课堂讨论</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grpSp>
        <p:nvGrpSpPr>
          <p:cNvPr id="5" name="组合 4"/>
          <p:cNvGrpSpPr/>
          <p:nvPr/>
        </p:nvGrpSpPr>
        <p:grpSpPr>
          <a:xfrm>
            <a:off x="128905" y="0"/>
            <a:ext cx="4210050" cy="1508760"/>
            <a:chOff x="203" y="0"/>
            <a:chExt cx="6630" cy="2376"/>
          </a:xfrm>
        </p:grpSpPr>
        <p:sp>
          <p:nvSpPr>
            <p:cNvPr id="10" name="矩形 9"/>
            <p:cNvSpPr/>
            <p:nvPr>
              <p:custDataLst>
                <p:tags r:id="rId8"/>
              </p:custDataLst>
            </p:nvPr>
          </p:nvSpPr>
          <p:spPr>
            <a:xfrm>
              <a:off x="1839" y="1638"/>
              <a:ext cx="4287"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、沙盘教具概述</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2" name="组合 11"/>
            <p:cNvGrpSpPr/>
            <p:nvPr/>
          </p:nvGrpSpPr>
          <p:grpSpPr>
            <a:xfrm>
              <a:off x="203" y="0"/>
              <a:ext cx="5542" cy="1930"/>
              <a:chOff x="203" y="0"/>
              <a:chExt cx="5542" cy="1930"/>
            </a:xfrm>
          </p:grpSpPr>
          <p:pic>
            <p:nvPicPr>
              <p:cNvPr id="13" name="图片 12"/>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1" name="文本框 20"/>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2" name="文本框 21"/>
              <p:cNvSpPr txBox="1"/>
              <p:nvPr>
                <p:custDataLst>
                  <p:tags r:id="rId12"/>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2400" noProof="0" smtClean="0">
                    <a:ln>
                      <a:noFill/>
                    </a:ln>
                    <a:solidFill>
                      <a:srgbClr val="1F4E79"/>
                    </a:solidFill>
                    <a:effectLst/>
                    <a:uLnTx/>
                    <a:uFillTx/>
                    <a:latin typeface="微软雅黑" panose="020b0503020204020204" charset="-122"/>
                    <a:ea typeface="微软雅黑" panose="020b0503020204020204" charset="-122"/>
                    <a:sym typeface="+mn-ea"/>
                  </a:rPr>
                  <a:t>ERP物理沙盘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3" name="直接连接符 22"/>
              <p:cNvCxnSpPr/>
              <p:nvPr>
                <p:custDataLst>
                  <p:tags r:id="rId13"/>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14"/>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5671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02</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306830" y="2355850"/>
            <a:ext cx="571627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ERP电子沙盘</a:t>
            </a:r>
            <a:endParaRPr sz="7200" noProof="0" smtClean="0">
              <a:ln>
                <a:noFill/>
              </a:ln>
              <a:solidFill>
                <a:srgbClr val="1F4E79"/>
              </a:solidFill>
              <a:effectLst/>
              <a:uLnTx/>
              <a:uFillTx/>
              <a:latin typeface="微软雅黑" panose="020b0503020204020204" charset="-122"/>
              <a:ea typeface="微软雅黑" panose="020b0503020204020204" charset="-122"/>
              <a:sym typeface="+mn-ea"/>
            </a:endParaRPr>
          </a:p>
        </p:txBody>
      </p:sp>
      <p:sp>
        <p:nvSpPr>
          <p:cNvPr id="34" name="椭圆 33"/>
          <p:cNvSpPr/>
          <p:nvPr/>
        </p:nvSpPr>
        <p:spPr>
          <a:xfrm>
            <a:off x="1595152" y="39238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3709702" y="392427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5824850" y="3923642"/>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679575"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007"/>
              <a:ext cx="8589" cy="48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ERP电子沙盘是基于物理沙盘开发出来的一套模拟企业经营活动的软件系统，是基于流程的互动经营模式的模拟经营平台。电子沙盘教具是物理沙盘内容的电子化，运用软件 技术在计算机上实现推演的工具。</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一般来说，电子沙盘是物理沙盘的延伸。目前很多公司在物理沙盘的基础上，推出了不同版本的电子沙盘，例如，用友软件公司先后推出了“创业者”和“新商战”电子沙盘，金蝶软件公司推出了“经营之道”和“创业之星”电子沙盘。</a:t>
              </a:r>
              <a:endParaRPr sz="2000" smtClean="0">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7203440" y="669925"/>
            <a:ext cx="2168525" cy="1282700"/>
          </a:xfrm>
          <a:prstGeom prst="rect">
            <a:avLst/>
          </a:prstGeom>
        </p:spPr>
      </p:pic>
      <p:grpSp>
        <p:nvGrpSpPr>
          <p:cNvPr id="51" name="组合 50"/>
          <p:cNvGrpSpPr/>
          <p:nvPr/>
        </p:nvGrpSpPr>
        <p:grpSpPr>
          <a:xfrm>
            <a:off x="128905" y="0"/>
            <a:ext cx="4531995" cy="1511300"/>
            <a:chOff x="203" y="0"/>
            <a:chExt cx="7137" cy="2380"/>
          </a:xfrm>
        </p:grpSpPr>
        <p:sp>
          <p:nvSpPr>
            <p:cNvPr id="52" name="矩形 51"/>
            <p:cNvSpPr/>
            <p:nvPr>
              <p:custDataLst>
                <p:tags r:id="rId4"/>
              </p:custDataLst>
            </p:nvPr>
          </p:nvSpPr>
          <p:spPr>
            <a:xfrm>
              <a:off x="1839" y="1638"/>
              <a:ext cx="5268"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一、ERP电子沙盘的种类</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ERP电子沙盘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6120"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333625" y="2300605"/>
            <a:ext cx="7467600" cy="3365500"/>
            <a:chOff x="2261" y="2207"/>
            <a:chExt cx="14137" cy="4519"/>
          </a:xfrm>
        </p:grpSpPr>
        <p:grpSp>
          <p:nvGrpSpPr>
            <p:cNvPr id="28" name="组合 27"/>
            <p:cNvGrpSpPr/>
            <p:nvPr/>
          </p:nvGrpSpPr>
          <p:grpSpPr>
            <a:xfrm>
              <a:off x="2261" y="2207"/>
              <a:ext cx="14137" cy="4519"/>
              <a:chOff x="1036151" y="2001640"/>
              <a:chExt cx="8977302" cy="2869862"/>
            </a:xfrm>
          </p:grpSpPr>
          <p:sp>
            <p:nvSpPr>
              <p:cNvPr id="29" name="折角形 28"/>
              <p:cNvSpPr/>
              <p:nvPr/>
            </p:nvSpPr>
            <p:spPr>
              <a:xfrm>
                <a:off x="1297989" y="2001640"/>
                <a:ext cx="8715464" cy="2691836"/>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1036151" y="2116478"/>
                <a:ext cx="8731494" cy="2755024"/>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674" y="2550"/>
              <a:ext cx="12875" cy="3501"/>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sz="2000" smtClean="0">
                  <a:solidFill>
                    <a:schemeClr val="accent1">
                      <a:lumMod val="75000"/>
                    </a:schemeClr>
                  </a:solidFill>
                  <a:latin typeface="微软雅黑" panose="020b0503020204020204" charset="-122"/>
                  <a:ea typeface="微软雅黑" panose="020b0503020204020204" charset="-122"/>
                  <a:sym typeface="+mn-ea"/>
                </a:rPr>
                <a:t>( 一 ) “创业者”电子沙盘</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“创业者”电子沙盘是由浙江大学城市学院及用友软件联合打造的最新企业经营模拟软件，首创基于流程的互动经营模式。</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“创业者”电子沙盘是由学生组成若干个相互竞争的模拟企业，通过模拟企业6年左右的经营，让学生切身体验从筹资、融资、投资到企业经营管理的创业全过程。</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638800" y="1687195"/>
            <a:ext cx="914400" cy="914400"/>
          </a:xfrm>
          <a:prstGeom prst="rect">
            <a:avLst/>
          </a:prstGeom>
        </p:spPr>
      </p:pic>
      <p:sp>
        <p:nvSpPr>
          <p:cNvPr id="3" name="任意多边形 2"/>
          <p:cNvSpPr/>
          <p:nvPr>
            <p:custDataLst>
              <p:tags r:id="rId4"/>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4531995" cy="1511300"/>
            <a:chOff x="203" y="0"/>
            <a:chExt cx="7137" cy="2380"/>
          </a:xfrm>
        </p:grpSpPr>
        <p:sp>
          <p:nvSpPr>
            <p:cNvPr id="6" name="矩形 5"/>
            <p:cNvSpPr/>
            <p:nvPr>
              <p:custDataLst>
                <p:tags r:id="rId5"/>
              </p:custDataLst>
            </p:nvPr>
          </p:nvSpPr>
          <p:spPr>
            <a:xfrm>
              <a:off x="1839" y="1638"/>
              <a:ext cx="5268"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一、ERP电子沙盘的种类</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542" cy="1930"/>
              <a:chOff x="203" y="0"/>
              <a:chExt cx="554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ERP电子沙盘</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1"/>
              </p:custDataLst>
            </p:nvPr>
          </p:nvCxnSpPr>
          <p:spPr>
            <a:xfrm>
              <a:off x="1220" y="2367"/>
              <a:ext cx="6120" cy="13"/>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https://d.book118.com/878074007031006025</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TABLE_ENDDRAG_ORIGIN_RECT" val="833*280"/>
  <p:tag name="TABLE_ENDDRAG_RECT" val="63*163*833*280"/>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TABLE_ENDDRAG_ORIGIN_RECT" val="832*216"/>
  <p:tag name="TABLE_ENDDRAG_RECT" val="61*227*833*216"/>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TABLE_ENDDRAG_ORIGIN_RECT" val="833*277"/>
  <p:tag name="TABLE_ENDDRAG_RECT" val="61*225*833*277"/>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7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汉仪雅酷黑简"/>
        <a:ea typeface="汉仪雅酷黑简"/>
        <a:cs typeface="Arial"/>
      </a:majorFont>
      <a:minorFont>
        <a:latin typeface="汉仪君黑-45简"/>
        <a:ea typeface="汉仪君黑-45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151</Paragraphs>
  <Slides>23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汉仪雅酷黑简</vt:lpstr>
      <vt:lpstr>汉仪君黑-45简</vt:lpstr>
      <vt:lpstr>阿里巴巴普惠体 2.0 45 Light</vt:lpstr>
      <vt:lpstr>微软雅黑</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2024-09-01T18:08:10.328</cp:lastPrinted>
  <dcterms:created xsi:type="dcterms:W3CDTF">2024-09-01T10:08:10Z</dcterms:created>
  <dcterms:modified xsi:type="dcterms:W3CDTF">2024-09-01T10:08:12Z</dcterms:modified>
</cp:coreProperties>
</file>