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02F4D-0EE6-4D19-81EC-340F5738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31046-DB6C-4A70-BF4F-5924CC6E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5CD33-DA1D-433B-8DA6-73D9FE07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BAC9F-4494-4796-B100-969DEAF9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294F1-BD4C-4031-9557-840D34C1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8E1AD-29BD-4698-BE0A-3BF2BB76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E2C1A-6B54-421A-9925-C6E8D3A8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5C176-D5A9-4E5F-9E29-05B6DE5A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EDBA8-101C-427E-82F4-FBB02F02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1B958-66DF-41EA-8445-9F4510FA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F5641-88D5-42A3-A0F5-38501781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03122" y="1976292"/>
            <a:ext cx="4254500" cy="871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4.png" /><Relationship Id="rId12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4021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30675" y="1780852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小康监测报告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1432540" cy="6306820"/>
            <a:chExt cx="11432540" cy="6306820"/>
          </a:xfrm>
        </p:grpSpPr>
        <p:sp>
          <p:nvSpPr>
            <p:cNvPr id="3" name="object 3"/>
            <p:cNvSpPr/>
            <p:nvPr/>
          </p:nvSpPr>
          <p:spPr>
            <a:xfrm>
              <a:off x="759519" y="535259"/>
              <a:ext cx="10673080" cy="5769610"/>
            </a:xfrm>
            <a:custGeom>
              <a:rect l="l" t="t" r="r" b="b"/>
              <a:pathLst>
                <a:path w="10673080" h="5769610">
                  <a:moveTo>
                    <a:pt x="10672959" y="5769192"/>
                  </a:moveTo>
                  <a:lnTo>
                    <a:pt x="0" y="5769192"/>
                  </a:lnTo>
                  <a:lnTo>
                    <a:pt x="0" y="0"/>
                  </a:lnTo>
                  <a:lnTo>
                    <a:pt x="10672959" y="0"/>
                  </a:lnTo>
                  <a:lnTo>
                    <a:pt x="10672959" y="57691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5567207" cy="6306311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49284" y="864826"/>
            <a:ext cx="3150870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0" spc="-10">
                <a:latin typeface="微软雅黑"/>
                <a:cs typeface="微软雅黑"/>
              </a:rPr>
              <a:t>CONTENTS</a:t>
            </a:r>
            <a:endParaRPr sz="45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85408" y="1986834"/>
            <a:ext cx="3581400" cy="2815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EB554D"/>
                </a:solidFill>
                <a:latin typeface="微软雅黑"/>
                <a:cs typeface="微软雅黑"/>
              </a:rPr>
              <a:t>小康监测概述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小康监测数据收集与分析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小康监测结果解读与展示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小康监测的挑战与展望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EB554D"/>
                </a:solidFill>
                <a:latin typeface="微软雅黑"/>
                <a:cs typeface="微软雅黑"/>
              </a:rPr>
              <a:t>小康监测案例研究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11724" y="5305075"/>
            <a:ext cx="236855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10"/>
              <a:t>小康监测概述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01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小康的定义与标准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3317240" cy="44018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定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义</a:t>
            </a:r>
            <a:endParaRPr sz="2000">
              <a:latin typeface="微软雅黑"/>
              <a:cs typeface="微软雅黑"/>
            </a:endParaRPr>
          </a:p>
          <a:p>
            <a:pPr marL="65405" marR="5080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latin typeface="微软雅黑"/>
                <a:cs typeface="微软雅黑"/>
              </a:rPr>
              <a:t>小康是指一个国家或地区在经济发展、社会治理、生态环境等方面达到一定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水平的状态，是相对全面、综合的发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5">
                <a:latin typeface="微软雅黑"/>
                <a:cs typeface="微软雅黑"/>
              </a:rPr>
              <a:t>展目标。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标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准</a:t>
            </a:r>
            <a:endParaRPr sz="2000">
              <a:latin typeface="微软雅黑"/>
              <a:cs typeface="微软雅黑"/>
            </a:endParaRPr>
          </a:p>
          <a:p>
            <a:pPr marL="65405" marR="195580" algn="just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latin typeface="微软雅黑"/>
                <a:cs typeface="微软雅黑"/>
              </a:rPr>
              <a:t>小康标准通常包括收入水平、教育程度、医疗保障、住房条件、环境质量等方面，不同国家或地区根据自身实际情况制定具体标准。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359900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目的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小康监测的目的是通过收集、分析相关数据，评估国家或地区在小康建设方面取得的进展和存在的问题，为政策制定和调整提供科学依据。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BDDD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EB554D"/>
                </a:solidFill>
                <a:latin typeface="微软雅黑"/>
                <a:cs typeface="微软雅黑"/>
              </a:rPr>
              <a:t>意义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8C1610"/>
                </a:solidFill>
                <a:latin typeface="微软雅黑"/>
                <a:cs typeface="微软雅黑"/>
              </a:rPr>
              <a:t>小康监测有助于及时发现和解决发展中的问题，推动国家或地区全面、协调、可持续发展；同时，也有助于提高政府和社会对小康建设的关注度和参与度，增强全民的获得感和幸福感。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473658" y="4824690"/>
            <a:ext cx="9220835" cy="9525"/>
            <a:chOff x="1473658" y="4824690"/>
            <a:chExt cx="9220835" cy="9525"/>
          </a:xfrm>
        </p:grpSpPr>
        <p:sp>
          <p:nvSpPr>
            <p:cNvPr id="7" name="object 7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73658" y="4829452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EB55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481377" y="2171023"/>
            <a:ext cx="9220835" cy="9525"/>
            <a:chOff x="1481377" y="2171023"/>
            <a:chExt cx="9220835" cy="9525"/>
          </a:xfrm>
        </p:grpSpPr>
        <p:sp>
          <p:nvSpPr>
            <p:cNvPr id="10" name="object 10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0" y="0"/>
                  </a:moveTo>
                  <a:lnTo>
                    <a:pt x="9220297" y="0"/>
                  </a:lnTo>
                </a:path>
              </a:pathLst>
            </a:custGeom>
            <a:ln w="9525">
              <a:solidFill>
                <a:srgbClr val="FBDDD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小康监测的目的与意义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FCDDD7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14514" y="2855191"/>
            <a:ext cx="2856230" cy="0"/>
          </a:xfrm>
          <a:custGeom>
            <a:rect l="l" t="t" r="r" b="b"/>
            <a:pathLst>
              <a:path w="2856229">
                <a:moveTo>
                  <a:pt x="0" y="0"/>
                </a:moveTo>
                <a:lnTo>
                  <a:pt x="2856055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小康监测主要采用定性和定量相结合的方法，包括数据收集、整理、分析和解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读等环节。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522701" y="2275469"/>
            <a:ext cx="53721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EB554D"/>
                </a:solidFill>
                <a:latin typeface="微软雅黑"/>
                <a:cs typeface="微软雅黑"/>
              </a:rPr>
              <a:t>指标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17660" y="2850428"/>
            <a:ext cx="2856230" cy="9525"/>
            <a:chOff x="8117660" y="2850428"/>
            <a:chExt cx="2856230" cy="9525"/>
          </a:xfrm>
        </p:grpSpPr>
        <p:sp>
          <p:nvSpPr>
            <p:cNvPr id="12" name="object 12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2856055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0" y="0"/>
                  </a:moveTo>
                  <a:lnTo>
                    <a:pt x="2856055" y="0"/>
                  </a:lnTo>
                </a:path>
              </a:pathLst>
            </a:custGeom>
            <a:ln w="9525">
              <a:solidFill>
                <a:srgbClr val="EB55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928808" y="3006875"/>
            <a:ext cx="31115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8C1610"/>
                </a:solidFill>
                <a:latin typeface="微软雅黑"/>
                <a:cs typeface="微软雅黑"/>
              </a:rPr>
              <a:t>小康监测的指标体系包括收入水平、教育程度、医疗保障、住房条件、环境质量等方面，具体指标可根据不同国家或地区的实际情况进行选择和调整。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6197" y="2275469"/>
            <a:ext cx="53721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方法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小康监测的方法与指标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35412" y="5305075"/>
            <a:ext cx="432117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5"/>
              <a:t>小康监测数据收集与分析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02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5E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FCDDD7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调查问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卷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通过设计针对目标群体的调查问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卷，收集有关收入、消费、教育、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医疗等方面的数据。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1610"/>
                </a:solidFill>
                <a:latin typeface="微软雅黑"/>
                <a:cs typeface="微软雅黑"/>
              </a:rPr>
              <a:t>统计数</a:t>
            </a:r>
            <a:r>
              <a:rPr sz="2300" b="1" spc="-50">
                <a:solidFill>
                  <a:srgbClr val="8C1610"/>
                </a:solidFill>
                <a:latin typeface="微软雅黑"/>
                <a:cs typeface="微软雅黑"/>
              </a:rPr>
              <a:t>据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8C1610"/>
                </a:solidFill>
                <a:latin typeface="微软雅黑"/>
                <a:cs typeface="微软雅黑"/>
              </a:rPr>
              <a:t>收集国家、地区或相关机构的统计数据，包括人口普查、经济普</a:t>
            </a:r>
            <a:r>
              <a:rPr sz="1500" spc="-20">
                <a:solidFill>
                  <a:srgbClr val="8C1610"/>
                </a:solidFill>
                <a:latin typeface="微软雅黑"/>
                <a:cs typeface="微软雅黑"/>
              </a:rPr>
              <a:t>查等。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实地考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通过实地考察和观察，收集有关当地经济发展、居民生活状况等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一手数据。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F3573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数据收集的方法与途径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5E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FF5E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CDDD7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CDDD7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FCDDD7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63744" y="1760559"/>
            <a:ext cx="370205" cy="370205"/>
          </a:xfrm>
          <a:custGeom>
            <a:rect l="l" t="t" r="r" b="b"/>
            <a:pathLst>
              <a:path w="370204" h="370205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4" y="25251"/>
                </a:lnTo>
                <a:lnTo>
                  <a:pt x="135786" y="6606"/>
                </a:lnTo>
                <a:lnTo>
                  <a:pt x="184951" y="0"/>
                </a:lnTo>
                <a:lnTo>
                  <a:pt x="234118" y="6606"/>
                </a:lnTo>
                <a:lnTo>
                  <a:pt x="278299" y="25251"/>
                </a:lnTo>
                <a:lnTo>
                  <a:pt x="315731" y="54171"/>
                </a:lnTo>
                <a:lnTo>
                  <a:pt x="344651" y="91603"/>
                </a:lnTo>
                <a:lnTo>
                  <a:pt x="363295" y="135784"/>
                </a:lnTo>
                <a:lnTo>
                  <a:pt x="369902" y="184951"/>
                </a:lnTo>
                <a:close/>
              </a:path>
              <a:path w="370204" h="370205">
                <a:moveTo>
                  <a:pt x="184951" y="369902"/>
                </a:moveTo>
                <a:lnTo>
                  <a:pt x="135784" y="363295"/>
                </a:lnTo>
                <a:lnTo>
                  <a:pt x="91602" y="344650"/>
                </a:lnTo>
                <a:lnTo>
                  <a:pt x="54171" y="315731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1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1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2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63744" y="3108817"/>
            <a:ext cx="370205" cy="370205"/>
          </a:xfrm>
          <a:custGeom>
            <a:rect l="l" t="t" r="r" b="b"/>
            <a:pathLst>
              <a:path w="370204" h="370204">
                <a:moveTo>
                  <a:pt x="184951" y="0"/>
                </a:moveTo>
                <a:close/>
              </a:path>
              <a:path w="370204" h="370204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3" y="25251"/>
                </a:lnTo>
                <a:lnTo>
                  <a:pt x="135785" y="6606"/>
                </a:lnTo>
                <a:lnTo>
                  <a:pt x="184951" y="0"/>
                </a:lnTo>
                <a:lnTo>
                  <a:pt x="234118" y="6606"/>
                </a:lnTo>
                <a:lnTo>
                  <a:pt x="278299" y="25251"/>
                </a:lnTo>
                <a:lnTo>
                  <a:pt x="315731" y="54171"/>
                </a:lnTo>
                <a:lnTo>
                  <a:pt x="344651" y="91602"/>
                </a:lnTo>
                <a:lnTo>
                  <a:pt x="363295" y="135783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1"/>
                </a:moveTo>
                <a:lnTo>
                  <a:pt x="135784" y="363294"/>
                </a:lnTo>
                <a:lnTo>
                  <a:pt x="91603" y="344650"/>
                </a:lnTo>
                <a:lnTo>
                  <a:pt x="54171" y="315730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0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1"/>
                </a:lnTo>
                <a:close/>
              </a:path>
            </a:pathLst>
          </a:custGeom>
          <a:solidFill>
            <a:srgbClr val="F3999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63744" y="4383762"/>
            <a:ext cx="370205" cy="370205"/>
          </a:xfrm>
          <a:custGeom>
            <a:rect l="l" t="t" r="r" b="b"/>
            <a:pathLst>
              <a:path w="370204" h="370204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4" y="25250"/>
                </a:lnTo>
                <a:lnTo>
                  <a:pt x="135788" y="6606"/>
                </a:lnTo>
                <a:lnTo>
                  <a:pt x="184951" y="0"/>
                </a:lnTo>
                <a:lnTo>
                  <a:pt x="234119" y="6607"/>
                </a:lnTo>
                <a:lnTo>
                  <a:pt x="278300" y="25251"/>
                </a:lnTo>
                <a:lnTo>
                  <a:pt x="315731" y="54171"/>
                </a:lnTo>
                <a:lnTo>
                  <a:pt x="344651" y="91603"/>
                </a:lnTo>
                <a:lnTo>
                  <a:pt x="363295" y="135784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1"/>
                </a:moveTo>
                <a:lnTo>
                  <a:pt x="135784" y="363294"/>
                </a:lnTo>
                <a:lnTo>
                  <a:pt x="91603" y="344649"/>
                </a:lnTo>
                <a:lnTo>
                  <a:pt x="54171" y="315729"/>
                </a:lnTo>
                <a:lnTo>
                  <a:pt x="25251" y="278298"/>
                </a:lnTo>
                <a:lnTo>
                  <a:pt x="6606" y="234117"/>
                </a:lnTo>
                <a:lnTo>
                  <a:pt x="0" y="184949"/>
                </a:lnTo>
                <a:lnTo>
                  <a:pt x="369902" y="184951"/>
                </a:lnTo>
                <a:lnTo>
                  <a:pt x="363295" y="234117"/>
                </a:lnTo>
                <a:lnTo>
                  <a:pt x="344650" y="278298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4"/>
                </a:lnTo>
                <a:lnTo>
                  <a:pt x="184951" y="369901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187361" y="1677330"/>
            <a:ext cx="3454400" cy="368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数据清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洗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45"/>
              </a:spcBef>
            </a:pPr>
            <a:r>
              <a:rPr sz="1500" spc="-5">
                <a:latin typeface="微软雅黑"/>
                <a:cs typeface="微软雅黑"/>
              </a:rPr>
              <a:t>对收集到的数据进行筛选、去重和校验，确保数据的准确性和完整性。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描述性分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ts val="27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运用统计学方法对数据进行描述性分析，如求平均值、中位数、众数等。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推断性分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35"/>
              </a:spcBef>
            </a:pPr>
            <a:r>
              <a:rPr sz="1500" spc="-5">
                <a:latin typeface="微软雅黑"/>
                <a:cs typeface="微软雅黑"/>
              </a:rPr>
              <a:t>运用统计学方法对数据进行深入分析，如回归分析、因子分析等。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数据分析的流程与技术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60842" y="3094568"/>
            <a:ext cx="5359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数据处理的规范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遵循统一的数据处理流程和规范，确保数据的可比性和一致性。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60842" y="4747224"/>
            <a:ext cx="5549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数据质量的监控与反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馈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latin typeface="微软雅黑"/>
                <a:cs typeface="微软雅黑"/>
              </a:rPr>
              <a:t>建立数据质量监控机制，及时发现和纠正数据错误，同时根据数据分析结果反馈调整和优化数据收集和处理流程。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5" name="object 5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FF784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760842" y="1445928"/>
            <a:ext cx="51689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数据来源的可靠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确保数据来源的可靠性和权威性，避免数据的不准确和偏差。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9" name="object 9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2" name="object 12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5" name="object 15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FFF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EB554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数据质量评估与控制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35412" y="5305075"/>
            <a:ext cx="432117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5"/>
              <a:t>小康监测结果解读与展示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03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https://d.book118.com/878074021066006044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小康监测报告</vt:lpstr>
      <vt:lpstr>CONTENTS</vt:lpstr>
      <vt:lpstr>小康监测概述</vt:lpstr>
      <vt:lpstr>小康的定义与标准</vt:lpstr>
      <vt:lpstr>小康监测的目的与意义</vt:lpstr>
      <vt:lpstr>小康监测的方法与指标</vt:lpstr>
      <vt:lpstr>小康监测数据收集与分析</vt:lpstr>
      <vt:lpstr>数据收集的方法与途径</vt:lpstr>
      <vt:lpstr>数据分析的流程与技术</vt:lpstr>
      <vt:lpstr>数据质量评估与控制</vt:lpstr>
      <vt:lpstr>小康监测结果解读与展示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2024-09-24T15:59:46.248</cp:lastPrinted>
  <dcterms:created xsi:type="dcterms:W3CDTF">2024-09-24T07:59:46Z</dcterms:created>
  <dcterms:modified xsi:type="dcterms:W3CDTF">2024-09-24T07:59:47Z</dcterms:modified>
</cp:coreProperties>
</file>