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7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A8AC4-0696-4DE1-ADAC-6C868D713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D7923-318E-4CA7-8485-504A1D643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B2B75-C10E-4623-A501-0FB5BACC1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D4316-C6A1-434A-9B64-2806DFF1F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51773C-781E-4DDB-9CDA-3BF1446B8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9212F6-7FD9-4382-891B-4035712AD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51D04A-CC09-4EEE-9698-6709C4182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F91BD-18D8-4108-9262-EF12C6FA1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0789A-3080-4329-9821-1F2353D2F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A9A83-9AB3-47F8-83DC-5C72D5098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763F4-3D0C-4784-91A6-88A0278EA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85" r:id="rId2"/>
    <p:sldLayoutId id="2147483886" r:id="rId3"/>
    <p:sldLayoutId id="2147483887" r:id="rId4"/>
    <p:sldLayoutId id="2147483888" r:id="rId5"/>
    <p:sldLayoutId id="2147483889" r:id="rId6"/>
    <p:sldLayoutId id="2147483890" r:id="rId7"/>
    <p:sldLayoutId id="2147483891" r:id="rId8"/>
    <p:sldLayoutId id="2147483892" r:id="rId9"/>
    <p:sldLayoutId id="2147483893" r:id="rId10"/>
    <p:sldLayoutId id="214748389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26" Type="http://schemas.openxmlformats.org/officeDocument/2006/relationships/tags" Target="../tags/tag183.xml" /><Relationship Id="rId27" Type="http://schemas.openxmlformats.org/officeDocument/2006/relationships/tags" Target="../tags/tag184.xml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tags" Target="../tags/tag160.xml" /><Relationship Id="rId30" Type="http://schemas.openxmlformats.org/officeDocument/2006/relationships/tags" Target="../tags/tag187.xml" /><Relationship Id="rId31" Type="http://schemas.openxmlformats.org/officeDocument/2006/relationships/tags" Target="../tags/tag188.xml" /><Relationship Id="rId32" Type="http://schemas.openxmlformats.org/officeDocument/2006/relationships/tags" Target="../tags/tag189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22" Type="http://schemas.openxmlformats.org/officeDocument/2006/relationships/tags" Target="../tags/tag237.xml" /><Relationship Id="rId23" Type="http://schemas.openxmlformats.org/officeDocument/2006/relationships/tags" Target="../tags/tag238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15" Type="http://schemas.openxmlformats.org/officeDocument/2006/relationships/tags" Target="../tags/tag252.xml" /><Relationship Id="rId16" Type="http://schemas.openxmlformats.org/officeDocument/2006/relationships/tags" Target="../tags/tag253.xml" /><Relationship Id="rId17" Type="http://schemas.openxmlformats.org/officeDocument/2006/relationships/tags" Target="../tags/tag254.xml" /><Relationship Id="rId18" Type="http://schemas.openxmlformats.org/officeDocument/2006/relationships/tags" Target="../tags/tag255.xml" /><Relationship Id="rId19" Type="http://schemas.openxmlformats.org/officeDocument/2006/relationships/tags" Target="../tags/tag256.xml" /><Relationship Id="rId2" Type="http://schemas.openxmlformats.org/officeDocument/2006/relationships/tags" Target="../tags/tag239.xml" /><Relationship Id="rId20" Type="http://schemas.openxmlformats.org/officeDocument/2006/relationships/tags" Target="../tags/tag257.xml" /><Relationship Id="rId21" Type="http://schemas.openxmlformats.org/officeDocument/2006/relationships/tags" Target="../tags/tag258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7410410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探究仪器及使用PPT课件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仪器介绍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实验操作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数据分析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实验结果展示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实验总结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仪器介绍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仪器的种类和用途</a:t>
            </a:r>
            <a:endParaRPr lang="zh-CN" altLang="en-US"/>
          </a:p>
        </p:txBody>
      </p:sp>
      <p:cxnSp>
        <p:nvCxnSpPr>
          <p:cNvPr id="3145729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494654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773162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204442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710253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316095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757912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385543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710253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719600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731223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82" name="正文"/>
          <p:cNvSpPr txBox="1"/>
          <p:nvPr>
            <p:custDataLst>
              <p:tags r:id="rId12"/>
            </p:custDataLst>
          </p:nvPr>
        </p:nvSpPr>
        <p:spPr>
          <a:xfrm>
            <a:off x="1851253" y="1729582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温度计：用于测量温度，如体温、环境温度等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13"/>
            </p:custDataLst>
          </p:nvPr>
        </p:nvSpPr>
        <p:spPr>
          <a:xfrm>
            <a:off x="3789350" y="2396796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电压表：用于测量电压，如电池电压、电路电压等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14"/>
            </p:custDataLst>
          </p:nvPr>
        </p:nvSpPr>
        <p:spPr>
          <a:xfrm>
            <a:off x="5737613" y="1330525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电阻表：用于测量电阻，如电路电阻、元件电阻等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15"/>
            </p:custDataLst>
          </p:nvPr>
        </p:nvSpPr>
        <p:spPr>
          <a:xfrm>
            <a:off x="7681429" y="2208070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频谱仪：用于测量频率，如声波频率、电磁波频率等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16"/>
            </p:custDataLst>
          </p:nvPr>
        </p:nvSpPr>
        <p:spPr>
          <a:xfrm>
            <a:off x="9619525" y="1507178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色度计：用于测量颜色，如物体颜色、光源颜色等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17"/>
            </p:custDataLst>
          </p:nvPr>
        </p:nvSpPr>
        <p:spPr>
          <a:xfrm>
            <a:off x="876486" y="4177938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显微镜：用于观察微观世界，如细胞、细菌等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18"/>
            </p:custDataLst>
          </p:nvPr>
        </p:nvSpPr>
        <p:spPr>
          <a:xfrm>
            <a:off x="2826656" y="5078359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电子秤：用于测量质量，如物体重量、液体体积等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19"/>
            </p:custDataLst>
          </p:nvPr>
        </p:nvSpPr>
        <p:spPr>
          <a:xfrm>
            <a:off x="4767294" y="4556661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电流表：用于测量电流，如电路电流、电源电流等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正文"/>
          <p:cNvSpPr txBox="1"/>
          <p:nvPr>
            <p:custDataLst>
              <p:tags r:id="rId20"/>
            </p:custDataLst>
          </p:nvPr>
        </p:nvSpPr>
        <p:spPr>
          <a:xfrm>
            <a:off x="6726360" y="5422768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示波器：用于观察信号波形，如电压波形、电流波形等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正文"/>
          <p:cNvSpPr txBox="1"/>
          <p:nvPr>
            <p:custDataLst>
              <p:tags r:id="rId21"/>
            </p:custDataLst>
          </p:nvPr>
        </p:nvSpPr>
        <p:spPr>
          <a:xfrm>
            <a:off x="8660009" y="4366664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光度计：用于测量光强，如光源光强、物体反射光强等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713431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2" name="椭圆 23"/>
          <p:cNvSpPr/>
          <p:nvPr>
            <p:custDataLst>
              <p:tags r:id="rId23"/>
            </p:custDataLst>
          </p:nvPr>
        </p:nvSpPr>
        <p:spPr>
          <a:xfrm flipV="1">
            <a:off x="10453224" y="3644803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04" name="椭圆 21"/>
          <p:cNvSpPr/>
          <p:nvPr>
            <p:custDataLst>
              <p:tags r:id="rId24"/>
            </p:custDataLst>
          </p:nvPr>
        </p:nvSpPr>
        <p:spPr>
          <a:xfrm flipV="1">
            <a:off x="7560059" y="3644803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06" name="椭圆 22"/>
          <p:cNvSpPr/>
          <p:nvPr>
            <p:custDataLst>
              <p:tags r:id="rId25"/>
            </p:custDataLst>
          </p:nvPr>
        </p:nvSpPr>
        <p:spPr>
          <a:xfrm flipV="1">
            <a:off x="9493708" y="3644803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08" name="椭圆 20"/>
          <p:cNvSpPr/>
          <p:nvPr>
            <p:custDataLst>
              <p:tags r:id="rId26"/>
            </p:custDataLst>
          </p:nvPr>
        </p:nvSpPr>
        <p:spPr>
          <a:xfrm flipV="1">
            <a:off x="8515128" y="3644803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10" name="椭圆 13"/>
          <p:cNvSpPr/>
          <p:nvPr>
            <p:custDataLst>
              <p:tags r:id="rId27"/>
            </p:custDataLst>
          </p:nvPr>
        </p:nvSpPr>
        <p:spPr>
          <a:xfrm flipV="1">
            <a:off x="6571313" y="3644803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12" name="椭圆 14"/>
          <p:cNvSpPr/>
          <p:nvPr>
            <p:custDataLst>
              <p:tags r:id="rId28"/>
            </p:custDataLst>
          </p:nvPr>
        </p:nvSpPr>
        <p:spPr>
          <a:xfrm flipV="1">
            <a:off x="5600993" y="3644803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14" name="椭圆 15"/>
          <p:cNvSpPr/>
          <p:nvPr>
            <p:custDataLst>
              <p:tags r:id="rId29"/>
            </p:custDataLst>
          </p:nvPr>
        </p:nvSpPr>
        <p:spPr>
          <a:xfrm flipV="1">
            <a:off x="4623049" y="3644803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16" name="椭圆 17"/>
          <p:cNvSpPr/>
          <p:nvPr>
            <p:custDataLst>
              <p:tags r:id="rId30"/>
            </p:custDataLst>
          </p:nvPr>
        </p:nvSpPr>
        <p:spPr>
          <a:xfrm flipV="1">
            <a:off x="3660355" y="3644803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18" name="椭圆 18"/>
          <p:cNvSpPr/>
          <p:nvPr>
            <p:custDataLst>
              <p:tags r:id="rId31"/>
            </p:custDataLst>
          </p:nvPr>
        </p:nvSpPr>
        <p:spPr>
          <a:xfrm flipV="1">
            <a:off x="2684953" y="3644803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20" name="椭圆 19"/>
          <p:cNvSpPr/>
          <p:nvPr>
            <p:custDataLst>
              <p:tags r:id="rId32"/>
            </p:custDataLst>
          </p:nvPr>
        </p:nvSpPr>
        <p:spPr>
          <a:xfrm flipV="1">
            <a:off x="1710185" y="3644803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仪器的结构和原理</a:t>
            </a:r>
            <a:endParaRPr lang="zh-CN" altLang="en-US"/>
          </a:p>
        </p:txBody>
      </p:sp>
      <p:sp>
        <p:nvSpPr>
          <p:cNvPr id="1049180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仪器由多个部分组成，包括传感器、控制器、执行器等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传感器负责采集数据，控制器负责处理数据，执行器负责执行操作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仪器的工作原理是通过传感器采集数据，控制器处理数据，执行器执行操作，实现对被测对象的测量和控制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仪器的结构和原理是仪器设计和制造的基础，也是仪器使用和维护的重要依据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仪器的使用方法和注意事项</a:t>
            </a:r>
            <a:endParaRPr lang="zh-CN" altLang="en-US"/>
          </a:p>
        </p:txBody>
      </p:sp>
      <p:sp>
        <p:nvSpPr>
          <p:cNvPr id="1049262" name="任意多边形 15"/>
          <p:cNvSpPr/>
          <p:nvPr>
            <p:custDataLst>
              <p:tags r:id="rId2"/>
            </p:custDataLst>
          </p:nvPr>
        </p:nvSpPr>
        <p:spPr>
          <a:xfrm flipH="1">
            <a:off x="608330" y="3830112"/>
            <a:ext cx="2587574" cy="862085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925" h="1307">
                <a:moveTo>
                  <a:pt x="525" y="0"/>
                </a:moveTo>
                <a:lnTo>
                  <a:pt x="3400" y="0"/>
                </a:lnTo>
                <a:cubicBezTo>
                  <a:pt x="3690" y="0"/>
                  <a:pt x="3925" y="235"/>
                  <a:pt x="3925" y="525"/>
                </a:cubicBezTo>
                <a:cubicBezTo>
                  <a:pt x="3925" y="815"/>
                  <a:pt x="3690" y="1050"/>
                  <a:pt x="3400" y="1050"/>
                </a:cubicBezTo>
                <a:lnTo>
                  <a:pt x="1039" y="1050"/>
                </a:lnTo>
                <a:lnTo>
                  <a:pt x="782" y="1307"/>
                </a:lnTo>
                <a:lnTo>
                  <a:pt x="782" y="1050"/>
                </a:lnTo>
                <a:lnTo>
                  <a:pt x="525" y="1050"/>
                </a:lnTo>
                <a:cubicBezTo>
                  <a:pt x="235" y="1050"/>
                  <a:pt x="0" y="815"/>
                  <a:pt x="0" y="525"/>
                </a:cubicBezTo>
                <a:cubicBezTo>
                  <a:pt x="0" y="235"/>
                  <a:pt x="235" y="0"/>
                  <a:pt x="52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000" b="1" spc="100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sym typeface="+mn-ea"/>
              </a:rPr>
              <a:t>注意事项：避免用力过猛，以免损坏显微镜</a:t>
            </a:r>
            <a:endParaRPr lang="en-US" altLang="zh-CN" sz="1000" b="1" spc="100">
              <a:solidFill>
                <a:schemeClr val="accent1">
                  <a:alpha val="7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64" name="任意多边形 14"/>
          <p:cNvSpPr/>
          <p:nvPr>
            <p:custDataLst>
              <p:tags r:id="rId3"/>
            </p:custDataLst>
          </p:nvPr>
        </p:nvSpPr>
        <p:spPr>
          <a:xfrm flipH="1">
            <a:off x="8328177" y="4037883"/>
            <a:ext cx="2587574" cy="862085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925" h="1307">
                <a:moveTo>
                  <a:pt x="525" y="0"/>
                </a:moveTo>
                <a:lnTo>
                  <a:pt x="3400" y="0"/>
                </a:lnTo>
                <a:cubicBezTo>
                  <a:pt x="3690" y="0"/>
                  <a:pt x="3925" y="235"/>
                  <a:pt x="3925" y="525"/>
                </a:cubicBezTo>
                <a:cubicBezTo>
                  <a:pt x="3925" y="815"/>
                  <a:pt x="3690" y="1050"/>
                  <a:pt x="3400" y="1050"/>
                </a:cubicBezTo>
                <a:lnTo>
                  <a:pt x="1039" y="1050"/>
                </a:lnTo>
                <a:lnTo>
                  <a:pt x="782" y="1307"/>
                </a:lnTo>
                <a:lnTo>
                  <a:pt x="782" y="1050"/>
                </a:lnTo>
                <a:lnTo>
                  <a:pt x="525" y="1050"/>
                </a:lnTo>
                <a:cubicBezTo>
                  <a:pt x="235" y="1050"/>
                  <a:pt x="0" y="815"/>
                  <a:pt x="0" y="525"/>
                </a:cubicBezTo>
                <a:cubicBezTo>
                  <a:pt x="0" y="235"/>
                  <a:pt x="235" y="0"/>
                  <a:pt x="52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79705" rIns="107950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80000"/>
                  </a:schemeClr>
                </a:solidFill>
                <a:latin typeface="+mj-ea"/>
                <a:ea typeface="+mj-ea"/>
                <a:sym typeface="+mn-ea"/>
              </a:rPr>
              <a:t>仪器名称：天平</a:t>
            </a:r>
            <a:endParaRPr lang="zh-CN" altLang="en-US" sz="1000" b="1" spc="100">
              <a:solidFill>
                <a:schemeClr val="accent1">
                  <a:alpha val="8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66" name="任意多边形 8"/>
          <p:cNvSpPr/>
          <p:nvPr>
            <p:custDataLst>
              <p:tags r:id="rId4"/>
            </p:custDataLst>
          </p:nvPr>
        </p:nvSpPr>
        <p:spPr>
          <a:xfrm flipH="1">
            <a:off x="3633212" y="2332841"/>
            <a:ext cx="2702342" cy="636505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179705" numCol="1" spcCol="0" rtlCol="0" fromWordArt="0" anchor="t" anchorCtr="0" forceAA="0" compatLnSpc="1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latin typeface="+mj-ea"/>
                <a:ea typeface="+mj-ea"/>
                <a:sym typeface="+mn-ea"/>
              </a:rPr>
              <a:t>使用方法：将样品放在电热板上，调节温度至合适状态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68" name="任意多边形 3"/>
          <p:cNvSpPr/>
          <p:nvPr>
            <p:custDataLst>
              <p:tags r:id="rId5"/>
            </p:custDataLst>
          </p:nvPr>
        </p:nvSpPr>
        <p:spPr>
          <a:xfrm>
            <a:off x="3364759" y="3042561"/>
            <a:ext cx="5787247" cy="1518377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90000"/>
                  <a:lumOff val="10000"/>
                </a:schemeClr>
              </a:gs>
              <a:gs pos="72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rgbClr val="FFFFFF"/>
                </a:gs>
                <a:gs pos="50000">
                  <a:schemeClr val="accent1">
                    <a:lumMod val="30000"/>
                    <a:lumOff val="70000"/>
                  </a:schemeClr>
                </a:gs>
                <a:gs pos="100000">
                  <a:srgbClr val="FFFFFF"/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lumMod val="7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360045" tIns="144145" rIns="360045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  <a:buClrTx/>
              <a:buSzTx/>
              <a:buFontTx/>
            </a:pPr>
            <a:r>
              <a:rPr lang="zh-CN" altLang="en-US" sz="1000" b="1" spc="100">
                <a:solidFill>
                  <a:srgbClr val="FFFFFF"/>
                </a:solidFill>
                <a:effectLst>
                  <a:outerShdw blurRad="50800" dist="38100" dir="5400000" algn="t" rotWithShape="0">
                    <a:schemeClr val="accent1">
                      <a:lumMod val="50000"/>
                      <a:alpha val="40000"/>
                    </a:schemeClr>
                  </a:outerShdw>
                </a:effectLst>
                <a:latin typeface="+mj-ea"/>
                <a:ea typeface="+mj-ea"/>
                <a:sym typeface="+mn-ea"/>
              </a:rPr>
              <a:t>仪器名称：显微镜</a:t>
            </a:r>
            <a:endParaRPr lang="zh-CN" altLang="en-US" sz="1000" b="1" spc="100">
              <a:solidFill>
                <a:srgbClr val="FFFFFF"/>
              </a:solidFill>
              <a:effectLst>
                <a:outerShdw blurRad="50800" dist="38100" dir="5400000" algn="t" rotWithShape="0">
                  <a:schemeClr val="accent1">
                    <a:lumMod val="50000"/>
                    <a:alpha val="40000"/>
                  </a:schemeClr>
                </a:outerShdw>
              </a:effectLst>
              <a:latin typeface="+mj-ea"/>
              <a:ea typeface="+mj-ea"/>
              <a:sym typeface="+mn-ea"/>
            </a:endParaRPr>
          </a:p>
        </p:txBody>
      </p:sp>
      <p:sp>
        <p:nvSpPr>
          <p:cNvPr id="1049270" name="任意多边形 40"/>
          <p:cNvSpPr/>
          <p:nvPr>
            <p:custDataLst>
              <p:tags r:id="rId6"/>
            </p:custDataLst>
          </p:nvPr>
        </p:nvSpPr>
        <p:spPr>
          <a:xfrm>
            <a:off x="6751756" y="1861894"/>
            <a:ext cx="4046588" cy="1059302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6135" h="1606">
                <a:moveTo>
                  <a:pt x="559" y="0"/>
                </a:moveTo>
                <a:lnTo>
                  <a:pt x="5577" y="0"/>
                </a:lnTo>
                <a:cubicBezTo>
                  <a:pt x="5885" y="0"/>
                  <a:pt x="6135" y="250"/>
                  <a:pt x="6135" y="559"/>
                </a:cubicBezTo>
                <a:cubicBezTo>
                  <a:pt x="6135" y="867"/>
                  <a:pt x="5885" y="1117"/>
                  <a:pt x="5577" y="1117"/>
                </a:cubicBezTo>
                <a:lnTo>
                  <a:pt x="1817" y="1117"/>
                </a:lnTo>
                <a:lnTo>
                  <a:pt x="1328" y="1606"/>
                </a:lnTo>
                <a:lnTo>
                  <a:pt x="1328" y="1117"/>
                </a:lnTo>
                <a:lnTo>
                  <a:pt x="559" y="1117"/>
                </a:lnTo>
                <a:cubicBezTo>
                  <a:pt x="250" y="1117"/>
                  <a:pt x="0" y="867"/>
                  <a:pt x="0" y="559"/>
                </a:cubicBezTo>
                <a:cubicBezTo>
                  <a:pt x="0" y="250"/>
                  <a:pt x="250" y="0"/>
                  <a:pt x="559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36195" rIns="107950" bIns="32385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80000"/>
                  </a:schemeClr>
                </a:solidFill>
                <a:latin typeface="+mj-ea"/>
                <a:ea typeface="+mj-ea"/>
                <a:sym typeface="+mn-ea"/>
              </a:rPr>
              <a:t>使用方法：调整显微镜的焦距和物镜，观察样品</a:t>
            </a:r>
            <a:endParaRPr lang="zh-CN" altLang="en-US" sz="1000" b="1" spc="100">
              <a:solidFill>
                <a:schemeClr val="accent1">
                  <a:alpha val="8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72" name="任意多边形 16"/>
          <p:cNvSpPr/>
          <p:nvPr>
            <p:custDataLst>
              <p:tags r:id="rId7"/>
            </p:custDataLst>
          </p:nvPr>
        </p:nvSpPr>
        <p:spPr>
          <a:xfrm>
            <a:off x="2591719" y="1490544"/>
            <a:ext cx="2882411" cy="819211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5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520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60000"/>
                  </a:schemeClr>
                </a:solidFill>
                <a:latin typeface="+mj-ea"/>
                <a:ea typeface="+mj-ea"/>
                <a:sym typeface="+mn-ea"/>
              </a:rPr>
              <a:t>注意事项：避免样品过重，以免损坏天平</a:t>
            </a:r>
            <a:endParaRPr lang="zh-CN" altLang="en-US" sz="1000" b="1" spc="100">
              <a:solidFill>
                <a:schemeClr val="accent1">
                  <a:alpha val="6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74" name="任意多边形 51"/>
          <p:cNvSpPr/>
          <p:nvPr>
            <p:custDataLst>
              <p:tags r:id="rId8"/>
            </p:custDataLst>
          </p:nvPr>
        </p:nvSpPr>
        <p:spPr>
          <a:xfrm>
            <a:off x="1256048" y="2683084"/>
            <a:ext cx="1999878" cy="662229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17970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latin typeface="+mj-ea"/>
                <a:ea typeface="+mj-ea"/>
                <a:sym typeface="+mn-ea"/>
              </a:rPr>
              <a:t>仪器名称：电热板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76" name="任意多边形 43"/>
          <p:cNvSpPr/>
          <p:nvPr>
            <p:custDataLst>
              <p:tags r:id="rId9"/>
            </p:custDataLst>
          </p:nvPr>
        </p:nvSpPr>
        <p:spPr>
          <a:xfrm>
            <a:off x="8916532" y="5293743"/>
            <a:ext cx="1999878" cy="662229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159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latin typeface="+mj-ea"/>
                <a:ea typeface="+mj-ea"/>
                <a:sym typeface="+mn-ea"/>
              </a:rPr>
              <a:t>注意事项：避免样品过重，以免损坏离心机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78" name="任意多边形 21"/>
          <p:cNvSpPr/>
          <p:nvPr>
            <p:custDataLst>
              <p:tags r:id="rId10"/>
            </p:custDataLst>
          </p:nvPr>
        </p:nvSpPr>
        <p:spPr>
          <a:xfrm>
            <a:off x="9690891" y="3092030"/>
            <a:ext cx="1886429" cy="651016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860" h="985">
                <a:moveTo>
                  <a:pt x="398" y="0"/>
                </a:moveTo>
                <a:lnTo>
                  <a:pt x="2463" y="0"/>
                </a:lnTo>
                <a:cubicBezTo>
                  <a:pt x="2682" y="0"/>
                  <a:pt x="2860" y="178"/>
                  <a:pt x="2860" y="398"/>
                </a:cubicBezTo>
                <a:cubicBezTo>
                  <a:pt x="2860" y="617"/>
                  <a:pt x="2682" y="795"/>
                  <a:pt x="2463" y="795"/>
                </a:cubicBezTo>
                <a:lnTo>
                  <a:pt x="774" y="795"/>
                </a:lnTo>
                <a:lnTo>
                  <a:pt x="582" y="987"/>
                </a:lnTo>
                <a:lnTo>
                  <a:pt x="582" y="795"/>
                </a:lnTo>
                <a:lnTo>
                  <a:pt x="398" y="795"/>
                </a:lnTo>
                <a:cubicBezTo>
                  <a:pt x="178" y="795"/>
                  <a:pt x="0" y="617"/>
                  <a:pt x="0" y="398"/>
                </a:cubicBezTo>
                <a:cubicBezTo>
                  <a:pt x="0" y="178"/>
                  <a:pt x="178" y="0"/>
                  <a:pt x="398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17970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latin typeface="+mj-ea"/>
                <a:ea typeface="+mj-ea"/>
                <a:sym typeface="+mn-ea"/>
              </a:rPr>
              <a:t>注意事项：避免样品过热，以免损坏电热板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80" name="任意多边形 6"/>
          <p:cNvSpPr/>
          <p:nvPr>
            <p:custDataLst>
              <p:tags r:id="rId11"/>
            </p:custDataLst>
          </p:nvPr>
        </p:nvSpPr>
        <p:spPr>
          <a:xfrm>
            <a:off x="2855555" y="4788497"/>
            <a:ext cx="1999878" cy="662229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5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159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60000"/>
                  </a:schemeClr>
                </a:solidFill>
                <a:latin typeface="+mj-ea"/>
                <a:ea typeface="+mj-ea"/>
                <a:sym typeface="+mn-ea"/>
              </a:rPr>
              <a:t>仪器名称：离心机</a:t>
            </a:r>
            <a:endParaRPr lang="zh-CN" altLang="en-US" sz="1000" b="1" spc="100">
              <a:solidFill>
                <a:schemeClr val="accent1">
                  <a:alpha val="6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82" name="任意多边形 52"/>
          <p:cNvSpPr/>
          <p:nvPr>
            <p:custDataLst>
              <p:tags r:id="rId12"/>
            </p:custDataLst>
          </p:nvPr>
        </p:nvSpPr>
        <p:spPr>
          <a:xfrm>
            <a:off x="3730831" y="5293743"/>
            <a:ext cx="3113927" cy="784913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721" h="1190">
                <a:moveTo>
                  <a:pt x="445" y="0"/>
                </a:moveTo>
                <a:lnTo>
                  <a:pt x="4276" y="0"/>
                </a:lnTo>
                <a:cubicBezTo>
                  <a:pt x="4522" y="0"/>
                  <a:pt x="4721" y="199"/>
                  <a:pt x="4721" y="445"/>
                </a:cubicBezTo>
                <a:cubicBezTo>
                  <a:pt x="4721" y="691"/>
                  <a:pt x="4522" y="890"/>
                  <a:pt x="4276" y="890"/>
                </a:cubicBezTo>
                <a:lnTo>
                  <a:pt x="1213" y="890"/>
                </a:lnTo>
                <a:lnTo>
                  <a:pt x="913" y="1190"/>
                </a:lnTo>
                <a:lnTo>
                  <a:pt x="913" y="890"/>
                </a:lnTo>
                <a:lnTo>
                  <a:pt x="445" y="890"/>
                </a:lnTo>
                <a:cubicBezTo>
                  <a:pt x="199" y="890"/>
                  <a:pt x="0" y="691"/>
                  <a:pt x="0" y="445"/>
                </a:cubicBezTo>
                <a:cubicBezTo>
                  <a:pt x="0" y="199"/>
                  <a:pt x="199" y="0"/>
                  <a:pt x="44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07950" rIns="107950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80000"/>
                  </a:schemeClr>
                </a:solidFill>
                <a:latin typeface="+mj-ea"/>
                <a:ea typeface="+mj-ea"/>
                <a:sym typeface="+mn-ea"/>
              </a:rPr>
              <a:t>使用方法：将样品放在天平上，调整天平至平衡状态</a:t>
            </a:r>
            <a:endParaRPr lang="zh-CN" altLang="en-US" sz="1000" b="1" spc="100">
              <a:solidFill>
                <a:schemeClr val="accent1">
                  <a:alpha val="8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84" name="任意多边形 9"/>
          <p:cNvSpPr/>
          <p:nvPr>
            <p:custDataLst>
              <p:tags r:id="rId13"/>
            </p:custDataLst>
          </p:nvPr>
        </p:nvSpPr>
        <p:spPr>
          <a:xfrm flipH="1">
            <a:off x="5625835" y="4609088"/>
            <a:ext cx="2702342" cy="636505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179705" numCol="1" spcCol="0" rtlCol="0" fromWordArt="0" anchor="t" anchorCtr="0" forceAA="0" compatLnSpc="1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latin typeface="+mj-ea"/>
                <a:ea typeface="+mj-ea"/>
                <a:sym typeface="+mn-ea"/>
              </a:rPr>
              <a:t>使用方法：将样品放入离心机，调节转速至合适状态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344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实验操作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实验步骤和流程</a:t>
            </a:r>
            <a:endParaRPr lang="zh-CN" altLang="en-US"/>
          </a:p>
        </p:txBody>
      </p:sp>
      <p:cxnSp>
        <p:nvCxnSpPr>
          <p:cNvPr id="3145751" name="直接箭头连接符 183"/>
          <p:cNvCxnSpPr/>
          <p:nvPr>
            <p:custDataLst>
              <p:tags r:id="rId2"/>
            </p:custDataLst>
          </p:nvPr>
        </p:nvCxnSpPr>
        <p:spPr>
          <a:xfrm>
            <a:off x="639533" y="3829144"/>
            <a:ext cx="1090721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606138" y="3824089"/>
            <a:ext cx="3791" cy="11145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20" name="正文"/>
          <p:cNvSpPr txBox="1"/>
          <p:nvPr>
            <p:custDataLst>
              <p:tags r:id="rId4"/>
            </p:custDataLst>
          </p:nvPr>
        </p:nvSpPr>
        <p:spPr>
          <a:xfrm>
            <a:off x="3686831" y="5167352"/>
            <a:ext cx="1842405" cy="8422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设定实验参数：根据实验要求设定仪器参数，如温度、压力、时间等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5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58662" y="3871476"/>
            <a:ext cx="0" cy="55727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22" name="正文"/>
          <p:cNvSpPr txBox="1"/>
          <p:nvPr>
            <p:custDataLst>
              <p:tags r:id="rId6"/>
            </p:custDataLst>
          </p:nvPr>
        </p:nvSpPr>
        <p:spPr>
          <a:xfrm>
            <a:off x="6637459" y="4659364"/>
            <a:ext cx="1842405" cy="8422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观察实验过程：实时观察实验现象，记录数据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7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509291" y="3824089"/>
            <a:ext cx="632" cy="13407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24" name="正文"/>
          <p:cNvSpPr txBox="1"/>
          <p:nvPr>
            <p:custDataLst>
              <p:tags r:id="rId8"/>
            </p:custDataLst>
          </p:nvPr>
        </p:nvSpPr>
        <p:spPr>
          <a:xfrm>
            <a:off x="9588088" y="5408078"/>
            <a:ext cx="1842405" cy="8422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分析实验结果：根据实验数据，分析实验结果，撰写实验报告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正文"/>
          <p:cNvSpPr txBox="1"/>
          <p:nvPr>
            <p:custDataLst>
              <p:tags r:id="rId9"/>
            </p:custDataLst>
          </p:nvPr>
        </p:nvSpPr>
        <p:spPr>
          <a:xfrm>
            <a:off x="736202" y="4244886"/>
            <a:ext cx="1842405" cy="8422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准备实验器材：包括仪器、试剂、耗材等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9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133351" y="2839072"/>
            <a:ext cx="0" cy="93004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28" name="正文"/>
          <p:cNvSpPr txBox="1"/>
          <p:nvPr>
            <p:custDataLst>
              <p:tags r:id="rId11"/>
            </p:custDataLst>
          </p:nvPr>
        </p:nvSpPr>
        <p:spPr>
          <a:xfrm>
            <a:off x="2082624" y="1711262"/>
            <a:ext cx="2100190" cy="8611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检查仪器：确保仪器工作正常，无破损、漏液等情况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61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9032081" y="2437862"/>
            <a:ext cx="3791" cy="132557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30" name="正文"/>
          <p:cNvSpPr txBox="1"/>
          <p:nvPr>
            <p:custDataLst>
              <p:tags r:id="rId13"/>
            </p:custDataLst>
          </p:nvPr>
        </p:nvSpPr>
        <p:spPr>
          <a:xfrm>
            <a:off x="7983881" y="1319530"/>
            <a:ext cx="2100190" cy="8611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结束实验：达到实验要求后，关闭仪器，清理实验现场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63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1452" y="3501226"/>
            <a:ext cx="3791" cy="26599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32" name="正文"/>
          <p:cNvSpPr txBox="1"/>
          <p:nvPr>
            <p:custDataLst>
              <p:tags r:id="rId15"/>
            </p:custDataLst>
          </p:nvPr>
        </p:nvSpPr>
        <p:spPr>
          <a:xfrm>
            <a:off x="5033252" y="2377207"/>
            <a:ext cx="2100190" cy="8611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启动仪器：按照操作手册启动仪器，开始实验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椭圆 17"/>
          <p:cNvSpPr/>
          <p:nvPr>
            <p:custDataLst>
              <p:tags r:id="rId16"/>
            </p:custDataLst>
          </p:nvPr>
        </p:nvSpPr>
        <p:spPr>
          <a:xfrm>
            <a:off x="4541692" y="3762802"/>
            <a:ext cx="132684" cy="13268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36" name="椭圆 14"/>
          <p:cNvSpPr/>
          <p:nvPr>
            <p:custDataLst>
              <p:tags r:id="rId17"/>
            </p:custDataLst>
          </p:nvPr>
        </p:nvSpPr>
        <p:spPr>
          <a:xfrm>
            <a:off x="7492320" y="3762802"/>
            <a:ext cx="132684" cy="13268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38" name="椭圆 21"/>
          <p:cNvSpPr/>
          <p:nvPr>
            <p:custDataLst>
              <p:tags r:id="rId18"/>
            </p:custDataLst>
          </p:nvPr>
        </p:nvSpPr>
        <p:spPr>
          <a:xfrm>
            <a:off x="10442949" y="3762802"/>
            <a:ext cx="132684" cy="13268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40" name="椭圆 19"/>
          <p:cNvSpPr/>
          <p:nvPr>
            <p:custDataLst>
              <p:tags r:id="rId19"/>
            </p:custDataLst>
          </p:nvPr>
        </p:nvSpPr>
        <p:spPr>
          <a:xfrm>
            <a:off x="1591063" y="3762802"/>
            <a:ext cx="132684" cy="13268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65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657405" y="3844940"/>
            <a:ext cx="632" cy="18323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42" name="椭圆 18"/>
          <p:cNvSpPr/>
          <p:nvPr>
            <p:custDataLst>
              <p:tags r:id="rId21"/>
            </p:custDataLst>
          </p:nvPr>
        </p:nvSpPr>
        <p:spPr>
          <a:xfrm>
            <a:off x="3067009" y="3762802"/>
            <a:ext cx="132684" cy="13268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44" name="椭圆 13"/>
          <p:cNvSpPr/>
          <p:nvPr>
            <p:custDataLst>
              <p:tags r:id="rId22"/>
            </p:custDataLst>
          </p:nvPr>
        </p:nvSpPr>
        <p:spPr>
          <a:xfrm>
            <a:off x="8967634" y="3762802"/>
            <a:ext cx="132684" cy="13268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46" name="椭圆 15"/>
          <p:cNvSpPr/>
          <p:nvPr>
            <p:custDataLst>
              <p:tags r:id="rId23"/>
            </p:custDataLst>
          </p:nvPr>
        </p:nvSpPr>
        <p:spPr>
          <a:xfrm>
            <a:off x="6017006" y="3762802"/>
            <a:ext cx="132684" cy="13268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实验中的仪器操作</a:t>
            </a:r>
            <a:endParaRPr lang="zh-CN" altLang="en-US"/>
          </a:p>
        </p:txBody>
      </p:sp>
      <p:sp>
        <p:nvSpPr>
          <p:cNvPr id="10495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仪器选择：根据实验目的选择合适的仪器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仪器使用：按照说明书正确操作仪器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仪器维护：使用后及时清洁、保养仪器，确保下次使用正常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仪器准备：检查仪器是否完好，是否需要校准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实验数据的记录和处理</a:t>
            </a:r>
            <a:endParaRPr lang="zh-CN" altLang="en-US"/>
          </a:p>
        </p:txBody>
      </p:sp>
      <p:sp>
        <p:nvSpPr>
          <p:cNvPr id="10496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实验数据的记录：准确、完整、清晰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实验数据的处理：使用专业软件进行数据处理和分析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实验数据的保存：备份和保密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实验数据的报告：撰写实验报告，包括实验目的、方法、结果、结论等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8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68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数据分析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https://d.book118.com/878074104103006023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此处添加项标题"/>
  <p:tag name="KSO_WM_UNIT_TEXT_FILL_FORE_SCHEMECOLOR_INDEX" val="5"/>
  <p:tag name="KSO_WM_UNIT_TYPE" val="l_h_a"/>
  <p:tag name="KSO_WM_UNIT_VALUE" val="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此处添加项标题"/>
  <p:tag name="KSO_WM_UNIT_TEXT_FILL_FORE_SCHEMECOLOR_INDEX" val="5"/>
  <p:tag name="KSO_WM_UNIT_TYPE" val="l_h_a"/>
  <p:tag name="KSO_WM_UNIT_VALUE" val="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此处添加项标题"/>
  <p:tag name="KSO_WM_UNIT_TEXT_FILL_FORE_SCHEMECOLOR_INDEX" val="5"/>
  <p:tag name="KSO_WM_UNIT_TYPE" val="l_h_a"/>
  <p:tag name="KSO_WM_UNIT_VALUE" val="1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7200000286102295,&quot;transparency&quot;:0},{&quot;brightness&quot;:0.10000000149011612,&quot;colorType&quot;:1,&quot;foreColorIndex&quot;:5,&quot;pos&quot;:0,&quot;transparency&quot;:0}],&quot;type&quot;:3},&quot;glow&quot;:{&quot;colorType&quot;:0},&quot;line&quot;:{&quot;gradient&quot;:[{&quot;brightness&quot;:0,&quot;colorType&quot;:2,&quot;pos&quot;:0,&quot;rgb&quot;:&quot;#ffffff&quot;,&quot;transparency&quot;:0},{&quot;brightness&quot;:0,&quot;colorType&quot;:2,&quot;pos&quot;:1,&quot;rgb&quot;:&quot;#ffffff&quot;,&quot;transparency&quot;:0},{&quot;brightness&quot;:0.699999988079071,&quot;colorType&quot;:1,&quot;foreColorIndex&quot;:5,&quot;pos&quot;:0.5,&quot;transparency&quot;:0}],&quot;type&quot;:2},&quot;shadow&quot;:{&quot;brightness&quot;:-0.25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32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内容"/>
  <p:tag name="KSO_WM_UNIT_TYPE" val="l_h_a"/>
  <p:tag name="KSO_WM_UNIT_VALUE" val="3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30000001192092896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内容"/>
  <p:tag name="KSO_WM_UNIT_TEXT_FILL_FORE_SCHEMECOLOR_INDEX" val="5"/>
  <p:tag name="KSO_WM_UNIT_TYPE" val="l_h_a"/>
  <p:tag name="KSO_WM_UNIT_VALUE" val="32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30000001192092896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5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5"/>
  <p:tag name="KSO_WM_UNIT_TYPE" val="l_h_a"/>
  <p:tag name="KSO_WM_UNIT_VALUE" val="24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8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2_1"/>
  <p:tag name="KSO_WM_UNIT_INDEX" val="1_1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9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9_1"/>
  <p:tag name="KSO_WM_UNIT_INDEX" val="1_9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8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5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0_1"/>
  <p:tag name="KSO_WM_UNIT_INDEX" val="1_10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项标题内容"/>
  <p:tag name="KSO_WM_UNIT_TEXT_FILL_FORE_SCHEMECOLOR_INDEX" val="5"/>
  <p:tag name="KSO_WM_UNIT_TYPE" val="l_h_a"/>
  <p:tag name="KSO_WM_UNIT_VALUE" val="12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1_1"/>
  <p:tag name="KSO_WM_UNIT_INDEX" val="1_11_1"/>
  <p:tag name="KSO_WM_UNIT_ISCONTENTSTITLE" val="0"/>
  <p:tag name="KSO_WM_UNIT_ISNUMDGMTITLE" val="0"/>
  <p:tag name="KSO_WM_UNIT_LAYERLEVEL" val="1_1_1"/>
  <p:tag name="KSO_WM_UNIT_NOCLEAR" val="0"/>
  <p:tag name="KSO_WM_UNIT_PRESET_TEXT" val="此处添加项标题"/>
  <p:tag name="KSO_WM_UNIT_TEXT_FILL_FORE_SCHEMECOLOR_INDEX" val="5"/>
  <p:tag name="KSO_WM_UNIT_TYPE" val="l_h_a"/>
  <p:tag name="KSO_WM_UNIT_VALUE" val="13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TYPE" val="m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ORE_SCHEMECOLOR_INDEX" val="5"/>
  <p:tag name="KSO_WM_UNIT_TYPE" val="m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ORE_SCHEMECOLOR_INDEX" val="5"/>
  <p:tag name="KSO_WM_UNIT_TYPE" val="m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ORE_SCHEMECOLOR_INDEX" val="5"/>
  <p:tag name="KSO_WM_UNIT_TYPE" val="m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ORE_SCHEMECOLOR_INDEX" val="5"/>
  <p:tag name="KSO_WM_UNIT_TYPE" val="m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ORE_SCHEMECOLOR_INDEX" val="5"/>
  <p:tag name="KSO_WM_UNIT_TYPE" val="m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ORE_SCHEMECOLOR_INDEX" val="5"/>
  <p:tag name="KSO_WM_UNIT_TYPE" val="m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2"/>
  <p:tag name="KSO_WM_UNIT_INDEX" val="1_3_2"/>
  <p:tag name="KSO_WM_UNIT_LAYERLEVEL" val="1_1_1"/>
  <p:tag name="KSO_WM_UNIT_LINE_FORE_SCHEMECOLOR_INDEX" val="5"/>
  <p:tag name="KSO_WM_UNIT_TYPE" val="m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2"/>
  <p:tag name="KSO_WM_UNIT_INDEX" val="1_5_2"/>
  <p:tag name="KSO_WM_UNIT_LAYERLEVEL" val="1_1_1"/>
  <p:tag name="KSO_WM_UNIT_LINE_FORE_SCHEMECOLOR_INDEX" val="5"/>
  <p:tag name="KSO_WM_UNIT_TYPE" val="m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2"/>
  <p:tag name="KSO_WM_UNIT_INDEX" val="1_7_2"/>
  <p:tag name="KSO_WM_UNIT_LAYERLEVEL" val="1_1_1"/>
  <p:tag name="KSO_WM_UNIT_LINE_FORE_SCHEMECOLOR_INDEX" val="5"/>
  <p:tag name="KSO_WM_UNIT_TYPE" val="m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1"/>
  <p:tag name="KSO_WM_UNIT_INDEX" val="1_1_1"/>
  <p:tag name="KSO_WM_UNIT_LAYERLEVEL" val="1_1_1"/>
  <p:tag name="KSO_WM_UNIT_LINE_FORE_SCHEMECOLOR_INDEX" val="5"/>
  <p:tag name="KSO_WM_UNIT_TYPE" val="m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ORE_SCHEMECOLOR_INDEX" val="5"/>
  <p:tag name="KSO_WM_UNIT_TYPE" val="m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2"/>
  <p:tag name="KSO_WM_UNIT_INDEX" val="1_2_2"/>
  <p:tag name="KSO_WM_UNIT_LAYERLEVEL" val="1_1_1"/>
  <p:tag name="KSO_WM_UNIT_LINE_FORE_SCHEMECOLOR_INDEX" val="5"/>
  <p:tag name="KSO_WM_UNIT_TYPE" val="m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2"/>
  <p:tag name="KSO_WM_UNIT_INDEX" val="1_6_2"/>
  <p:tag name="KSO_WM_UNIT_LAYERLEVEL" val="1_1_1"/>
  <p:tag name="KSO_WM_UNIT_LINE_FORE_SCHEMECOLOR_INDEX" val="5"/>
  <p:tag name="KSO_WM_UNIT_TYPE" val="m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2"/>
  <p:tag name="KSO_WM_UNIT_INDEX" val="1_4_2"/>
  <p:tag name="KSO_WM_UNIT_LAYERLEVEL" val="1_1_1"/>
  <p:tag name="KSO_WM_UNIT_LINE_FORE_SCHEMECOLOR_INDEX" val="5"/>
  <p:tag name="KSO_WM_UNIT_TYPE" val="m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Office Theme</vt:lpstr>
      <vt:lpstr>探究仪器及使用PPT课件</vt:lpstr>
      <vt:lpstr>目录</vt:lpstr>
      <vt:lpstr>仪器介绍</vt:lpstr>
      <vt:lpstr>仪器的种类和用途</vt:lpstr>
      <vt:lpstr>仪器的结构和原理</vt:lpstr>
      <vt:lpstr>仪器的使用方法和注意事项</vt:lpstr>
      <vt:lpstr>实验操作</vt:lpstr>
      <vt:lpstr>实验步骤和流程</vt:lpstr>
      <vt:lpstr>实验中的仪器操作</vt:lpstr>
      <vt:lpstr>实验数据的记录和处理</vt:lpstr>
      <vt:lpstr>数据分析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2024-08-30T08:03:55.486</cp:lastPrinted>
  <dcterms:created xsi:type="dcterms:W3CDTF">2024-08-30T00:03:55Z</dcterms:created>
  <dcterms:modified xsi:type="dcterms:W3CDTF">2024-08-30T00:03:58Z</dcterms:modified>
</cp:coreProperties>
</file>