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418320" cy="706374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91EA5-730F-4B82-9ED0-A069BAAA6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73AD6-E431-4441-91BB-26DBB0AFD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9114C-E681-4F66-B6CC-44367F2CD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76A96-2CAA-4A67-A71C-2D0A44D73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161150-AEC7-4B9A-81E2-F9F3BA0F1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82D43E-804B-4BC2-AD76-2E4931EA2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4C0D19-D2A9-4F9F-B71A-173709B7B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B483C-699A-4F88-8172-D0FB0672A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04392-147E-45D2-A117-9DEA7FA31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41148-FEB5-4886-A528-6A9AA9800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10BAA-C174-43D3-AC1C-57C47C943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fld id="{93AE1883-0942-4AA3-9DB2-9C7C3A0314B1}" type="slidenum">
              <a:rPr kumimoji="0" sz="1442" u="none">
                <a:solidFill>
                  <a:schemeClr val="tx1"/>
                </a:solidFill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70916" y="282877"/>
            <a:ext cx="8476488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t>Click to edit Master title style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70916" y="1648206"/>
            <a:ext cx="8476488" cy="466174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29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70916" y="6432581"/>
            <a:ext cx="2197608" cy="4905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217926" y="6432581"/>
            <a:ext cx="2982468" cy="4905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749796" y="6432581"/>
            <a:ext cx="2197608" cy="4905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fld id="{63FC5239-D2F3-4BDF-B87B-42C2B551FF6F}" type="slidenum">
              <a:rPr kumimoji="0" sz="1442" u="none">
                <a:solidFill>
                  <a:schemeClr val="tx1"/>
                </a:solidFill>
              </a:rPr>
              <a:t>*</a:t>
            </a:fld>
          </a:p>
        </p:txBody>
      </p:sp>
      <p:sp>
        <p:nvSpPr>
          <p:cNvPr id="1031" name=""/>
          <p:cNvSpPr/>
          <p:nvPr/>
        </p:nvSpPr>
        <p:spPr>
          <a:xfrm>
            <a:off x="0" y="1133142"/>
            <a:ext cx="9418320" cy="400605"/>
          </a:xfrm>
          <a:solidFill>
            <a:srgbClr val="009999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2" name=""/>
          <p:cNvSpPr/>
          <p:nvPr/>
        </p:nvSpPr>
        <p:spPr>
          <a:xfrm>
            <a:off x="1141317" y="1015413"/>
            <a:ext cx="8277003" cy="117729"/>
          </a:xfrm>
          <a:solidFill>
            <a:srgbClr val="B2E3EE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3" name=""/>
          <p:cNvSpPr/>
          <p:nvPr/>
        </p:nvSpPr>
        <p:spPr>
          <a:xfrm>
            <a:off x="1141317" y="1128236"/>
            <a:ext cx="8277003" cy="117729"/>
          </a:xfrm>
          <a:solidFill>
            <a:srgbClr val="333399">
              <a:alpha val="50195"/>
            </a:srgbClr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4" name=""/>
          <p:cNvSpPr/>
          <p:nvPr/>
        </p:nvSpPr>
        <p:spPr>
          <a:xfrm>
            <a:off x="686752" y="1013777"/>
            <a:ext cx="235458" cy="119365"/>
          </a:xfrm>
          <a:solidFill>
            <a:srgbClr val="B2E3EE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5" name=""/>
          <p:cNvSpPr/>
          <p:nvPr/>
        </p:nvSpPr>
        <p:spPr>
          <a:xfrm>
            <a:off x="686752" y="1126602"/>
            <a:ext cx="235458" cy="116093"/>
          </a:xfrm>
          <a:solidFill>
            <a:srgbClr val="333399">
              <a:alpha val="50195"/>
            </a:srgbClr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6" name=""/>
          <p:cNvSpPr/>
          <p:nvPr/>
        </p:nvSpPr>
        <p:spPr>
          <a:xfrm>
            <a:off x="224013" y="1013777"/>
            <a:ext cx="235458" cy="119365"/>
          </a:xfrm>
          <a:solidFill>
            <a:srgbClr val="B2E3EE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7" name=""/>
          <p:cNvSpPr/>
          <p:nvPr/>
        </p:nvSpPr>
        <p:spPr>
          <a:xfrm>
            <a:off x="224013" y="1126602"/>
            <a:ext cx="235458" cy="116093"/>
          </a:xfrm>
          <a:solidFill>
            <a:srgbClr val="333399">
              <a:alpha val="50195"/>
            </a:srgbClr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8" name=""/>
          <p:cNvSpPr/>
          <p:nvPr/>
        </p:nvSpPr>
        <p:spPr>
          <a:xfrm>
            <a:off x="6712189" y="6424406"/>
            <a:ext cx="2197608" cy="4905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rtl="0" eaLnBrk="0" hangingPunct="0"/>
            <a:r>
              <a:rPr lang="fr-FR" altLang="en-US" sz="1030">
                <a:latin typeface="FuturaA Bk BT" charset="0"/>
              </a:rPr>
              <a:t>Page </a:t>
            </a:r>
            <a:fld id="{D9D2B2A6-B473-4764-973C-D03373126FB0}" type="slidenum">
              <a:rPr lang="fr-FR" altLang="en-US" sz="1030">
                <a:latin typeface="FuturaA Bk BT" charset="0"/>
              </a:rPr>
              <a:t>1</a:t>
            </a:fld>
          </a:p>
        </p:txBody>
      </p:sp>
      <p:sp>
        <p:nvSpPr>
          <p:cNvPr id="1039" name=""/>
          <p:cNvSpPr/>
          <p:nvPr/>
        </p:nvSpPr>
        <p:spPr>
          <a:xfrm>
            <a:off x="9209024" y="1326087"/>
            <a:ext cx="155337" cy="155336"/>
          </a:xfrm>
          <a:prstGeom prst="rect">
            <a:avLst/>
          </a:prstGeom>
          <a:solidFill>
            <a:srgbClr val="BBE0E3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40" name=""/>
          <p:cNvCxnSpPr/>
          <p:nvPr/>
        </p:nvCxnSpPr>
        <p:spPr>
          <a:xfrm>
            <a:off x="-6541" y="6376988"/>
            <a:ext cx="9411779" cy="0"/>
          </a:xfrm>
          <a:prstGeom prst="line">
            <a:avLst/>
          </a:prstGeom>
          <a:noFill/>
          <a:ln w="88900" cap="flat">
            <a:solidFill>
              <a:srgbClr val="BBE0E3"/>
            </a:solidFill>
            <a:prstDash val="solid"/>
            <a:miter lim="800000"/>
            <a:headEnd type="none" w="med" len="med"/>
            <a:tailEnd type="none" w="med" len="med"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hf sldNum="0" hdr="0"/>
  <p:txStyles>
    <p:titleStyle>
      <a:lvl1pPr marL="0" indent="0" algn="ctr" defTabSz="941832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FontTx/>
        <a:buNone/>
        <a:defRPr sz="4532" b="0" i="0" u="none">
          <a:solidFill>
            <a:schemeClr val="tx2"/>
          </a:solidFill>
          <a:latin typeface="Arial" pitchFamily="34" charset="0"/>
          <a:ea typeface="宋体" charset="-122"/>
        </a:defRPr>
      </a:lvl1pPr>
    </p:titleStyle>
    <p:bodyStyle>
      <a:lvl1pPr marL="353187" indent="-353187" algn="l" defTabSz="941832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•"/>
        <a:defRPr sz="3296" b="0" i="0" u="none">
          <a:solidFill>
            <a:schemeClr val="tx1"/>
          </a:solidFill>
          <a:latin typeface="Arial" pitchFamily="34" charset="0"/>
          <a:ea typeface="宋体" charset="-122"/>
        </a:defRPr>
      </a:lvl1pPr>
      <a:lvl2pPr marL="765238" indent="-294322" algn="l" defTabSz="941832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–"/>
        <a:defRPr sz="2884" b="0" i="0" u="none">
          <a:solidFill>
            <a:schemeClr val="tx1"/>
          </a:solidFill>
          <a:latin typeface="Arial" pitchFamily="34" charset="0"/>
          <a:ea typeface="宋体" charset="-122"/>
        </a:defRPr>
      </a:lvl2pPr>
      <a:lvl3pPr marL="1177290" indent="-235458" algn="l" defTabSz="941832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•"/>
        <a:defRPr sz="2472" b="0" i="0" u="none">
          <a:solidFill>
            <a:schemeClr val="tx1"/>
          </a:solidFill>
          <a:latin typeface="Arial" pitchFamily="34" charset="0"/>
          <a:ea typeface="宋体" charset="-122"/>
        </a:defRPr>
      </a:lvl3pPr>
      <a:lvl4pPr marL="1648206" indent="-235458" algn="l" defTabSz="941832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–"/>
        <a:defRPr sz="2060" b="0" i="0" u="none">
          <a:solidFill>
            <a:schemeClr val="tx1"/>
          </a:solidFill>
          <a:latin typeface="Arial" pitchFamily="34" charset="0"/>
          <a:ea typeface="宋体" charset="-122"/>
        </a:defRPr>
      </a:lvl4pPr>
      <a:lvl5pPr marL="2119122" indent="-235458" algn="l" defTabSz="941832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»"/>
        <a:defRPr sz="2060" b="0" i="0" u="none">
          <a:solidFill>
            <a:schemeClr val="tx1"/>
          </a:solidFill>
          <a:latin typeface="Arial" pitchFamily="34" charset="0"/>
          <a:ea typeface="宋体" charset="-122"/>
        </a:defRPr>
      </a:lvl5pPr>
    </p:bodyStyle>
    <p:otherStyle>
      <a:lvl1pPr marL="0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黑体"/>
        <a:buNone/>
        <a:defRPr kumimoji="0" sz="1854" b="0" i="0" u="none" baseline="0">
          <a:solidFill>
            <a:schemeClr val="tx1"/>
          </a:solidFill>
          <a:effectLst/>
        </a:defRPr>
      </a:lvl1pPr>
      <a:lvl2pPr marL="470916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黑体"/>
        <a:buNone/>
        <a:defRPr kumimoji="0" sz="1854" b="0" i="0" u="none" baseline="0">
          <a:solidFill>
            <a:schemeClr val="tx1"/>
          </a:solidFill>
          <a:effectLst/>
        </a:defRPr>
      </a:lvl2pPr>
      <a:lvl3pPr marL="941832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黑体"/>
        <a:buNone/>
        <a:defRPr kumimoji="0" sz="1854" b="0" i="0" u="none" baseline="0">
          <a:solidFill>
            <a:schemeClr val="tx1"/>
          </a:solidFill>
          <a:effectLst/>
        </a:defRPr>
      </a:lvl3pPr>
      <a:lvl4pPr marL="1412748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黑体"/>
        <a:buNone/>
        <a:defRPr kumimoji="0" sz="1854" b="0" i="0" u="none" baseline="0">
          <a:solidFill>
            <a:schemeClr val="tx1"/>
          </a:solidFill>
          <a:effectLst/>
        </a:defRPr>
      </a:lvl4pPr>
      <a:lvl5pPr marL="1883664" indent="0" algn="l" defTabSz="94183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黑体"/>
        <a:buNone/>
        <a:defRPr kumimoji="0" sz="1854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hyperlink" Target="http://image.baidu.com/i?ct=503316480&amp;z=0&amp;tn=baiduimagedetail&amp;word=%BB%A4%CA%BF%BF%A8%CD%A8%CD%BC%C6%AC&amp;in=18831&amp;cl=2&amp;cm=1&amp;sc=0&amp;lm=-1&amp;pn=191&amp;rn=1&amp;di=7692027870&amp;ln=255&amp;fr=&amp;ic=0&amp;s=0&amp;se=1&amp;sme=0" TargetMode="External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Relationship Id="rId4" Type="http://schemas.openxmlformats.org/officeDocument/2006/relationships/hyperlink" Target="http://image.baidu.com/i?ct=503316480&amp;z=0&amp;tn=baiduimagedetail&amp;word=%BB%A4%CA%BF%BF%A8%CD%A8%CD%BC%C6%AC&amp;in=18831&amp;cl=2&amp;cm=1&amp;sc=0&amp;lm=-1&amp;pn=191&amp;rn=1&amp;di=7692027870&amp;ln=255&amp;fr=&amp;ic=0&amp;s=0&amp;se=1&amp;sme=0" TargetMode="Ex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hyperlink" Target="http://image.baidu.com/i?ct=503316480&amp;z=0&amp;tn=baiduimagedetail&amp;word=%BB%A4%CA%BF%BF%A8%CD%A8%CD%BC%C6%AC&amp;in=18831&amp;cl=2&amp;cm=1&amp;sc=0&amp;lm=-1&amp;pn=191&amp;rn=1&amp;di=7692027870&amp;ln=255&amp;fr=&amp;ic=0&amp;s=0&amp;se=1&amp;sme=0" TargetMode="External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7.wmf" /><Relationship Id="rId4" Type="http://schemas.openxmlformats.org/officeDocument/2006/relationships/image" Target="../media/image2.png" /><Relationship Id="rId5" Type="http://schemas.openxmlformats.org/officeDocument/2006/relationships/vmlDrawing" Target="../drawings/vmlDrawing1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wmf" /><Relationship Id="rId3" Type="http://schemas.openxmlformats.org/officeDocument/2006/relationships/image" Target="../media/image9.jpe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wmf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17.png" /><Relationship Id="rId7" Type="http://schemas.openxmlformats.org/officeDocument/2006/relationships/image" Target="../media/image9.jpeg" /><Relationship Id="rId8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9.png" /><Relationship Id="rId4" Type="http://schemas.openxmlformats.org/officeDocument/2006/relationships/image" Target="../media/image2.png" /><Relationship Id="rId5" Type="http://schemas.openxmlformats.org/officeDocument/2006/relationships/vmlDrawing" Target="../drawings/vmlDrawing2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hyperlink" Target="http://image.baidu.com/i?ct=503316480&amp;z=0&amp;tn=baiduimagedetail&amp;word=%BB%A4%CA%BF%BF%A8%CD%A8%CD%BC%C6%AC&amp;in=18831&amp;cl=2&amp;cm=1&amp;sc=0&amp;lm=-1&amp;pn=191&amp;rn=1&amp;di=7692027870&amp;ln=255&amp;fr=&amp;ic=0&amp;s=0&amp;se=1&amp;sme=0" TargetMode="External" /><Relationship Id="rId4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hyperlink" Target="http://image.baidu.com/i?ct=503316480&amp;z=0&amp;tn=baiduimagedetail&amp;word=%BB%A4%CA%BF%BF%A8%CD%A8%CD%BC%C6%AC&amp;in=18831&amp;cl=2&amp;cm=1&amp;sc=0&amp;lm=-1&amp;pn=191&amp;rn=1&amp;di=7692027870&amp;ln=255&amp;fr=&amp;ic=0&amp;s=0&amp;se=1&amp;sme=0" TargetMode="External" /><Relationship Id="rId4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0212111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50" name=""/>
          <p:cNvGrpSpPr/>
          <p:nvPr/>
        </p:nvGrpSpPr>
        <p:grpSpPr>
          <a:xfrm>
            <a:off x="0" y="0"/>
            <a:ext cx="9418320" cy="7063740"/>
            <a:chExt cx="5933" cy="4451"/>
          </a:xfrm>
        </p:grpSpPr>
        <p:pic>
          <p:nvPicPr>
            <p:cNvPr id="2051" name="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5933" cy="4451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</p:pic>
        <p:sp>
          <p:nvSpPr>
            <p:cNvPr id="2052" name=""/>
            <p:cNvSpPr/>
            <p:nvPr/>
          </p:nvSpPr>
          <p:spPr>
            <a:xfrm>
              <a:off x="3574" y="544"/>
              <a:ext cx="1962" cy="560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</p:grpSp>
      <p:sp>
        <p:nvSpPr>
          <p:cNvPr id="2053" name=""/>
          <p:cNvSpPr/>
          <p:nvPr>
            <p:ph type="ctrTitle" idx="4294967295"/>
          </p:nvPr>
        </p:nvSpPr>
        <p:spPr>
          <a:xfrm>
            <a:off x="0" y="2789523"/>
            <a:ext cx="7083361" cy="1514126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 sz="3608">
                <a:solidFill>
                  <a:schemeClr val="bg1"/>
                </a:solidFill>
                <a:latin typeface="Trebuchet MS" charset="0"/>
              </a:rPr>
              <a:t>精神科临床护理病情观察</a:t>
            </a:r>
            <a:br>
              <a:rPr sz="3820">
                <a:solidFill>
                  <a:schemeClr val="tx1"/>
                </a:solidFill>
              </a:rPr>
            </a:br>
            <a:br>
              <a:rPr sz="3820">
                <a:solidFill>
                  <a:schemeClr val="tx1"/>
                </a:solidFill>
              </a:rPr>
            </a:br>
            <a:endParaRPr sz="2060">
              <a:solidFill>
                <a:schemeClr val="bg1"/>
              </a:solidFill>
            </a:endParaRPr>
          </a:p>
        </p:txBody>
      </p:sp>
      <p:sp>
        <p:nvSpPr>
          <p:cNvPr id="205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055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第1页，共37页。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6" name=""/>
          <p:cNvSpPr/>
          <p:nvPr/>
        </p:nvSpPr>
        <p:spPr>
          <a:xfrm>
            <a:off x="1000696" y="1721787"/>
            <a:ext cx="6270704" cy="593550"/>
          </a:xfrm>
          <a:gradFill rotWithShape="0">
            <a:gsLst>
              <a:gs pos="0">
                <a:srgbClr val="FFCC66"/>
              </a:gs>
              <a:gs pos="50000">
                <a:srgbClr val="FFFFFF"/>
              </a:gs>
              <a:gs pos="100000">
                <a:srgbClr val="FFCC66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554"/>
          </a:p>
        </p:txBody>
      </p:sp>
      <p:sp>
        <p:nvSpPr>
          <p:cNvPr id="2057" name=""/>
          <p:cNvSpPr/>
          <p:nvPr>
            <p:ph type="title" idx="4294967295"/>
          </p:nvPr>
        </p:nvSpPr>
        <p:spPr>
          <a:xfrm>
            <a:off x="470916" y="45783"/>
            <a:ext cx="8476488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l"/>
            <a:r>
              <a:rPr sz="2896">
                <a:latin typeface="宋体" charset="-122"/>
              </a:rPr>
              <a:t>内容提要</a:t>
            </a:r>
            <a:endParaRPr sz="3296">
              <a:latin typeface="宋体" charset="-122"/>
            </a:endParaRPr>
          </a:p>
        </p:txBody>
      </p:sp>
      <p:sp>
        <p:nvSpPr>
          <p:cNvPr id="2058" name=""/>
          <p:cNvSpPr/>
          <p:nvPr>
            <p:ph type="body" sz="half" idx="4294967295"/>
          </p:nvPr>
        </p:nvSpPr>
        <p:spPr>
          <a:xfrm>
            <a:off x="470916" y="1648206"/>
            <a:ext cx="4159758" cy="466174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 病情观察概念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 病情观察目的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 病情观察内容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 病情观察方法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 病情观察要求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 实践案例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endParaRPr sz="2472">
              <a:latin typeface="宋体" charset="-122"/>
            </a:endParaRPr>
          </a:p>
        </p:txBody>
      </p:sp>
      <p:pic>
        <p:nvPicPr>
          <p:cNvPr id="2059" name="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7601696" y="4421378"/>
            <a:ext cx="1476517" cy="178065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6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061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第2页，共37页。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2" name=""/>
          <p:cNvPicPr/>
          <p:nvPr/>
        </p:nvPicPr>
        <p:blipFill>
          <a:blip r:embed="rId2"/>
          <a:srcRect l="55177" t="59854" r="15283" b="10634"/>
          <a:stretch>
            <a:fillRect/>
          </a:stretch>
        </p:blipFill>
        <p:spPr>
          <a:xfrm>
            <a:off x="5302710" y="3309493"/>
            <a:ext cx="3857260" cy="289090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63" name=""/>
          <p:cNvSpPr/>
          <p:nvPr>
            <p:ph type="title" idx="4294967295"/>
          </p:nvPr>
        </p:nvSpPr>
        <p:spPr>
          <a:xfrm>
            <a:off x="470916" y="45783"/>
            <a:ext cx="8476488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l"/>
            <a:r>
              <a:rPr sz="3196">
                <a:latin typeface="宋体" charset="-122"/>
              </a:rPr>
              <a:t>病情观察的概念</a:t>
            </a:r>
            <a:endParaRPr sz="3296">
              <a:latin typeface="宋体" charset="-122"/>
            </a:endParaRPr>
          </a:p>
        </p:txBody>
      </p:sp>
      <p:sp>
        <p:nvSpPr>
          <p:cNvPr id="2064" name=""/>
          <p:cNvSpPr/>
          <p:nvPr>
            <p:ph type="body" sz="half" idx="4294967295"/>
          </p:nvPr>
        </p:nvSpPr>
        <p:spPr>
          <a:xfrm>
            <a:off x="470916" y="1648206"/>
            <a:ext cx="7946707" cy="466174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病情观察</a:t>
            </a:r>
            <a:endParaRPr sz="2472">
              <a:latin typeface="宋体" charset="-122"/>
            </a:endParaRPr>
          </a:p>
          <a:p>
            <a:pPr lvl="1">
              <a:lnSpc>
                <a:spcPct val="140000"/>
              </a:lnSpc>
              <a:buClr>
                <a:schemeClr val="hlink"/>
              </a:buClr>
            </a:pPr>
            <a:r>
              <a:rPr sz="1760">
                <a:latin typeface="宋体" charset="-122"/>
              </a:rPr>
              <a:t>即护理人员在工作中积极启动</a:t>
            </a:r>
            <a:r>
              <a:rPr sz="2166" b="1">
                <a:solidFill>
                  <a:srgbClr val="FF0000"/>
                </a:solidFill>
                <a:latin typeface="宋体" charset="-122"/>
              </a:rPr>
              <a:t>视、听、嗅、触</a:t>
            </a:r>
            <a:r>
              <a:rPr sz="1660">
                <a:latin typeface="宋体" charset="-122"/>
              </a:rPr>
              <a:t>等感觉器官及</a:t>
            </a:r>
            <a:r>
              <a:rPr sz="1866" b="1">
                <a:solidFill>
                  <a:srgbClr val="FF0000"/>
                </a:solidFill>
                <a:latin typeface="宋体" charset="-122"/>
              </a:rPr>
              <a:t>辅助工具</a:t>
            </a:r>
            <a:r>
              <a:rPr sz="1660">
                <a:latin typeface="宋体" charset="-122"/>
              </a:rPr>
              <a:t>来获得有关病人及其情境的信息过程。</a:t>
            </a:r>
          </a:p>
        </p:txBody>
      </p:sp>
      <p:sp>
        <p:nvSpPr>
          <p:cNvPr id="206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066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第3页，共37页。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3" name="New shape"/>
          <p:cNvSpPr/>
          <p:nvPr/>
        </p:nvSpPr>
        <p:spPr>
          <a:xfrm>
            <a:off x="0" y="0"/>
            <a:ext cx="9418320" cy="70637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精神科临床护理病情观察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观察方法---间接观察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病情观察要求客观、系统、完整而又具针对性，要善于分析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交谈时不在患者面前记录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了解思想动态、症状内容和心理状态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护理病情观察是提高护理质量的重要环节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开始治疗的患者重点观察治疗效果和不良反应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针对性，分析可能发生的问题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主要心理负担和心理需求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独处或与人交往表现(工娱治疗）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直接观察法、间接观察法结合应用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幻觉、错觉(感知觉障碍)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接受特殊检查治疗的态度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自杀意念的患者上洗手间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护理病情观察是提高护理质量的重要环节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对睡眠的观察，一定要贴近患者，听呼吸、观面色，确定患者是否熟睡</a:t>
            </a:r>
          </a:p>
        </p:txBody>
      </p:sp>
      <p:pic>
        <p:nvPicPr>
          <p:cNvPr id="2074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418320" cy="7063740"/>
          </a:xfrm>
          <a:prstGeom prst="rect">
            <a:avLst/>
          </a:prstGeom>
        </p:spPr>
      </p:pic>
      <p:sp>
        <p:nvSpPr>
          <p:cNvPr id="2067" name=""/>
          <p:cNvSpPr/>
          <p:nvPr/>
        </p:nvSpPr>
        <p:spPr>
          <a:xfrm>
            <a:off x="1000696" y="2493566"/>
            <a:ext cx="6270704" cy="593550"/>
          </a:xfrm>
          <a:gradFill rotWithShape="0">
            <a:gsLst>
              <a:gs pos="0">
                <a:srgbClr val="FFCC66"/>
              </a:gs>
              <a:gs pos="50000">
                <a:srgbClr val="FFFFFF"/>
              </a:gs>
              <a:gs pos="100000">
                <a:srgbClr val="FFCC66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554"/>
          </a:p>
        </p:txBody>
      </p:sp>
      <p:sp>
        <p:nvSpPr>
          <p:cNvPr id="2068" name=""/>
          <p:cNvSpPr/>
          <p:nvPr>
            <p:ph type="title" idx="4294967295"/>
          </p:nvPr>
        </p:nvSpPr>
        <p:spPr>
          <a:xfrm>
            <a:off x="470916" y="45783"/>
            <a:ext cx="8476488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l"/>
            <a:r>
              <a:rPr sz="2996">
                <a:latin typeface="宋体" charset="-122"/>
              </a:rPr>
              <a:t>内容提要</a:t>
            </a:r>
            <a:endParaRPr sz="3296">
              <a:latin typeface="宋体" charset="-122"/>
            </a:endParaRPr>
          </a:p>
        </p:txBody>
      </p:sp>
      <p:sp>
        <p:nvSpPr>
          <p:cNvPr id="2069" name=""/>
          <p:cNvSpPr/>
          <p:nvPr>
            <p:ph type="body" sz="half" idx="4294967295"/>
          </p:nvPr>
        </p:nvSpPr>
        <p:spPr>
          <a:xfrm>
            <a:off x="470916" y="1648206"/>
            <a:ext cx="4159758" cy="466174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>
                <a:latin typeface="宋体" charset="-122"/>
              </a:rPr>
              <a:t> </a:t>
            </a:r>
            <a:r>
              <a:rPr sz="2272">
                <a:latin typeface="宋体" charset="-122"/>
              </a:rPr>
              <a:t>病情观察概念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 病情观察目的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 病情观察内容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 病情观察方法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 病情观察要求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 实践案例</a:t>
            </a:r>
            <a:endParaRPr sz="2472">
              <a:latin typeface="宋体" charset="-122"/>
            </a:endParaRPr>
          </a:p>
        </p:txBody>
      </p:sp>
      <p:pic>
        <p:nvPicPr>
          <p:cNvPr id="2070" name="">
            <a:hlinkClick r:id="rId4"/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7601696" y="4421378"/>
            <a:ext cx="1476517" cy="178065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7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072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第4页，共37页。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3" name=""/>
          <p:cNvSpPr/>
          <p:nvPr>
            <p:ph type="title" idx="4294967295"/>
          </p:nvPr>
        </p:nvSpPr>
        <p:spPr>
          <a:xfrm>
            <a:off x="470916" y="45783"/>
            <a:ext cx="8476488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l"/>
            <a:r>
              <a:rPr sz="2996">
                <a:latin typeface="宋体" charset="-122"/>
              </a:rPr>
              <a:t>病情观察的目的</a:t>
            </a:r>
            <a:endParaRPr sz="3296">
              <a:latin typeface="宋体" charset="-122"/>
            </a:endParaRPr>
          </a:p>
        </p:txBody>
      </p:sp>
      <p:sp>
        <p:nvSpPr>
          <p:cNvPr id="2074" name=""/>
          <p:cNvSpPr/>
          <p:nvPr>
            <p:ph type="body" sz="half" idx="4294967295"/>
          </p:nvPr>
        </p:nvSpPr>
        <p:spPr>
          <a:xfrm>
            <a:off x="470916" y="1648206"/>
            <a:ext cx="7946707" cy="466174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开展护理活动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防止护理行为的主观性和片面性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发现好转、波动或恶化指征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有助调整治疗方案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及时制定护理措施</a:t>
            </a:r>
            <a:endParaRPr sz="2472">
              <a:latin typeface="宋体" charset="-122"/>
            </a:endParaRPr>
          </a:p>
        </p:txBody>
      </p:sp>
      <p:grpSp>
        <p:nvGrpSpPr>
          <p:cNvPr id="2075" name=""/>
          <p:cNvGrpSpPr/>
          <p:nvPr/>
        </p:nvGrpSpPr>
        <p:grpSpPr>
          <a:xfrm>
            <a:off x="2187797" y="4792552"/>
            <a:ext cx="1909826" cy="1185465"/>
            <a:chOff x="24" y="63"/>
            <a:chExt cx="721" cy="536"/>
          </a:xfrm>
        </p:grpSpPr>
        <p:sp>
          <p:nvSpPr>
            <p:cNvPr id="2076" name=""/>
            <p:cNvSpPr/>
            <p:nvPr/>
          </p:nvSpPr>
          <p:spPr>
            <a:xfrm rot="11880000">
              <a:off x="625" y="232"/>
              <a:ext cx="121" cy="138"/>
            </a:xfrm>
            <a:prstGeom prst="ellipse">
              <a:avLst/>
            </a:prstGeom>
            <a:solidFill>
              <a:srgbClr val="C9E3EF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77" name=""/>
            <p:cNvSpPr/>
            <p:nvPr/>
          </p:nvSpPr>
          <p:spPr>
            <a:xfrm>
              <a:off x="300" y="72"/>
              <a:ext cx="129" cy="117"/>
            </a:xfrm>
            <a:prstGeom prst="ellipse">
              <a:avLst/>
            </a:prstGeom>
            <a:solidFill>
              <a:srgbClr val="C9E3EF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78" name=""/>
            <p:cNvSpPr/>
            <p:nvPr/>
          </p:nvSpPr>
          <p:spPr>
            <a:xfrm rot="16740000">
              <a:off x="260" y="114"/>
              <a:ext cx="46" cy="43"/>
            </a:xfrm>
            <a:prstGeom prst="ellipse">
              <a:avLst/>
            </a:prstGeom>
            <a:solidFill>
              <a:srgbClr val="C9E3EF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79" name=""/>
            <p:cNvSpPr/>
            <p:nvPr/>
          </p:nvSpPr>
          <p:spPr>
            <a:xfrm rot="2520000">
              <a:off x="149" y="96"/>
              <a:ext cx="109" cy="145"/>
            </a:xfrm>
            <a:prstGeom prst="ellipse">
              <a:avLst/>
            </a:prstGeom>
            <a:solidFill>
              <a:srgbClr val="C9E3EF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80" name=""/>
            <p:cNvSpPr/>
            <p:nvPr/>
          </p:nvSpPr>
          <p:spPr>
            <a:xfrm>
              <a:off x="62" y="233"/>
              <a:ext cx="101" cy="93"/>
            </a:xfrm>
            <a:prstGeom prst="ellipse">
              <a:avLst/>
            </a:prstGeom>
            <a:solidFill>
              <a:srgbClr val="C9E3EF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81" name=""/>
            <p:cNvSpPr/>
            <p:nvPr/>
          </p:nvSpPr>
          <p:spPr>
            <a:xfrm rot="19620000">
              <a:off x="24" y="268"/>
              <a:ext cx="104" cy="139"/>
            </a:xfrm>
            <a:prstGeom prst="ellipse">
              <a:avLst/>
            </a:prstGeom>
            <a:solidFill>
              <a:srgbClr val="C9E3EF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82" name=""/>
            <p:cNvSpPr/>
            <p:nvPr/>
          </p:nvSpPr>
          <p:spPr>
            <a:xfrm rot="19620000">
              <a:off x="103" y="395"/>
              <a:ext cx="119" cy="139"/>
            </a:xfrm>
            <a:prstGeom prst="ellipse">
              <a:avLst/>
            </a:prstGeom>
            <a:solidFill>
              <a:srgbClr val="C9E3EF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83" name=""/>
            <p:cNvSpPr/>
            <p:nvPr/>
          </p:nvSpPr>
          <p:spPr>
            <a:xfrm rot="11880000">
              <a:off x="205" y="488"/>
              <a:ext cx="89" cy="77"/>
            </a:xfrm>
            <a:prstGeom prst="ellipse">
              <a:avLst/>
            </a:prstGeom>
            <a:solidFill>
              <a:srgbClr val="C9E3EF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84" name=""/>
            <p:cNvSpPr/>
            <p:nvPr/>
          </p:nvSpPr>
          <p:spPr>
            <a:xfrm>
              <a:off x="292" y="481"/>
              <a:ext cx="128" cy="117"/>
            </a:xfrm>
            <a:prstGeom prst="ellipse">
              <a:avLst/>
            </a:prstGeom>
            <a:solidFill>
              <a:srgbClr val="C9E3EF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85" name=""/>
            <p:cNvSpPr/>
            <p:nvPr/>
          </p:nvSpPr>
          <p:spPr>
            <a:xfrm rot="16200000">
              <a:off x="435" y="446"/>
              <a:ext cx="118" cy="153"/>
            </a:xfrm>
            <a:prstGeom prst="ellipse">
              <a:avLst/>
            </a:prstGeom>
            <a:solidFill>
              <a:srgbClr val="C9E3EF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86" name=""/>
            <p:cNvSpPr/>
            <p:nvPr/>
          </p:nvSpPr>
          <p:spPr>
            <a:xfrm rot="16980000">
              <a:off x="552" y="477"/>
              <a:ext cx="77" cy="60"/>
            </a:xfrm>
            <a:prstGeom prst="ellipse">
              <a:avLst/>
            </a:prstGeom>
            <a:solidFill>
              <a:srgbClr val="C9E3EF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87" name=""/>
            <p:cNvSpPr/>
            <p:nvPr/>
          </p:nvSpPr>
          <p:spPr>
            <a:xfrm rot="12900000">
              <a:off x="610" y="348"/>
              <a:ext cx="125" cy="163"/>
            </a:xfrm>
            <a:prstGeom prst="ellipse">
              <a:avLst/>
            </a:prstGeom>
            <a:solidFill>
              <a:srgbClr val="C9E3EF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88" name=""/>
            <p:cNvSpPr/>
            <p:nvPr/>
          </p:nvSpPr>
          <p:spPr>
            <a:xfrm rot="11880000">
              <a:off x="583" y="146"/>
              <a:ext cx="121" cy="101"/>
            </a:xfrm>
            <a:prstGeom prst="ellipse">
              <a:avLst/>
            </a:prstGeom>
            <a:solidFill>
              <a:srgbClr val="C9E3EF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89" name=""/>
            <p:cNvSpPr/>
            <p:nvPr/>
          </p:nvSpPr>
          <p:spPr>
            <a:xfrm rot="16740000">
              <a:off x="586" y="125"/>
              <a:ext cx="46" cy="42"/>
            </a:xfrm>
            <a:prstGeom prst="ellipse">
              <a:avLst/>
            </a:prstGeom>
            <a:solidFill>
              <a:srgbClr val="C9E3EF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90" name=""/>
            <p:cNvSpPr/>
            <p:nvPr/>
          </p:nvSpPr>
          <p:spPr>
            <a:xfrm rot="16200000">
              <a:off x="452" y="36"/>
              <a:ext cx="122" cy="175"/>
            </a:xfrm>
            <a:prstGeom prst="ellipse">
              <a:avLst/>
            </a:prstGeom>
            <a:solidFill>
              <a:srgbClr val="C9E3EF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91" name="未知"/>
            <p:cNvSpPr/>
            <p:nvPr/>
          </p:nvSpPr>
          <p:spPr>
            <a:xfrm>
              <a:off x="75" y="126"/>
              <a:ext cx="642" cy="416"/>
            </a:xfrm>
            <a:custGeom>
              <a:rect l="l" t="t" r="r" b="b"/>
              <a:pathLst>
                <a:path w="623" h="402">
                  <a:moveTo>
                    <a:pt x="0" y="236"/>
                  </a:moveTo>
                  <a:lnTo>
                    <a:pt x="47" y="101"/>
                  </a:lnTo>
                  <a:lnTo>
                    <a:pt x="156" y="20"/>
                  </a:lnTo>
                  <a:lnTo>
                    <a:pt x="264" y="9"/>
                  </a:lnTo>
                  <a:lnTo>
                    <a:pt x="360" y="0"/>
                  </a:lnTo>
                  <a:lnTo>
                    <a:pt x="519" y="20"/>
                  </a:lnTo>
                  <a:lnTo>
                    <a:pt x="599" y="81"/>
                  </a:lnTo>
                  <a:lnTo>
                    <a:pt x="623" y="234"/>
                  </a:lnTo>
                  <a:lnTo>
                    <a:pt x="545" y="339"/>
                  </a:lnTo>
                  <a:lnTo>
                    <a:pt x="470" y="386"/>
                  </a:lnTo>
                  <a:lnTo>
                    <a:pt x="326" y="404"/>
                  </a:lnTo>
                  <a:lnTo>
                    <a:pt x="291" y="384"/>
                  </a:lnTo>
                  <a:lnTo>
                    <a:pt x="189" y="390"/>
                  </a:lnTo>
                  <a:lnTo>
                    <a:pt x="90" y="330"/>
                  </a:lnTo>
                  <a:lnTo>
                    <a:pt x="0" y="236"/>
                  </a:lnTo>
                  <a:close/>
                </a:path>
              </a:pathLst>
            </a:custGeom>
            <a:solidFill>
              <a:srgbClr val="C9E3EF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92" name=""/>
            <p:cNvSpPr/>
            <p:nvPr/>
          </p:nvSpPr>
          <p:spPr>
            <a:xfrm rot="2520000">
              <a:off x="103" y="180"/>
              <a:ext cx="109" cy="84"/>
            </a:xfrm>
            <a:prstGeom prst="ellipse">
              <a:avLst/>
            </a:prstGeom>
            <a:solidFill>
              <a:srgbClr val="C9E3EF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</p:grpSp>
      <p:grpSp>
        <p:nvGrpSpPr>
          <p:cNvPr id="2093" name=""/>
          <p:cNvGrpSpPr/>
          <p:nvPr/>
        </p:nvGrpSpPr>
        <p:grpSpPr>
          <a:xfrm>
            <a:off x="5005118" y="4792552"/>
            <a:ext cx="1613868" cy="1255776"/>
            <a:chOff x="65" y="60"/>
            <a:chExt cx="721" cy="536"/>
          </a:xfrm>
        </p:grpSpPr>
        <p:sp>
          <p:nvSpPr>
            <p:cNvPr id="2094" name=""/>
            <p:cNvSpPr/>
            <p:nvPr/>
          </p:nvSpPr>
          <p:spPr>
            <a:xfrm rot="11880000">
              <a:off x="666" y="228"/>
              <a:ext cx="121" cy="138"/>
            </a:xfrm>
            <a:prstGeom prst="ellipse">
              <a:avLst/>
            </a:prstGeom>
            <a:solidFill>
              <a:srgbClr val="B5D199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95" name=""/>
            <p:cNvSpPr/>
            <p:nvPr/>
          </p:nvSpPr>
          <p:spPr>
            <a:xfrm>
              <a:off x="341" y="69"/>
              <a:ext cx="129" cy="117"/>
            </a:xfrm>
            <a:prstGeom prst="ellipse">
              <a:avLst/>
            </a:prstGeom>
            <a:solidFill>
              <a:srgbClr val="B5D199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96" name=""/>
            <p:cNvSpPr/>
            <p:nvPr/>
          </p:nvSpPr>
          <p:spPr>
            <a:xfrm rot="16740000">
              <a:off x="301" y="110"/>
              <a:ext cx="46" cy="43"/>
            </a:xfrm>
            <a:prstGeom prst="ellipse">
              <a:avLst/>
            </a:prstGeom>
            <a:solidFill>
              <a:srgbClr val="B5D199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97" name=""/>
            <p:cNvSpPr/>
            <p:nvPr/>
          </p:nvSpPr>
          <p:spPr>
            <a:xfrm rot="2520000">
              <a:off x="190" y="92"/>
              <a:ext cx="109" cy="145"/>
            </a:xfrm>
            <a:prstGeom prst="ellipse">
              <a:avLst/>
            </a:prstGeom>
            <a:solidFill>
              <a:srgbClr val="B5D199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98" name=""/>
            <p:cNvSpPr/>
            <p:nvPr/>
          </p:nvSpPr>
          <p:spPr>
            <a:xfrm>
              <a:off x="103" y="229"/>
              <a:ext cx="101" cy="93"/>
            </a:xfrm>
            <a:prstGeom prst="ellipse">
              <a:avLst/>
            </a:prstGeom>
            <a:solidFill>
              <a:srgbClr val="B5D199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099" name=""/>
            <p:cNvSpPr/>
            <p:nvPr/>
          </p:nvSpPr>
          <p:spPr>
            <a:xfrm rot="19620000">
              <a:off x="65" y="265"/>
              <a:ext cx="104" cy="139"/>
            </a:xfrm>
            <a:prstGeom prst="ellipse">
              <a:avLst/>
            </a:prstGeom>
            <a:solidFill>
              <a:srgbClr val="B5D199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100" name=""/>
            <p:cNvSpPr/>
            <p:nvPr/>
          </p:nvSpPr>
          <p:spPr>
            <a:xfrm rot="19620000">
              <a:off x="144" y="391"/>
              <a:ext cx="119" cy="139"/>
            </a:xfrm>
            <a:prstGeom prst="ellipse">
              <a:avLst/>
            </a:prstGeom>
            <a:solidFill>
              <a:srgbClr val="B5D199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101" name=""/>
            <p:cNvSpPr/>
            <p:nvPr/>
          </p:nvSpPr>
          <p:spPr>
            <a:xfrm rot="11880000">
              <a:off x="246" y="485"/>
              <a:ext cx="89" cy="77"/>
            </a:xfrm>
            <a:prstGeom prst="ellipse">
              <a:avLst/>
            </a:prstGeom>
            <a:solidFill>
              <a:srgbClr val="B5D199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102" name=""/>
            <p:cNvSpPr/>
            <p:nvPr/>
          </p:nvSpPr>
          <p:spPr>
            <a:xfrm>
              <a:off x="333" y="478"/>
              <a:ext cx="128" cy="117"/>
            </a:xfrm>
            <a:prstGeom prst="ellipse">
              <a:avLst/>
            </a:prstGeom>
            <a:solidFill>
              <a:srgbClr val="B5D199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103" name=""/>
            <p:cNvSpPr/>
            <p:nvPr/>
          </p:nvSpPr>
          <p:spPr>
            <a:xfrm rot="16200000">
              <a:off x="476" y="443"/>
              <a:ext cx="118" cy="153"/>
            </a:xfrm>
            <a:prstGeom prst="ellipse">
              <a:avLst/>
            </a:prstGeom>
            <a:solidFill>
              <a:srgbClr val="B5D199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104" name=""/>
            <p:cNvSpPr/>
            <p:nvPr/>
          </p:nvSpPr>
          <p:spPr>
            <a:xfrm rot="16980000">
              <a:off x="594" y="474"/>
              <a:ext cx="77" cy="60"/>
            </a:xfrm>
            <a:prstGeom prst="ellipse">
              <a:avLst/>
            </a:prstGeom>
            <a:solidFill>
              <a:srgbClr val="B5D199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105" name=""/>
            <p:cNvSpPr/>
            <p:nvPr/>
          </p:nvSpPr>
          <p:spPr>
            <a:xfrm rot="12900000">
              <a:off x="651" y="345"/>
              <a:ext cx="125" cy="163"/>
            </a:xfrm>
            <a:prstGeom prst="ellipse">
              <a:avLst/>
            </a:prstGeom>
            <a:solidFill>
              <a:srgbClr val="B5D199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  <a:effectLst>
              <a:prstShdw prst="shdw17" dist="17961" dir="2700000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106" name=""/>
            <p:cNvSpPr/>
            <p:nvPr/>
          </p:nvSpPr>
          <p:spPr>
            <a:xfrm rot="11880000">
              <a:off x="624" y="143"/>
              <a:ext cx="121" cy="101"/>
            </a:xfrm>
            <a:prstGeom prst="ellipse">
              <a:avLst/>
            </a:prstGeom>
            <a:solidFill>
              <a:srgbClr val="B5D199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107" name=""/>
            <p:cNvSpPr/>
            <p:nvPr/>
          </p:nvSpPr>
          <p:spPr>
            <a:xfrm rot="16740000">
              <a:off x="628" y="121"/>
              <a:ext cx="46" cy="42"/>
            </a:xfrm>
            <a:prstGeom prst="ellipse">
              <a:avLst/>
            </a:prstGeom>
            <a:solidFill>
              <a:srgbClr val="B5D199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108" name=""/>
            <p:cNvSpPr/>
            <p:nvPr/>
          </p:nvSpPr>
          <p:spPr>
            <a:xfrm rot="16200000">
              <a:off x="493" y="33"/>
              <a:ext cx="122" cy="175"/>
            </a:xfrm>
            <a:prstGeom prst="ellipse">
              <a:avLst/>
            </a:prstGeom>
            <a:solidFill>
              <a:srgbClr val="B5D199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109" name="未知"/>
            <p:cNvSpPr/>
            <p:nvPr/>
          </p:nvSpPr>
          <p:spPr>
            <a:xfrm>
              <a:off x="116" y="122"/>
              <a:ext cx="642" cy="416"/>
            </a:xfrm>
            <a:custGeom>
              <a:rect l="l" t="t" r="r" b="b"/>
              <a:pathLst>
                <a:path w="623" h="402">
                  <a:moveTo>
                    <a:pt x="0" y="236"/>
                  </a:moveTo>
                  <a:lnTo>
                    <a:pt x="47" y="101"/>
                  </a:lnTo>
                  <a:lnTo>
                    <a:pt x="156" y="20"/>
                  </a:lnTo>
                  <a:lnTo>
                    <a:pt x="264" y="9"/>
                  </a:lnTo>
                  <a:lnTo>
                    <a:pt x="360" y="0"/>
                  </a:lnTo>
                  <a:lnTo>
                    <a:pt x="519" y="20"/>
                  </a:lnTo>
                  <a:lnTo>
                    <a:pt x="599" y="81"/>
                  </a:lnTo>
                  <a:lnTo>
                    <a:pt x="623" y="234"/>
                  </a:lnTo>
                  <a:lnTo>
                    <a:pt x="545" y="339"/>
                  </a:lnTo>
                  <a:lnTo>
                    <a:pt x="470" y="386"/>
                  </a:lnTo>
                  <a:lnTo>
                    <a:pt x="326" y="404"/>
                  </a:lnTo>
                  <a:lnTo>
                    <a:pt x="291" y="384"/>
                  </a:lnTo>
                  <a:lnTo>
                    <a:pt x="189" y="390"/>
                  </a:lnTo>
                  <a:lnTo>
                    <a:pt x="90" y="330"/>
                  </a:lnTo>
                  <a:lnTo>
                    <a:pt x="0" y="236"/>
                  </a:lnTo>
                  <a:close/>
                </a:path>
              </a:pathLst>
            </a:custGeom>
            <a:solidFill>
              <a:srgbClr val="B5D199"/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sp>
          <p:nvSpPr>
            <p:cNvPr id="2110" name=""/>
            <p:cNvSpPr/>
            <p:nvPr/>
          </p:nvSpPr>
          <p:spPr>
            <a:xfrm rot="2520000">
              <a:off x="144" y="177"/>
              <a:ext cx="109" cy="84"/>
            </a:xfrm>
            <a:prstGeom prst="ellipse">
              <a:avLst/>
            </a:prstGeom>
            <a:solidFill>
              <a:srgbClr val="B5D199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</p:grpSp>
      <p:sp>
        <p:nvSpPr>
          <p:cNvPr id="2111" name=""/>
          <p:cNvSpPr/>
          <p:nvPr/>
        </p:nvSpPr>
        <p:spPr>
          <a:xfrm>
            <a:off x="2814789" y="5142468"/>
            <a:ext cx="822627" cy="34695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sz="1660">
                <a:ea typeface="黑体" charset="-122"/>
              </a:rPr>
              <a:t>严密性</a:t>
            </a:r>
            <a:endParaRPr sz="2060">
              <a:ea typeface="黑体" charset="-122"/>
            </a:endParaRPr>
          </a:p>
        </p:txBody>
      </p:sp>
      <p:sp>
        <p:nvSpPr>
          <p:cNvPr id="2112" name=""/>
          <p:cNvSpPr/>
          <p:nvPr/>
        </p:nvSpPr>
        <p:spPr>
          <a:xfrm>
            <a:off x="5402318" y="5199697"/>
            <a:ext cx="899589" cy="37773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sz="1860">
                <a:ea typeface="黑体" charset="-122"/>
              </a:rPr>
              <a:t>及时性</a:t>
            </a:r>
            <a:endParaRPr sz="2060">
              <a:ea typeface="黑体" charset="-122"/>
            </a:endParaRPr>
          </a:p>
        </p:txBody>
      </p:sp>
      <p:pic>
        <p:nvPicPr>
          <p:cNvPr id="2113" name=""/>
          <p:cNvPicPr/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 rot="20100000">
            <a:off x="5229130" y="3026617"/>
            <a:ext cx="3258805" cy="17659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14" name=""/>
          <p:cNvSpPr/>
          <p:nvPr/>
        </p:nvSpPr>
        <p:spPr>
          <a:xfrm>
            <a:off x="6563391" y="1085723"/>
            <a:ext cx="2447783" cy="1407843"/>
          </a:xfrm>
          <a:prstGeom prst="irregularSeal1">
            <a:avLst/>
          </a:prstGeom>
          <a:solidFill>
            <a:srgbClr val="FFCC66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sz="1454">
                <a:ea typeface="黑体" charset="-122"/>
              </a:rPr>
              <a:t>提高护理质量的</a:t>
            </a:r>
            <a:endParaRPr>
              <a:ea typeface="黑体" charset="-122"/>
            </a:endParaRPr>
          </a:p>
          <a:p>
            <a:pPr lvl="0" algn="ctr"/>
            <a:r>
              <a:rPr sz="1554">
                <a:ea typeface="黑体" charset="-122"/>
              </a:rPr>
              <a:t>重要环节</a:t>
            </a:r>
            <a:endParaRPr>
              <a:ea typeface="黑体" charset="-122"/>
            </a:endParaRPr>
          </a:p>
        </p:txBody>
      </p:sp>
      <p:sp>
        <p:nvSpPr>
          <p:cNvPr id="211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116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第5页，共37页。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7" name=""/>
          <p:cNvSpPr/>
          <p:nvPr/>
        </p:nvSpPr>
        <p:spPr>
          <a:xfrm>
            <a:off x="1000696" y="2954672"/>
            <a:ext cx="6270704" cy="593550"/>
          </a:xfrm>
          <a:gradFill rotWithShape="0">
            <a:gsLst>
              <a:gs pos="0">
                <a:srgbClr val="FFCC66"/>
              </a:gs>
              <a:gs pos="50000">
                <a:srgbClr val="FFFFFF"/>
              </a:gs>
              <a:gs pos="100000">
                <a:srgbClr val="FFCC66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454"/>
          </a:p>
        </p:txBody>
      </p:sp>
      <p:sp>
        <p:nvSpPr>
          <p:cNvPr id="2118" name=""/>
          <p:cNvSpPr/>
          <p:nvPr>
            <p:ph type="title" idx="4294967295"/>
          </p:nvPr>
        </p:nvSpPr>
        <p:spPr>
          <a:xfrm>
            <a:off x="470916" y="45783"/>
            <a:ext cx="8476488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l"/>
            <a:r>
              <a:rPr sz="2896">
                <a:latin typeface="宋体" charset="-122"/>
              </a:rPr>
              <a:t>内容提要</a:t>
            </a:r>
            <a:endParaRPr sz="3296">
              <a:latin typeface="宋体" charset="-122"/>
            </a:endParaRPr>
          </a:p>
        </p:txBody>
      </p:sp>
      <p:sp>
        <p:nvSpPr>
          <p:cNvPr id="2119" name=""/>
          <p:cNvSpPr/>
          <p:nvPr>
            <p:ph type="body" sz="half" idx="4294967295"/>
          </p:nvPr>
        </p:nvSpPr>
        <p:spPr>
          <a:xfrm>
            <a:off x="470916" y="1648206"/>
            <a:ext cx="4159758" cy="466174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 病情观察概念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 病情观察目的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 病情观察内容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 病情观察方法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 病情观察要求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 实践案例</a:t>
            </a:r>
            <a:endParaRPr sz="2472">
              <a:latin typeface="宋体" charset="-122"/>
            </a:endParaRPr>
          </a:p>
        </p:txBody>
      </p:sp>
      <p:pic>
        <p:nvPicPr>
          <p:cNvPr id="2120" name="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7601696" y="4421378"/>
            <a:ext cx="1476517" cy="178065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2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122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第6页，共37页。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3" name=""/>
          <p:cNvSpPr/>
          <p:nvPr>
            <p:ph type="title" idx="4294967295"/>
          </p:nvPr>
        </p:nvSpPr>
        <p:spPr>
          <a:xfrm>
            <a:off x="470916" y="45783"/>
            <a:ext cx="8476488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l"/>
            <a:r>
              <a:rPr sz="3096">
                <a:latin typeface="宋体" charset="-122"/>
              </a:rPr>
              <a:t>观察内容</a:t>
            </a:r>
            <a:endParaRPr sz="3296">
              <a:latin typeface="宋体" charset="-122"/>
            </a:endParaRPr>
          </a:p>
        </p:txBody>
      </p:sp>
      <p:sp>
        <p:nvSpPr>
          <p:cNvPr id="2124" name=""/>
          <p:cNvSpPr/>
          <p:nvPr>
            <p:ph type="body" sz="half" idx="4294967295"/>
          </p:nvPr>
        </p:nvSpPr>
        <p:spPr>
          <a:xfrm>
            <a:off x="2336594" y="1900015"/>
            <a:ext cx="6007449" cy="4228433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病情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心理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生活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用药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特殊检查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患者及环境安全</a:t>
            </a:r>
            <a:endParaRPr sz="2472">
              <a:latin typeface="宋体" charset="-122"/>
            </a:endParaRPr>
          </a:p>
        </p:txBody>
      </p:sp>
      <p:graphicFrame>
        <p:nvGraphicFramePr>
          <p:cNvPr id="2125" name=""/>
          <p:cNvGraphicFramePr>
            <a:graphicFrameLocks noChangeAspect="1"/>
          </p:cNvGraphicFramePr>
          <p:nvPr>
            <p:ph sz="half" idx="1"/>
          </p:nvPr>
        </p:nvGraphicFramePr>
        <p:xfrm>
          <a:off x="555942" y="1751219"/>
          <a:ext cx="1241060" cy="13342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progId="MS_ClipArt_Gallery.2">
                  <p:embed/>
                </p:oleObj>
              </mc:Choice>
              <mc:Fallback>
                <p:oleObj r:id="rId2" progId="MS_ClipArt_Gallery.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55942" y="1751219"/>
                        <a:ext cx="1241060" cy="1334262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  <a:prstDash val="solid"/>
                        <a:miter lim="800000"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2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127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第7页，共37页。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28" name=""/>
          <p:cNvGrpSpPr/>
          <p:nvPr/>
        </p:nvGrpSpPr>
        <p:grpSpPr>
          <a:xfrm>
            <a:off x="3299683" y="1159304"/>
            <a:ext cx="2354580" cy="1285208"/>
            <a:chOff x="71" y="25"/>
            <a:chExt cx="1730" cy="945"/>
          </a:xfrm>
        </p:grpSpPr>
        <p:sp>
          <p:nvSpPr>
            <p:cNvPr id="2129" name=""/>
            <p:cNvSpPr/>
            <p:nvPr/>
          </p:nvSpPr>
          <p:spPr>
            <a:xfrm>
              <a:off x="71" y="173"/>
              <a:ext cx="1730" cy="796"/>
            </a:xfrm>
            <a:prstGeom prst="ellipse">
              <a:avLst/>
            </a:prstGeom>
            <a:gradFill rotWithShape="0">
              <a:gsLst>
                <a:gs pos="0">
                  <a:srgbClr val="336699"/>
                </a:gs>
                <a:gs pos="100000">
                  <a:srgbClr val="FFFFFF"/>
                </a:gs>
              </a:gsLst>
              <a:path path="shape">
                <a:fillToRect l="50000" t="50000" r="50000" b="50000"/>
              </a:path>
            </a:gra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1pPr>
              <a:lvl2pPr marL="470916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2pPr>
              <a:lvl3pPr marL="941832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3pPr>
              <a:lvl4pPr marL="1412748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4pPr>
              <a:lvl5pPr marL="1883664" indent="0" algn="l" defTabSz="941832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sz="1854" b="0" i="0" u="none" kern="1200">
                  <a:solidFill>
                    <a:schemeClr val="tx1"/>
                  </a:solidFill>
                  <a:latin typeface="Arial" pitchFamily="34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sz="1854"/>
            </a:p>
          </p:txBody>
        </p:sp>
        <p:pic>
          <p:nvPicPr>
            <p:cNvPr id="2130" name="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0" y="25"/>
              <a:ext cx="1408" cy="692"/>
            </a:xfrm>
            <a:prstGeom prst="rect">
              <a:avLst/>
            </a:prstGeom>
            <a:noFill/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</p:pic>
      </p:grpSp>
      <p:sp>
        <p:nvSpPr>
          <p:cNvPr id="2131" name=""/>
          <p:cNvSpPr/>
          <p:nvPr/>
        </p:nvSpPr>
        <p:spPr>
          <a:xfrm>
            <a:off x="4782741" y="3383074"/>
            <a:ext cx="3337289" cy="2670159"/>
          </a:xfrm>
          <a:prstGeom prst="rect">
            <a:avLst/>
          </a:prstGeom>
          <a:solidFill>
            <a:srgbClr val="FFFF99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107763" dir="2700000" algn="ctr">
              <a:schemeClr val="bg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654"/>
          </a:p>
        </p:txBody>
      </p:sp>
      <p:sp>
        <p:nvSpPr>
          <p:cNvPr id="2132" name=""/>
          <p:cNvSpPr/>
          <p:nvPr/>
        </p:nvSpPr>
        <p:spPr>
          <a:xfrm>
            <a:off x="778320" y="3384709"/>
            <a:ext cx="3337290" cy="2670160"/>
          </a:xfrm>
          <a:prstGeom prst="rect">
            <a:avLst/>
          </a:prstGeom>
          <a:solidFill>
            <a:srgbClr val="FFFF99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outerShdw dist="107763" dir="2700000" algn="ctr">
              <a:schemeClr val="bg2">
                <a:alpha val="50000"/>
              </a:schemeClr>
            </a:outerShdw>
          </a:effectLst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554"/>
          </a:p>
        </p:txBody>
      </p:sp>
      <p:pic>
        <p:nvPicPr>
          <p:cNvPr id="2133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6193853" y="2493566"/>
            <a:ext cx="1262316" cy="51833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34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568085" y="2490296"/>
            <a:ext cx="1262316" cy="518334"/>
          </a:xfrm>
          <a:prstGeom prst="rect">
            <a:avLst/>
          </a:prstGeom>
          <a:solidFill>
            <a:srgbClr val="FF0066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35" name=""/>
          <p:cNvSpPr/>
          <p:nvPr>
            <p:ph type="body" sz="half" idx="4294967295"/>
          </p:nvPr>
        </p:nvSpPr>
        <p:spPr>
          <a:xfrm>
            <a:off x="879697" y="3531870"/>
            <a:ext cx="3348736" cy="2598214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05000"/>
              </a:lnSpc>
            </a:pPr>
            <a:r>
              <a:rPr sz="1448">
                <a:latin typeface="宋体" charset="-122"/>
              </a:rPr>
              <a:t>意识障碍</a:t>
            </a:r>
            <a:endParaRPr sz="1648">
              <a:latin typeface="宋体" charset="-122"/>
            </a:endParaRPr>
          </a:p>
          <a:p>
            <a:pPr lvl="0">
              <a:lnSpc>
                <a:spcPct val="105000"/>
              </a:lnSpc>
            </a:pPr>
            <a:r>
              <a:rPr sz="1248">
                <a:latin typeface="宋体" charset="-122"/>
              </a:rPr>
              <a:t>幻觉、错觉(感知觉障碍)</a:t>
            </a:r>
            <a:endParaRPr sz="1648">
              <a:latin typeface="宋体" charset="-122"/>
            </a:endParaRPr>
          </a:p>
          <a:p>
            <a:pPr lvl="0">
              <a:lnSpc>
                <a:spcPct val="105000"/>
              </a:lnSpc>
            </a:pPr>
            <a:r>
              <a:rPr sz="1348">
                <a:latin typeface="宋体" charset="-122"/>
              </a:rPr>
              <a:t>思维障碍(中断、破裂、妄想）</a:t>
            </a:r>
            <a:endParaRPr sz="1648">
              <a:latin typeface="宋体" charset="-122"/>
            </a:endParaRPr>
          </a:p>
          <a:p>
            <a:pPr lvl="0">
              <a:lnSpc>
                <a:spcPct val="105000"/>
              </a:lnSpc>
            </a:pPr>
            <a:r>
              <a:rPr sz="1548">
                <a:latin typeface="宋体" charset="-122"/>
              </a:rPr>
              <a:t>自杀、自伤、伤人、外走企图</a:t>
            </a:r>
            <a:endParaRPr sz="1648">
              <a:latin typeface="宋体" charset="-122"/>
            </a:endParaRPr>
          </a:p>
          <a:p>
            <a:pPr lvl="0">
              <a:lnSpc>
                <a:spcPct val="105000"/>
              </a:lnSpc>
            </a:pPr>
            <a:r>
              <a:rPr sz="1248">
                <a:latin typeface="宋体" charset="-122"/>
              </a:rPr>
              <a:t>症状有无周期性变化</a:t>
            </a:r>
            <a:endParaRPr sz="1648">
              <a:latin typeface="宋体" charset="-122"/>
            </a:endParaRPr>
          </a:p>
          <a:p>
            <a:pPr lvl="0">
              <a:lnSpc>
                <a:spcPct val="105000"/>
              </a:lnSpc>
            </a:pPr>
            <a:r>
              <a:rPr sz="1248">
                <a:latin typeface="宋体" charset="-122"/>
              </a:rPr>
              <a:t>自知力</a:t>
            </a:r>
            <a:endParaRPr sz="1648">
              <a:latin typeface="宋体" charset="-122"/>
            </a:endParaRPr>
          </a:p>
        </p:txBody>
      </p:sp>
      <p:sp>
        <p:nvSpPr>
          <p:cNvPr id="2136" name=""/>
          <p:cNvSpPr/>
          <p:nvPr>
            <p:ph type="body" sz="half" idx="4294967295"/>
          </p:nvPr>
        </p:nvSpPr>
        <p:spPr>
          <a:xfrm>
            <a:off x="5302710" y="3383074"/>
            <a:ext cx="3334019" cy="259821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05000"/>
              </a:lnSpc>
            </a:pPr>
            <a:r>
              <a:rPr sz="1548">
                <a:latin typeface="宋体" charset="-122"/>
              </a:rPr>
              <a:t>一般健康状况</a:t>
            </a:r>
            <a:endParaRPr sz="1648">
              <a:latin typeface="宋体" charset="-122"/>
            </a:endParaRPr>
          </a:p>
          <a:p>
            <a:pPr lvl="0">
              <a:lnSpc>
                <a:spcPct val="105000"/>
              </a:lnSpc>
            </a:pPr>
            <a:r>
              <a:rPr sz="1548">
                <a:latin typeface="宋体" charset="-122"/>
              </a:rPr>
              <a:t>生命体征</a:t>
            </a:r>
            <a:endParaRPr sz="1648">
              <a:latin typeface="宋体" charset="-122"/>
            </a:endParaRPr>
          </a:p>
          <a:p>
            <a:pPr lvl="0">
              <a:lnSpc>
                <a:spcPct val="105000"/>
              </a:lnSpc>
            </a:pPr>
            <a:r>
              <a:rPr sz="1548">
                <a:latin typeface="宋体" charset="-122"/>
              </a:rPr>
              <a:t>有无各系统并发症</a:t>
            </a:r>
            <a:endParaRPr sz="1648">
              <a:latin typeface="宋体" charset="-122"/>
            </a:endParaRPr>
          </a:p>
          <a:p>
            <a:pPr lvl="0">
              <a:lnSpc>
                <a:spcPct val="105000"/>
              </a:lnSpc>
            </a:pPr>
            <a:r>
              <a:rPr sz="1448">
                <a:latin typeface="宋体" charset="-122"/>
              </a:rPr>
              <a:t>外伤</a:t>
            </a:r>
            <a:endParaRPr sz="1648">
              <a:latin typeface="宋体" charset="-122"/>
            </a:endParaRPr>
          </a:p>
        </p:txBody>
      </p:sp>
      <p:sp>
        <p:nvSpPr>
          <p:cNvPr id="2137" name=""/>
          <p:cNvSpPr/>
          <p:nvPr>
            <p:ph type="title" idx="4294967295"/>
          </p:nvPr>
        </p:nvSpPr>
        <p:spPr>
          <a:xfrm>
            <a:off x="470916" y="134080"/>
            <a:ext cx="8476488" cy="87642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l"/>
            <a:r>
              <a:rPr sz="3096">
                <a:latin typeface="宋体" charset="-122"/>
              </a:rPr>
              <a:t>观察内容---病情</a:t>
            </a:r>
            <a:endParaRPr sz="3296">
              <a:latin typeface="宋体" charset="-122"/>
            </a:endParaRPr>
          </a:p>
        </p:txBody>
      </p:sp>
      <p:sp>
        <p:nvSpPr>
          <p:cNvPr id="2138" name=""/>
          <p:cNvSpPr/>
          <p:nvPr/>
        </p:nvSpPr>
        <p:spPr>
          <a:xfrm rot="10800000">
            <a:off x="1780652" y="3087116"/>
            <a:ext cx="807752" cy="207661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9667"/>
              </a:gs>
              <a:gs pos="100000">
                <a:srgbClr val="FF6723"/>
              </a:gs>
            </a:gsLst>
            <a:lin ang="27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prstShdw prst="shdw17" dist="17961" dir="2700000">
              <a:srgbClr val="000000"/>
            </a:prstShdw>
          </a:effectLst>
        </p:spPr>
        <p:txBody>
          <a:bodyPr rot="10800000" tIns="85284" bIns="85284"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2945" lvl="0" indent="-192945" eaLnBrk="0" hangingPunct="0">
              <a:buFont typeface="Wingdings" charset="2"/>
              <a:buChar char="§"/>
            </a:pPr>
            <a:endParaRPr lang="en-GB" altLang="en-US">
              <a:solidFill>
                <a:schemeClr val="bg1"/>
              </a:solidFill>
              <a:latin typeface="宋体" charset="-122"/>
            </a:endParaRPr>
          </a:p>
        </p:txBody>
      </p:sp>
      <p:sp>
        <p:nvSpPr>
          <p:cNvPr id="2139" name=""/>
          <p:cNvSpPr/>
          <p:nvPr/>
        </p:nvSpPr>
        <p:spPr>
          <a:xfrm>
            <a:off x="1262316" y="2488660"/>
            <a:ext cx="1926177" cy="43984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prstShdw prst="shdw17" dist="17961" dir="2700000">
              <a:srgbClr val="000000"/>
            </a:prstShdw>
          </a:effectLst>
        </p:spPr>
        <p:txBody>
          <a:bodyPr wrap="none" anchor="ctr" anchorCtr="0"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0" hangingPunct="0"/>
            <a:r>
              <a:rPr sz="2072">
                <a:latin typeface="宋体" charset="-122"/>
              </a:rPr>
              <a:t>精 神</a:t>
            </a:r>
            <a:endParaRPr sz="2472">
              <a:latin typeface="宋体" charset="-122"/>
            </a:endParaRPr>
          </a:p>
        </p:txBody>
      </p:sp>
      <p:sp>
        <p:nvSpPr>
          <p:cNvPr id="2140" name=""/>
          <p:cNvSpPr/>
          <p:nvPr/>
        </p:nvSpPr>
        <p:spPr>
          <a:xfrm>
            <a:off x="5897896" y="2488660"/>
            <a:ext cx="1926177" cy="43984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prstShdw prst="shdw17" dist="17961" dir="2700000">
              <a:srgbClr val="000000"/>
            </a:prstShdw>
          </a:effectLst>
        </p:spPr>
        <p:txBody>
          <a:bodyPr wrap="none" anchor="ctr" anchorCtr="0"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0" hangingPunct="0"/>
            <a:r>
              <a:rPr sz="2372">
                <a:latin typeface="宋体" charset="-122"/>
              </a:rPr>
              <a:t>躯 体</a:t>
            </a:r>
            <a:endParaRPr sz="2472">
              <a:latin typeface="宋体" charset="-122"/>
            </a:endParaRPr>
          </a:p>
        </p:txBody>
      </p:sp>
      <p:sp>
        <p:nvSpPr>
          <p:cNvPr id="2141" name=""/>
          <p:cNvSpPr/>
          <p:nvPr/>
        </p:nvSpPr>
        <p:spPr>
          <a:xfrm rot="10800000">
            <a:off x="6424407" y="3087116"/>
            <a:ext cx="807752" cy="207661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FF9667"/>
              </a:gs>
              <a:gs pos="100000">
                <a:srgbClr val="FF6723"/>
              </a:gs>
            </a:gsLst>
            <a:lin ang="27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prstShdw prst="shdw17" dist="17961" dir="2700000">
              <a:srgbClr val="000000"/>
            </a:prstShdw>
          </a:effectLst>
        </p:spPr>
        <p:txBody>
          <a:bodyPr rot="10800000" tIns="85284" bIns="85284"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2945" lvl="0" indent="-192945" eaLnBrk="0" hangingPunct="0">
              <a:buFont typeface="Wingdings" charset="2"/>
              <a:buChar char="§"/>
            </a:pPr>
            <a:endParaRPr lang="en-GB" altLang="en-US">
              <a:solidFill>
                <a:schemeClr val="bg1"/>
              </a:solidFill>
              <a:latin typeface="宋体" charset="-122"/>
            </a:endParaRPr>
          </a:p>
        </p:txBody>
      </p:sp>
      <p:sp>
        <p:nvSpPr>
          <p:cNvPr id="2142" name=""/>
          <p:cNvSpPr/>
          <p:nvPr/>
        </p:nvSpPr>
        <p:spPr>
          <a:xfrm>
            <a:off x="3448479" y="1306465"/>
            <a:ext cx="1854232" cy="51833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  <a:effectLst>
            <a:prstShdw prst="shdw17" dist="17961" dir="2700000">
              <a:srgbClr val="000000"/>
            </a:prstShdw>
          </a:effectLst>
        </p:spPr>
        <p:txBody>
          <a:bodyPr wrap="none" anchor="ctr" anchorCtr="0"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0" hangingPunct="0"/>
            <a:r>
              <a:rPr sz="2072">
                <a:latin typeface="宋体" charset="-122"/>
              </a:rPr>
              <a:t>病情观察</a:t>
            </a:r>
            <a:endParaRPr sz="2472">
              <a:latin typeface="宋体" charset="-122"/>
            </a:endParaRPr>
          </a:p>
        </p:txBody>
      </p:sp>
      <p:pic>
        <p:nvPicPr>
          <p:cNvPr id="2143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5302710" y="1818259"/>
            <a:ext cx="1409478" cy="6017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44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2039002" y="1818259"/>
            <a:ext cx="1519031" cy="6017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4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146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第8页，共37页。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7" name=""/>
          <p:cNvSpPr/>
          <p:nvPr>
            <p:ph type="title" idx="4294967295"/>
          </p:nvPr>
        </p:nvSpPr>
        <p:spPr>
          <a:xfrm>
            <a:off x="470916" y="45783"/>
            <a:ext cx="8476488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l"/>
            <a:r>
              <a:rPr sz="3096">
                <a:latin typeface="宋体" charset="-122"/>
              </a:rPr>
              <a:t>注意</a:t>
            </a:r>
            <a:endParaRPr sz="3296">
              <a:latin typeface="宋体" charset="-122"/>
            </a:endParaRPr>
          </a:p>
        </p:txBody>
      </p:sp>
      <p:sp>
        <p:nvSpPr>
          <p:cNvPr id="2148" name=""/>
          <p:cNvSpPr/>
          <p:nvPr>
            <p:ph type="body" sz="half" idx="4294967295"/>
          </p:nvPr>
        </p:nvSpPr>
        <p:spPr>
          <a:xfrm>
            <a:off x="470916" y="1648206"/>
            <a:ext cx="4159758" cy="466174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现存症状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潜在症状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动态发展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转归过程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严重程度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endParaRPr sz="2472">
              <a:latin typeface="宋体" charset="-122"/>
            </a:endParaRPr>
          </a:p>
          <a:p>
            <a:pPr lvl="0">
              <a:buClr>
                <a:schemeClr val="hlink"/>
              </a:buClr>
              <a:buFont typeface="Wingdings" charset="2"/>
            </a:pPr>
            <a:endParaRPr sz="2472">
              <a:latin typeface="宋体" charset="-122"/>
            </a:endParaRPr>
          </a:p>
        </p:txBody>
      </p:sp>
      <p:sp>
        <p:nvSpPr>
          <p:cNvPr id="214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150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第9页，共37页。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1" name=""/>
          <p:cNvSpPr/>
          <p:nvPr>
            <p:ph type="title" idx="4294967295"/>
          </p:nvPr>
        </p:nvSpPr>
        <p:spPr>
          <a:xfrm>
            <a:off x="470916" y="45783"/>
            <a:ext cx="8476488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l"/>
            <a:r>
              <a:rPr sz="2996">
                <a:latin typeface="宋体" charset="-122"/>
              </a:rPr>
              <a:t>观察内容---心理</a:t>
            </a:r>
            <a:endParaRPr sz="3296">
              <a:latin typeface="宋体" charset="-122"/>
            </a:endParaRPr>
          </a:p>
        </p:txBody>
      </p:sp>
      <p:sp>
        <p:nvSpPr>
          <p:cNvPr id="2152" name=""/>
          <p:cNvSpPr/>
          <p:nvPr>
            <p:ph type="body" sz="half" idx="4294967295"/>
          </p:nvPr>
        </p:nvSpPr>
        <p:spPr>
          <a:xfrm>
            <a:off x="470916" y="1648206"/>
            <a:ext cx="5796518" cy="466174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主要心理负担和心理需求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急需解决的问题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心理问题相关因素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心理治疗效果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心理护理效果</a:t>
            </a:r>
            <a:endParaRPr sz="2472">
              <a:latin typeface="宋体" charset="-122"/>
            </a:endParaRPr>
          </a:p>
          <a:p>
            <a:pPr lvl="0">
              <a:buClr>
                <a:schemeClr val="hlink"/>
              </a:buClr>
              <a:buFont typeface="Wingdings" charset="2"/>
            </a:pPr>
            <a:endParaRPr sz="2472">
              <a:latin typeface="宋体" charset="-122"/>
            </a:endParaRPr>
          </a:p>
          <a:p>
            <a:pPr lvl="0">
              <a:buClr>
                <a:schemeClr val="hlink"/>
              </a:buClr>
              <a:buFont typeface="Wingdings" charset="2"/>
            </a:pPr>
            <a:endParaRPr sz="2472">
              <a:latin typeface="宋体" charset="-122"/>
            </a:endParaRPr>
          </a:p>
        </p:txBody>
      </p:sp>
      <p:pic>
        <p:nvPicPr>
          <p:cNvPr id="2153" name=""/>
          <p:cNvPicPr/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787646" y="3020077"/>
            <a:ext cx="4159758" cy="191800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5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155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第10页，共37页。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6" name=""/>
          <p:cNvSpPr/>
          <p:nvPr>
            <p:ph type="title" idx="4294967295"/>
          </p:nvPr>
        </p:nvSpPr>
        <p:spPr>
          <a:xfrm>
            <a:off x="470916" y="134080"/>
            <a:ext cx="8476488" cy="87642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l"/>
            <a:r>
              <a:rPr sz="3196">
                <a:latin typeface="宋体" charset="-122"/>
              </a:rPr>
              <a:t>观察内容---生活</a:t>
            </a:r>
            <a:endParaRPr sz="3296">
              <a:latin typeface="宋体" charset="-122"/>
            </a:endParaRPr>
          </a:p>
        </p:txBody>
      </p:sp>
      <p:sp>
        <p:nvSpPr>
          <p:cNvPr id="2157" name=""/>
          <p:cNvSpPr/>
          <p:nvPr>
            <p:ph type="body" idx="4294967295"/>
          </p:nvPr>
        </p:nvSpPr>
        <p:spPr>
          <a:xfrm>
            <a:off x="470916" y="1648206"/>
            <a:ext cx="8476488" cy="466174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29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1760">
                <a:latin typeface="宋体" charset="-122"/>
              </a:rPr>
              <a:t>生活习惯</a:t>
            </a:r>
            <a:endParaRPr sz="2060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1760">
                <a:latin typeface="宋体" charset="-122"/>
              </a:rPr>
              <a:t>生活自理程度</a:t>
            </a:r>
            <a:endParaRPr sz="2060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1960">
                <a:latin typeface="宋体" charset="-122"/>
              </a:rPr>
              <a:t>个人卫生情况</a:t>
            </a:r>
            <a:endParaRPr sz="2060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1660">
                <a:latin typeface="宋体" charset="-122"/>
              </a:rPr>
              <a:t>接触的主动与被动</a:t>
            </a:r>
            <a:endParaRPr sz="2060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1960">
                <a:latin typeface="宋体" charset="-122"/>
              </a:rPr>
              <a:t>睡眠</a:t>
            </a:r>
            <a:endParaRPr sz="2060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1760">
                <a:latin typeface="宋体" charset="-122"/>
              </a:rPr>
              <a:t>饮食</a:t>
            </a:r>
            <a:endParaRPr sz="2060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1860">
                <a:latin typeface="宋体" charset="-122"/>
              </a:rPr>
              <a:t>大小便情况</a:t>
            </a:r>
            <a:endParaRPr sz="2060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1860">
                <a:latin typeface="宋体" charset="-122"/>
              </a:rPr>
              <a:t>对医护合作情况</a:t>
            </a:r>
            <a:endParaRPr sz="2060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1660">
                <a:latin typeface="宋体" charset="-122"/>
              </a:rPr>
              <a:t>自理障碍者，注意原因及护理措施之效果</a:t>
            </a:r>
            <a:endParaRPr sz="2472">
              <a:latin typeface="宋体" charset="-122"/>
            </a:endParaRPr>
          </a:p>
        </p:txBody>
      </p:sp>
      <p:sp>
        <p:nvSpPr>
          <p:cNvPr id="215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159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第11页，共37页。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8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0" name=""/>
          <p:cNvSpPr/>
          <p:nvPr>
            <p:ph type="title" idx="4294967295"/>
          </p:nvPr>
        </p:nvSpPr>
        <p:spPr>
          <a:xfrm>
            <a:off x="470916" y="45783"/>
            <a:ext cx="8476488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l"/>
            <a:r>
              <a:rPr sz="2896">
                <a:latin typeface="宋体" charset="-122"/>
              </a:rPr>
              <a:t>观察内容---用药治疗</a:t>
            </a:r>
            <a:endParaRPr sz="3296">
              <a:latin typeface="宋体" charset="-122"/>
            </a:endParaRPr>
          </a:p>
        </p:txBody>
      </p:sp>
      <p:sp>
        <p:nvSpPr>
          <p:cNvPr id="2161" name=""/>
          <p:cNvSpPr/>
          <p:nvPr>
            <p:ph type="body" sz="half" idx="4294967295"/>
          </p:nvPr>
        </p:nvSpPr>
        <p:spPr>
          <a:xfrm>
            <a:off x="470916" y="1648206"/>
            <a:ext cx="4159758" cy="466174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对治疗的态度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有无拒药、藏药行为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治疗效果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对用药的顾虑和信心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药物反应</a:t>
            </a:r>
            <a:endParaRPr sz="2472">
              <a:latin typeface="宋体" charset="-122"/>
            </a:endParaRPr>
          </a:p>
          <a:p>
            <a:pPr lvl="0">
              <a:buClr>
                <a:schemeClr val="hlink"/>
              </a:buClr>
              <a:buFont typeface="Wingdings" charset="2"/>
            </a:pPr>
            <a:endParaRPr sz="2472">
              <a:latin typeface="宋体" charset="-122"/>
            </a:endParaRPr>
          </a:p>
        </p:txBody>
      </p:sp>
      <p:pic>
        <p:nvPicPr>
          <p:cNvPr id="2162" name=""/>
          <p:cNvPicPr/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5969841" y="4570175"/>
            <a:ext cx="526510" cy="1483058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63" name=""/>
          <p:cNvPicPr/>
          <p:nvPr/>
        </p:nvPicPr>
        <p:blipFill>
          <a:blip r:embed="rId3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083361" y="5090144"/>
            <a:ext cx="1407843" cy="6687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64" name="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160213" y="2642362"/>
            <a:ext cx="1177290" cy="6376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65" name=""/>
          <p:cNvPicPr/>
          <p:nvPr/>
        </p:nvPicPr>
        <p:blipFill>
          <a:blip r:embed="rId5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230522" y="4274217"/>
            <a:ext cx="1106980" cy="6376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66" name=""/>
          <p:cNvPicPr/>
          <p:nvPr/>
        </p:nvPicPr>
        <p:blipFill>
          <a:blip r:embed="rId6"/>
          <a:stretch>
            <a:fillRect/>
          </a:stretch>
        </p:blipFill>
        <p:spPr>
          <a:xfrm>
            <a:off x="7124240" y="1826435"/>
            <a:ext cx="1213263" cy="6376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67" name=""/>
          <p:cNvPicPr/>
          <p:nvPr/>
        </p:nvPicPr>
        <p:blipFill>
          <a:blip r:embed="rId7"/>
          <a:stretch>
            <a:fillRect/>
          </a:stretch>
        </p:blipFill>
        <p:spPr>
          <a:xfrm>
            <a:off x="7156943" y="3458290"/>
            <a:ext cx="1180560" cy="6376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68" name=""/>
          <p:cNvSpPr/>
          <p:nvPr/>
        </p:nvSpPr>
        <p:spPr>
          <a:xfrm>
            <a:off x="7419641" y="1953975"/>
            <a:ext cx="609378" cy="34695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sz="1654">
                <a:ea typeface="黑体" charset="-122"/>
              </a:rPr>
              <a:t>黄疸</a:t>
            </a:r>
            <a:endParaRPr>
              <a:ea typeface="黑体" charset="-122"/>
            </a:endParaRPr>
          </a:p>
        </p:txBody>
      </p:sp>
      <p:sp>
        <p:nvSpPr>
          <p:cNvPr id="2169" name=""/>
          <p:cNvSpPr/>
          <p:nvPr/>
        </p:nvSpPr>
        <p:spPr>
          <a:xfrm>
            <a:off x="7466521" y="2737199"/>
            <a:ext cx="554863" cy="31524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sz="1454">
                <a:ea typeface="黑体" charset="-122"/>
              </a:rPr>
              <a:t>皮疹</a:t>
            </a:r>
            <a:endParaRPr>
              <a:ea typeface="黑体" charset="-122"/>
            </a:endParaRPr>
          </a:p>
        </p:txBody>
      </p:sp>
      <p:sp>
        <p:nvSpPr>
          <p:cNvPr id="2170" name=""/>
          <p:cNvSpPr/>
          <p:nvPr/>
        </p:nvSpPr>
        <p:spPr>
          <a:xfrm>
            <a:off x="7293609" y="3425587"/>
            <a:ext cx="926846" cy="57075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sz="1454">
                <a:ea typeface="黑体" charset="-122"/>
              </a:rPr>
              <a:t>锥体外系</a:t>
            </a:r>
            <a:endParaRPr>
              <a:ea typeface="黑体" charset="-122"/>
            </a:endParaRPr>
          </a:p>
          <a:p>
            <a:pPr lvl="0" algn="ctr"/>
            <a:r>
              <a:rPr sz="1654">
                <a:ea typeface="黑体" charset="-122"/>
              </a:rPr>
              <a:t>症状</a:t>
            </a:r>
            <a:endParaRPr>
              <a:ea typeface="黑体" charset="-122"/>
            </a:endParaRPr>
          </a:p>
        </p:txBody>
      </p:sp>
      <p:sp>
        <p:nvSpPr>
          <p:cNvPr id="2171" name=""/>
          <p:cNvSpPr/>
          <p:nvPr/>
        </p:nvSpPr>
        <p:spPr>
          <a:xfrm>
            <a:off x="7281037" y="4408296"/>
            <a:ext cx="978154" cy="33063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sz="1554">
                <a:ea typeface="黑体" charset="-122"/>
              </a:rPr>
              <a:t>血象异常</a:t>
            </a:r>
            <a:endParaRPr>
              <a:ea typeface="黑体" charset="-122"/>
            </a:endParaRPr>
          </a:p>
        </p:txBody>
      </p:sp>
      <p:sp>
        <p:nvSpPr>
          <p:cNvPr id="2172" name=""/>
          <p:cNvSpPr/>
          <p:nvPr/>
        </p:nvSpPr>
        <p:spPr>
          <a:xfrm>
            <a:off x="7210426" y="5090144"/>
            <a:ext cx="1112837" cy="55444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sz="1454">
                <a:ea typeface="黑体" charset="-122"/>
              </a:rPr>
              <a:t>心血管系统</a:t>
            </a:r>
            <a:endParaRPr>
              <a:ea typeface="黑体" charset="-122"/>
            </a:endParaRPr>
          </a:p>
          <a:p>
            <a:pPr lvl="0" algn="ctr"/>
            <a:r>
              <a:rPr sz="1554">
                <a:ea typeface="黑体" charset="-122"/>
              </a:rPr>
              <a:t>副作用</a:t>
            </a:r>
            <a:endParaRPr>
              <a:ea typeface="黑体" charset="-122"/>
            </a:endParaRPr>
          </a:p>
        </p:txBody>
      </p:sp>
      <p:sp>
        <p:nvSpPr>
          <p:cNvPr id="217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174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第12页，共37页。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5" name=""/>
          <p:cNvSpPr/>
          <p:nvPr>
            <p:ph type="title" idx="4294967295"/>
          </p:nvPr>
        </p:nvSpPr>
        <p:spPr>
          <a:xfrm>
            <a:off x="470916" y="45783"/>
            <a:ext cx="8476488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l"/>
            <a:r>
              <a:rPr sz="2996">
                <a:latin typeface="宋体" charset="-122"/>
              </a:rPr>
              <a:t>观察内容---接受特殊检查治疗</a:t>
            </a:r>
            <a:endParaRPr sz="3296">
              <a:latin typeface="宋体" charset="-122"/>
            </a:endParaRPr>
          </a:p>
        </p:txBody>
      </p:sp>
      <p:sp>
        <p:nvSpPr>
          <p:cNvPr id="2176" name=""/>
          <p:cNvSpPr/>
          <p:nvPr>
            <p:ph type="body" sz="half" idx="4294967295"/>
          </p:nvPr>
        </p:nvSpPr>
        <p:spPr>
          <a:xfrm>
            <a:off x="470916" y="1648206"/>
            <a:ext cx="4159758" cy="466174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接受特殊检查治疗的态度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合作程度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过程是否顺利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结果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检查后有无不适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endParaRPr sz="2472">
              <a:latin typeface="宋体" charset="-122"/>
            </a:endParaRPr>
          </a:p>
        </p:txBody>
      </p:sp>
      <p:pic>
        <p:nvPicPr>
          <p:cNvPr id="2177" name=""/>
          <p:cNvPicPr/>
          <p:nvPr/>
        </p:nvPicPr>
        <p:blipFill>
          <a:blip r:embed="rId2"/>
          <a:srcRect l="62550" t="48026" r="13819" b="18489"/>
          <a:stretch>
            <a:fillRect/>
          </a:stretch>
        </p:blipFill>
        <p:spPr>
          <a:xfrm>
            <a:off x="5747465" y="3160698"/>
            <a:ext cx="2933414" cy="311654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7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179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第13页，共37页。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0" name=""/>
          <p:cNvSpPr/>
          <p:nvPr>
            <p:ph type="title" idx="4294967295"/>
          </p:nvPr>
        </p:nvSpPr>
        <p:spPr>
          <a:xfrm>
            <a:off x="470916" y="45783"/>
            <a:ext cx="8476488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l"/>
            <a:r>
              <a:rPr sz="3096">
                <a:latin typeface="宋体" charset="-122"/>
              </a:rPr>
              <a:t>观察内容---患者及环境安全</a:t>
            </a:r>
            <a:endParaRPr sz="3296">
              <a:latin typeface="宋体" charset="-122"/>
            </a:endParaRPr>
          </a:p>
        </p:txBody>
      </p:sp>
      <p:sp>
        <p:nvSpPr>
          <p:cNvPr id="2181" name=""/>
          <p:cNvSpPr/>
          <p:nvPr>
            <p:ph type="body" sz="half" idx="4294967295"/>
          </p:nvPr>
        </p:nvSpPr>
        <p:spPr>
          <a:xfrm>
            <a:off x="470916" y="1648206"/>
            <a:ext cx="7057199" cy="466174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病房、卫生间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公共厕所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卧具、床头柜有无安全隐患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患者的意识、行为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有无发生暴力和意外的潜在因素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患者或工作人员有无违反安全规章的行为</a:t>
            </a:r>
            <a:endParaRPr sz="2472">
              <a:latin typeface="宋体" charset="-122"/>
            </a:endParaRPr>
          </a:p>
        </p:txBody>
      </p:sp>
      <p:graphicFrame>
        <p:nvGraphicFramePr>
          <p:cNvPr id="2182" name=""/>
          <p:cNvGraphicFramePr>
            <a:graphicFrameLocks noChangeAspect="1"/>
          </p:cNvGraphicFramePr>
          <p:nvPr>
            <p:ph sz="half" idx="1"/>
          </p:nvPr>
        </p:nvGraphicFramePr>
        <p:xfrm>
          <a:off x="6934566" y="1751219"/>
          <a:ext cx="1035034" cy="122470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progId="Paint.Picture">
                  <p:embed/>
                </p:oleObj>
              </mc:Choice>
              <mc:Fallback>
                <p:oleObj r:id="rId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934566" y="1751219"/>
                        <a:ext cx="1035034" cy="1224708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  <a:prstDash val="solid"/>
                        <a:miter lim="800000"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8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184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第14页，共37页。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5" name=""/>
          <p:cNvSpPr/>
          <p:nvPr/>
        </p:nvSpPr>
        <p:spPr>
          <a:xfrm>
            <a:off x="1000696" y="3579289"/>
            <a:ext cx="6270704" cy="593550"/>
          </a:xfrm>
          <a:gradFill rotWithShape="0">
            <a:gsLst>
              <a:gs pos="0">
                <a:srgbClr val="FFCC66"/>
              </a:gs>
              <a:gs pos="50000">
                <a:srgbClr val="FFFFFF"/>
              </a:gs>
              <a:gs pos="100000">
                <a:srgbClr val="FFCC66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554"/>
          </a:p>
        </p:txBody>
      </p:sp>
      <p:sp>
        <p:nvSpPr>
          <p:cNvPr id="2186" name=""/>
          <p:cNvSpPr/>
          <p:nvPr>
            <p:ph type="title" idx="4294967295"/>
          </p:nvPr>
        </p:nvSpPr>
        <p:spPr>
          <a:xfrm>
            <a:off x="470916" y="45783"/>
            <a:ext cx="8476488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l"/>
            <a:r>
              <a:rPr sz="3196">
                <a:latin typeface="宋体" charset="-122"/>
              </a:rPr>
              <a:t>内容提要</a:t>
            </a:r>
            <a:endParaRPr sz="3296">
              <a:latin typeface="宋体" charset="-122"/>
            </a:endParaRPr>
          </a:p>
        </p:txBody>
      </p:sp>
      <p:sp>
        <p:nvSpPr>
          <p:cNvPr id="2187" name=""/>
          <p:cNvSpPr/>
          <p:nvPr>
            <p:ph type="body" sz="half" idx="4294967295"/>
          </p:nvPr>
        </p:nvSpPr>
        <p:spPr>
          <a:xfrm>
            <a:off x="470916" y="1648206"/>
            <a:ext cx="4159758" cy="466174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 病情观察概念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 病情观察目的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 病情观察内容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 病情观察方法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 病情观察要求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 实践案例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endParaRPr>
              <a:latin typeface="宋体" charset="-122"/>
            </a:endParaRPr>
          </a:p>
        </p:txBody>
      </p:sp>
      <p:pic>
        <p:nvPicPr>
          <p:cNvPr id="2188" name="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7601696" y="4421378"/>
            <a:ext cx="1476517" cy="178065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8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190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第15页，共37页。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5" name="New shape"/>
          <p:cNvSpPr/>
          <p:nvPr/>
        </p:nvSpPr>
        <p:spPr>
          <a:xfrm>
            <a:off x="0" y="0"/>
            <a:ext cx="9418320" cy="70637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恢复期患者，精神症状复发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勿随意加入猜测，避免误导其他医护人员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客观记录交接观察到的事实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书写物：书信、日记、诗歌、绘画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直接观察法、间接观察法结合应用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防止护理行为的主观性和片面性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接受特殊检查治疗的态度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观察的要求---技巧性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也许不会告诉医护人员甚至回避接触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患者或工作人员有无违反安全规章的行为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病情观察要求客观、系统、完整而又具针对性，要善于分析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自杀意念的患者上洗手间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夜间观察---突发意外事件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也许不会告诉医护人员甚至回避接触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护理病情观察是提高护理质量的重要环节</a:t>
            </a:r>
          </a:p>
        </p:txBody>
      </p:sp>
      <p:pic>
        <p:nvPicPr>
          <p:cNvPr id="2196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418320" cy="7063740"/>
          </a:xfrm>
          <a:prstGeom prst="rect">
            <a:avLst/>
          </a:prstGeom>
        </p:spPr>
      </p:pic>
      <p:sp>
        <p:nvSpPr>
          <p:cNvPr id="2191" name=""/>
          <p:cNvSpPr/>
          <p:nvPr>
            <p:ph type="title" idx="4294967295"/>
          </p:nvPr>
        </p:nvSpPr>
        <p:spPr>
          <a:xfrm>
            <a:off x="470916" y="134080"/>
            <a:ext cx="8476488" cy="87642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l"/>
            <a:r>
              <a:rPr sz="2996">
                <a:latin typeface="宋体" charset="-122"/>
              </a:rPr>
              <a:t>观察方法---直接观察</a:t>
            </a:r>
            <a:endParaRPr sz="3296">
              <a:latin typeface="宋体" charset="-122"/>
            </a:endParaRPr>
          </a:p>
        </p:txBody>
      </p:sp>
      <p:sp>
        <p:nvSpPr>
          <p:cNvPr id="2192" name=""/>
          <p:cNvSpPr/>
          <p:nvPr>
            <p:ph type="body" idx="4294967295"/>
          </p:nvPr>
        </p:nvSpPr>
        <p:spPr>
          <a:xfrm>
            <a:off x="470916" y="1648206"/>
            <a:ext cx="8476488" cy="466174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29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直接接触  面对面交谈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护理体检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了解思想动态、症状内容和心理状态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适用于意识清晰合作患者 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endParaRPr sz="2472">
              <a:latin typeface="宋体" charset="-122"/>
            </a:endParaRPr>
          </a:p>
        </p:txBody>
      </p:sp>
      <p:sp>
        <p:nvSpPr>
          <p:cNvPr id="219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194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第16页，共37页。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5" name=""/>
          <p:cNvSpPr/>
          <p:nvPr>
            <p:ph type="title" idx="4294967295"/>
          </p:nvPr>
        </p:nvSpPr>
        <p:spPr>
          <a:xfrm>
            <a:off x="470916" y="134080"/>
            <a:ext cx="8476488" cy="87642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l"/>
            <a:r>
              <a:rPr sz="2996">
                <a:latin typeface="宋体" charset="-122"/>
              </a:rPr>
              <a:t>观察方法---间接观察</a:t>
            </a:r>
            <a:endParaRPr sz="3296">
              <a:latin typeface="宋体" charset="-122"/>
            </a:endParaRPr>
          </a:p>
        </p:txBody>
      </p:sp>
      <p:sp>
        <p:nvSpPr>
          <p:cNvPr id="2196" name=""/>
          <p:cNvSpPr/>
          <p:nvPr>
            <p:ph type="body" idx="4294967295"/>
          </p:nvPr>
        </p:nvSpPr>
        <p:spPr>
          <a:xfrm>
            <a:off x="470916" y="1648206"/>
            <a:ext cx="8476488" cy="466174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296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独处或与人交往表现(工娱治疗）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172">
                <a:latin typeface="宋体" charset="-122"/>
              </a:rPr>
              <a:t>与他人接触及家属探视时的态度和谈话内容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书写物：书信、日记、诗歌、绘画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痕迹：血迹、尿迹等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适用于不合作或思维内容不暴露者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endParaRPr sz="2472">
              <a:latin typeface="宋体" charset="-122"/>
            </a:endParaRPr>
          </a:p>
        </p:txBody>
      </p:sp>
      <p:sp>
        <p:nvSpPr>
          <p:cNvPr id="219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198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第17页，共37页。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9" name=""/>
          <p:cNvSpPr/>
          <p:nvPr/>
        </p:nvSpPr>
        <p:spPr>
          <a:xfrm>
            <a:off x="1000696" y="4143407"/>
            <a:ext cx="6270704" cy="593551"/>
          </a:xfrm>
          <a:gradFill rotWithShape="0">
            <a:gsLst>
              <a:gs pos="0">
                <a:srgbClr val="FFCC66"/>
              </a:gs>
              <a:gs pos="50000">
                <a:srgbClr val="FFFFFF"/>
              </a:gs>
              <a:gs pos="100000">
                <a:srgbClr val="FFCC66"/>
              </a:gs>
            </a:gsLst>
            <a:lin ang="5400000"/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70916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41832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12748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883664" indent="0" algn="l" defTabSz="94183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5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sz="1454"/>
          </a:p>
        </p:txBody>
      </p:sp>
      <p:sp>
        <p:nvSpPr>
          <p:cNvPr id="2200" name=""/>
          <p:cNvSpPr/>
          <p:nvPr>
            <p:ph type="title" idx="4294967295"/>
          </p:nvPr>
        </p:nvSpPr>
        <p:spPr>
          <a:xfrm>
            <a:off x="470916" y="45783"/>
            <a:ext cx="8476488" cy="11772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0" indent="0" algn="ctr" defTabSz="941832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532" b="0" i="0" u="none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 algn="l"/>
            <a:r>
              <a:rPr sz="2996">
                <a:latin typeface="宋体" charset="-122"/>
              </a:rPr>
              <a:t>内容提要</a:t>
            </a:r>
            <a:endParaRPr sz="3296">
              <a:latin typeface="宋体" charset="-122"/>
            </a:endParaRPr>
          </a:p>
        </p:txBody>
      </p:sp>
      <p:sp>
        <p:nvSpPr>
          <p:cNvPr id="2201" name=""/>
          <p:cNvSpPr/>
          <p:nvPr>
            <p:ph type="body" sz="half" idx="4294967295"/>
          </p:nvPr>
        </p:nvSpPr>
        <p:spPr>
          <a:xfrm>
            <a:off x="470916" y="1648206"/>
            <a:ext cx="4159758" cy="466174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53187" indent="-353187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88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765238" indent="-294322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472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177290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060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648206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119122" indent="-235458" algn="l" defTabSz="941832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54" b="0" i="0" u="none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 病情观察概念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 病情观察目的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072">
                <a:latin typeface="宋体" charset="-122"/>
              </a:rPr>
              <a:t> 病情观察内容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 病情观察方法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272">
                <a:latin typeface="宋体" charset="-122"/>
              </a:rPr>
              <a:t> 病情观察要求</a:t>
            </a:r>
            <a:endParaRPr sz="2472">
              <a:latin typeface="宋体" charset="-122"/>
            </a:endParaRPr>
          </a:p>
          <a:p>
            <a:pPr lvl="0">
              <a:lnSpc>
                <a:spcPct val="140000"/>
              </a:lnSpc>
              <a:buClr>
                <a:schemeClr val="hlink"/>
              </a:buClr>
              <a:buFont typeface="Wingdings" charset="2"/>
            </a:pPr>
            <a:r>
              <a:rPr sz="2372">
                <a:latin typeface="宋体" charset="-122"/>
              </a:rPr>
              <a:t> 实践案例</a:t>
            </a:r>
            <a:endParaRPr>
              <a:latin typeface="宋体" charset="-122"/>
            </a:endParaRPr>
          </a:p>
        </p:txBody>
      </p:sp>
      <p:pic>
        <p:nvPicPr>
          <p:cNvPr id="2202" name="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7601696" y="4421378"/>
            <a:ext cx="1476517" cy="178065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20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41832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黑体"/>
            </a:pPr>
            <a:endParaRPr kumimoji="0" sz="1442" u="none">
              <a:solidFill>
                <a:schemeClr val="tx1"/>
              </a:solidFill>
            </a:endParaRPr>
          </a:p>
        </p:txBody>
      </p:sp>
      <p:sp>
        <p:nvSpPr>
          <p:cNvPr id="2204" name="New shape"/>
          <p:cNvSpPr/>
          <p:nvPr/>
        </p:nvSpPr>
        <p:spPr>
          <a:xfrm>
            <a:off x="0" y="6809740"/>
            <a:ext cx="94183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第18页，共37页。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148320" cy="579374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https://d.book118.com/878102121111006047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宋体</vt:lpstr>
      <vt:lpstr>黑体</vt:lpstr>
      <vt:lpstr>FuturaA Bk BT</vt:lpstr>
      <vt:lpstr>Trebuchet MS</vt:lpstr>
      <vt:lpstr>Wingdings</vt:lpstr>
      <vt:lpstr>Office Theme</vt:lpstr>
      <vt:lpstr>精神科临床护理病情观察</vt:lpstr>
      <vt:lpstr>内容提要</vt:lpstr>
      <vt:lpstr>病情观察的概念</vt:lpstr>
      <vt:lpstr>内容提要</vt:lpstr>
      <vt:lpstr>病情观察的目的</vt:lpstr>
      <vt:lpstr>内容提要</vt:lpstr>
      <vt:lpstr>观察内容</vt:lpstr>
      <vt:lpstr>观察内容---病情</vt:lpstr>
      <vt:lpstr>注意</vt:lpstr>
      <vt:lpstr>观察内容---心理</vt:lpstr>
      <vt:lpstr>观察内容---生活</vt:lpstr>
      <vt:lpstr>观察内容---用药治疗</vt:lpstr>
      <vt:lpstr>观察内容---接受特殊检查治疗</vt:lpstr>
      <vt:lpstr>观察内容---患者及环境安全</vt:lpstr>
      <vt:lpstr>内容提要</vt:lpstr>
      <vt:lpstr>观察方法---直接观察</vt:lpstr>
      <vt:lpstr>观察方法---间接观察</vt:lpstr>
      <vt:lpstr>内容提要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2024-09-29T01:09:21.496</cp:lastPrinted>
  <dcterms:created xsi:type="dcterms:W3CDTF">2024-09-28T17:09:21Z</dcterms:created>
  <dcterms:modified xsi:type="dcterms:W3CDTF">2024-09-28T17:09:23Z</dcterms:modified>
</cp:coreProperties>
</file>