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E801C-D9F1-4EB2-B5A3-78184FD6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BA1B3-7A5F-4742-8F7A-B49B36DB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F915E-38C1-4940-9AF2-516243944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06F4B-7A42-4F92-88CD-675A1DCC0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676018-3233-4118-BE53-9B12493E3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10F5EC-64B7-45EB-945F-F313BFABE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B27961-8B47-45DE-9AD8-636A86270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CBFCD-E6D5-4E95-873A-3FCB1996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A15FB-EF8C-44C4-9F00-5286E4EAA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0754A-4982-4EE5-919B-9C3A3DA6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E56C0-1E3F-4968-B183-C1C9B4BFE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8577" y="86809"/>
            <a:ext cx="9046845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8589" y="4526084"/>
            <a:ext cx="409321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5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65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86690" y="62034"/>
            <a:ext cx="8770619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3977" y="1399175"/>
            <a:ext cx="8579485" cy="30149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650" b="1" i="0">
                <a:solidFill>
                  <a:schemeClr val="tx1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0301112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750" y="1701800"/>
            <a:ext cx="7772400" cy="1177925"/>
          </a:xfrm>
          <a:custGeom>
            <a:rect l="l" t="t" r="r" b="b"/>
            <a:pathLst>
              <a:path w="7772400" h="1177925">
                <a:moveTo>
                  <a:pt x="7772400" y="1177925"/>
                </a:moveTo>
                <a:lnTo>
                  <a:pt x="0" y="1177925"/>
                </a:lnTo>
                <a:lnTo>
                  <a:pt x="0" y="0"/>
                </a:lnTo>
                <a:lnTo>
                  <a:pt x="7772400" y="0"/>
                </a:lnTo>
                <a:lnTo>
                  <a:pt x="7772400" y="1177925"/>
                </a:lnTo>
                <a:close/>
              </a:path>
            </a:pathLst>
          </a:custGeom>
          <a:solidFill>
            <a:srgbClr val="FFFFFF">
              <a:alpha val="1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22201" y="1803637"/>
            <a:ext cx="625792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38935"/>
                <a:tab pos="2464435"/>
                <a:tab pos="4218305"/>
                <a:tab pos="5594985"/>
              </a:tabLst>
            </a:pPr>
            <a:r>
              <a:rPr sz="6000" spc="-20">
                <a:solidFill>
                  <a:srgbClr val="FF0066"/>
                </a:solidFill>
                <a:latin typeface="Times New Roman"/>
                <a:cs typeface="Times New Roman"/>
              </a:rPr>
              <a:t>Nice</a:t>
            </a:r>
            <a:r>
              <a:rPr sz="6000">
                <a:solidFill>
                  <a:srgbClr val="FF0066"/>
                </a:solidFill>
                <a:latin typeface="Times New Roman"/>
                <a:cs typeface="Times New Roman"/>
              </a:rPr>
              <a:t>	</a:t>
            </a:r>
            <a:r>
              <a:rPr sz="6000" spc="-25">
                <a:solidFill>
                  <a:srgbClr val="FF0066"/>
                </a:solidFill>
                <a:latin typeface="Times New Roman"/>
                <a:cs typeface="Times New Roman"/>
              </a:rPr>
              <a:t>to</a:t>
            </a:r>
            <a:r>
              <a:rPr sz="6000">
                <a:solidFill>
                  <a:srgbClr val="FF0066"/>
                </a:solidFill>
                <a:latin typeface="Times New Roman"/>
                <a:cs typeface="Times New Roman"/>
              </a:rPr>
              <a:t>	</a:t>
            </a:r>
            <a:r>
              <a:rPr sz="6000" spc="-20">
                <a:solidFill>
                  <a:srgbClr val="FF0066"/>
                </a:solidFill>
                <a:latin typeface="Times New Roman"/>
                <a:cs typeface="Times New Roman"/>
              </a:rPr>
              <a:t>meet</a:t>
            </a:r>
            <a:r>
              <a:rPr sz="6000">
                <a:solidFill>
                  <a:srgbClr val="FF0066"/>
                </a:solidFill>
                <a:latin typeface="Times New Roman"/>
                <a:cs typeface="Times New Roman"/>
              </a:rPr>
              <a:t>	</a:t>
            </a:r>
            <a:r>
              <a:rPr sz="6000" spc="-25">
                <a:solidFill>
                  <a:srgbClr val="FF0066"/>
                </a:solidFill>
                <a:latin typeface="Times New Roman"/>
                <a:cs typeface="Times New Roman"/>
              </a:rPr>
              <a:t>you</a:t>
            </a:r>
            <a:r>
              <a:rPr sz="6000">
                <a:solidFill>
                  <a:srgbClr val="FF0066"/>
                </a:solidFill>
                <a:latin typeface="Times New Roman"/>
                <a:cs typeface="Times New Roman"/>
              </a:rPr>
              <a:t>	</a:t>
            </a:r>
            <a:r>
              <a:rPr sz="6000" spc="-25">
                <a:solidFill>
                  <a:srgbClr val="FF0066"/>
                </a:solidFill>
                <a:latin typeface="Times New Roman"/>
                <a:cs typeface="Times New Roman"/>
              </a:rPr>
              <a:t>~!</a:t>
            </a:r>
            <a:endParaRPr sz="6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849760" y="816212"/>
            <a:ext cx="341058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35250"/>
              </a:tabLst>
            </a:pPr>
            <a:r>
              <a:rPr sz="6000" b="1" spc="-10">
                <a:solidFill>
                  <a:srgbClr val="FF0066"/>
                </a:solidFill>
                <a:latin typeface="Times New Roman"/>
                <a:cs typeface="Times New Roman"/>
              </a:rPr>
              <a:t>Lesson</a:t>
            </a:r>
            <a:r>
              <a:rPr sz="6000" b="1">
                <a:solidFill>
                  <a:srgbClr val="FF0066"/>
                </a:solidFill>
                <a:latin typeface="Times New Roman"/>
                <a:cs typeface="Times New Roman"/>
              </a:rPr>
              <a:t>	</a:t>
            </a:r>
            <a:r>
              <a:rPr sz="6000" b="1" spc="-25">
                <a:solidFill>
                  <a:srgbClr val="FF0066"/>
                </a:solidFill>
                <a:latin typeface="Times New Roman"/>
                <a:cs typeface="Times New Roman"/>
              </a:rPr>
              <a:t>27</a:t>
            </a:r>
            <a:endParaRPr sz="60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0" y="1628775"/>
            <a:ext cx="7664450" cy="1177925"/>
          </a:xfrm>
          <a:prstGeom prst="rect">
            <a:avLst/>
          </a:prstGeom>
          <a:solidFill>
            <a:srgbClr val="FFFFFF">
              <a:alpha val="19999"/>
            </a:srgbClr>
          </a:solidFill>
        </p:spPr>
        <p:txBody>
          <a:bodyPr vert="horz" wrap="square" lIns="0" tIns="114300" rIns="0" bIns="0" rtlCol="0">
            <a:spAutoFit/>
          </a:bodyPr>
          <a:lstStyle/>
          <a:p>
            <a:pPr marR="528320" algn="ctr">
              <a:lnSpc>
                <a:spcPct val="100000"/>
              </a:lnSpc>
              <a:spcBef>
                <a:spcPts val="900"/>
              </a:spcBef>
              <a:tabLst>
                <a:tab pos="2432050"/>
              </a:tabLst>
            </a:pPr>
            <a:r>
              <a:rPr sz="6000" b="1" spc="-10">
                <a:solidFill>
                  <a:srgbClr val="FF0066"/>
                </a:solidFill>
                <a:latin typeface="Times New Roman"/>
                <a:cs typeface="Times New Roman"/>
              </a:rPr>
              <a:t>Lesson</a:t>
            </a:r>
            <a:r>
              <a:rPr sz="6000" b="1">
                <a:solidFill>
                  <a:srgbClr val="FF0066"/>
                </a:solidFill>
                <a:latin typeface="Times New Roman"/>
                <a:cs typeface="Times New Roman"/>
              </a:rPr>
              <a:t>	</a:t>
            </a:r>
            <a:r>
              <a:rPr sz="6000" b="1" spc="-10">
                <a:solidFill>
                  <a:srgbClr val="FF0066"/>
                </a:solidFill>
                <a:latin typeface="Times New Roman"/>
                <a:cs typeface="Times New Roman"/>
              </a:rPr>
              <a:t>Twenty-</a:t>
            </a:r>
            <a:endParaRPr sz="60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647106" y="2645012"/>
            <a:ext cx="192913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b="1" spc="-10">
                <a:solidFill>
                  <a:srgbClr val="FF0066"/>
                </a:solidFill>
                <a:latin typeface="Times New Roman"/>
                <a:cs typeface="Times New Roman"/>
              </a:rPr>
              <a:t>Seven</a:t>
            </a:r>
            <a:endParaRPr sz="6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0000"/>
                </a:solidFill>
              </a:rPr>
              <a:t>New</a:t>
            </a:r>
            <a:r>
              <a:rPr sz="4400" spc="-20">
                <a:solidFill>
                  <a:srgbClr val="FF0000"/>
                </a:solidFill>
              </a:rPr>
              <a:t> </a:t>
            </a:r>
            <a:r>
              <a:rPr sz="4400">
                <a:solidFill>
                  <a:srgbClr val="FF0000"/>
                </a:solidFill>
              </a:rPr>
              <a:t>words</a:t>
            </a:r>
            <a:r>
              <a:rPr sz="4400" spc="-15">
                <a:solidFill>
                  <a:srgbClr val="FF0000"/>
                </a:solidFill>
              </a:rPr>
              <a:t> </a:t>
            </a:r>
            <a:r>
              <a:rPr sz="4400">
                <a:solidFill>
                  <a:srgbClr val="FF0000"/>
                </a:solidFill>
              </a:rPr>
              <a:t>&amp;</a:t>
            </a:r>
            <a:r>
              <a:rPr sz="4400" spc="-15">
                <a:solidFill>
                  <a:srgbClr val="FF0000"/>
                </a:solidFill>
              </a:rPr>
              <a:t> </a:t>
            </a:r>
            <a:r>
              <a:rPr sz="4400" spc="-10">
                <a:solidFill>
                  <a:srgbClr val="FF0000"/>
                </a:solidFill>
              </a:rPr>
              <a:t>Expressions</a:t>
            </a:r>
            <a:endParaRPr sz="44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67640" y="1645833"/>
          <a:ext cx="6986905" cy="15417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31975"/>
                <a:gridCol w="1878964"/>
                <a:gridCol w="1815464"/>
                <a:gridCol w="1459865"/>
              </a:tblGrid>
              <a:tr h="77089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4400" b="1" spc="-10">
                          <a:latin typeface="Arial"/>
                          <a:cs typeface="Arial"/>
                        </a:rPr>
                        <a:t>these</a:t>
                      </a:r>
                      <a:endParaRPr sz="4400">
                        <a:latin typeface="Arial"/>
                        <a:cs typeface="Arial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 marL="28003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4400" b="1" spc="-25">
                          <a:latin typeface="微软雅黑"/>
                          <a:cs typeface="微软雅黑"/>
                        </a:rPr>
                        <a:t>这些</a:t>
                      </a:r>
                      <a:endParaRPr sz="4400">
                        <a:latin typeface="微软雅黑"/>
                        <a:cs typeface="微软雅黑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 marL="450215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4400" b="1" spc="-20">
                          <a:latin typeface="Arial"/>
                          <a:cs typeface="Arial"/>
                        </a:rPr>
                        <a:t>this</a:t>
                      </a:r>
                      <a:endParaRPr sz="4400">
                        <a:latin typeface="Arial"/>
                        <a:cs typeface="Arial"/>
                      </a:endParaRPr>
                    </a:p>
                  </a:txBody>
                  <a:tcPr marL="0" marR="0" marT="32384" marB="0"/>
                </a:tc>
                <a:tc>
                  <a:txBody>
                    <a:bodyPr vert="horz" wrap="square"/>
                    <a:lstStyle/>
                    <a:p>
                      <a:pPr marL="248920">
                        <a:lnSpc>
                          <a:spcPct val="100000"/>
                        </a:lnSpc>
                        <a:spcBef>
                          <a:spcPts val="254"/>
                        </a:spcBef>
                      </a:pPr>
                      <a:r>
                        <a:rPr sz="4400" b="1" spc="-25">
                          <a:latin typeface="微软雅黑"/>
                          <a:cs typeface="微软雅黑"/>
                        </a:rPr>
                        <a:t>这个</a:t>
                      </a:r>
                      <a:endParaRPr sz="4400">
                        <a:latin typeface="微软雅黑"/>
                        <a:cs typeface="微软雅黑"/>
                      </a:endParaRPr>
                    </a:p>
                  </a:txBody>
                  <a:tcPr marL="0" marR="0" marT="32384" marB="0"/>
                </a:tc>
              </a:tr>
              <a:tr h="770890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4400" b="1" spc="-10">
                          <a:latin typeface="Arial"/>
                          <a:cs typeface="Arial"/>
                        </a:rPr>
                        <a:t>those</a:t>
                      </a:r>
                      <a:endParaRPr sz="4400">
                        <a:latin typeface="Arial"/>
                        <a:cs typeface="Arial"/>
                      </a:endParaRPr>
                    </a:p>
                  </a:txBody>
                  <a:tcPr marL="0" marR="0" marT="66040" marB="0"/>
                </a:tc>
                <a:tc>
                  <a:txBody>
                    <a:bodyPr vert="horz" wrap="square"/>
                    <a:lstStyle/>
                    <a:p>
                      <a:pPr marL="310515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4400" b="1" spc="-25">
                          <a:latin typeface="微软雅黑"/>
                          <a:cs typeface="微软雅黑"/>
                        </a:rPr>
                        <a:t>那些</a:t>
                      </a:r>
                      <a:endParaRPr sz="4400">
                        <a:latin typeface="微软雅黑"/>
                        <a:cs typeface="微软雅黑"/>
                      </a:endParaRPr>
                    </a:p>
                  </a:txBody>
                  <a:tcPr marL="0" marR="0" marT="66040" marB="0"/>
                </a:tc>
                <a:tc>
                  <a:txBody>
                    <a:bodyPr vert="horz" wrap="square"/>
                    <a:lstStyle/>
                    <a:p>
                      <a:pPr marL="480695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4400" b="1" spc="-20">
                          <a:latin typeface="Arial"/>
                          <a:cs typeface="Arial"/>
                        </a:rPr>
                        <a:t>that</a:t>
                      </a:r>
                      <a:endParaRPr sz="4400">
                        <a:latin typeface="Arial"/>
                        <a:cs typeface="Arial"/>
                      </a:endParaRPr>
                    </a:p>
                  </a:txBody>
                  <a:tcPr marL="0" marR="0" marT="66040" marB="0"/>
                </a:tc>
                <a:tc>
                  <a:txBody>
                    <a:bodyPr vert="horz" wrap="square"/>
                    <a:lstStyle/>
                    <a:p>
                      <a:pPr marL="310515">
                        <a:lnSpc>
                          <a:spcPct val="100000"/>
                        </a:lnSpc>
                        <a:spcBef>
                          <a:spcPts val="520"/>
                        </a:spcBef>
                      </a:pPr>
                      <a:r>
                        <a:rPr sz="4400" b="1" spc="-25">
                          <a:latin typeface="微软雅黑"/>
                          <a:cs typeface="微软雅黑"/>
                        </a:rPr>
                        <a:t>那个</a:t>
                      </a:r>
                      <a:endParaRPr sz="4400">
                        <a:latin typeface="微软雅黑"/>
                        <a:cs typeface="微软雅黑"/>
                      </a:endParaRPr>
                    </a:p>
                  </a:txBody>
                  <a:tcPr marL="0" marR="0" marT="6604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0495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0000"/>
                </a:solidFill>
              </a:rPr>
              <a:t>New</a:t>
            </a:r>
            <a:r>
              <a:rPr sz="4400" spc="-20">
                <a:solidFill>
                  <a:srgbClr val="FF0000"/>
                </a:solidFill>
              </a:rPr>
              <a:t> </a:t>
            </a:r>
            <a:r>
              <a:rPr sz="4400">
                <a:solidFill>
                  <a:srgbClr val="FF0000"/>
                </a:solidFill>
              </a:rPr>
              <a:t>words</a:t>
            </a:r>
            <a:r>
              <a:rPr sz="4400" spc="-15">
                <a:solidFill>
                  <a:srgbClr val="FF0000"/>
                </a:solidFill>
              </a:rPr>
              <a:t> </a:t>
            </a:r>
            <a:r>
              <a:rPr sz="4400">
                <a:solidFill>
                  <a:srgbClr val="FF0000"/>
                </a:solidFill>
              </a:rPr>
              <a:t>&amp;</a:t>
            </a:r>
            <a:r>
              <a:rPr sz="4400" spc="-15">
                <a:solidFill>
                  <a:srgbClr val="FF0000"/>
                </a:solidFill>
              </a:rPr>
              <a:t> </a:t>
            </a:r>
            <a:r>
              <a:rPr sz="4400" spc="-10">
                <a:solidFill>
                  <a:srgbClr val="FF0000"/>
                </a:solidFill>
              </a:rPr>
              <a:t>Expressions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651052" y="1671378"/>
            <a:ext cx="769810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32460"/>
                <a:tab pos="4599305"/>
              </a:tabLst>
            </a:pPr>
            <a:r>
              <a:rPr sz="4400" b="1" spc="-50">
                <a:latin typeface="Arial"/>
                <a:cs typeface="Arial"/>
              </a:rPr>
              <a:t>a</a:t>
            </a:r>
            <a:r>
              <a:rPr sz="4400" b="1">
                <a:latin typeface="Arial"/>
                <a:cs typeface="Arial"/>
              </a:rPr>
              <a:t>	</a:t>
            </a:r>
            <a:r>
              <a:rPr sz="4400" b="1" spc="-10">
                <a:latin typeface="Arial"/>
                <a:cs typeface="Arial"/>
              </a:rPr>
              <a:t>locker</a:t>
            </a:r>
            <a:r>
              <a:rPr sz="4400" b="1">
                <a:latin typeface="Arial"/>
                <a:cs typeface="Arial"/>
              </a:rPr>
              <a:t>	two</a:t>
            </a:r>
            <a:r>
              <a:rPr sz="4400" b="1" spc="-25">
                <a:latin typeface="Arial"/>
                <a:cs typeface="Arial"/>
              </a:rPr>
              <a:t> </a:t>
            </a:r>
            <a:r>
              <a:rPr sz="4400" b="1" spc="-10">
                <a:latin typeface="Arial"/>
                <a:cs typeface="Arial"/>
              </a:rPr>
              <a:t>locker</a:t>
            </a:r>
            <a:r>
              <a:rPr sz="4400" b="1" spc="-10">
                <a:solidFill>
                  <a:srgbClr val="FF0000"/>
                </a:solidFill>
                <a:latin typeface="Arial"/>
                <a:cs typeface="Arial"/>
              </a:rPr>
              <a:t>s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54000" y="2781300"/>
            <a:ext cx="2857500" cy="28575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279900" y="2768600"/>
            <a:ext cx="4848225" cy="40878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50495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0000"/>
                </a:solidFill>
              </a:rPr>
              <a:t>New</a:t>
            </a:r>
            <a:r>
              <a:rPr sz="4400" spc="-20">
                <a:solidFill>
                  <a:srgbClr val="FF0000"/>
                </a:solidFill>
              </a:rPr>
              <a:t> </a:t>
            </a:r>
            <a:r>
              <a:rPr sz="4400">
                <a:solidFill>
                  <a:srgbClr val="FF0000"/>
                </a:solidFill>
              </a:rPr>
              <a:t>words</a:t>
            </a:r>
            <a:r>
              <a:rPr sz="4400" spc="-15">
                <a:solidFill>
                  <a:srgbClr val="FF0000"/>
                </a:solidFill>
              </a:rPr>
              <a:t> </a:t>
            </a:r>
            <a:r>
              <a:rPr sz="4400">
                <a:solidFill>
                  <a:srgbClr val="FF0000"/>
                </a:solidFill>
              </a:rPr>
              <a:t>&amp;</a:t>
            </a:r>
            <a:r>
              <a:rPr sz="4400" spc="-15">
                <a:solidFill>
                  <a:srgbClr val="FF0000"/>
                </a:solidFill>
              </a:rPr>
              <a:t> </a:t>
            </a:r>
            <a:r>
              <a:rPr sz="4400" spc="-10">
                <a:solidFill>
                  <a:srgbClr val="FF0000"/>
                </a:solidFill>
              </a:rPr>
              <a:t>Expressions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353716" y="1671378"/>
            <a:ext cx="3421379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latin typeface="Arial"/>
                <a:cs typeface="Arial"/>
              </a:rPr>
              <a:t>colour=color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197100" y="2921000"/>
            <a:ext cx="3938586" cy="3937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" y="266700"/>
            <a:ext cx="3384550" cy="352742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58352" y="4599109"/>
            <a:ext cx="5334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i="1">
                <a:latin typeface="Arial"/>
                <a:cs typeface="Arial"/>
              </a:rPr>
              <a:t>Let’s</a:t>
            </a:r>
            <a:r>
              <a:rPr sz="4400" b="0" i="1" spc="-15">
                <a:latin typeface="Arial"/>
                <a:cs typeface="Arial"/>
              </a:rPr>
              <a:t> </a:t>
            </a:r>
            <a:r>
              <a:rPr sz="4400" b="0" i="1">
                <a:latin typeface="Arial"/>
                <a:cs typeface="Arial"/>
              </a:rPr>
              <a:t>read</a:t>
            </a:r>
            <a:r>
              <a:rPr sz="4400" b="0" i="1" spc="-15">
                <a:latin typeface="Arial"/>
                <a:cs typeface="Arial"/>
              </a:rPr>
              <a:t> </a:t>
            </a:r>
            <a:r>
              <a:rPr sz="4400" b="0" i="1">
                <a:latin typeface="Arial"/>
                <a:cs typeface="Arial"/>
              </a:rPr>
              <a:t>the</a:t>
            </a:r>
            <a:r>
              <a:rPr sz="4400" b="0" i="1" spc="-15">
                <a:latin typeface="Arial"/>
                <a:cs typeface="Arial"/>
              </a:rPr>
              <a:t> </a:t>
            </a:r>
            <a:r>
              <a:rPr sz="4400" b="0" i="1" spc="-10">
                <a:latin typeface="Arial"/>
                <a:cs typeface="Arial"/>
              </a:rPr>
              <a:t>lesson.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8577" y="86809"/>
            <a:ext cx="5802630" cy="5121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1.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Look</a:t>
            </a:r>
            <a:r>
              <a:rPr sz="4400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at</a:t>
            </a:r>
            <a:r>
              <a:rPr sz="4400" spc="-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these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shoes!</a:t>
            </a:r>
            <a:endParaRPr sz="4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5000">
              <a:latin typeface="Arial"/>
              <a:cs typeface="Arial"/>
            </a:endParaRPr>
          </a:p>
          <a:p>
            <a:pPr marL="322580" marR="2085975" indent="-1270">
              <a:lnSpc>
                <a:spcPct val="110000"/>
              </a:lnSpc>
              <a:tabLst>
                <a:tab pos="2590165"/>
              </a:tabLst>
            </a:pPr>
            <a:r>
              <a:rPr sz="4400">
                <a:latin typeface="Arial"/>
                <a:cs typeface="Arial"/>
              </a:rPr>
              <a:t>look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 spc="-25">
                <a:latin typeface="Arial"/>
                <a:cs typeface="Arial"/>
              </a:rPr>
              <a:t>at</a:t>
            </a:r>
            <a:r>
              <a:rPr sz="4400">
                <a:latin typeface="Arial"/>
                <a:cs typeface="Arial"/>
              </a:rPr>
              <a:t>	</a:t>
            </a:r>
            <a:r>
              <a:rPr sz="4400">
                <a:latin typeface="微软雅黑"/>
                <a:cs typeface="微软雅黑"/>
              </a:rPr>
              <a:t>看</a:t>
            </a:r>
            <a:r>
              <a:rPr sz="4400" spc="-50">
                <a:latin typeface="Arial"/>
                <a:cs typeface="Arial"/>
              </a:rPr>
              <a:t>…</a:t>
            </a:r>
            <a:r>
              <a:rPr sz="4400" spc="-10">
                <a:latin typeface="微软雅黑"/>
                <a:cs typeface="微软雅黑"/>
              </a:rPr>
              <a:t>看那只狗。</a:t>
            </a:r>
            <a:endParaRPr sz="4400">
              <a:latin typeface="微软雅黑"/>
              <a:cs typeface="微软雅黑"/>
            </a:endParaRPr>
          </a:p>
          <a:p>
            <a:pPr marL="321945">
              <a:lnSpc>
                <a:spcPct val="100000"/>
              </a:lnSpc>
              <a:spcBef>
                <a:spcPts val="570"/>
              </a:spcBef>
            </a:pPr>
            <a:r>
              <a:rPr sz="4400">
                <a:latin typeface="Arial"/>
                <a:cs typeface="Arial"/>
              </a:rPr>
              <a:t>Look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at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that</a:t>
            </a:r>
            <a:r>
              <a:rPr sz="4400" spc="-20">
                <a:latin typeface="Arial"/>
                <a:cs typeface="Arial"/>
              </a:rPr>
              <a:t> dog.</a:t>
            </a:r>
            <a:endParaRPr sz="4400">
              <a:latin typeface="Arial"/>
              <a:cs typeface="Arial"/>
            </a:endParaRPr>
          </a:p>
          <a:p>
            <a:pPr marL="322580">
              <a:lnSpc>
                <a:spcPct val="100000"/>
              </a:lnSpc>
              <a:spcBef>
                <a:spcPts val="484"/>
              </a:spcBef>
            </a:pPr>
            <a:r>
              <a:rPr sz="4400" spc="-10">
                <a:latin typeface="微软雅黑"/>
                <a:cs typeface="微软雅黑"/>
              </a:rPr>
              <a:t>看着老师。</a:t>
            </a:r>
            <a:endParaRPr sz="4400">
              <a:latin typeface="微软雅黑"/>
              <a:cs typeface="微软雅黑"/>
            </a:endParaRPr>
          </a:p>
          <a:p>
            <a:pPr marL="321945">
              <a:lnSpc>
                <a:spcPct val="100000"/>
              </a:lnSpc>
              <a:spcBef>
                <a:spcPts val="570"/>
              </a:spcBef>
            </a:pPr>
            <a:r>
              <a:rPr sz="4400">
                <a:latin typeface="Arial"/>
                <a:cs typeface="Arial"/>
              </a:rPr>
              <a:t>Look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at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the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teacher.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807200" y="406400"/>
            <a:ext cx="2162175" cy="273526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>
                <a:latin typeface="Arial"/>
                <a:cs typeface="Arial"/>
              </a:rPr>
              <a:t>2.</a:t>
            </a:r>
            <a:r>
              <a:rPr sz="4400" b="0" spc="-35">
                <a:latin typeface="Arial"/>
                <a:cs typeface="Arial"/>
              </a:rPr>
              <a:t> </a:t>
            </a:r>
            <a:r>
              <a:rPr sz="4400" b="0">
                <a:latin typeface="Arial"/>
                <a:cs typeface="Arial"/>
              </a:rPr>
              <a:t>Look</a:t>
            </a:r>
            <a:r>
              <a:rPr sz="4400" b="0" spc="-15">
                <a:latin typeface="Arial"/>
                <a:cs typeface="Arial"/>
              </a:rPr>
              <a:t> </a:t>
            </a:r>
            <a:r>
              <a:rPr sz="4400" b="0">
                <a:latin typeface="Arial"/>
                <a:cs typeface="Arial"/>
              </a:rPr>
              <a:t>at</a:t>
            </a:r>
            <a:r>
              <a:rPr sz="4400" b="0" spc="5">
                <a:latin typeface="Arial"/>
                <a:cs typeface="Arial"/>
              </a:rPr>
              <a:t> </a:t>
            </a:r>
            <a:r>
              <a:rPr sz="4400" b="0">
                <a:solidFill>
                  <a:srgbClr val="FF0000"/>
                </a:solidFill>
                <a:latin typeface="Arial"/>
                <a:cs typeface="Arial"/>
              </a:rPr>
              <a:t>these</a:t>
            </a:r>
            <a:r>
              <a:rPr sz="4400" b="0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 b="0" spc="-10">
                <a:solidFill>
                  <a:srgbClr val="FF0000"/>
                </a:solidFill>
                <a:latin typeface="Arial"/>
                <a:cs typeface="Arial"/>
              </a:rPr>
              <a:t>shoes</a:t>
            </a:r>
            <a:r>
              <a:rPr sz="4400" b="0" spc="-10">
                <a:latin typeface="Arial"/>
                <a:cs typeface="Arial"/>
              </a:rPr>
              <a:t>!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67727" y="1562040"/>
            <a:ext cx="74510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414520"/>
              </a:tabLst>
            </a:pPr>
            <a:r>
              <a:rPr sz="4400">
                <a:latin typeface="Arial"/>
                <a:cs typeface="Arial"/>
              </a:rPr>
              <a:t>this</a:t>
            </a:r>
            <a:r>
              <a:rPr sz="4400" spc="-20">
                <a:latin typeface="Arial"/>
                <a:cs typeface="Arial"/>
              </a:rPr>
              <a:t> shoe</a:t>
            </a:r>
            <a:r>
              <a:rPr sz="4400">
                <a:latin typeface="Arial"/>
                <a:cs typeface="Arial"/>
              </a:rPr>
              <a:t>	these</a:t>
            </a:r>
            <a:r>
              <a:rPr sz="4400" spc="-3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shoe</a:t>
            </a:r>
            <a:r>
              <a:rPr sz="4400" spc="-10">
                <a:solidFill>
                  <a:srgbClr val="FF0000"/>
                </a:solidFill>
                <a:latin typeface="Arial"/>
                <a:cs typeface="Arial"/>
              </a:rPr>
              <a:t>s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8312" y="3213100"/>
            <a:ext cx="3302000" cy="279558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143500" y="3136900"/>
            <a:ext cx="3365500" cy="33655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6690" y="947"/>
            <a:ext cx="8255000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1825" marR="5080" indent="-619760">
              <a:lnSpc>
                <a:spcPct val="12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3.</a:t>
            </a:r>
            <a:r>
              <a:rPr sz="4400" spc="-3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Which</a:t>
            </a:r>
            <a:r>
              <a:rPr sz="4400" spc="5"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are</a:t>
            </a:r>
            <a:r>
              <a:rPr sz="4400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your</a:t>
            </a:r>
            <a:r>
              <a:rPr sz="4400" spc="-5"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shoes</a:t>
            </a:r>
            <a:r>
              <a:rPr sz="4400">
                <a:latin typeface="Arial"/>
                <a:cs typeface="Arial"/>
              </a:rPr>
              <a:t>,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Sandy? </a:t>
            </a:r>
            <a:r>
              <a:rPr sz="4400">
                <a:latin typeface="Arial"/>
                <a:cs typeface="Arial"/>
              </a:rPr>
              <a:t>The</a:t>
            </a:r>
            <a:r>
              <a:rPr sz="4400" spc="-2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brown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shoes,</a:t>
            </a:r>
            <a:r>
              <a:rPr sz="4400" spc="-20">
                <a:latin typeface="Arial"/>
                <a:cs typeface="Arial"/>
              </a:rPr>
              <a:t> sir.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5840" y="2549075"/>
            <a:ext cx="50590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Which</a:t>
            </a:r>
            <a:r>
              <a:rPr sz="4400" spc="10"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is</a:t>
            </a:r>
            <a:r>
              <a:rPr sz="4400" spc="-1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your</a:t>
            </a:r>
            <a:r>
              <a:rPr sz="4400" spc="-5">
                <a:latin typeface="Arial"/>
                <a:cs typeface="Arial"/>
              </a:rPr>
              <a:t> </a:t>
            </a:r>
            <a:r>
              <a:rPr sz="4400" spc="-10">
                <a:solidFill>
                  <a:srgbClr val="FF0000"/>
                </a:solidFill>
                <a:latin typeface="Arial"/>
                <a:cs typeface="Arial"/>
              </a:rPr>
              <a:t>shoe</a:t>
            </a:r>
            <a:r>
              <a:rPr sz="4400" spc="-10">
                <a:latin typeface="Arial"/>
                <a:cs typeface="Arial"/>
              </a:rPr>
              <a:t>?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946900" y="4800600"/>
            <a:ext cx="2197100" cy="2057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86690" y="135059"/>
            <a:ext cx="7635240" cy="45853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4.</a:t>
            </a:r>
            <a:r>
              <a:rPr sz="4400" spc="-2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What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colour</a:t>
            </a:r>
            <a:r>
              <a:rPr sz="4400" spc="15"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are</a:t>
            </a:r>
            <a:r>
              <a:rPr sz="44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your</a:t>
            </a:r>
            <a:r>
              <a:rPr sz="4400" spc="-5">
                <a:latin typeface="Arial"/>
                <a:cs typeface="Arial"/>
              </a:rPr>
              <a:t> </a:t>
            </a:r>
            <a:r>
              <a:rPr sz="4400" spc="-10">
                <a:solidFill>
                  <a:srgbClr val="FF0000"/>
                </a:solidFill>
                <a:latin typeface="Arial"/>
                <a:cs typeface="Arial"/>
              </a:rPr>
              <a:t>shoes</a:t>
            </a:r>
            <a:r>
              <a:rPr sz="4400" spc="-10">
                <a:latin typeface="Arial"/>
                <a:cs typeface="Arial"/>
              </a:rPr>
              <a:t>, </a:t>
            </a:r>
            <a:r>
              <a:rPr sz="4400" spc="-20">
                <a:latin typeface="Arial"/>
                <a:cs typeface="Arial"/>
              </a:rPr>
              <a:t>Tom?</a:t>
            </a:r>
            <a:endParaRPr sz="4400">
              <a:latin typeface="Arial"/>
              <a:cs typeface="Arial"/>
            </a:endParaRPr>
          </a:p>
          <a:p>
            <a:pPr marL="476884">
              <a:lnSpc>
                <a:spcPct val="100000"/>
              </a:lnSpc>
              <a:spcBef>
                <a:spcPts val="1055"/>
              </a:spcBef>
              <a:tabLst>
                <a:tab pos="3024505"/>
              </a:tabLst>
            </a:pPr>
            <a:r>
              <a:rPr sz="4400">
                <a:latin typeface="Arial"/>
                <a:cs typeface="Arial"/>
              </a:rPr>
              <a:t>My</a:t>
            </a:r>
            <a:r>
              <a:rPr sz="4400" spc="10">
                <a:latin typeface="Arial"/>
                <a:cs typeface="Arial"/>
              </a:rPr>
              <a:t> </a:t>
            </a:r>
            <a:r>
              <a:rPr sz="4400" spc="-20">
                <a:solidFill>
                  <a:srgbClr val="FF0000"/>
                </a:solidFill>
                <a:latin typeface="Arial"/>
                <a:cs typeface="Arial"/>
              </a:rPr>
              <a:t>shoes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	are</a:t>
            </a:r>
            <a:r>
              <a:rPr sz="4400" spc="-25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black,sir.</a:t>
            </a:r>
            <a:endParaRPr sz="4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6400">
              <a:latin typeface="Arial"/>
              <a:cs typeface="Arial"/>
            </a:endParaRPr>
          </a:p>
          <a:p>
            <a:pPr marL="631825">
              <a:lnSpc>
                <a:spcPct val="100000"/>
              </a:lnSpc>
            </a:pPr>
            <a:r>
              <a:rPr sz="4400">
                <a:latin typeface="Arial"/>
                <a:cs typeface="Arial"/>
              </a:rPr>
              <a:t>What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colour</a:t>
            </a:r>
            <a:r>
              <a:rPr sz="4400" spc="20">
                <a:latin typeface="Arial"/>
                <a:cs typeface="Arial"/>
              </a:rPr>
              <a:t> 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is</a:t>
            </a:r>
            <a:r>
              <a:rPr sz="4400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your</a:t>
            </a:r>
            <a:r>
              <a:rPr sz="4400" spc="-5">
                <a:latin typeface="Arial"/>
                <a:cs typeface="Arial"/>
              </a:rPr>
              <a:t> </a:t>
            </a:r>
            <a:r>
              <a:rPr sz="4400" spc="-10">
                <a:solidFill>
                  <a:srgbClr val="FF0000"/>
                </a:solidFill>
                <a:latin typeface="Arial"/>
                <a:cs typeface="Arial"/>
              </a:rPr>
              <a:t>shoe</a:t>
            </a:r>
            <a:r>
              <a:rPr sz="4400" spc="-10">
                <a:latin typeface="Arial"/>
                <a:cs typeface="Arial"/>
              </a:rPr>
              <a:t>?</a:t>
            </a:r>
            <a:endParaRPr sz="4400">
              <a:latin typeface="Arial"/>
              <a:cs typeface="Arial"/>
            </a:endParaRPr>
          </a:p>
          <a:p>
            <a:pPr marL="476884">
              <a:lnSpc>
                <a:spcPct val="100000"/>
              </a:lnSpc>
              <a:spcBef>
                <a:spcPts val="1060"/>
              </a:spcBef>
              <a:tabLst>
                <a:tab pos="2745105"/>
              </a:tabLst>
            </a:pPr>
            <a:r>
              <a:rPr sz="4400">
                <a:latin typeface="Arial"/>
                <a:cs typeface="Arial"/>
              </a:rPr>
              <a:t>My </a:t>
            </a:r>
            <a:r>
              <a:rPr sz="4400" spc="-20">
                <a:solidFill>
                  <a:srgbClr val="FF0000"/>
                </a:solidFill>
                <a:latin typeface="Arial"/>
                <a:cs typeface="Arial"/>
              </a:rPr>
              <a:t>shoe</a:t>
            </a:r>
            <a:r>
              <a:rPr sz="4400">
                <a:solidFill>
                  <a:srgbClr val="FF0000"/>
                </a:solidFill>
                <a:latin typeface="Arial"/>
                <a:cs typeface="Arial"/>
              </a:rPr>
              <a:t>	is</a:t>
            </a:r>
            <a:r>
              <a:rPr sz="4400" spc="-2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black.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946900" y="4800600"/>
            <a:ext cx="2197100" cy="20574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0990" y="288286"/>
            <a:ext cx="5612130" cy="1635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1825" marR="5080" indent="-619760">
              <a:lnSpc>
                <a:spcPct val="120000"/>
              </a:lnSpc>
              <a:spcBef>
                <a:spcPts val="100"/>
              </a:spcBef>
            </a:pPr>
            <a:r>
              <a:rPr sz="4400" b="0">
                <a:latin typeface="Arial"/>
                <a:cs typeface="Arial"/>
              </a:rPr>
              <a:t>5.</a:t>
            </a:r>
            <a:r>
              <a:rPr sz="4400" b="0" spc="-30">
                <a:latin typeface="Arial"/>
                <a:cs typeface="Arial"/>
              </a:rPr>
              <a:t> </a:t>
            </a:r>
            <a:r>
              <a:rPr sz="4400" b="0">
                <a:latin typeface="Arial"/>
                <a:cs typeface="Arial"/>
              </a:rPr>
              <a:t>Here</a:t>
            </a:r>
            <a:r>
              <a:rPr sz="4400" b="0" spc="-15">
                <a:latin typeface="Arial"/>
                <a:cs typeface="Arial"/>
              </a:rPr>
              <a:t> </a:t>
            </a:r>
            <a:r>
              <a:rPr sz="4400" b="0">
                <a:latin typeface="Arial"/>
                <a:cs typeface="Arial"/>
              </a:rPr>
              <a:t>you</a:t>
            </a:r>
            <a:r>
              <a:rPr sz="4400" b="0" spc="-15">
                <a:latin typeface="Arial"/>
                <a:cs typeface="Arial"/>
              </a:rPr>
              <a:t> </a:t>
            </a:r>
            <a:r>
              <a:rPr sz="4400" b="0">
                <a:latin typeface="Arial"/>
                <a:cs typeface="Arial"/>
              </a:rPr>
              <a:t>are,</a:t>
            </a:r>
            <a:r>
              <a:rPr sz="4400" b="0" spc="-15">
                <a:latin typeface="Arial"/>
                <a:cs typeface="Arial"/>
              </a:rPr>
              <a:t> </a:t>
            </a:r>
            <a:r>
              <a:rPr sz="4400" b="0" spc="-20">
                <a:latin typeface="Arial"/>
                <a:cs typeface="Arial"/>
              </a:rPr>
              <a:t>Tom? </a:t>
            </a:r>
            <a:r>
              <a:rPr sz="4400" b="0">
                <a:latin typeface="Arial"/>
                <a:cs typeface="Arial"/>
              </a:rPr>
              <a:t>Thank</a:t>
            </a:r>
            <a:r>
              <a:rPr sz="4400" b="0" spc="-25">
                <a:latin typeface="Arial"/>
                <a:cs typeface="Arial"/>
              </a:rPr>
              <a:t> </a:t>
            </a:r>
            <a:r>
              <a:rPr sz="4400" b="0">
                <a:latin typeface="Arial"/>
                <a:cs typeface="Arial"/>
              </a:rPr>
              <a:t>you,</a:t>
            </a:r>
            <a:r>
              <a:rPr sz="4400" b="0" spc="-20">
                <a:latin typeface="Arial"/>
                <a:cs typeface="Arial"/>
              </a:rPr>
              <a:t> sir.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792800" y="1899466"/>
            <a:ext cx="657225" cy="377190"/>
          </a:xfrm>
          <a:custGeom>
            <a:rect l="l" t="t" r="r" b="b"/>
            <a:pathLst>
              <a:path w="657225" h="377189">
                <a:moveTo>
                  <a:pt x="547818" y="338084"/>
                </a:moveTo>
                <a:lnTo>
                  <a:pt x="0" y="33293"/>
                </a:lnTo>
                <a:lnTo>
                  <a:pt x="18524" y="0"/>
                </a:lnTo>
                <a:lnTo>
                  <a:pt x="566342" y="304790"/>
                </a:lnTo>
                <a:lnTo>
                  <a:pt x="547818" y="338084"/>
                </a:lnTo>
                <a:close/>
              </a:path>
              <a:path w="657225" h="377189">
                <a:moveTo>
                  <a:pt x="634162" y="343641"/>
                </a:moveTo>
                <a:lnTo>
                  <a:pt x="557806" y="343641"/>
                </a:lnTo>
                <a:lnTo>
                  <a:pt x="576330" y="310347"/>
                </a:lnTo>
                <a:lnTo>
                  <a:pt x="566342" y="304790"/>
                </a:lnTo>
                <a:lnTo>
                  <a:pt x="584866" y="271496"/>
                </a:lnTo>
                <a:lnTo>
                  <a:pt x="634162" y="343641"/>
                </a:lnTo>
                <a:close/>
              </a:path>
              <a:path w="657225" h="377189">
                <a:moveTo>
                  <a:pt x="557806" y="343641"/>
                </a:moveTo>
                <a:lnTo>
                  <a:pt x="547818" y="338084"/>
                </a:lnTo>
                <a:lnTo>
                  <a:pt x="566342" y="304790"/>
                </a:lnTo>
                <a:lnTo>
                  <a:pt x="576330" y="310347"/>
                </a:lnTo>
                <a:lnTo>
                  <a:pt x="557806" y="343641"/>
                </a:lnTo>
                <a:close/>
              </a:path>
              <a:path w="657225" h="377189">
                <a:moveTo>
                  <a:pt x="656962" y="377009"/>
                </a:moveTo>
                <a:lnTo>
                  <a:pt x="529294" y="371378"/>
                </a:lnTo>
                <a:lnTo>
                  <a:pt x="547818" y="338084"/>
                </a:lnTo>
                <a:lnTo>
                  <a:pt x="557806" y="343641"/>
                </a:lnTo>
                <a:lnTo>
                  <a:pt x="634162" y="343641"/>
                </a:lnTo>
                <a:lnTo>
                  <a:pt x="656962" y="377009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00990" y="288286"/>
            <a:ext cx="7940040" cy="404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1825" marR="5080" indent="-619760">
              <a:lnSpc>
                <a:spcPct val="12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6.</a:t>
            </a:r>
            <a:r>
              <a:rPr sz="4400" spc="-3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There’s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a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shoe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on</a:t>
            </a:r>
            <a:r>
              <a:rPr sz="4400" spc="-15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this</a:t>
            </a:r>
            <a:r>
              <a:rPr sz="4400" spc="-10">
                <a:latin typeface="Arial"/>
                <a:cs typeface="Arial"/>
              </a:rPr>
              <a:t> locker. </a:t>
            </a:r>
            <a:r>
              <a:rPr sz="4400">
                <a:latin typeface="Arial"/>
                <a:cs typeface="Arial"/>
              </a:rPr>
              <a:t>Whose</a:t>
            </a:r>
            <a:r>
              <a:rPr sz="4400" spc="-30">
                <a:latin typeface="Arial"/>
                <a:cs typeface="Arial"/>
              </a:rPr>
              <a:t> </a:t>
            </a:r>
            <a:r>
              <a:rPr sz="4400">
                <a:latin typeface="Arial"/>
                <a:cs typeface="Arial"/>
              </a:rPr>
              <a:t>is</a:t>
            </a:r>
            <a:r>
              <a:rPr sz="4400" spc="15">
                <a:latin typeface="Arial"/>
                <a:cs typeface="Arial"/>
              </a:rPr>
              <a:t> </a:t>
            </a:r>
            <a:r>
              <a:rPr sz="4400" u="heavy" spc="-25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it</a:t>
            </a:r>
            <a:r>
              <a:rPr sz="4400" spc="-25">
                <a:latin typeface="Arial"/>
                <a:cs typeface="Arial"/>
              </a:rPr>
              <a:t>?</a:t>
            </a:r>
            <a:endParaRPr sz="4400">
              <a:latin typeface="Arial"/>
              <a:cs typeface="Arial"/>
            </a:endParaRPr>
          </a:p>
          <a:p>
            <a:pPr marL="4433570">
              <a:lnSpc>
                <a:spcPct val="100000"/>
              </a:lnSpc>
              <a:spcBef>
                <a:spcPts val="3120"/>
              </a:spcBef>
            </a:pPr>
            <a:r>
              <a:rPr sz="4400" b="1">
                <a:solidFill>
                  <a:srgbClr val="FF0000"/>
                </a:solidFill>
                <a:latin typeface="Arial"/>
                <a:cs typeface="Arial"/>
              </a:rPr>
              <a:t>the</a:t>
            </a:r>
            <a:r>
              <a:rPr sz="4400" b="1" spc="-1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4400" b="1" spc="-20">
                <a:solidFill>
                  <a:srgbClr val="FF0000"/>
                </a:solidFill>
                <a:latin typeface="Arial"/>
                <a:cs typeface="Arial"/>
              </a:rPr>
              <a:t>shoe</a:t>
            </a:r>
            <a:endParaRPr sz="4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600">
              <a:latin typeface="Arial"/>
              <a:cs typeface="Arial"/>
            </a:endParaRPr>
          </a:p>
          <a:p>
            <a:pPr marL="631825">
              <a:lnSpc>
                <a:spcPct val="100000"/>
              </a:lnSpc>
              <a:tabLst>
                <a:tab pos="1654175"/>
              </a:tabLst>
            </a:pPr>
            <a:r>
              <a:rPr sz="4400" spc="-20">
                <a:latin typeface="Arial"/>
                <a:cs typeface="Arial"/>
              </a:rPr>
              <a:t>It’s</a:t>
            </a:r>
            <a:r>
              <a:rPr sz="4400">
                <a:latin typeface="Arial"/>
                <a:cs typeface="Arial"/>
              </a:rPr>
              <a:t>	Billy’s,</a:t>
            </a:r>
            <a:r>
              <a:rPr sz="4400" spc="-45">
                <a:latin typeface="Arial"/>
                <a:cs typeface="Arial"/>
              </a:rPr>
              <a:t> </a:t>
            </a:r>
            <a:r>
              <a:rPr sz="4400" spc="-20">
                <a:latin typeface="Arial"/>
                <a:cs typeface="Arial"/>
              </a:rPr>
              <a:t>sir.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https://d.book118.com/878103011122006024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Times New Roman</vt:lpstr>
      <vt:lpstr>Office Theme</vt:lpstr>
      <vt:lpstr>Nice	to	meet	you	~!</vt:lpstr>
      <vt:lpstr>PowerPoint Presentation</vt:lpstr>
      <vt:lpstr>New words &amp; Expressions</vt:lpstr>
      <vt:lpstr>New words &amp; Expressions</vt:lpstr>
      <vt:lpstr>New words &amp; Expressions</vt:lpstr>
      <vt:lpstr>Let’s read the lesson.</vt:lpstr>
      <vt:lpstr>PowerPoint Presentation</vt:lpstr>
      <vt:lpstr>2. Look at these shoes!</vt:lpstr>
      <vt:lpstr>PowerPoint Presentation</vt:lpstr>
      <vt:lpstr>PowerPoint Presentation</vt:lpstr>
      <vt:lpstr>5. Here you are, Tom? Thank you, sir.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2024-09-01T02:54:28.479</cp:lastPrinted>
  <dcterms:created xsi:type="dcterms:W3CDTF">2024-08-31T18:54:28Z</dcterms:created>
  <dcterms:modified xsi:type="dcterms:W3CDTF">2024-08-31T18:54:29Z</dcterms:modified>
</cp:coreProperties>
</file>