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2"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3"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tags" Target="tags/tag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8983B-37C2-4ABE-95EB-1A99590F2828}"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D0A8BF-F630-4372-9D1E-FB518DF8B3FB}"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D0A8BF-F630-4372-9D1E-FB518DF8B3FB}" type="slidenum">
              <a:rPr lang="zh-CN" altLang="en-US" smtClean="0"/>
              <a:t>4</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D0A8BF-F630-4372-9D1E-FB518DF8B3FB}" type="slidenum">
              <a:rPr lang="zh-CN" altLang="en-US" smtClean="0"/>
              <a:t>5</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D0A8BF-F630-4372-9D1E-FB518DF8B3FB}" type="slidenum">
              <a:rPr lang="zh-CN" altLang="en-US" smtClean="0"/>
              <a:t>6</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D0A8BF-F630-4372-9D1E-FB518DF8B3FB}" type="slidenum">
              <a:rPr lang="zh-CN" altLang="en-US" smtClean="0"/>
              <a:t>7</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D0A8BF-F630-4372-9D1E-FB518DF8B3FB}" type="slidenum">
              <a:rPr lang="zh-CN" altLang="en-US" smtClean="0"/>
              <a:t>8</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D0A8BF-F630-4372-9D1E-FB518DF8B3FB}" type="slidenum">
              <a:rPr lang="zh-CN" altLang="en-US" smtClean="0"/>
              <a:t>9</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D0A8BF-F630-4372-9D1E-FB518DF8B3FB}" type="slidenum">
              <a:rPr lang="zh-CN" altLang="en-US" smtClean="0"/>
              <a:t>10</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11</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D0A8BF-F630-4372-9D1E-FB518DF8B3FB}" type="slidenum">
              <a:rPr lang="zh-CN" altLang="en-US" smtClean="0"/>
              <a:t>12</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D0A8BF-F630-4372-9D1E-FB518DF8B3FB}" type="slidenum">
              <a:rPr lang="zh-CN" altLang="en-US" smtClean="0"/>
              <a:t>13</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D0A8BF-F630-4372-9D1E-FB518DF8B3FB}" type="slidenum">
              <a:rPr lang="zh-CN" altLang="en-US" smtClean="0"/>
              <a:t>14</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D0A8BF-F630-4372-9D1E-FB518DF8B3FB}" type="slidenum">
              <a:rPr lang="zh-CN" altLang="en-US" smtClean="0"/>
              <a:t>15</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5EE3A3E-3D76-4FF7-813A-7F1F578C6EB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191605B-968D-4B6D-A6DE-07CDF872D56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425EAA6-0CD0-41B4-AF70-A0A5BBC95D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BC135C5-1303-40B8-8003-EC392FEF4F6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FD0B939-F58B-4561-A214-57616BDF674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8E09D06-6437-4CC7-908A-711873C062C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B331B2A-B559-4E70-B8BF-5730EB0104D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DA2A6AE-E53C-40E8-A6F7-AAFEE5B42FD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653E9FC-8FC9-4A2F-8DD4-A7ADB3310FC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CD151D1-9584-4129-BE53-5925F82EDB3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67F7738-8C51-40AE-B83B-476B82B0B13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486527F5-29D3-44A9-8EE8-0FBDA255C1FE}"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268677-2C55-4167-9BC5-5A9065102F3B}"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86527F5-29D3-44A9-8EE8-0FBDA255C1FE}"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268677-2C55-4167-9BC5-5A9065102F3B}"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486527F5-29D3-44A9-8EE8-0FBDA255C1FE}"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268677-2C55-4167-9BC5-5A9065102F3B}"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86527F5-29D3-44A9-8EE8-0FBDA255C1FE}"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6268677-2C55-4167-9BC5-5A9065102F3B}"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86527F5-29D3-44A9-8EE8-0FBDA255C1FE}" type="datetimeFigureOut">
              <a:rPr lang="zh-CN" altLang="en-US" smtClean="0"/>
              <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6268677-2C55-4167-9BC5-5A9065102F3B}"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86527F5-29D3-44A9-8EE8-0FBDA255C1FE}"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6268677-2C55-4167-9BC5-5A9065102F3B}"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486527F5-29D3-44A9-8EE8-0FBDA255C1FE}"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6268677-2C55-4167-9BC5-5A9065102F3B}"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86527F5-29D3-44A9-8EE8-0FBDA255C1FE}"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6268677-2C55-4167-9BC5-5A9065102F3B}"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86527F5-29D3-44A9-8EE8-0FBDA255C1FE}"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6268677-2C55-4167-9BC5-5A9065102F3B}"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86527F5-29D3-44A9-8EE8-0FBDA255C1FE}"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268677-2C55-4167-9BC5-5A9065102F3B}"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86527F5-29D3-44A9-8EE8-0FBDA255C1FE}"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268677-2C55-4167-9BC5-5A9065102F3B}" type="slidenum">
              <a:rPr lang="zh-CN" altLang="en-US" smtClean="0"/>
              <a:t/>
            </a:fld>
            <a:endParaRPr lang="zh-CN" altLang="en-US"/>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自定义版式">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86527F5-29D3-44A9-8EE8-0FBDA255C1FE}"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6268677-2C55-4167-9BC5-5A9065102F3B}"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gradFill flip="none" rotWithShape="0">
          <a:gsLst>
            <a:gs pos="0">
              <a:srgbClr val="F5FBFA"/>
            </a:gs>
            <a:gs pos="83000">
              <a:srgbClr val="7DC9BA"/>
            </a:gs>
            <a:gs pos="100000">
              <a:srgbClr val="51B7A3"/>
            </a:gs>
          </a:gsLst>
          <a:path path="circle">
            <a:fillToRect l="50000" t="50000" r="50000" b="50000"/>
          </a:path>
        </a:gradFill>
        <a:effectLst/>
      </p:bgPr>
    </p:bg>
    <p:spTree>
      <p:nvGrpSpPr>
        <p:cNvPr id="1" name=""/>
        <p:cNvGrpSpPr/>
        <p:nvPr/>
      </p:nvGrpSpPr>
      <p:grpSpPr>
        <a:xfrm>
          <a:off x="0" y="0"/>
          <a: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86527F5-29D3-44A9-8EE8-0FBDA255C1FE}" type="datetimeFigureOut">
              <a:rPr lang="zh-CN" altLang="en-US" smtClean="0"/>
              <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6268677-2C55-4167-9BC5-5A9065102F3B}" type="slidenum">
              <a:rPr lang="zh-CN" altLang="en-US" smtClean="0"/>
              <a:t/>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1.xml"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2.png" /><Relationship Id="rId4" Type="http://schemas.openxmlformats.org/officeDocument/2006/relationships/tags" Target="../tags/tag1.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7.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8.xml"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9.xml"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9.xml" /><Relationship Id="rId11" Type="http://schemas.openxmlformats.org/officeDocument/2006/relationships/image" Target="../media/image2.png" /><Relationship Id="rId2" Type="http://schemas.openxmlformats.org/officeDocument/2006/relationships/notesSlide" Target="../notesSlides/notesSlide10.xml" /><Relationship Id="rId3" Type="http://schemas.openxmlformats.org/officeDocument/2006/relationships/tags" Target="../tags/tag2.xml" /><Relationship Id="rId4" Type="http://schemas.openxmlformats.org/officeDocument/2006/relationships/tags" Target="../tags/tag3.xml" /><Relationship Id="rId5" Type="http://schemas.openxmlformats.org/officeDocument/2006/relationships/tags" Target="../tags/tag4.xml" /><Relationship Id="rId6" Type="http://schemas.openxmlformats.org/officeDocument/2006/relationships/tags" Target="../tags/tag5.xml" /><Relationship Id="rId7" Type="http://schemas.openxmlformats.org/officeDocument/2006/relationships/tags" Target="../tags/tag6.xml" /><Relationship Id="rId8" Type="http://schemas.openxmlformats.org/officeDocument/2006/relationships/tags" Target="../tags/tag7.xml" /><Relationship Id="rId9" Type="http://schemas.openxmlformats.org/officeDocument/2006/relationships/tags" Target="../tags/tag8.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7.xml" /><Relationship Id="rId11" Type="http://schemas.openxmlformats.org/officeDocument/2006/relationships/image" Target="../media/image2.png" /><Relationship Id="rId2" Type="http://schemas.openxmlformats.org/officeDocument/2006/relationships/notesSlide" Target="../notesSlides/notesSlide11.xml" /><Relationship Id="rId3" Type="http://schemas.openxmlformats.org/officeDocument/2006/relationships/tags" Target="../tags/tag10.xml" /><Relationship Id="rId4" Type="http://schemas.openxmlformats.org/officeDocument/2006/relationships/tags" Target="../tags/tag11.xml" /><Relationship Id="rId5" Type="http://schemas.openxmlformats.org/officeDocument/2006/relationships/tags" Target="../tags/tag12.xml" /><Relationship Id="rId6" Type="http://schemas.openxmlformats.org/officeDocument/2006/relationships/tags" Target="../tags/tag13.xml" /><Relationship Id="rId7" Type="http://schemas.openxmlformats.org/officeDocument/2006/relationships/tags" Target="../tags/tag14.xml" /><Relationship Id="rId8" Type="http://schemas.openxmlformats.org/officeDocument/2006/relationships/tags" Target="../tags/tag15.xml" /><Relationship Id="rId9" Type="http://schemas.openxmlformats.org/officeDocument/2006/relationships/tags" Target="../tags/tag1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2.xml" /><Relationship Id="rId3" Type="http://schemas.openxmlformats.org/officeDocument/2006/relationships/image" Target="../media/image4.png" /><Relationship Id="rId4" Type="http://schemas.openxmlformats.org/officeDocument/2006/relationships/image" Target="../media/image5.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3.xml" /><Relationship Id="rId3" Type="http://schemas.openxmlformats.org/officeDocument/2006/relationships/image" Target="../media/image4.png" /><Relationship Id="rId4" Type="http://schemas.openxmlformats.org/officeDocument/2006/relationships/image" Target="../media/image6.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78103023133006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矩形 1"/>
          <p:cNvSpPr/>
          <p:nvPr/>
        </p:nvSpPr>
        <p:spPr>
          <a:xfrm>
            <a:off x="635" y="0"/>
            <a:ext cx="12192000" cy="6109335"/>
          </a:xfrm>
          <a:prstGeom prst="rect">
            <a:avLst/>
          </a:prstGeom>
          <a:solidFill>
            <a:srgbClr val="00A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p>
        </p:txBody>
      </p:sp>
      <p:grpSp>
        <p:nvGrpSpPr>
          <p:cNvPr id="43202" name="Group 41154"/>
          <p:cNvGrpSpPr/>
          <p:nvPr/>
        </p:nvGrpSpPr>
        <p:grpSpPr>
          <a:xfrm>
            <a:off x="9472085" y="5091643"/>
            <a:ext cx="1602316" cy="99483"/>
            <a:chOff x="4477" y="2290"/>
            <a:chExt cx="757" cy="47"/>
          </a:xfrm>
        </p:grpSpPr>
        <p:sp>
          <p:nvSpPr>
            <p:cNvPr id="7353" name="Rectangle 41001"/>
            <p:cNvSpPr>
              <a:spLocks noChangeArrowheads="1"/>
            </p:cNvSpPr>
            <p:nvPr/>
          </p:nvSpPr>
          <p:spPr bwMode="auto">
            <a:xfrm>
              <a:off x="4477" y="2290"/>
              <a:ext cx="176" cy="47"/>
            </a:xfrm>
            <a:prstGeom prst="rect">
              <a:avLst/>
            </a:prstGeom>
            <a:solidFill>
              <a:srgbClr val="92E2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0" latinLnBrk="0" hangingPunct="0">
                <a:defRPr sz="1200" kern="1200">
                  <a:solidFill>
                    <a:srgbClr val="5F5F5F"/>
                  </a:solidFill>
                  <a:latin typeface="Arial" pitchFamily="34" charset="0"/>
                  <a:ea typeface="黑体" panose="02010609060101010101" pitchFamily="49" charset="-122"/>
                  <a:cs typeface="+mn-cs"/>
                </a:defRPr>
              </a:lvl1pPr>
              <a:lvl2pPr marL="742950" indent="-285750" algn="l" defTabSz="914400" rtl="0" eaLnBrk="0" latinLnBrk="0" hangingPunct="0">
                <a:defRPr sz="1200" kern="1200">
                  <a:solidFill>
                    <a:srgbClr val="5F5F5F"/>
                  </a:solidFill>
                  <a:latin typeface="Arial" pitchFamily="34" charset="0"/>
                  <a:ea typeface="黑体" panose="02010609060101010101" pitchFamily="49" charset="-122"/>
                  <a:cs typeface="+mn-cs"/>
                </a:defRPr>
              </a:lvl2pPr>
              <a:lvl3pPr marL="11430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3pPr>
              <a:lvl4pPr marL="16002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4pPr>
              <a:lvl5pPr marL="20574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5pPr>
              <a:lvl6pPr marL="25146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6pPr>
              <a:lvl7pPr marL="29718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7pPr>
              <a:lvl8pPr marL="34290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8pPr>
              <a:lvl9pPr marL="38862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9pPr>
            </a:lstStyle>
            <a:p>
              <a:pPr eaLnBrk="1" hangingPunct="1"/>
              <a:endParaRPr lang="zh-CN" altLang="en-US" sz="1600"/>
            </a:p>
          </p:txBody>
        </p:sp>
        <p:sp>
          <p:nvSpPr>
            <p:cNvPr id="7354" name="Rectangle 41003"/>
            <p:cNvSpPr>
              <a:spLocks noChangeArrowheads="1"/>
            </p:cNvSpPr>
            <p:nvPr/>
          </p:nvSpPr>
          <p:spPr bwMode="auto">
            <a:xfrm>
              <a:off x="4710" y="2290"/>
              <a:ext cx="524" cy="47"/>
            </a:xfrm>
            <a:prstGeom prst="rect">
              <a:avLst/>
            </a:prstGeom>
            <a:solidFill>
              <a:srgbClr val="92E2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0" latinLnBrk="0" hangingPunct="0">
                <a:defRPr sz="1200" kern="1200">
                  <a:solidFill>
                    <a:srgbClr val="5F5F5F"/>
                  </a:solidFill>
                  <a:latin typeface="Arial" pitchFamily="34" charset="0"/>
                  <a:ea typeface="黑体" panose="02010609060101010101" pitchFamily="49" charset="-122"/>
                  <a:cs typeface="+mn-cs"/>
                </a:defRPr>
              </a:lvl1pPr>
              <a:lvl2pPr marL="742950" indent="-285750" algn="l" defTabSz="914400" rtl="0" eaLnBrk="0" latinLnBrk="0" hangingPunct="0">
                <a:defRPr sz="1200" kern="1200">
                  <a:solidFill>
                    <a:srgbClr val="5F5F5F"/>
                  </a:solidFill>
                  <a:latin typeface="Arial" pitchFamily="34" charset="0"/>
                  <a:ea typeface="黑体" panose="02010609060101010101" pitchFamily="49" charset="-122"/>
                  <a:cs typeface="+mn-cs"/>
                </a:defRPr>
              </a:lvl2pPr>
              <a:lvl3pPr marL="11430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3pPr>
              <a:lvl4pPr marL="16002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4pPr>
              <a:lvl5pPr marL="20574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5pPr>
              <a:lvl6pPr marL="25146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6pPr>
              <a:lvl7pPr marL="29718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7pPr>
              <a:lvl8pPr marL="34290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8pPr>
              <a:lvl9pPr marL="38862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9pPr>
            </a:lstStyle>
            <a:p>
              <a:pPr eaLnBrk="1" hangingPunct="1"/>
              <a:endParaRPr lang="zh-CN" altLang="en-US" sz="1600"/>
            </a:p>
          </p:txBody>
        </p:sp>
      </p:grpSp>
      <p:grpSp>
        <p:nvGrpSpPr>
          <p:cNvPr id="43201" name="Group 41153"/>
          <p:cNvGrpSpPr/>
          <p:nvPr/>
        </p:nvGrpSpPr>
        <p:grpSpPr>
          <a:xfrm>
            <a:off x="7607300" y="4594226"/>
            <a:ext cx="1602317" cy="99484"/>
            <a:chOff x="3596" y="2055"/>
            <a:chExt cx="757" cy="47"/>
          </a:xfrm>
        </p:grpSpPr>
        <p:sp>
          <p:nvSpPr>
            <p:cNvPr id="7351" name="Rectangle 41005"/>
            <p:cNvSpPr>
              <a:spLocks noChangeArrowheads="1"/>
            </p:cNvSpPr>
            <p:nvPr/>
          </p:nvSpPr>
          <p:spPr bwMode="auto">
            <a:xfrm>
              <a:off x="4178" y="2055"/>
              <a:ext cx="175" cy="47"/>
            </a:xfrm>
            <a:prstGeom prst="rect">
              <a:avLst/>
            </a:prstGeom>
            <a:solidFill>
              <a:srgbClr val="51D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0" latinLnBrk="0" hangingPunct="0">
                <a:defRPr sz="1200" kern="1200">
                  <a:solidFill>
                    <a:srgbClr val="5F5F5F"/>
                  </a:solidFill>
                  <a:latin typeface="Arial" pitchFamily="34" charset="0"/>
                  <a:ea typeface="黑体" panose="02010609060101010101" pitchFamily="49" charset="-122"/>
                  <a:cs typeface="+mn-cs"/>
                </a:defRPr>
              </a:lvl1pPr>
              <a:lvl2pPr marL="742950" indent="-285750" algn="l" defTabSz="914400" rtl="0" eaLnBrk="0" latinLnBrk="0" hangingPunct="0">
                <a:defRPr sz="1200" kern="1200">
                  <a:solidFill>
                    <a:srgbClr val="5F5F5F"/>
                  </a:solidFill>
                  <a:latin typeface="Arial" pitchFamily="34" charset="0"/>
                  <a:ea typeface="黑体" panose="02010609060101010101" pitchFamily="49" charset="-122"/>
                  <a:cs typeface="+mn-cs"/>
                </a:defRPr>
              </a:lvl2pPr>
              <a:lvl3pPr marL="11430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3pPr>
              <a:lvl4pPr marL="16002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4pPr>
              <a:lvl5pPr marL="20574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5pPr>
              <a:lvl6pPr marL="25146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6pPr>
              <a:lvl7pPr marL="29718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7pPr>
              <a:lvl8pPr marL="34290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8pPr>
              <a:lvl9pPr marL="38862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9pPr>
            </a:lstStyle>
            <a:p>
              <a:pPr eaLnBrk="1" hangingPunct="1"/>
              <a:endParaRPr lang="zh-CN" altLang="en-US" sz="1600"/>
            </a:p>
          </p:txBody>
        </p:sp>
        <p:sp>
          <p:nvSpPr>
            <p:cNvPr id="7352" name="Rectangle 41007"/>
            <p:cNvSpPr>
              <a:spLocks noChangeArrowheads="1"/>
            </p:cNvSpPr>
            <p:nvPr/>
          </p:nvSpPr>
          <p:spPr bwMode="auto">
            <a:xfrm>
              <a:off x="3596" y="2055"/>
              <a:ext cx="524" cy="47"/>
            </a:xfrm>
            <a:prstGeom prst="rect">
              <a:avLst/>
            </a:prstGeom>
            <a:solidFill>
              <a:srgbClr val="51D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0" latinLnBrk="0" hangingPunct="0">
                <a:defRPr sz="1200" kern="1200">
                  <a:solidFill>
                    <a:srgbClr val="5F5F5F"/>
                  </a:solidFill>
                  <a:latin typeface="Arial" pitchFamily="34" charset="0"/>
                  <a:ea typeface="黑体" panose="02010609060101010101" pitchFamily="49" charset="-122"/>
                  <a:cs typeface="+mn-cs"/>
                </a:defRPr>
              </a:lvl1pPr>
              <a:lvl2pPr marL="742950" indent="-285750" algn="l" defTabSz="914400" rtl="0" eaLnBrk="0" latinLnBrk="0" hangingPunct="0">
                <a:defRPr sz="1200" kern="1200">
                  <a:solidFill>
                    <a:srgbClr val="5F5F5F"/>
                  </a:solidFill>
                  <a:latin typeface="Arial" pitchFamily="34" charset="0"/>
                  <a:ea typeface="黑体" panose="02010609060101010101" pitchFamily="49" charset="-122"/>
                  <a:cs typeface="+mn-cs"/>
                </a:defRPr>
              </a:lvl2pPr>
              <a:lvl3pPr marL="11430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3pPr>
              <a:lvl4pPr marL="16002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4pPr>
              <a:lvl5pPr marL="20574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5pPr>
              <a:lvl6pPr marL="25146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6pPr>
              <a:lvl7pPr marL="29718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7pPr>
              <a:lvl8pPr marL="34290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8pPr>
              <a:lvl9pPr marL="38862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9pPr>
            </a:lstStyle>
            <a:p>
              <a:pPr eaLnBrk="1" hangingPunct="1"/>
              <a:endParaRPr lang="zh-CN" altLang="en-US" sz="1600"/>
            </a:p>
          </p:txBody>
        </p:sp>
      </p:grpSp>
      <p:grpSp>
        <p:nvGrpSpPr>
          <p:cNvPr id="43200" name="Group 41152"/>
          <p:cNvGrpSpPr/>
          <p:nvPr/>
        </p:nvGrpSpPr>
        <p:grpSpPr>
          <a:xfrm>
            <a:off x="10337801" y="4346576"/>
            <a:ext cx="1606551" cy="99483"/>
            <a:chOff x="4886" y="1938"/>
            <a:chExt cx="759" cy="47"/>
          </a:xfrm>
        </p:grpSpPr>
        <p:sp>
          <p:nvSpPr>
            <p:cNvPr id="7349" name="Rectangle 41009"/>
            <p:cNvSpPr>
              <a:spLocks noChangeArrowheads="1"/>
            </p:cNvSpPr>
            <p:nvPr/>
          </p:nvSpPr>
          <p:spPr bwMode="auto">
            <a:xfrm>
              <a:off x="5468" y="1938"/>
              <a:ext cx="177" cy="47"/>
            </a:xfrm>
            <a:prstGeom prst="rect">
              <a:avLst/>
            </a:prstGeom>
            <a:solidFill>
              <a:srgbClr val="51D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0" latinLnBrk="0" hangingPunct="0">
                <a:defRPr sz="1200" kern="1200">
                  <a:solidFill>
                    <a:srgbClr val="5F5F5F"/>
                  </a:solidFill>
                  <a:latin typeface="Arial" pitchFamily="34" charset="0"/>
                  <a:ea typeface="黑体" panose="02010609060101010101" pitchFamily="49" charset="-122"/>
                  <a:cs typeface="+mn-cs"/>
                </a:defRPr>
              </a:lvl1pPr>
              <a:lvl2pPr marL="742950" indent="-285750" algn="l" defTabSz="914400" rtl="0" eaLnBrk="0" latinLnBrk="0" hangingPunct="0">
                <a:defRPr sz="1200" kern="1200">
                  <a:solidFill>
                    <a:srgbClr val="5F5F5F"/>
                  </a:solidFill>
                  <a:latin typeface="Arial" pitchFamily="34" charset="0"/>
                  <a:ea typeface="黑体" panose="02010609060101010101" pitchFamily="49" charset="-122"/>
                  <a:cs typeface="+mn-cs"/>
                </a:defRPr>
              </a:lvl2pPr>
              <a:lvl3pPr marL="11430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3pPr>
              <a:lvl4pPr marL="16002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4pPr>
              <a:lvl5pPr marL="20574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5pPr>
              <a:lvl6pPr marL="25146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6pPr>
              <a:lvl7pPr marL="29718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7pPr>
              <a:lvl8pPr marL="34290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8pPr>
              <a:lvl9pPr marL="38862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9pPr>
            </a:lstStyle>
            <a:p>
              <a:pPr eaLnBrk="1" hangingPunct="1"/>
              <a:endParaRPr lang="zh-CN" altLang="en-US" sz="1600"/>
            </a:p>
          </p:txBody>
        </p:sp>
        <p:sp>
          <p:nvSpPr>
            <p:cNvPr id="7350" name="Rectangle 41011"/>
            <p:cNvSpPr>
              <a:spLocks noChangeArrowheads="1"/>
            </p:cNvSpPr>
            <p:nvPr/>
          </p:nvSpPr>
          <p:spPr bwMode="auto">
            <a:xfrm>
              <a:off x="4886" y="1938"/>
              <a:ext cx="524" cy="47"/>
            </a:xfrm>
            <a:prstGeom prst="rect">
              <a:avLst/>
            </a:prstGeom>
            <a:solidFill>
              <a:srgbClr val="51D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0" latinLnBrk="0" hangingPunct="0">
                <a:defRPr sz="1200" kern="1200">
                  <a:solidFill>
                    <a:srgbClr val="5F5F5F"/>
                  </a:solidFill>
                  <a:latin typeface="Arial" pitchFamily="34" charset="0"/>
                  <a:ea typeface="黑体" panose="02010609060101010101" pitchFamily="49" charset="-122"/>
                  <a:cs typeface="+mn-cs"/>
                </a:defRPr>
              </a:lvl1pPr>
              <a:lvl2pPr marL="742950" indent="-285750" algn="l" defTabSz="914400" rtl="0" eaLnBrk="0" latinLnBrk="0" hangingPunct="0">
                <a:defRPr sz="1200" kern="1200">
                  <a:solidFill>
                    <a:srgbClr val="5F5F5F"/>
                  </a:solidFill>
                  <a:latin typeface="Arial" pitchFamily="34" charset="0"/>
                  <a:ea typeface="黑体" panose="02010609060101010101" pitchFamily="49" charset="-122"/>
                  <a:cs typeface="+mn-cs"/>
                </a:defRPr>
              </a:lvl2pPr>
              <a:lvl3pPr marL="11430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3pPr>
              <a:lvl4pPr marL="16002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4pPr>
              <a:lvl5pPr marL="20574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5pPr>
              <a:lvl6pPr marL="25146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6pPr>
              <a:lvl7pPr marL="29718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7pPr>
              <a:lvl8pPr marL="34290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8pPr>
              <a:lvl9pPr marL="38862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9pPr>
            </a:lstStyle>
            <a:p>
              <a:pPr eaLnBrk="1" hangingPunct="1"/>
              <a:endParaRPr lang="zh-CN" altLang="en-US" sz="1600"/>
            </a:p>
          </p:txBody>
        </p:sp>
      </p:grpSp>
      <p:grpSp>
        <p:nvGrpSpPr>
          <p:cNvPr id="43199" name="Group 41151"/>
          <p:cNvGrpSpPr/>
          <p:nvPr/>
        </p:nvGrpSpPr>
        <p:grpSpPr>
          <a:xfrm>
            <a:off x="10068985" y="3927477"/>
            <a:ext cx="1602316" cy="95249"/>
            <a:chOff x="4759" y="1740"/>
            <a:chExt cx="757" cy="45"/>
          </a:xfrm>
        </p:grpSpPr>
        <p:sp>
          <p:nvSpPr>
            <p:cNvPr id="7347" name="Rectangle 41013"/>
            <p:cNvSpPr>
              <a:spLocks noChangeArrowheads="1"/>
            </p:cNvSpPr>
            <p:nvPr/>
          </p:nvSpPr>
          <p:spPr bwMode="auto">
            <a:xfrm>
              <a:off x="5339" y="1740"/>
              <a:ext cx="177" cy="45"/>
            </a:xfrm>
            <a:prstGeom prst="rect">
              <a:avLst/>
            </a:prstGeom>
            <a:solidFill>
              <a:srgbClr val="51D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0" latinLnBrk="0" hangingPunct="0">
                <a:defRPr sz="1200" kern="1200">
                  <a:solidFill>
                    <a:srgbClr val="5F5F5F"/>
                  </a:solidFill>
                  <a:latin typeface="Arial" pitchFamily="34" charset="0"/>
                  <a:ea typeface="黑体" panose="02010609060101010101" pitchFamily="49" charset="-122"/>
                  <a:cs typeface="+mn-cs"/>
                </a:defRPr>
              </a:lvl1pPr>
              <a:lvl2pPr marL="742950" indent="-285750" algn="l" defTabSz="914400" rtl="0" eaLnBrk="0" latinLnBrk="0" hangingPunct="0">
                <a:defRPr sz="1200" kern="1200">
                  <a:solidFill>
                    <a:srgbClr val="5F5F5F"/>
                  </a:solidFill>
                  <a:latin typeface="Arial" pitchFamily="34" charset="0"/>
                  <a:ea typeface="黑体" panose="02010609060101010101" pitchFamily="49" charset="-122"/>
                  <a:cs typeface="+mn-cs"/>
                </a:defRPr>
              </a:lvl2pPr>
              <a:lvl3pPr marL="11430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3pPr>
              <a:lvl4pPr marL="16002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4pPr>
              <a:lvl5pPr marL="20574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5pPr>
              <a:lvl6pPr marL="25146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6pPr>
              <a:lvl7pPr marL="29718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7pPr>
              <a:lvl8pPr marL="34290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8pPr>
              <a:lvl9pPr marL="38862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9pPr>
            </a:lstStyle>
            <a:p>
              <a:pPr eaLnBrk="1" hangingPunct="1"/>
              <a:endParaRPr lang="zh-CN" altLang="en-US" sz="1600"/>
            </a:p>
          </p:txBody>
        </p:sp>
        <p:sp>
          <p:nvSpPr>
            <p:cNvPr id="7348" name="Rectangle 41015"/>
            <p:cNvSpPr>
              <a:spLocks noChangeArrowheads="1"/>
            </p:cNvSpPr>
            <p:nvPr/>
          </p:nvSpPr>
          <p:spPr bwMode="auto">
            <a:xfrm>
              <a:off x="4759" y="1740"/>
              <a:ext cx="522" cy="45"/>
            </a:xfrm>
            <a:prstGeom prst="rect">
              <a:avLst/>
            </a:prstGeom>
            <a:solidFill>
              <a:srgbClr val="51D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0" latinLnBrk="0" hangingPunct="0">
                <a:defRPr sz="1200" kern="1200">
                  <a:solidFill>
                    <a:srgbClr val="5F5F5F"/>
                  </a:solidFill>
                  <a:latin typeface="Arial" pitchFamily="34" charset="0"/>
                  <a:ea typeface="黑体" panose="02010609060101010101" pitchFamily="49" charset="-122"/>
                  <a:cs typeface="+mn-cs"/>
                </a:defRPr>
              </a:lvl1pPr>
              <a:lvl2pPr marL="742950" indent="-285750" algn="l" defTabSz="914400" rtl="0" eaLnBrk="0" latinLnBrk="0" hangingPunct="0">
                <a:defRPr sz="1200" kern="1200">
                  <a:solidFill>
                    <a:srgbClr val="5F5F5F"/>
                  </a:solidFill>
                  <a:latin typeface="Arial" pitchFamily="34" charset="0"/>
                  <a:ea typeface="黑体" panose="02010609060101010101" pitchFamily="49" charset="-122"/>
                  <a:cs typeface="+mn-cs"/>
                </a:defRPr>
              </a:lvl2pPr>
              <a:lvl3pPr marL="11430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3pPr>
              <a:lvl4pPr marL="16002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4pPr>
              <a:lvl5pPr marL="20574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5pPr>
              <a:lvl6pPr marL="25146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6pPr>
              <a:lvl7pPr marL="29718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7pPr>
              <a:lvl8pPr marL="34290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8pPr>
              <a:lvl9pPr marL="38862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9pPr>
            </a:lstStyle>
            <a:p>
              <a:pPr eaLnBrk="1" hangingPunct="1"/>
              <a:endParaRPr lang="zh-CN" altLang="en-US" sz="1600"/>
            </a:p>
          </p:txBody>
        </p:sp>
      </p:grpSp>
      <p:grpSp>
        <p:nvGrpSpPr>
          <p:cNvPr id="43196" name="Group 41148"/>
          <p:cNvGrpSpPr/>
          <p:nvPr/>
        </p:nvGrpSpPr>
        <p:grpSpPr>
          <a:xfrm>
            <a:off x="6989234" y="2481792"/>
            <a:ext cx="5202767" cy="349251"/>
            <a:chOff x="3304" y="1057"/>
            <a:chExt cx="2458" cy="165"/>
          </a:xfrm>
        </p:grpSpPr>
        <p:sp>
          <p:nvSpPr>
            <p:cNvPr id="7337" name="Rectangle 41017"/>
            <p:cNvSpPr>
              <a:spLocks noChangeArrowheads="1"/>
            </p:cNvSpPr>
            <p:nvPr/>
          </p:nvSpPr>
          <p:spPr bwMode="auto">
            <a:xfrm>
              <a:off x="5586" y="1175"/>
              <a:ext cx="176" cy="47"/>
            </a:xfrm>
            <a:prstGeom prst="rect">
              <a:avLst/>
            </a:prstGeom>
            <a:solidFill>
              <a:srgbClr val="51D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0" latinLnBrk="0" hangingPunct="0">
                <a:defRPr sz="1200" kern="1200">
                  <a:solidFill>
                    <a:srgbClr val="5F5F5F"/>
                  </a:solidFill>
                  <a:latin typeface="Arial" pitchFamily="34" charset="0"/>
                  <a:ea typeface="黑体" panose="02010609060101010101" pitchFamily="49" charset="-122"/>
                  <a:cs typeface="+mn-cs"/>
                </a:defRPr>
              </a:lvl1pPr>
              <a:lvl2pPr marL="742950" indent="-285750" algn="l" defTabSz="914400" rtl="0" eaLnBrk="0" latinLnBrk="0" hangingPunct="0">
                <a:defRPr sz="1200" kern="1200">
                  <a:solidFill>
                    <a:srgbClr val="5F5F5F"/>
                  </a:solidFill>
                  <a:latin typeface="Arial" pitchFamily="34" charset="0"/>
                  <a:ea typeface="黑体" panose="02010609060101010101" pitchFamily="49" charset="-122"/>
                  <a:cs typeface="+mn-cs"/>
                </a:defRPr>
              </a:lvl2pPr>
              <a:lvl3pPr marL="11430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3pPr>
              <a:lvl4pPr marL="16002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4pPr>
              <a:lvl5pPr marL="20574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5pPr>
              <a:lvl6pPr marL="25146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6pPr>
              <a:lvl7pPr marL="29718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7pPr>
              <a:lvl8pPr marL="34290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8pPr>
              <a:lvl9pPr marL="38862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9pPr>
            </a:lstStyle>
            <a:p>
              <a:pPr eaLnBrk="1" hangingPunct="1"/>
              <a:endParaRPr lang="zh-CN" altLang="en-US" sz="1600"/>
            </a:p>
          </p:txBody>
        </p:sp>
        <p:sp>
          <p:nvSpPr>
            <p:cNvPr id="7338" name="Rectangle 41019"/>
            <p:cNvSpPr>
              <a:spLocks noChangeArrowheads="1"/>
            </p:cNvSpPr>
            <p:nvPr/>
          </p:nvSpPr>
          <p:spPr bwMode="auto">
            <a:xfrm>
              <a:off x="5005" y="1175"/>
              <a:ext cx="524" cy="47"/>
            </a:xfrm>
            <a:prstGeom prst="rect">
              <a:avLst/>
            </a:prstGeom>
            <a:solidFill>
              <a:srgbClr val="51D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0" latinLnBrk="0" hangingPunct="0">
                <a:defRPr sz="1200" kern="1200">
                  <a:solidFill>
                    <a:srgbClr val="5F5F5F"/>
                  </a:solidFill>
                  <a:latin typeface="Arial" pitchFamily="34" charset="0"/>
                  <a:ea typeface="黑体" panose="02010609060101010101" pitchFamily="49" charset="-122"/>
                  <a:cs typeface="+mn-cs"/>
                </a:defRPr>
              </a:lvl1pPr>
              <a:lvl2pPr marL="742950" indent="-285750" algn="l" defTabSz="914400" rtl="0" eaLnBrk="0" latinLnBrk="0" hangingPunct="0">
                <a:defRPr sz="1200" kern="1200">
                  <a:solidFill>
                    <a:srgbClr val="5F5F5F"/>
                  </a:solidFill>
                  <a:latin typeface="Arial" pitchFamily="34" charset="0"/>
                  <a:ea typeface="黑体" panose="02010609060101010101" pitchFamily="49" charset="-122"/>
                  <a:cs typeface="+mn-cs"/>
                </a:defRPr>
              </a:lvl2pPr>
              <a:lvl3pPr marL="11430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3pPr>
              <a:lvl4pPr marL="16002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4pPr>
              <a:lvl5pPr marL="20574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5pPr>
              <a:lvl6pPr marL="25146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6pPr>
              <a:lvl7pPr marL="29718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7pPr>
              <a:lvl8pPr marL="34290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8pPr>
              <a:lvl9pPr marL="38862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9pPr>
            </a:lstStyle>
            <a:p>
              <a:pPr eaLnBrk="1" hangingPunct="1"/>
              <a:endParaRPr lang="zh-CN" altLang="en-US" sz="1600"/>
            </a:p>
          </p:txBody>
        </p:sp>
        <p:sp>
          <p:nvSpPr>
            <p:cNvPr id="7339" name="Freeform 41120"/>
            <p:cNvSpPr/>
            <p:nvPr/>
          </p:nvSpPr>
          <p:spPr bwMode="auto">
            <a:xfrm>
              <a:off x="3304" y="1057"/>
              <a:ext cx="365" cy="47"/>
            </a:xfrm>
            <a:custGeom>
              <a:gdLst>
                <a:gd name="T0" fmla="*/ 365 w 210"/>
                <a:gd name="T1" fmla="*/ 0 h 27"/>
                <a:gd name="T2" fmla="*/ 0 w 210"/>
                <a:gd name="T3" fmla="*/ 0 h 27"/>
                <a:gd name="T4" fmla="*/ 0 w 210"/>
                <a:gd name="T5" fmla="*/ 47 h 27"/>
                <a:gd name="T6" fmla="*/ 351 w 210"/>
                <a:gd name="T7" fmla="*/ 47 h 27"/>
                <a:gd name="T8" fmla="*/ 365 w 210"/>
                <a:gd name="T9" fmla="*/ 0 h 27"/>
                <a:gd name="T10" fmla="*/ 0 60000 65536"/>
                <a:gd name="T11" fmla="*/ 0 60000 65536"/>
                <a:gd name="T12" fmla="*/ 0 60000 65536"/>
                <a:gd name="T13" fmla="*/ 0 60000 65536"/>
                <a:gd name="T14" fmla="*/ 0 60000 65536"/>
              </a:gdLst>
              <a:cxnLst>
                <a:cxn ang="T10">
                  <a:pos x="T0" y="T1"/>
                </a:cxn>
                <a:cxn ang="T11">
                  <a:pos x="T2" y="T3"/>
                </a:cxn>
                <a:cxn ang="T12">
                  <a:pos x="T4" y="T5"/>
                </a:cxn>
                <a:cxn ang="T13">
                  <a:pos x="T6" y="T7"/>
                </a:cxn>
                <a:cxn ang="T14">
                  <a:pos x="T8" y="T9"/>
                </a:cxn>
              </a:cxnLst>
              <a:rect l="0" t="0" r="r" b="b"/>
              <a:pathLst>
                <a:path w="210" h="27">
                  <a:moveTo>
                    <a:pt x="210" y="0"/>
                  </a:moveTo>
                  <a:cubicBezTo>
                    <a:pt x="0" y="0"/>
                    <a:pt x="0" y="0"/>
                    <a:pt x="0" y="0"/>
                  </a:cubicBezTo>
                  <a:cubicBezTo>
                    <a:pt x="0" y="27"/>
                    <a:pt x="0" y="27"/>
                    <a:pt x="0" y="27"/>
                  </a:cubicBezTo>
                  <a:cubicBezTo>
                    <a:pt x="202" y="27"/>
                    <a:pt x="202" y="27"/>
                    <a:pt x="202" y="27"/>
                  </a:cubicBezTo>
                  <a:cubicBezTo>
                    <a:pt x="204" y="18"/>
                    <a:pt x="207" y="9"/>
                    <a:pt x="210" y="0"/>
                  </a:cubicBezTo>
                </a:path>
              </a:pathLst>
            </a:custGeom>
            <a:solidFill>
              <a:srgbClr val="92E2EC"/>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grpSp>
      <p:grpSp>
        <p:nvGrpSpPr>
          <p:cNvPr id="43197" name="Group 41149"/>
          <p:cNvGrpSpPr/>
          <p:nvPr/>
        </p:nvGrpSpPr>
        <p:grpSpPr>
          <a:xfrm>
            <a:off x="4751918" y="2979209"/>
            <a:ext cx="1606549" cy="99483"/>
            <a:chOff x="2247" y="1292"/>
            <a:chExt cx="759" cy="47"/>
          </a:xfrm>
        </p:grpSpPr>
        <p:sp>
          <p:nvSpPr>
            <p:cNvPr id="7242" name="Rectangle 41123"/>
            <p:cNvSpPr>
              <a:spLocks noChangeArrowheads="1"/>
            </p:cNvSpPr>
            <p:nvPr/>
          </p:nvSpPr>
          <p:spPr bwMode="auto">
            <a:xfrm>
              <a:off x="2828" y="1292"/>
              <a:ext cx="178" cy="47"/>
            </a:xfrm>
            <a:prstGeom prst="rect">
              <a:avLst/>
            </a:prstGeom>
            <a:solidFill>
              <a:srgbClr val="51D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0" latinLnBrk="0" hangingPunct="0">
                <a:defRPr sz="1200" kern="1200">
                  <a:solidFill>
                    <a:srgbClr val="5F5F5F"/>
                  </a:solidFill>
                  <a:latin typeface="Arial" pitchFamily="34" charset="0"/>
                  <a:ea typeface="黑体" panose="02010609060101010101" pitchFamily="49" charset="-122"/>
                  <a:cs typeface="+mn-cs"/>
                </a:defRPr>
              </a:lvl1pPr>
              <a:lvl2pPr marL="742950" indent="-285750" algn="l" defTabSz="914400" rtl="0" eaLnBrk="0" latinLnBrk="0" hangingPunct="0">
                <a:defRPr sz="1200" kern="1200">
                  <a:solidFill>
                    <a:srgbClr val="5F5F5F"/>
                  </a:solidFill>
                  <a:latin typeface="Arial" pitchFamily="34" charset="0"/>
                  <a:ea typeface="黑体" panose="02010609060101010101" pitchFamily="49" charset="-122"/>
                  <a:cs typeface="+mn-cs"/>
                </a:defRPr>
              </a:lvl2pPr>
              <a:lvl3pPr marL="11430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3pPr>
              <a:lvl4pPr marL="16002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4pPr>
              <a:lvl5pPr marL="20574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5pPr>
              <a:lvl6pPr marL="25146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6pPr>
              <a:lvl7pPr marL="29718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7pPr>
              <a:lvl8pPr marL="34290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8pPr>
              <a:lvl9pPr marL="38862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9pPr>
            </a:lstStyle>
            <a:p>
              <a:pPr eaLnBrk="1" hangingPunct="1"/>
              <a:endParaRPr lang="zh-CN" altLang="en-US" sz="1600"/>
            </a:p>
          </p:txBody>
        </p:sp>
        <p:sp>
          <p:nvSpPr>
            <p:cNvPr id="7243" name="Rectangle 41125"/>
            <p:cNvSpPr>
              <a:spLocks noChangeArrowheads="1"/>
            </p:cNvSpPr>
            <p:nvPr/>
          </p:nvSpPr>
          <p:spPr bwMode="auto">
            <a:xfrm>
              <a:off x="2247" y="1292"/>
              <a:ext cx="524" cy="47"/>
            </a:xfrm>
            <a:prstGeom prst="rect">
              <a:avLst/>
            </a:prstGeom>
            <a:solidFill>
              <a:srgbClr val="B9EDF3">
                <a:alpha val="2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0" latinLnBrk="0" hangingPunct="0">
                <a:defRPr sz="1200" kern="1200">
                  <a:solidFill>
                    <a:srgbClr val="5F5F5F"/>
                  </a:solidFill>
                  <a:latin typeface="Arial" pitchFamily="34" charset="0"/>
                  <a:ea typeface="黑体" panose="02010609060101010101" pitchFamily="49" charset="-122"/>
                  <a:cs typeface="+mn-cs"/>
                </a:defRPr>
              </a:lvl1pPr>
              <a:lvl2pPr marL="742950" indent="-285750" algn="l" defTabSz="914400" rtl="0" eaLnBrk="0" latinLnBrk="0" hangingPunct="0">
                <a:defRPr sz="1200" kern="1200">
                  <a:solidFill>
                    <a:srgbClr val="5F5F5F"/>
                  </a:solidFill>
                  <a:latin typeface="Arial" pitchFamily="34" charset="0"/>
                  <a:ea typeface="黑体" panose="02010609060101010101" pitchFamily="49" charset="-122"/>
                  <a:cs typeface="+mn-cs"/>
                </a:defRPr>
              </a:lvl2pPr>
              <a:lvl3pPr marL="11430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3pPr>
              <a:lvl4pPr marL="16002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4pPr>
              <a:lvl5pPr marL="20574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5pPr>
              <a:lvl6pPr marL="25146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6pPr>
              <a:lvl7pPr marL="29718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7pPr>
              <a:lvl8pPr marL="34290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8pPr>
              <a:lvl9pPr marL="38862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9pPr>
            </a:lstStyle>
            <a:p>
              <a:pPr eaLnBrk="1" hangingPunct="1"/>
              <a:endParaRPr lang="zh-CN" altLang="en-US" sz="1600"/>
            </a:p>
          </p:txBody>
        </p:sp>
      </p:grpSp>
      <p:grpSp>
        <p:nvGrpSpPr>
          <p:cNvPr id="43198" name="Group 41150"/>
          <p:cNvGrpSpPr/>
          <p:nvPr/>
        </p:nvGrpSpPr>
        <p:grpSpPr>
          <a:xfrm>
            <a:off x="6616701" y="3476626"/>
            <a:ext cx="4584700" cy="296333"/>
            <a:chOff x="3128" y="1527"/>
            <a:chExt cx="2166" cy="140"/>
          </a:xfrm>
        </p:grpSpPr>
        <p:sp>
          <p:nvSpPr>
            <p:cNvPr id="7238" name="Rectangle 40998"/>
            <p:cNvSpPr>
              <a:spLocks noChangeArrowheads="1"/>
            </p:cNvSpPr>
            <p:nvPr/>
          </p:nvSpPr>
          <p:spPr bwMode="auto">
            <a:xfrm>
              <a:off x="3128" y="1527"/>
              <a:ext cx="176" cy="47"/>
            </a:xfrm>
            <a:prstGeom prst="rect">
              <a:avLst/>
            </a:prstGeom>
            <a:solidFill>
              <a:srgbClr val="92E2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0" latinLnBrk="0" hangingPunct="0">
                <a:defRPr sz="1200" kern="1200">
                  <a:solidFill>
                    <a:srgbClr val="5F5F5F"/>
                  </a:solidFill>
                  <a:latin typeface="Arial" pitchFamily="34" charset="0"/>
                  <a:ea typeface="黑体" panose="02010609060101010101" pitchFamily="49" charset="-122"/>
                  <a:cs typeface="+mn-cs"/>
                </a:defRPr>
              </a:lvl1pPr>
              <a:lvl2pPr marL="742950" indent="-285750" algn="l" defTabSz="914400" rtl="0" eaLnBrk="0" latinLnBrk="0" hangingPunct="0">
                <a:defRPr sz="1200" kern="1200">
                  <a:solidFill>
                    <a:srgbClr val="5F5F5F"/>
                  </a:solidFill>
                  <a:latin typeface="Arial" pitchFamily="34" charset="0"/>
                  <a:ea typeface="黑体" panose="02010609060101010101" pitchFamily="49" charset="-122"/>
                  <a:cs typeface="+mn-cs"/>
                </a:defRPr>
              </a:lvl2pPr>
              <a:lvl3pPr marL="11430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3pPr>
              <a:lvl4pPr marL="16002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4pPr>
              <a:lvl5pPr marL="20574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5pPr>
              <a:lvl6pPr marL="25146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6pPr>
              <a:lvl7pPr marL="29718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7pPr>
              <a:lvl8pPr marL="34290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8pPr>
              <a:lvl9pPr marL="38862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9pPr>
            </a:lstStyle>
            <a:p>
              <a:pPr eaLnBrk="1" hangingPunct="1"/>
              <a:endParaRPr lang="zh-CN" altLang="en-US" sz="1600"/>
            </a:p>
          </p:txBody>
        </p:sp>
        <p:sp>
          <p:nvSpPr>
            <p:cNvPr id="7239" name="Freeform 41000"/>
            <p:cNvSpPr/>
            <p:nvPr/>
          </p:nvSpPr>
          <p:spPr bwMode="auto">
            <a:xfrm>
              <a:off x="3470" y="1620"/>
              <a:ext cx="524" cy="47"/>
            </a:xfrm>
            <a:custGeom>
              <a:gdLst>
                <a:gd name="T0" fmla="*/ 451 w 301"/>
                <a:gd name="T1" fmla="*/ 0 h 27"/>
                <a:gd name="T2" fmla="*/ 0 w 301"/>
                <a:gd name="T3" fmla="*/ 0 h 27"/>
                <a:gd name="T4" fmla="*/ 0 w 301"/>
                <a:gd name="T5" fmla="*/ 47 h 27"/>
                <a:gd name="T6" fmla="*/ 524 w 301"/>
                <a:gd name="T7" fmla="*/ 47 h 27"/>
                <a:gd name="T8" fmla="*/ 524 w 301"/>
                <a:gd name="T9" fmla="*/ 44 h 27"/>
                <a:gd name="T10" fmla="*/ 451 w 301"/>
                <a:gd name="T11" fmla="*/ 0 h 27"/>
                <a:gd name="T12" fmla="*/ 0 60000 65536"/>
                <a:gd name="T13" fmla="*/ 0 60000 65536"/>
                <a:gd name="T14" fmla="*/ 0 60000 65536"/>
                <a:gd name="T15" fmla="*/ 0 60000 65536"/>
                <a:gd name="T16" fmla="*/ 0 60000 65536"/>
                <a:gd name="T17" fmla="*/ 0 60000 65536"/>
              </a:gdLst>
              <a:cxnLst>
                <a:cxn ang="T12">
                  <a:pos x="T0" y="T1"/>
                </a:cxn>
                <a:cxn ang="T13">
                  <a:pos x="T2" y="T3"/>
                </a:cxn>
                <a:cxn ang="T14">
                  <a:pos x="T4" y="T5"/>
                </a:cxn>
                <a:cxn ang="T15">
                  <a:pos x="T6" y="T7"/>
                </a:cxn>
                <a:cxn ang="T16">
                  <a:pos x="T8" y="T9"/>
                </a:cxn>
                <a:cxn ang="T17">
                  <a:pos x="T10" y="T11"/>
                </a:cxn>
              </a:cxnLst>
              <a:rect l="0" t="0" r="r" b="b"/>
              <a:pathLst>
                <a:path w="301" h="27">
                  <a:moveTo>
                    <a:pt x="259" y="0"/>
                  </a:moveTo>
                  <a:cubicBezTo>
                    <a:pt x="0" y="0"/>
                    <a:pt x="0" y="0"/>
                    <a:pt x="0" y="0"/>
                  </a:cubicBezTo>
                  <a:cubicBezTo>
                    <a:pt x="0" y="27"/>
                    <a:pt x="0" y="27"/>
                    <a:pt x="0" y="27"/>
                  </a:cubicBezTo>
                  <a:cubicBezTo>
                    <a:pt x="301" y="27"/>
                    <a:pt x="301" y="27"/>
                    <a:pt x="301" y="27"/>
                  </a:cubicBezTo>
                  <a:cubicBezTo>
                    <a:pt x="301" y="25"/>
                    <a:pt x="301" y="25"/>
                    <a:pt x="301" y="25"/>
                  </a:cubicBezTo>
                  <a:cubicBezTo>
                    <a:pt x="286" y="18"/>
                    <a:pt x="272" y="10"/>
                    <a:pt x="259" y="0"/>
                  </a:cubicBezTo>
                </a:path>
              </a:pathLst>
            </a:custGeom>
            <a:solidFill>
              <a:srgbClr val="92E2EC"/>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40" name="Rectangle 41127"/>
            <p:cNvSpPr>
              <a:spLocks noChangeArrowheads="1"/>
            </p:cNvSpPr>
            <p:nvPr/>
          </p:nvSpPr>
          <p:spPr bwMode="auto">
            <a:xfrm>
              <a:off x="4535" y="1619"/>
              <a:ext cx="177" cy="47"/>
            </a:xfrm>
            <a:prstGeom prst="rect">
              <a:avLst/>
            </a:prstGeom>
            <a:solidFill>
              <a:srgbClr val="51D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0" latinLnBrk="0" hangingPunct="0">
                <a:defRPr sz="1200" kern="1200">
                  <a:solidFill>
                    <a:srgbClr val="5F5F5F"/>
                  </a:solidFill>
                  <a:latin typeface="Arial" pitchFamily="34" charset="0"/>
                  <a:ea typeface="黑体" panose="02010609060101010101" pitchFamily="49" charset="-122"/>
                  <a:cs typeface="+mn-cs"/>
                </a:defRPr>
              </a:lvl1pPr>
              <a:lvl2pPr marL="742950" indent="-285750" algn="l" defTabSz="914400" rtl="0" eaLnBrk="0" latinLnBrk="0" hangingPunct="0">
                <a:defRPr sz="1200" kern="1200">
                  <a:solidFill>
                    <a:srgbClr val="5F5F5F"/>
                  </a:solidFill>
                  <a:latin typeface="Arial" pitchFamily="34" charset="0"/>
                  <a:ea typeface="黑体" panose="02010609060101010101" pitchFamily="49" charset="-122"/>
                  <a:cs typeface="+mn-cs"/>
                </a:defRPr>
              </a:lvl2pPr>
              <a:lvl3pPr marL="11430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3pPr>
              <a:lvl4pPr marL="16002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4pPr>
              <a:lvl5pPr marL="20574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5pPr>
              <a:lvl6pPr marL="25146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6pPr>
              <a:lvl7pPr marL="29718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7pPr>
              <a:lvl8pPr marL="34290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8pPr>
              <a:lvl9pPr marL="38862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9pPr>
            </a:lstStyle>
            <a:p>
              <a:pPr eaLnBrk="1" hangingPunct="1"/>
              <a:endParaRPr lang="zh-CN" altLang="en-US" sz="1600"/>
            </a:p>
          </p:txBody>
        </p:sp>
        <p:sp>
          <p:nvSpPr>
            <p:cNvPr id="7241" name="Rectangle 41129"/>
            <p:cNvSpPr>
              <a:spLocks noChangeArrowheads="1"/>
            </p:cNvSpPr>
            <p:nvPr/>
          </p:nvSpPr>
          <p:spPr bwMode="auto">
            <a:xfrm>
              <a:off x="4770" y="1619"/>
              <a:ext cx="524" cy="47"/>
            </a:xfrm>
            <a:prstGeom prst="rect">
              <a:avLst/>
            </a:prstGeom>
            <a:solidFill>
              <a:srgbClr val="51D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0" latinLnBrk="0" hangingPunct="0">
                <a:defRPr sz="1200" kern="1200">
                  <a:solidFill>
                    <a:srgbClr val="5F5F5F"/>
                  </a:solidFill>
                  <a:latin typeface="Arial" pitchFamily="34" charset="0"/>
                  <a:ea typeface="黑体" panose="02010609060101010101" pitchFamily="49" charset="-122"/>
                  <a:cs typeface="+mn-cs"/>
                </a:defRPr>
              </a:lvl1pPr>
              <a:lvl2pPr marL="742950" indent="-285750" algn="l" defTabSz="914400" rtl="0" eaLnBrk="0" latinLnBrk="0" hangingPunct="0">
                <a:defRPr sz="1200" kern="1200">
                  <a:solidFill>
                    <a:srgbClr val="5F5F5F"/>
                  </a:solidFill>
                  <a:latin typeface="Arial" pitchFamily="34" charset="0"/>
                  <a:ea typeface="黑体" panose="02010609060101010101" pitchFamily="49" charset="-122"/>
                  <a:cs typeface="+mn-cs"/>
                </a:defRPr>
              </a:lvl2pPr>
              <a:lvl3pPr marL="11430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3pPr>
              <a:lvl4pPr marL="16002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4pPr>
              <a:lvl5pPr marL="20574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5pPr>
              <a:lvl6pPr marL="25146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6pPr>
              <a:lvl7pPr marL="29718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7pPr>
              <a:lvl8pPr marL="34290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8pPr>
              <a:lvl9pPr marL="38862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9pPr>
            </a:lstStyle>
            <a:p>
              <a:pPr eaLnBrk="1" hangingPunct="1"/>
              <a:endParaRPr lang="zh-CN" altLang="en-US" sz="1600"/>
            </a:p>
          </p:txBody>
        </p:sp>
      </p:grpSp>
      <p:grpSp>
        <p:nvGrpSpPr>
          <p:cNvPr id="43204" name="Group 41156"/>
          <p:cNvGrpSpPr/>
          <p:nvPr/>
        </p:nvGrpSpPr>
        <p:grpSpPr>
          <a:xfrm>
            <a:off x="7272867" y="1556809"/>
            <a:ext cx="2586567" cy="2370667"/>
            <a:chOff x="3438" y="620"/>
            <a:chExt cx="1222" cy="1120"/>
          </a:xfrm>
        </p:grpSpPr>
        <p:grpSp>
          <p:nvGrpSpPr>
            <p:cNvPr id="7232" name="Group 41145"/>
            <p:cNvGrpSpPr/>
            <p:nvPr/>
          </p:nvGrpSpPr>
          <p:grpSpPr>
            <a:xfrm>
              <a:off x="3514" y="620"/>
              <a:ext cx="1146" cy="676"/>
              <a:chOff x="3514" y="620"/>
              <a:chExt cx="1146" cy="676"/>
            </a:xfrm>
          </p:grpSpPr>
          <p:sp>
            <p:nvSpPr>
              <p:cNvPr id="7236" name="Freeform 41131"/>
              <p:cNvSpPr/>
              <p:nvPr/>
            </p:nvSpPr>
            <p:spPr bwMode="auto">
              <a:xfrm>
                <a:off x="3514" y="620"/>
                <a:ext cx="1102" cy="561"/>
              </a:xfrm>
              <a:custGeom>
                <a:gdLst>
                  <a:gd name="T0" fmla="*/ 1050 w 633"/>
                  <a:gd name="T1" fmla="*/ 542 h 322"/>
                  <a:gd name="T2" fmla="*/ 1048 w 633"/>
                  <a:gd name="T3" fmla="*/ 495 h 322"/>
                  <a:gd name="T4" fmla="*/ 1003 w 633"/>
                  <a:gd name="T5" fmla="*/ 329 h 322"/>
                  <a:gd name="T6" fmla="*/ 975 w 633"/>
                  <a:gd name="T7" fmla="*/ 277 h 322"/>
                  <a:gd name="T8" fmla="*/ 973 w 633"/>
                  <a:gd name="T9" fmla="*/ 275 h 322"/>
                  <a:gd name="T10" fmla="*/ 973 w 633"/>
                  <a:gd name="T11" fmla="*/ 275 h 322"/>
                  <a:gd name="T12" fmla="*/ 959 w 633"/>
                  <a:gd name="T13" fmla="*/ 256 h 322"/>
                  <a:gd name="T14" fmla="*/ 923 w 633"/>
                  <a:gd name="T15" fmla="*/ 207 h 322"/>
                  <a:gd name="T16" fmla="*/ 853 w 633"/>
                  <a:gd name="T17" fmla="*/ 139 h 322"/>
                  <a:gd name="T18" fmla="*/ 700 w 633"/>
                  <a:gd name="T19" fmla="*/ 54 h 322"/>
                  <a:gd name="T20" fmla="*/ 684 w 633"/>
                  <a:gd name="T21" fmla="*/ 49 h 322"/>
                  <a:gd name="T22" fmla="*/ 595 w 633"/>
                  <a:gd name="T23" fmla="*/ 28 h 322"/>
                  <a:gd name="T24" fmla="*/ 541 w 633"/>
                  <a:gd name="T25" fmla="*/ 23 h 322"/>
                  <a:gd name="T26" fmla="*/ 487 w 633"/>
                  <a:gd name="T27" fmla="*/ 24 h 322"/>
                  <a:gd name="T28" fmla="*/ 416 w 633"/>
                  <a:gd name="T29" fmla="*/ 33 h 322"/>
                  <a:gd name="T30" fmla="*/ 317 w 633"/>
                  <a:gd name="T31" fmla="*/ 64 h 322"/>
                  <a:gd name="T32" fmla="*/ 256 w 633"/>
                  <a:gd name="T33" fmla="*/ 94 h 322"/>
                  <a:gd name="T34" fmla="*/ 202 w 633"/>
                  <a:gd name="T35" fmla="*/ 129 h 322"/>
                  <a:gd name="T36" fmla="*/ 56 w 633"/>
                  <a:gd name="T37" fmla="*/ 291 h 322"/>
                  <a:gd name="T38" fmla="*/ 10 w 633"/>
                  <a:gd name="T39" fmla="*/ 387 h 322"/>
                  <a:gd name="T40" fmla="*/ 0 w 633"/>
                  <a:gd name="T41" fmla="*/ 425 h 322"/>
                  <a:gd name="T42" fmla="*/ 10 w 633"/>
                  <a:gd name="T43" fmla="*/ 387 h 322"/>
                  <a:gd name="T44" fmla="*/ 50 w 633"/>
                  <a:gd name="T45" fmla="*/ 287 h 322"/>
                  <a:gd name="T46" fmla="*/ 193 w 633"/>
                  <a:gd name="T47" fmla="*/ 118 h 322"/>
                  <a:gd name="T48" fmla="*/ 233 w 633"/>
                  <a:gd name="T49" fmla="*/ 91 h 322"/>
                  <a:gd name="T50" fmla="*/ 279 w 633"/>
                  <a:gd name="T51" fmla="*/ 64 h 322"/>
                  <a:gd name="T52" fmla="*/ 376 w 633"/>
                  <a:gd name="T53" fmla="*/ 24 h 322"/>
                  <a:gd name="T54" fmla="*/ 449 w 633"/>
                  <a:gd name="T55" fmla="*/ 7 h 322"/>
                  <a:gd name="T56" fmla="*/ 524 w 633"/>
                  <a:gd name="T57" fmla="*/ 0 h 322"/>
                  <a:gd name="T58" fmla="*/ 561 w 633"/>
                  <a:gd name="T59" fmla="*/ 0 h 322"/>
                  <a:gd name="T60" fmla="*/ 674 w 633"/>
                  <a:gd name="T61" fmla="*/ 17 h 322"/>
                  <a:gd name="T62" fmla="*/ 702 w 633"/>
                  <a:gd name="T63" fmla="*/ 24 h 322"/>
                  <a:gd name="T64" fmla="*/ 745 w 633"/>
                  <a:gd name="T65" fmla="*/ 40 h 322"/>
                  <a:gd name="T66" fmla="*/ 928 w 633"/>
                  <a:gd name="T67" fmla="*/ 157 h 322"/>
                  <a:gd name="T68" fmla="*/ 975 w 633"/>
                  <a:gd name="T69" fmla="*/ 207 h 322"/>
                  <a:gd name="T70" fmla="*/ 1003 w 633"/>
                  <a:gd name="T71" fmla="*/ 246 h 322"/>
                  <a:gd name="T72" fmla="*/ 1011 w 633"/>
                  <a:gd name="T73" fmla="*/ 260 h 322"/>
                  <a:gd name="T74" fmla="*/ 1079 w 633"/>
                  <a:gd name="T75" fmla="*/ 409 h 322"/>
                  <a:gd name="T76" fmla="*/ 1100 w 633"/>
                  <a:gd name="T77" fmla="*/ 519 h 322"/>
                  <a:gd name="T78" fmla="*/ 1102 w 633"/>
                  <a:gd name="T79" fmla="*/ 559 h 32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3" h="322">
                    <a:moveTo>
                      <a:pt x="603" y="322"/>
                    </a:moveTo>
                    <a:cubicBezTo>
                      <a:pt x="603" y="322"/>
                      <a:pt x="603" y="318"/>
                      <a:pt x="603" y="311"/>
                    </a:cubicBezTo>
                    <a:cubicBezTo>
                      <a:pt x="603" y="308"/>
                      <a:pt x="603" y="305"/>
                      <a:pt x="603" y="300"/>
                    </a:cubicBezTo>
                    <a:cubicBezTo>
                      <a:pt x="603" y="295"/>
                      <a:pt x="602" y="290"/>
                      <a:pt x="602" y="284"/>
                    </a:cubicBezTo>
                    <a:cubicBezTo>
                      <a:pt x="601" y="272"/>
                      <a:pt x="598" y="258"/>
                      <a:pt x="594" y="242"/>
                    </a:cubicBezTo>
                    <a:cubicBezTo>
                      <a:pt x="590" y="226"/>
                      <a:pt x="584" y="208"/>
                      <a:pt x="576" y="189"/>
                    </a:cubicBezTo>
                    <a:cubicBezTo>
                      <a:pt x="571" y="180"/>
                      <a:pt x="566" y="171"/>
                      <a:pt x="561" y="161"/>
                    </a:cubicBezTo>
                    <a:cubicBezTo>
                      <a:pt x="560" y="159"/>
                      <a:pt x="560" y="159"/>
                      <a:pt x="560" y="159"/>
                    </a:cubicBezTo>
                    <a:cubicBezTo>
                      <a:pt x="559" y="159"/>
                      <a:pt x="559" y="159"/>
                      <a:pt x="559" y="159"/>
                    </a:cubicBezTo>
                    <a:cubicBezTo>
                      <a:pt x="559" y="158"/>
                      <a:pt x="559" y="158"/>
                      <a:pt x="559" y="158"/>
                    </a:cubicBezTo>
                    <a:cubicBezTo>
                      <a:pt x="559" y="158"/>
                      <a:pt x="559" y="158"/>
                      <a:pt x="559" y="158"/>
                    </a:cubicBezTo>
                    <a:cubicBezTo>
                      <a:pt x="559" y="158"/>
                      <a:pt x="559" y="159"/>
                      <a:pt x="559" y="158"/>
                    </a:cubicBezTo>
                    <a:cubicBezTo>
                      <a:pt x="556" y="155"/>
                      <a:pt x="556" y="155"/>
                      <a:pt x="556" y="155"/>
                    </a:cubicBezTo>
                    <a:cubicBezTo>
                      <a:pt x="555" y="152"/>
                      <a:pt x="553" y="150"/>
                      <a:pt x="551" y="147"/>
                    </a:cubicBezTo>
                    <a:cubicBezTo>
                      <a:pt x="548" y="142"/>
                      <a:pt x="545" y="137"/>
                      <a:pt x="541" y="132"/>
                    </a:cubicBezTo>
                    <a:cubicBezTo>
                      <a:pt x="537" y="128"/>
                      <a:pt x="534" y="123"/>
                      <a:pt x="530" y="119"/>
                    </a:cubicBezTo>
                    <a:cubicBezTo>
                      <a:pt x="526" y="115"/>
                      <a:pt x="522" y="110"/>
                      <a:pt x="518" y="105"/>
                    </a:cubicBezTo>
                    <a:cubicBezTo>
                      <a:pt x="509" y="97"/>
                      <a:pt x="500" y="88"/>
                      <a:pt x="490" y="80"/>
                    </a:cubicBezTo>
                    <a:cubicBezTo>
                      <a:pt x="470" y="63"/>
                      <a:pt x="446" y="50"/>
                      <a:pt x="422" y="39"/>
                    </a:cubicBezTo>
                    <a:cubicBezTo>
                      <a:pt x="415" y="36"/>
                      <a:pt x="409" y="34"/>
                      <a:pt x="402" y="31"/>
                    </a:cubicBezTo>
                    <a:cubicBezTo>
                      <a:pt x="401" y="31"/>
                      <a:pt x="399" y="30"/>
                      <a:pt x="398" y="30"/>
                    </a:cubicBezTo>
                    <a:cubicBezTo>
                      <a:pt x="393" y="28"/>
                      <a:pt x="393" y="28"/>
                      <a:pt x="393" y="28"/>
                    </a:cubicBezTo>
                    <a:cubicBezTo>
                      <a:pt x="383" y="25"/>
                      <a:pt x="383" y="25"/>
                      <a:pt x="383" y="25"/>
                    </a:cubicBezTo>
                    <a:cubicBezTo>
                      <a:pt x="370" y="21"/>
                      <a:pt x="356" y="19"/>
                      <a:pt x="342" y="16"/>
                    </a:cubicBezTo>
                    <a:cubicBezTo>
                      <a:pt x="335" y="15"/>
                      <a:pt x="328" y="15"/>
                      <a:pt x="321" y="14"/>
                    </a:cubicBezTo>
                    <a:cubicBezTo>
                      <a:pt x="311" y="13"/>
                      <a:pt x="311" y="13"/>
                      <a:pt x="311" y="13"/>
                    </a:cubicBezTo>
                    <a:cubicBezTo>
                      <a:pt x="301" y="14"/>
                      <a:pt x="301" y="14"/>
                      <a:pt x="301" y="14"/>
                    </a:cubicBezTo>
                    <a:cubicBezTo>
                      <a:pt x="294" y="14"/>
                      <a:pt x="287" y="13"/>
                      <a:pt x="280" y="14"/>
                    </a:cubicBezTo>
                    <a:cubicBezTo>
                      <a:pt x="273" y="15"/>
                      <a:pt x="266" y="15"/>
                      <a:pt x="259" y="16"/>
                    </a:cubicBezTo>
                    <a:cubicBezTo>
                      <a:pt x="253" y="16"/>
                      <a:pt x="246" y="18"/>
                      <a:pt x="239" y="19"/>
                    </a:cubicBezTo>
                    <a:cubicBezTo>
                      <a:pt x="233" y="21"/>
                      <a:pt x="226" y="22"/>
                      <a:pt x="219" y="24"/>
                    </a:cubicBezTo>
                    <a:cubicBezTo>
                      <a:pt x="207" y="28"/>
                      <a:pt x="194" y="31"/>
                      <a:pt x="182" y="37"/>
                    </a:cubicBezTo>
                    <a:cubicBezTo>
                      <a:pt x="176" y="39"/>
                      <a:pt x="170" y="42"/>
                      <a:pt x="164" y="45"/>
                    </a:cubicBezTo>
                    <a:cubicBezTo>
                      <a:pt x="158" y="48"/>
                      <a:pt x="152" y="51"/>
                      <a:pt x="147" y="54"/>
                    </a:cubicBezTo>
                    <a:cubicBezTo>
                      <a:pt x="141" y="57"/>
                      <a:pt x="136" y="60"/>
                      <a:pt x="131" y="63"/>
                    </a:cubicBezTo>
                    <a:cubicBezTo>
                      <a:pt x="125" y="67"/>
                      <a:pt x="120" y="70"/>
                      <a:pt x="116" y="74"/>
                    </a:cubicBezTo>
                    <a:cubicBezTo>
                      <a:pt x="96" y="88"/>
                      <a:pt x="79" y="104"/>
                      <a:pt x="65" y="120"/>
                    </a:cubicBezTo>
                    <a:cubicBezTo>
                      <a:pt x="52" y="136"/>
                      <a:pt x="41" y="152"/>
                      <a:pt x="32" y="167"/>
                    </a:cubicBezTo>
                    <a:cubicBezTo>
                      <a:pt x="23" y="182"/>
                      <a:pt x="17" y="195"/>
                      <a:pt x="12" y="207"/>
                    </a:cubicBezTo>
                    <a:cubicBezTo>
                      <a:pt x="10" y="213"/>
                      <a:pt x="8" y="218"/>
                      <a:pt x="6" y="222"/>
                    </a:cubicBezTo>
                    <a:cubicBezTo>
                      <a:pt x="5" y="227"/>
                      <a:pt x="3" y="231"/>
                      <a:pt x="2" y="234"/>
                    </a:cubicBezTo>
                    <a:cubicBezTo>
                      <a:pt x="1" y="240"/>
                      <a:pt x="0" y="244"/>
                      <a:pt x="0" y="244"/>
                    </a:cubicBezTo>
                    <a:cubicBezTo>
                      <a:pt x="0" y="244"/>
                      <a:pt x="0" y="240"/>
                      <a:pt x="2" y="234"/>
                    </a:cubicBezTo>
                    <a:cubicBezTo>
                      <a:pt x="3" y="231"/>
                      <a:pt x="4" y="227"/>
                      <a:pt x="6" y="222"/>
                    </a:cubicBezTo>
                    <a:cubicBezTo>
                      <a:pt x="7" y="218"/>
                      <a:pt x="9" y="212"/>
                      <a:pt x="11" y="206"/>
                    </a:cubicBezTo>
                    <a:cubicBezTo>
                      <a:pt x="15" y="195"/>
                      <a:pt x="21" y="181"/>
                      <a:pt x="29" y="165"/>
                    </a:cubicBezTo>
                    <a:cubicBezTo>
                      <a:pt x="38" y="150"/>
                      <a:pt x="48" y="134"/>
                      <a:pt x="62" y="117"/>
                    </a:cubicBezTo>
                    <a:cubicBezTo>
                      <a:pt x="76" y="100"/>
                      <a:pt x="92" y="84"/>
                      <a:pt x="111" y="68"/>
                    </a:cubicBezTo>
                    <a:cubicBezTo>
                      <a:pt x="116" y="64"/>
                      <a:pt x="121" y="61"/>
                      <a:pt x="127" y="57"/>
                    </a:cubicBezTo>
                    <a:cubicBezTo>
                      <a:pt x="129" y="55"/>
                      <a:pt x="132" y="53"/>
                      <a:pt x="134" y="52"/>
                    </a:cubicBezTo>
                    <a:cubicBezTo>
                      <a:pt x="137" y="50"/>
                      <a:pt x="140" y="48"/>
                      <a:pt x="143" y="47"/>
                    </a:cubicBezTo>
                    <a:cubicBezTo>
                      <a:pt x="148" y="44"/>
                      <a:pt x="154" y="40"/>
                      <a:pt x="160" y="37"/>
                    </a:cubicBezTo>
                    <a:cubicBezTo>
                      <a:pt x="166" y="34"/>
                      <a:pt x="172" y="31"/>
                      <a:pt x="178" y="28"/>
                    </a:cubicBezTo>
                    <a:cubicBezTo>
                      <a:pt x="190" y="22"/>
                      <a:pt x="203" y="18"/>
                      <a:pt x="216" y="14"/>
                    </a:cubicBezTo>
                    <a:cubicBezTo>
                      <a:pt x="223" y="11"/>
                      <a:pt x="230" y="10"/>
                      <a:pt x="237" y="8"/>
                    </a:cubicBezTo>
                    <a:cubicBezTo>
                      <a:pt x="244" y="7"/>
                      <a:pt x="251" y="5"/>
                      <a:pt x="258" y="4"/>
                    </a:cubicBezTo>
                    <a:cubicBezTo>
                      <a:pt x="265" y="3"/>
                      <a:pt x="272" y="2"/>
                      <a:pt x="279" y="1"/>
                    </a:cubicBezTo>
                    <a:cubicBezTo>
                      <a:pt x="286" y="1"/>
                      <a:pt x="293" y="1"/>
                      <a:pt x="301" y="0"/>
                    </a:cubicBezTo>
                    <a:cubicBezTo>
                      <a:pt x="311" y="0"/>
                      <a:pt x="311" y="0"/>
                      <a:pt x="311" y="0"/>
                    </a:cubicBezTo>
                    <a:cubicBezTo>
                      <a:pt x="322" y="0"/>
                      <a:pt x="322" y="0"/>
                      <a:pt x="322" y="0"/>
                    </a:cubicBezTo>
                    <a:cubicBezTo>
                      <a:pt x="330" y="1"/>
                      <a:pt x="337" y="1"/>
                      <a:pt x="344" y="2"/>
                    </a:cubicBezTo>
                    <a:cubicBezTo>
                      <a:pt x="358" y="4"/>
                      <a:pt x="373" y="6"/>
                      <a:pt x="387" y="10"/>
                    </a:cubicBezTo>
                    <a:cubicBezTo>
                      <a:pt x="397" y="12"/>
                      <a:pt x="397" y="12"/>
                      <a:pt x="397" y="12"/>
                    </a:cubicBezTo>
                    <a:cubicBezTo>
                      <a:pt x="403" y="14"/>
                      <a:pt x="403" y="14"/>
                      <a:pt x="403" y="14"/>
                    </a:cubicBezTo>
                    <a:cubicBezTo>
                      <a:pt x="404" y="14"/>
                      <a:pt x="406" y="15"/>
                      <a:pt x="408" y="16"/>
                    </a:cubicBezTo>
                    <a:cubicBezTo>
                      <a:pt x="415" y="18"/>
                      <a:pt x="421" y="20"/>
                      <a:pt x="428" y="23"/>
                    </a:cubicBezTo>
                    <a:cubicBezTo>
                      <a:pt x="455" y="34"/>
                      <a:pt x="480" y="47"/>
                      <a:pt x="502" y="64"/>
                    </a:cubicBezTo>
                    <a:cubicBezTo>
                      <a:pt x="513" y="72"/>
                      <a:pt x="523" y="81"/>
                      <a:pt x="533" y="90"/>
                    </a:cubicBezTo>
                    <a:cubicBezTo>
                      <a:pt x="538" y="95"/>
                      <a:pt x="542" y="100"/>
                      <a:pt x="547" y="105"/>
                    </a:cubicBezTo>
                    <a:cubicBezTo>
                      <a:pt x="551" y="110"/>
                      <a:pt x="555" y="114"/>
                      <a:pt x="560" y="119"/>
                    </a:cubicBezTo>
                    <a:cubicBezTo>
                      <a:pt x="563" y="124"/>
                      <a:pt x="567" y="129"/>
                      <a:pt x="570" y="134"/>
                    </a:cubicBezTo>
                    <a:cubicBezTo>
                      <a:pt x="572" y="136"/>
                      <a:pt x="574" y="139"/>
                      <a:pt x="576" y="141"/>
                    </a:cubicBezTo>
                    <a:cubicBezTo>
                      <a:pt x="578" y="144"/>
                      <a:pt x="578" y="144"/>
                      <a:pt x="578" y="144"/>
                    </a:cubicBezTo>
                    <a:cubicBezTo>
                      <a:pt x="581" y="149"/>
                      <a:pt x="581" y="149"/>
                      <a:pt x="581" y="149"/>
                    </a:cubicBezTo>
                    <a:cubicBezTo>
                      <a:pt x="587" y="159"/>
                      <a:pt x="593" y="169"/>
                      <a:pt x="598" y="179"/>
                    </a:cubicBezTo>
                    <a:cubicBezTo>
                      <a:pt x="608" y="198"/>
                      <a:pt x="615" y="218"/>
                      <a:pt x="620" y="235"/>
                    </a:cubicBezTo>
                    <a:cubicBezTo>
                      <a:pt x="625" y="252"/>
                      <a:pt x="628" y="268"/>
                      <a:pt x="630" y="281"/>
                    </a:cubicBezTo>
                    <a:cubicBezTo>
                      <a:pt x="631" y="287"/>
                      <a:pt x="631" y="293"/>
                      <a:pt x="632" y="298"/>
                    </a:cubicBezTo>
                    <a:cubicBezTo>
                      <a:pt x="632" y="303"/>
                      <a:pt x="632" y="308"/>
                      <a:pt x="633" y="311"/>
                    </a:cubicBezTo>
                    <a:cubicBezTo>
                      <a:pt x="633" y="318"/>
                      <a:pt x="633" y="321"/>
                      <a:pt x="633" y="321"/>
                    </a:cubicBezTo>
                    <a:lnTo>
                      <a:pt x="603" y="3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37" name="Freeform 41132"/>
              <p:cNvSpPr/>
              <p:nvPr/>
            </p:nvSpPr>
            <p:spPr bwMode="auto">
              <a:xfrm>
                <a:off x="4526" y="1127"/>
                <a:ext cx="134" cy="169"/>
              </a:xfrm>
              <a:custGeom>
                <a:gdLst>
                  <a:gd name="T0" fmla="*/ 52 w 134"/>
                  <a:gd name="T1" fmla="*/ 169 h 169"/>
                  <a:gd name="T2" fmla="*/ 134 w 134"/>
                  <a:gd name="T3" fmla="*/ 12 h 169"/>
                  <a:gd name="T4" fmla="*/ 62 w 134"/>
                  <a:gd name="T5" fmla="*/ 43 h 169"/>
                  <a:gd name="T6" fmla="*/ 0 w 134"/>
                  <a:gd name="T7" fmla="*/ 0 h 169"/>
                  <a:gd name="T8" fmla="*/ 52 w 134"/>
                  <a:gd name="T9" fmla="*/ 169 h 169"/>
                  <a:gd name="T10" fmla="*/ 0 60000 65536"/>
                  <a:gd name="T11" fmla="*/ 0 60000 65536"/>
                  <a:gd name="T12" fmla="*/ 0 60000 65536"/>
                  <a:gd name="T13" fmla="*/ 0 60000 65536"/>
                  <a:gd name="T14" fmla="*/ 0 60000 65536"/>
                </a:gdLst>
                <a:cxnLst>
                  <a:cxn ang="T10">
                    <a:pos x="T0" y="T1"/>
                  </a:cxn>
                  <a:cxn ang="T11">
                    <a:pos x="T2" y="T3"/>
                  </a:cxn>
                  <a:cxn ang="T12">
                    <a:pos x="T4" y="T5"/>
                  </a:cxn>
                  <a:cxn ang="T13">
                    <a:pos x="T6" y="T7"/>
                  </a:cxn>
                  <a:cxn ang="T14">
                    <a:pos x="T8" y="T9"/>
                  </a:cxn>
                </a:cxnLst>
                <a:rect l="0" t="0" r="r" b="b"/>
                <a:pathLst>
                  <a:path w="134" h="169">
                    <a:moveTo>
                      <a:pt x="52" y="169"/>
                    </a:moveTo>
                    <a:lnTo>
                      <a:pt x="134" y="12"/>
                    </a:lnTo>
                    <a:lnTo>
                      <a:pt x="62" y="43"/>
                    </a:lnTo>
                    <a:lnTo>
                      <a:pt x="0" y="0"/>
                    </a:lnTo>
                    <a:lnTo>
                      <a:pt x="52" y="1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grpSp>
        <p:grpSp>
          <p:nvGrpSpPr>
            <p:cNvPr id="7233" name="Group 41146"/>
            <p:cNvGrpSpPr/>
            <p:nvPr/>
          </p:nvGrpSpPr>
          <p:grpSpPr>
            <a:xfrm>
              <a:off x="3438" y="1080"/>
              <a:ext cx="1154" cy="660"/>
              <a:chOff x="3438" y="1080"/>
              <a:chExt cx="1154" cy="660"/>
            </a:xfrm>
          </p:grpSpPr>
          <p:sp>
            <p:nvSpPr>
              <p:cNvPr id="7234" name="Freeform 41133"/>
              <p:cNvSpPr/>
              <p:nvPr/>
            </p:nvSpPr>
            <p:spPr bwMode="auto">
              <a:xfrm>
                <a:off x="3479" y="1195"/>
                <a:ext cx="1113" cy="545"/>
              </a:xfrm>
              <a:custGeom>
                <a:gdLst>
                  <a:gd name="T0" fmla="*/ 52 w 639"/>
                  <a:gd name="T1" fmla="*/ 17 h 313"/>
                  <a:gd name="T2" fmla="*/ 56 w 639"/>
                  <a:gd name="T3" fmla="*/ 66 h 313"/>
                  <a:gd name="T4" fmla="*/ 108 w 639"/>
                  <a:gd name="T5" fmla="*/ 233 h 313"/>
                  <a:gd name="T6" fmla="*/ 146 w 639"/>
                  <a:gd name="T7" fmla="*/ 294 h 313"/>
                  <a:gd name="T8" fmla="*/ 146 w 639"/>
                  <a:gd name="T9" fmla="*/ 296 h 313"/>
                  <a:gd name="T10" fmla="*/ 148 w 639"/>
                  <a:gd name="T11" fmla="*/ 296 h 313"/>
                  <a:gd name="T12" fmla="*/ 155 w 639"/>
                  <a:gd name="T13" fmla="*/ 306 h 313"/>
                  <a:gd name="T14" fmla="*/ 195 w 639"/>
                  <a:gd name="T15" fmla="*/ 355 h 313"/>
                  <a:gd name="T16" fmla="*/ 244 w 639"/>
                  <a:gd name="T17" fmla="*/ 399 h 313"/>
                  <a:gd name="T18" fmla="*/ 270 w 639"/>
                  <a:gd name="T19" fmla="*/ 420 h 313"/>
                  <a:gd name="T20" fmla="*/ 329 w 639"/>
                  <a:gd name="T21" fmla="*/ 456 h 313"/>
                  <a:gd name="T22" fmla="*/ 362 w 639"/>
                  <a:gd name="T23" fmla="*/ 472 h 313"/>
                  <a:gd name="T24" fmla="*/ 538 w 639"/>
                  <a:gd name="T25" fmla="*/ 519 h 313"/>
                  <a:gd name="T26" fmla="*/ 594 w 639"/>
                  <a:gd name="T27" fmla="*/ 521 h 313"/>
                  <a:gd name="T28" fmla="*/ 650 w 639"/>
                  <a:gd name="T29" fmla="*/ 515 h 313"/>
                  <a:gd name="T30" fmla="*/ 820 w 639"/>
                  <a:gd name="T31" fmla="*/ 463 h 313"/>
                  <a:gd name="T32" fmla="*/ 845 w 639"/>
                  <a:gd name="T33" fmla="*/ 451 h 313"/>
                  <a:gd name="T34" fmla="*/ 880 w 639"/>
                  <a:gd name="T35" fmla="*/ 428 h 313"/>
                  <a:gd name="T36" fmla="*/ 934 w 639"/>
                  <a:gd name="T37" fmla="*/ 388 h 313"/>
                  <a:gd name="T38" fmla="*/ 1068 w 639"/>
                  <a:gd name="T39" fmla="*/ 211 h 313"/>
                  <a:gd name="T40" fmla="*/ 1104 w 639"/>
                  <a:gd name="T41" fmla="*/ 110 h 313"/>
                  <a:gd name="T42" fmla="*/ 1113 w 639"/>
                  <a:gd name="T43" fmla="*/ 70 h 313"/>
                  <a:gd name="T44" fmla="*/ 1106 w 639"/>
                  <a:gd name="T45" fmla="*/ 110 h 313"/>
                  <a:gd name="T46" fmla="*/ 1071 w 639"/>
                  <a:gd name="T47" fmla="*/ 214 h 313"/>
                  <a:gd name="T48" fmla="*/ 941 w 639"/>
                  <a:gd name="T49" fmla="*/ 397 h 313"/>
                  <a:gd name="T50" fmla="*/ 859 w 639"/>
                  <a:gd name="T51" fmla="*/ 460 h 313"/>
                  <a:gd name="T52" fmla="*/ 845 w 639"/>
                  <a:gd name="T53" fmla="*/ 468 h 313"/>
                  <a:gd name="T54" fmla="*/ 690 w 639"/>
                  <a:gd name="T55" fmla="*/ 529 h 313"/>
                  <a:gd name="T56" fmla="*/ 615 w 639"/>
                  <a:gd name="T57" fmla="*/ 542 h 313"/>
                  <a:gd name="T58" fmla="*/ 575 w 639"/>
                  <a:gd name="T59" fmla="*/ 543 h 313"/>
                  <a:gd name="T60" fmla="*/ 385 w 639"/>
                  <a:gd name="T61" fmla="*/ 515 h 313"/>
                  <a:gd name="T62" fmla="*/ 331 w 639"/>
                  <a:gd name="T63" fmla="*/ 495 h 313"/>
                  <a:gd name="T64" fmla="*/ 282 w 639"/>
                  <a:gd name="T65" fmla="*/ 468 h 313"/>
                  <a:gd name="T66" fmla="*/ 235 w 639"/>
                  <a:gd name="T67" fmla="*/ 439 h 313"/>
                  <a:gd name="T68" fmla="*/ 193 w 639"/>
                  <a:gd name="T69" fmla="*/ 406 h 313"/>
                  <a:gd name="T70" fmla="*/ 145 w 639"/>
                  <a:gd name="T71" fmla="*/ 355 h 313"/>
                  <a:gd name="T72" fmla="*/ 118 w 639"/>
                  <a:gd name="T73" fmla="*/ 326 h 313"/>
                  <a:gd name="T74" fmla="*/ 113 w 639"/>
                  <a:gd name="T75" fmla="*/ 320 h 313"/>
                  <a:gd name="T76" fmla="*/ 103 w 639"/>
                  <a:gd name="T77" fmla="*/ 305 h 313"/>
                  <a:gd name="T78" fmla="*/ 28 w 639"/>
                  <a:gd name="T79" fmla="*/ 155 h 313"/>
                  <a:gd name="T80" fmla="*/ 3 w 639"/>
                  <a:gd name="T81" fmla="*/ 44 h 313"/>
                  <a:gd name="T82" fmla="*/ 0 w 639"/>
                  <a:gd name="T83" fmla="*/ 2 h 31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39" h="313">
                    <a:moveTo>
                      <a:pt x="29" y="0"/>
                    </a:moveTo>
                    <a:cubicBezTo>
                      <a:pt x="29" y="0"/>
                      <a:pt x="29" y="4"/>
                      <a:pt x="30" y="10"/>
                    </a:cubicBezTo>
                    <a:cubicBezTo>
                      <a:pt x="30" y="14"/>
                      <a:pt x="30" y="18"/>
                      <a:pt x="30" y="22"/>
                    </a:cubicBezTo>
                    <a:cubicBezTo>
                      <a:pt x="31" y="27"/>
                      <a:pt x="31" y="32"/>
                      <a:pt x="32" y="38"/>
                    </a:cubicBezTo>
                    <a:cubicBezTo>
                      <a:pt x="34" y="50"/>
                      <a:pt x="37" y="65"/>
                      <a:pt x="41" y="81"/>
                    </a:cubicBezTo>
                    <a:cubicBezTo>
                      <a:pt x="46" y="97"/>
                      <a:pt x="53" y="115"/>
                      <a:pt x="62" y="134"/>
                    </a:cubicBezTo>
                    <a:cubicBezTo>
                      <a:pt x="67" y="143"/>
                      <a:pt x="73" y="153"/>
                      <a:pt x="79" y="162"/>
                    </a:cubicBezTo>
                    <a:cubicBezTo>
                      <a:pt x="80" y="164"/>
                      <a:pt x="82" y="167"/>
                      <a:pt x="84" y="169"/>
                    </a:cubicBezTo>
                    <a:cubicBezTo>
                      <a:pt x="84" y="170"/>
                      <a:pt x="84" y="170"/>
                      <a:pt x="84" y="170"/>
                    </a:cubicBezTo>
                    <a:cubicBezTo>
                      <a:pt x="84" y="169"/>
                      <a:pt x="84" y="170"/>
                      <a:pt x="84" y="170"/>
                    </a:cubicBezTo>
                    <a:cubicBezTo>
                      <a:pt x="84" y="170"/>
                      <a:pt x="84" y="170"/>
                      <a:pt x="84" y="170"/>
                    </a:cubicBezTo>
                    <a:cubicBezTo>
                      <a:pt x="85" y="170"/>
                      <a:pt x="85" y="170"/>
                      <a:pt x="85" y="170"/>
                    </a:cubicBezTo>
                    <a:cubicBezTo>
                      <a:pt x="86" y="172"/>
                      <a:pt x="86" y="172"/>
                      <a:pt x="86" y="172"/>
                    </a:cubicBezTo>
                    <a:cubicBezTo>
                      <a:pt x="89" y="176"/>
                      <a:pt x="89" y="176"/>
                      <a:pt x="89" y="176"/>
                    </a:cubicBezTo>
                    <a:cubicBezTo>
                      <a:pt x="93" y="180"/>
                      <a:pt x="96" y="185"/>
                      <a:pt x="100" y="190"/>
                    </a:cubicBezTo>
                    <a:cubicBezTo>
                      <a:pt x="104" y="195"/>
                      <a:pt x="108" y="199"/>
                      <a:pt x="112" y="204"/>
                    </a:cubicBezTo>
                    <a:cubicBezTo>
                      <a:pt x="117" y="208"/>
                      <a:pt x="121" y="213"/>
                      <a:pt x="125" y="217"/>
                    </a:cubicBezTo>
                    <a:cubicBezTo>
                      <a:pt x="130" y="221"/>
                      <a:pt x="135" y="225"/>
                      <a:pt x="140" y="229"/>
                    </a:cubicBezTo>
                    <a:cubicBezTo>
                      <a:pt x="142" y="231"/>
                      <a:pt x="145" y="234"/>
                      <a:pt x="147" y="236"/>
                    </a:cubicBezTo>
                    <a:cubicBezTo>
                      <a:pt x="150" y="238"/>
                      <a:pt x="153" y="239"/>
                      <a:pt x="155" y="241"/>
                    </a:cubicBezTo>
                    <a:cubicBezTo>
                      <a:pt x="161" y="245"/>
                      <a:pt x="166" y="249"/>
                      <a:pt x="172" y="253"/>
                    </a:cubicBezTo>
                    <a:cubicBezTo>
                      <a:pt x="178" y="256"/>
                      <a:pt x="183" y="259"/>
                      <a:pt x="189" y="262"/>
                    </a:cubicBezTo>
                    <a:cubicBezTo>
                      <a:pt x="192" y="264"/>
                      <a:pt x="195" y="266"/>
                      <a:pt x="198" y="267"/>
                    </a:cubicBezTo>
                    <a:cubicBezTo>
                      <a:pt x="208" y="271"/>
                      <a:pt x="208" y="271"/>
                      <a:pt x="208" y="271"/>
                    </a:cubicBezTo>
                    <a:cubicBezTo>
                      <a:pt x="214" y="274"/>
                      <a:pt x="220" y="277"/>
                      <a:pt x="227" y="280"/>
                    </a:cubicBezTo>
                    <a:cubicBezTo>
                      <a:pt x="253" y="289"/>
                      <a:pt x="281" y="295"/>
                      <a:pt x="309" y="298"/>
                    </a:cubicBezTo>
                    <a:cubicBezTo>
                      <a:pt x="316" y="298"/>
                      <a:pt x="323" y="298"/>
                      <a:pt x="330" y="298"/>
                    </a:cubicBezTo>
                    <a:cubicBezTo>
                      <a:pt x="334" y="298"/>
                      <a:pt x="337" y="299"/>
                      <a:pt x="341" y="299"/>
                    </a:cubicBezTo>
                    <a:cubicBezTo>
                      <a:pt x="352" y="298"/>
                      <a:pt x="352" y="298"/>
                      <a:pt x="352" y="298"/>
                    </a:cubicBezTo>
                    <a:cubicBezTo>
                      <a:pt x="359" y="297"/>
                      <a:pt x="366" y="297"/>
                      <a:pt x="373" y="296"/>
                    </a:cubicBezTo>
                    <a:cubicBezTo>
                      <a:pt x="380" y="295"/>
                      <a:pt x="387" y="294"/>
                      <a:pt x="393" y="293"/>
                    </a:cubicBezTo>
                    <a:cubicBezTo>
                      <a:pt x="421" y="287"/>
                      <a:pt x="447" y="278"/>
                      <a:pt x="471" y="266"/>
                    </a:cubicBezTo>
                    <a:cubicBezTo>
                      <a:pt x="474" y="264"/>
                      <a:pt x="477" y="263"/>
                      <a:pt x="480" y="261"/>
                    </a:cubicBezTo>
                    <a:cubicBezTo>
                      <a:pt x="485" y="259"/>
                      <a:pt x="485" y="259"/>
                      <a:pt x="485" y="259"/>
                    </a:cubicBezTo>
                    <a:cubicBezTo>
                      <a:pt x="489" y="256"/>
                      <a:pt x="489" y="256"/>
                      <a:pt x="489" y="256"/>
                    </a:cubicBezTo>
                    <a:cubicBezTo>
                      <a:pt x="494" y="253"/>
                      <a:pt x="500" y="249"/>
                      <a:pt x="505" y="246"/>
                    </a:cubicBezTo>
                    <a:cubicBezTo>
                      <a:pt x="511" y="243"/>
                      <a:pt x="516" y="239"/>
                      <a:pt x="521" y="235"/>
                    </a:cubicBezTo>
                    <a:cubicBezTo>
                      <a:pt x="526" y="231"/>
                      <a:pt x="531" y="227"/>
                      <a:pt x="536" y="223"/>
                    </a:cubicBezTo>
                    <a:cubicBezTo>
                      <a:pt x="554" y="207"/>
                      <a:pt x="570" y="189"/>
                      <a:pt x="583" y="172"/>
                    </a:cubicBezTo>
                    <a:cubicBezTo>
                      <a:pt x="595" y="155"/>
                      <a:pt x="605" y="137"/>
                      <a:pt x="613" y="121"/>
                    </a:cubicBezTo>
                    <a:cubicBezTo>
                      <a:pt x="621" y="106"/>
                      <a:pt x="626" y="91"/>
                      <a:pt x="629" y="79"/>
                    </a:cubicBezTo>
                    <a:cubicBezTo>
                      <a:pt x="631" y="73"/>
                      <a:pt x="633" y="67"/>
                      <a:pt x="634" y="63"/>
                    </a:cubicBezTo>
                    <a:cubicBezTo>
                      <a:pt x="635" y="58"/>
                      <a:pt x="636" y="54"/>
                      <a:pt x="637" y="50"/>
                    </a:cubicBezTo>
                    <a:cubicBezTo>
                      <a:pt x="638" y="44"/>
                      <a:pt x="639" y="40"/>
                      <a:pt x="639" y="40"/>
                    </a:cubicBezTo>
                    <a:cubicBezTo>
                      <a:pt x="639" y="40"/>
                      <a:pt x="638" y="44"/>
                      <a:pt x="637" y="50"/>
                    </a:cubicBezTo>
                    <a:cubicBezTo>
                      <a:pt x="637" y="54"/>
                      <a:pt x="636" y="58"/>
                      <a:pt x="635" y="63"/>
                    </a:cubicBezTo>
                    <a:cubicBezTo>
                      <a:pt x="634" y="68"/>
                      <a:pt x="632" y="73"/>
                      <a:pt x="631" y="79"/>
                    </a:cubicBezTo>
                    <a:cubicBezTo>
                      <a:pt x="627" y="92"/>
                      <a:pt x="623" y="106"/>
                      <a:pt x="615" y="123"/>
                    </a:cubicBezTo>
                    <a:cubicBezTo>
                      <a:pt x="608" y="139"/>
                      <a:pt x="599" y="157"/>
                      <a:pt x="586" y="175"/>
                    </a:cubicBezTo>
                    <a:cubicBezTo>
                      <a:pt x="574" y="193"/>
                      <a:pt x="559" y="211"/>
                      <a:pt x="540" y="228"/>
                    </a:cubicBezTo>
                    <a:cubicBezTo>
                      <a:pt x="530" y="237"/>
                      <a:pt x="521" y="245"/>
                      <a:pt x="510" y="253"/>
                    </a:cubicBezTo>
                    <a:cubicBezTo>
                      <a:pt x="504" y="256"/>
                      <a:pt x="499" y="260"/>
                      <a:pt x="493" y="264"/>
                    </a:cubicBezTo>
                    <a:cubicBezTo>
                      <a:pt x="489" y="267"/>
                      <a:pt x="489" y="267"/>
                      <a:pt x="489" y="267"/>
                    </a:cubicBezTo>
                    <a:cubicBezTo>
                      <a:pt x="485" y="269"/>
                      <a:pt x="485" y="269"/>
                      <a:pt x="485" y="269"/>
                    </a:cubicBezTo>
                    <a:cubicBezTo>
                      <a:pt x="481" y="271"/>
                      <a:pt x="478" y="272"/>
                      <a:pt x="475" y="274"/>
                    </a:cubicBezTo>
                    <a:cubicBezTo>
                      <a:pt x="451" y="288"/>
                      <a:pt x="424" y="297"/>
                      <a:pt x="396" y="304"/>
                    </a:cubicBezTo>
                    <a:cubicBezTo>
                      <a:pt x="389" y="306"/>
                      <a:pt x="382" y="307"/>
                      <a:pt x="374" y="309"/>
                    </a:cubicBezTo>
                    <a:cubicBezTo>
                      <a:pt x="367" y="310"/>
                      <a:pt x="360" y="310"/>
                      <a:pt x="353" y="311"/>
                    </a:cubicBezTo>
                    <a:cubicBezTo>
                      <a:pt x="342" y="312"/>
                      <a:pt x="342" y="312"/>
                      <a:pt x="342" y="312"/>
                    </a:cubicBezTo>
                    <a:cubicBezTo>
                      <a:pt x="338" y="313"/>
                      <a:pt x="334" y="312"/>
                      <a:pt x="330" y="312"/>
                    </a:cubicBezTo>
                    <a:cubicBezTo>
                      <a:pt x="323" y="312"/>
                      <a:pt x="316" y="313"/>
                      <a:pt x="308" y="312"/>
                    </a:cubicBezTo>
                    <a:cubicBezTo>
                      <a:pt x="278" y="311"/>
                      <a:pt x="249" y="305"/>
                      <a:pt x="221" y="296"/>
                    </a:cubicBezTo>
                    <a:cubicBezTo>
                      <a:pt x="214" y="294"/>
                      <a:pt x="207" y="291"/>
                      <a:pt x="201" y="288"/>
                    </a:cubicBezTo>
                    <a:cubicBezTo>
                      <a:pt x="190" y="284"/>
                      <a:pt x="190" y="284"/>
                      <a:pt x="190" y="284"/>
                    </a:cubicBezTo>
                    <a:cubicBezTo>
                      <a:pt x="187" y="283"/>
                      <a:pt x="184" y="281"/>
                      <a:pt x="181" y="279"/>
                    </a:cubicBezTo>
                    <a:cubicBezTo>
                      <a:pt x="174" y="276"/>
                      <a:pt x="168" y="273"/>
                      <a:pt x="162" y="269"/>
                    </a:cubicBezTo>
                    <a:cubicBezTo>
                      <a:pt x="156" y="265"/>
                      <a:pt x="150" y="262"/>
                      <a:pt x="144" y="258"/>
                    </a:cubicBezTo>
                    <a:cubicBezTo>
                      <a:pt x="141" y="256"/>
                      <a:pt x="138" y="254"/>
                      <a:pt x="135" y="252"/>
                    </a:cubicBezTo>
                    <a:cubicBezTo>
                      <a:pt x="132" y="250"/>
                      <a:pt x="130" y="248"/>
                      <a:pt x="127" y="246"/>
                    </a:cubicBezTo>
                    <a:cubicBezTo>
                      <a:pt x="122" y="241"/>
                      <a:pt x="116" y="237"/>
                      <a:pt x="111" y="233"/>
                    </a:cubicBezTo>
                    <a:cubicBezTo>
                      <a:pt x="106" y="228"/>
                      <a:pt x="101" y="223"/>
                      <a:pt x="96" y="219"/>
                    </a:cubicBezTo>
                    <a:cubicBezTo>
                      <a:pt x="91" y="214"/>
                      <a:pt x="86" y="209"/>
                      <a:pt x="83" y="204"/>
                    </a:cubicBezTo>
                    <a:cubicBezTo>
                      <a:pt x="79" y="200"/>
                      <a:pt x="75" y="195"/>
                      <a:pt x="71" y="190"/>
                    </a:cubicBezTo>
                    <a:cubicBezTo>
                      <a:pt x="68" y="187"/>
                      <a:pt x="68" y="187"/>
                      <a:pt x="68" y="187"/>
                    </a:cubicBezTo>
                    <a:cubicBezTo>
                      <a:pt x="66" y="185"/>
                      <a:pt x="66" y="185"/>
                      <a:pt x="66" y="185"/>
                    </a:cubicBezTo>
                    <a:cubicBezTo>
                      <a:pt x="65" y="184"/>
                      <a:pt x="65" y="184"/>
                      <a:pt x="65" y="184"/>
                    </a:cubicBezTo>
                    <a:cubicBezTo>
                      <a:pt x="65" y="183"/>
                      <a:pt x="65" y="183"/>
                      <a:pt x="65" y="183"/>
                    </a:cubicBezTo>
                    <a:cubicBezTo>
                      <a:pt x="63" y="180"/>
                      <a:pt x="61" y="178"/>
                      <a:pt x="59" y="175"/>
                    </a:cubicBezTo>
                    <a:cubicBezTo>
                      <a:pt x="52" y="165"/>
                      <a:pt x="46" y="155"/>
                      <a:pt x="40" y="146"/>
                    </a:cubicBezTo>
                    <a:cubicBezTo>
                      <a:pt x="29" y="126"/>
                      <a:pt x="22" y="106"/>
                      <a:pt x="16" y="89"/>
                    </a:cubicBezTo>
                    <a:cubicBezTo>
                      <a:pt x="10" y="71"/>
                      <a:pt x="6" y="56"/>
                      <a:pt x="4" y="43"/>
                    </a:cubicBezTo>
                    <a:cubicBezTo>
                      <a:pt x="3" y="36"/>
                      <a:pt x="2" y="30"/>
                      <a:pt x="2" y="25"/>
                    </a:cubicBezTo>
                    <a:cubicBezTo>
                      <a:pt x="1" y="20"/>
                      <a:pt x="1" y="15"/>
                      <a:pt x="0" y="12"/>
                    </a:cubicBezTo>
                    <a:cubicBezTo>
                      <a:pt x="0" y="5"/>
                      <a:pt x="0" y="1"/>
                      <a:pt x="0" y="1"/>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35" name="Freeform 41134"/>
              <p:cNvSpPr/>
              <p:nvPr/>
            </p:nvSpPr>
            <p:spPr bwMode="auto">
              <a:xfrm>
                <a:off x="3438" y="1080"/>
                <a:ext cx="132" cy="167"/>
              </a:xfrm>
              <a:custGeom>
                <a:gdLst>
                  <a:gd name="T0" fmla="*/ 76 w 132"/>
                  <a:gd name="T1" fmla="*/ 0 h 167"/>
                  <a:gd name="T2" fmla="*/ 0 w 132"/>
                  <a:gd name="T3" fmla="*/ 160 h 167"/>
                  <a:gd name="T4" fmla="*/ 68 w 132"/>
                  <a:gd name="T5" fmla="*/ 125 h 167"/>
                  <a:gd name="T6" fmla="*/ 132 w 132"/>
                  <a:gd name="T7" fmla="*/ 167 h 167"/>
                  <a:gd name="T8" fmla="*/ 76 w 132"/>
                  <a:gd name="T9" fmla="*/ 0 h 167"/>
                  <a:gd name="T10" fmla="*/ 0 60000 65536"/>
                  <a:gd name="T11" fmla="*/ 0 60000 65536"/>
                  <a:gd name="T12" fmla="*/ 0 60000 65536"/>
                  <a:gd name="T13" fmla="*/ 0 60000 65536"/>
                  <a:gd name="T14" fmla="*/ 0 60000 65536"/>
                </a:gdLst>
                <a:cxnLst>
                  <a:cxn ang="T10">
                    <a:pos x="T0" y="T1"/>
                  </a:cxn>
                  <a:cxn ang="T11">
                    <a:pos x="T2" y="T3"/>
                  </a:cxn>
                  <a:cxn ang="T12">
                    <a:pos x="T4" y="T5"/>
                  </a:cxn>
                  <a:cxn ang="T13">
                    <a:pos x="T6" y="T7"/>
                  </a:cxn>
                  <a:cxn ang="T14">
                    <a:pos x="T8" y="T9"/>
                  </a:cxn>
                </a:cxnLst>
                <a:rect l="0" t="0" r="r" b="b"/>
                <a:pathLst>
                  <a:path w="132" h="167">
                    <a:moveTo>
                      <a:pt x="76" y="0"/>
                    </a:moveTo>
                    <a:lnTo>
                      <a:pt x="0" y="160"/>
                    </a:lnTo>
                    <a:lnTo>
                      <a:pt x="68" y="125"/>
                    </a:lnTo>
                    <a:lnTo>
                      <a:pt x="132" y="167"/>
                    </a:lnTo>
                    <a:lnTo>
                      <a:pt x="7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grpSp>
      </p:grpSp>
      <p:pic>
        <p:nvPicPr>
          <p:cNvPr id="10251" name="图片 13"/>
          <p:cNvPicPr>
            <a:picLocks noChangeAspect="1"/>
          </p:cNvPicPr>
          <p:nvPr/>
        </p:nvPicPr>
        <p:blipFill>
          <a:blip r:embed="rId2"/>
          <a:srcRect l="15588" r="16132"/>
          <a:stretch>
            <a:fillRect/>
          </a:stretch>
        </p:blipFill>
        <p:spPr>
          <a:xfrm rot="840000">
            <a:off x="9361805" y="1922780"/>
            <a:ext cx="2397760" cy="3208655"/>
          </a:xfrm>
          <a:prstGeom prst="rect">
            <a:avLst/>
          </a:prstGeom>
          <a:noFill/>
          <a:ln w="9525">
            <a:noFill/>
          </a:ln>
        </p:spPr>
      </p:pic>
      <p:grpSp>
        <p:nvGrpSpPr>
          <p:cNvPr id="32976" name="Group 30928"/>
          <p:cNvGrpSpPr/>
          <p:nvPr/>
        </p:nvGrpSpPr>
        <p:grpSpPr>
          <a:xfrm>
            <a:off x="10512426" y="3560235"/>
            <a:ext cx="1043516" cy="2783417"/>
            <a:chOff x="2468" y="1211"/>
            <a:chExt cx="412" cy="1099"/>
          </a:xfrm>
        </p:grpSpPr>
        <p:sp>
          <p:nvSpPr>
            <p:cNvPr id="7217" name="Rectangle 30897"/>
            <p:cNvSpPr>
              <a:spLocks noChangeArrowheads="1"/>
            </p:cNvSpPr>
            <p:nvPr/>
          </p:nvSpPr>
          <p:spPr bwMode="auto">
            <a:xfrm>
              <a:off x="2705" y="1943"/>
              <a:ext cx="121" cy="367"/>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0" latinLnBrk="0" hangingPunct="0">
                <a:defRPr sz="1200" kern="1200">
                  <a:solidFill>
                    <a:srgbClr val="5F5F5F"/>
                  </a:solidFill>
                  <a:latin typeface="Arial" pitchFamily="34" charset="0"/>
                  <a:ea typeface="黑体" panose="02010609060101010101" pitchFamily="49" charset="-122"/>
                  <a:cs typeface="+mn-cs"/>
                </a:defRPr>
              </a:lvl1pPr>
              <a:lvl2pPr marL="742950" indent="-285750" algn="l" defTabSz="914400" rtl="0" eaLnBrk="0" latinLnBrk="0" hangingPunct="0">
                <a:defRPr sz="1200" kern="1200">
                  <a:solidFill>
                    <a:srgbClr val="5F5F5F"/>
                  </a:solidFill>
                  <a:latin typeface="Arial" pitchFamily="34" charset="0"/>
                  <a:ea typeface="黑体" panose="02010609060101010101" pitchFamily="49" charset="-122"/>
                  <a:cs typeface="+mn-cs"/>
                </a:defRPr>
              </a:lvl2pPr>
              <a:lvl3pPr marL="11430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3pPr>
              <a:lvl4pPr marL="16002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4pPr>
              <a:lvl5pPr marL="20574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5pPr>
              <a:lvl6pPr marL="25146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6pPr>
              <a:lvl7pPr marL="29718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7pPr>
              <a:lvl8pPr marL="34290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8pPr>
              <a:lvl9pPr marL="38862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9pPr>
            </a:lstStyle>
            <a:p>
              <a:pPr eaLnBrk="1" hangingPunct="1"/>
              <a:endParaRPr lang="zh-CN" altLang="en-US" sz="1600"/>
            </a:p>
          </p:txBody>
        </p:sp>
        <p:sp>
          <p:nvSpPr>
            <p:cNvPr id="7218" name="Rectangle 30898"/>
            <p:cNvSpPr>
              <a:spLocks noChangeArrowheads="1"/>
            </p:cNvSpPr>
            <p:nvPr/>
          </p:nvSpPr>
          <p:spPr bwMode="auto">
            <a:xfrm>
              <a:off x="2582" y="1943"/>
              <a:ext cx="123" cy="367"/>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0" latinLnBrk="0" hangingPunct="0">
                <a:defRPr sz="1200" kern="1200">
                  <a:solidFill>
                    <a:srgbClr val="5F5F5F"/>
                  </a:solidFill>
                  <a:latin typeface="Arial" pitchFamily="34" charset="0"/>
                  <a:ea typeface="黑体" panose="02010609060101010101" pitchFamily="49" charset="-122"/>
                  <a:cs typeface="+mn-cs"/>
                </a:defRPr>
              </a:lvl1pPr>
              <a:lvl2pPr marL="742950" indent="-285750" algn="l" defTabSz="914400" rtl="0" eaLnBrk="0" latinLnBrk="0" hangingPunct="0">
                <a:defRPr sz="1200" kern="1200">
                  <a:solidFill>
                    <a:srgbClr val="5F5F5F"/>
                  </a:solidFill>
                  <a:latin typeface="Arial" pitchFamily="34" charset="0"/>
                  <a:ea typeface="黑体" panose="02010609060101010101" pitchFamily="49" charset="-122"/>
                  <a:cs typeface="+mn-cs"/>
                </a:defRPr>
              </a:lvl2pPr>
              <a:lvl3pPr marL="11430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3pPr>
              <a:lvl4pPr marL="16002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4pPr>
              <a:lvl5pPr marL="20574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5pPr>
              <a:lvl6pPr marL="25146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6pPr>
              <a:lvl7pPr marL="29718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7pPr>
              <a:lvl8pPr marL="34290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8pPr>
              <a:lvl9pPr marL="38862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9pPr>
            </a:lstStyle>
            <a:p>
              <a:pPr eaLnBrk="1" hangingPunct="1"/>
              <a:endParaRPr lang="zh-CN" altLang="en-US" sz="1600"/>
            </a:p>
          </p:txBody>
        </p:sp>
        <p:sp>
          <p:nvSpPr>
            <p:cNvPr id="7219" name="Freeform 30899"/>
            <p:cNvSpPr/>
            <p:nvPr/>
          </p:nvSpPr>
          <p:spPr bwMode="auto">
            <a:xfrm>
              <a:off x="2468" y="1211"/>
              <a:ext cx="412" cy="644"/>
            </a:xfrm>
            <a:custGeom>
              <a:gdLst>
                <a:gd name="T0" fmla="*/ 371 w 310"/>
                <a:gd name="T1" fmla="*/ 353 h 484"/>
                <a:gd name="T2" fmla="*/ 371 w 310"/>
                <a:gd name="T3" fmla="*/ 353 h 484"/>
                <a:gd name="T4" fmla="*/ 346 w 310"/>
                <a:gd name="T5" fmla="*/ 367 h 484"/>
                <a:gd name="T6" fmla="*/ 346 w 310"/>
                <a:gd name="T7" fmla="*/ 442 h 484"/>
                <a:gd name="T8" fmla="*/ 328 w 310"/>
                <a:gd name="T9" fmla="*/ 442 h 484"/>
                <a:gd name="T10" fmla="*/ 328 w 310"/>
                <a:gd name="T11" fmla="*/ 347 h 484"/>
                <a:gd name="T12" fmla="*/ 302 w 310"/>
                <a:gd name="T13" fmla="*/ 298 h 484"/>
                <a:gd name="T14" fmla="*/ 262 w 310"/>
                <a:gd name="T15" fmla="*/ 319 h 484"/>
                <a:gd name="T16" fmla="*/ 262 w 310"/>
                <a:gd name="T17" fmla="*/ 442 h 484"/>
                <a:gd name="T18" fmla="*/ 245 w 310"/>
                <a:gd name="T19" fmla="*/ 442 h 484"/>
                <a:gd name="T20" fmla="*/ 245 w 310"/>
                <a:gd name="T21" fmla="*/ 243 h 484"/>
                <a:gd name="T22" fmla="*/ 219 w 310"/>
                <a:gd name="T23" fmla="*/ 192 h 484"/>
                <a:gd name="T24" fmla="*/ 178 w 310"/>
                <a:gd name="T25" fmla="*/ 212 h 484"/>
                <a:gd name="T26" fmla="*/ 178 w 310"/>
                <a:gd name="T27" fmla="*/ 442 h 484"/>
                <a:gd name="T28" fmla="*/ 162 w 310"/>
                <a:gd name="T29" fmla="*/ 442 h 484"/>
                <a:gd name="T30" fmla="*/ 162 w 310"/>
                <a:gd name="T31" fmla="*/ 33 h 484"/>
                <a:gd name="T32" fmla="*/ 129 w 310"/>
                <a:gd name="T33" fmla="*/ 0 h 484"/>
                <a:gd name="T34" fmla="*/ 96 w 310"/>
                <a:gd name="T35" fmla="*/ 33 h 484"/>
                <a:gd name="T36" fmla="*/ 96 w 310"/>
                <a:gd name="T37" fmla="*/ 442 h 484"/>
                <a:gd name="T38" fmla="*/ 96 w 310"/>
                <a:gd name="T39" fmla="*/ 511 h 484"/>
                <a:gd name="T40" fmla="*/ 92 w 310"/>
                <a:gd name="T41" fmla="*/ 432 h 484"/>
                <a:gd name="T42" fmla="*/ 17 w 310"/>
                <a:gd name="T43" fmla="*/ 507 h 484"/>
                <a:gd name="T44" fmla="*/ 17 w 310"/>
                <a:gd name="T45" fmla="*/ 567 h 484"/>
                <a:gd name="T46" fmla="*/ 101 w 310"/>
                <a:gd name="T47" fmla="*/ 641 h 484"/>
                <a:gd name="T48" fmla="*/ 101 w 310"/>
                <a:gd name="T49" fmla="*/ 640 h 484"/>
                <a:gd name="T50" fmla="*/ 112 w 310"/>
                <a:gd name="T51" fmla="*/ 644 h 484"/>
                <a:gd name="T52" fmla="*/ 328 w 310"/>
                <a:gd name="T53" fmla="*/ 644 h 484"/>
                <a:gd name="T54" fmla="*/ 412 w 310"/>
                <a:gd name="T55" fmla="*/ 560 h 484"/>
                <a:gd name="T56" fmla="*/ 412 w 310"/>
                <a:gd name="T57" fmla="*/ 442 h 484"/>
                <a:gd name="T58" fmla="*/ 412 w 310"/>
                <a:gd name="T59" fmla="*/ 419 h 484"/>
                <a:gd name="T60" fmla="*/ 371 w 310"/>
                <a:gd name="T61" fmla="*/ 353 h 48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10" h="482">
                  <a:moveTo>
                    <a:pt x="279" y="265"/>
                  </a:moveTo>
                  <a:cubicBezTo>
                    <a:pt x="279" y="265"/>
                    <a:pt x="279" y="265"/>
                    <a:pt x="279" y="265"/>
                  </a:cubicBezTo>
                  <a:cubicBezTo>
                    <a:pt x="270" y="260"/>
                    <a:pt x="260" y="267"/>
                    <a:pt x="260" y="276"/>
                  </a:cubicBezTo>
                  <a:cubicBezTo>
                    <a:pt x="260" y="332"/>
                    <a:pt x="260" y="332"/>
                    <a:pt x="260" y="332"/>
                  </a:cubicBezTo>
                  <a:cubicBezTo>
                    <a:pt x="247" y="332"/>
                    <a:pt x="247" y="332"/>
                    <a:pt x="247" y="332"/>
                  </a:cubicBezTo>
                  <a:cubicBezTo>
                    <a:pt x="247" y="261"/>
                    <a:pt x="247" y="261"/>
                    <a:pt x="247" y="261"/>
                  </a:cubicBezTo>
                  <a:cubicBezTo>
                    <a:pt x="247" y="246"/>
                    <a:pt x="240" y="232"/>
                    <a:pt x="227" y="224"/>
                  </a:cubicBezTo>
                  <a:cubicBezTo>
                    <a:pt x="214" y="216"/>
                    <a:pt x="197" y="225"/>
                    <a:pt x="197" y="240"/>
                  </a:cubicBezTo>
                  <a:cubicBezTo>
                    <a:pt x="197" y="332"/>
                    <a:pt x="197" y="332"/>
                    <a:pt x="197" y="332"/>
                  </a:cubicBezTo>
                  <a:cubicBezTo>
                    <a:pt x="184" y="332"/>
                    <a:pt x="184" y="332"/>
                    <a:pt x="184" y="332"/>
                  </a:cubicBezTo>
                  <a:cubicBezTo>
                    <a:pt x="184" y="183"/>
                    <a:pt x="184" y="183"/>
                    <a:pt x="184" y="183"/>
                  </a:cubicBezTo>
                  <a:cubicBezTo>
                    <a:pt x="184" y="168"/>
                    <a:pt x="177" y="153"/>
                    <a:pt x="165" y="144"/>
                  </a:cubicBezTo>
                  <a:cubicBezTo>
                    <a:pt x="153" y="134"/>
                    <a:pt x="134" y="143"/>
                    <a:pt x="134" y="159"/>
                  </a:cubicBezTo>
                  <a:cubicBezTo>
                    <a:pt x="134" y="332"/>
                    <a:pt x="134" y="332"/>
                    <a:pt x="134" y="332"/>
                  </a:cubicBezTo>
                  <a:cubicBezTo>
                    <a:pt x="122" y="332"/>
                    <a:pt x="122" y="332"/>
                    <a:pt x="122" y="332"/>
                  </a:cubicBezTo>
                  <a:cubicBezTo>
                    <a:pt x="122" y="25"/>
                    <a:pt x="122" y="25"/>
                    <a:pt x="122" y="25"/>
                  </a:cubicBezTo>
                  <a:cubicBezTo>
                    <a:pt x="122" y="11"/>
                    <a:pt x="111" y="0"/>
                    <a:pt x="97" y="0"/>
                  </a:cubicBezTo>
                  <a:cubicBezTo>
                    <a:pt x="83" y="0"/>
                    <a:pt x="72" y="11"/>
                    <a:pt x="72" y="25"/>
                  </a:cubicBezTo>
                  <a:cubicBezTo>
                    <a:pt x="72" y="332"/>
                    <a:pt x="72" y="332"/>
                    <a:pt x="72" y="332"/>
                  </a:cubicBezTo>
                  <a:cubicBezTo>
                    <a:pt x="72" y="384"/>
                    <a:pt x="72" y="384"/>
                    <a:pt x="72" y="384"/>
                  </a:cubicBezTo>
                  <a:cubicBezTo>
                    <a:pt x="69" y="325"/>
                    <a:pt x="69" y="325"/>
                    <a:pt x="69" y="325"/>
                  </a:cubicBezTo>
                  <a:cubicBezTo>
                    <a:pt x="13" y="381"/>
                    <a:pt x="13" y="381"/>
                    <a:pt x="13" y="381"/>
                  </a:cubicBezTo>
                  <a:cubicBezTo>
                    <a:pt x="0" y="394"/>
                    <a:pt x="0" y="413"/>
                    <a:pt x="13" y="426"/>
                  </a:cubicBezTo>
                  <a:cubicBezTo>
                    <a:pt x="76" y="482"/>
                    <a:pt x="76" y="482"/>
                    <a:pt x="76" y="482"/>
                  </a:cubicBezTo>
                  <a:cubicBezTo>
                    <a:pt x="76" y="481"/>
                    <a:pt x="76" y="481"/>
                    <a:pt x="76" y="481"/>
                  </a:cubicBezTo>
                  <a:cubicBezTo>
                    <a:pt x="78" y="483"/>
                    <a:pt x="81" y="484"/>
                    <a:pt x="84" y="484"/>
                  </a:cubicBezTo>
                  <a:cubicBezTo>
                    <a:pt x="247" y="484"/>
                    <a:pt x="247" y="484"/>
                    <a:pt x="247" y="484"/>
                  </a:cubicBezTo>
                  <a:cubicBezTo>
                    <a:pt x="282" y="484"/>
                    <a:pt x="310" y="455"/>
                    <a:pt x="310" y="421"/>
                  </a:cubicBezTo>
                  <a:cubicBezTo>
                    <a:pt x="310" y="332"/>
                    <a:pt x="310" y="332"/>
                    <a:pt x="310" y="332"/>
                  </a:cubicBezTo>
                  <a:cubicBezTo>
                    <a:pt x="310" y="315"/>
                    <a:pt x="310" y="315"/>
                    <a:pt x="310" y="315"/>
                  </a:cubicBezTo>
                  <a:cubicBezTo>
                    <a:pt x="310" y="294"/>
                    <a:pt x="298" y="274"/>
                    <a:pt x="279" y="265"/>
                  </a:cubicBezTo>
                </a:path>
              </a:pathLst>
            </a:custGeom>
            <a:solidFill>
              <a:srgbClr val="FFCCBC"/>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20" name="Freeform 30900"/>
            <p:cNvSpPr/>
            <p:nvPr/>
          </p:nvSpPr>
          <p:spPr bwMode="auto">
            <a:xfrm>
              <a:off x="2572" y="1231"/>
              <a:ext cx="50" cy="25"/>
            </a:xfrm>
            <a:custGeom>
              <a:gdLst>
                <a:gd name="T0" fmla="*/ 25 w 38"/>
                <a:gd name="T1" fmla="*/ 0 h 19"/>
                <a:gd name="T2" fmla="*/ 0 w 38"/>
                <a:gd name="T3" fmla="*/ 25 h 19"/>
                <a:gd name="T4" fmla="*/ 50 w 38"/>
                <a:gd name="T5" fmla="*/ 25 h 19"/>
                <a:gd name="T6" fmla="*/ 25 w 38"/>
                <a:gd name="T7" fmla="*/ 0 h 19"/>
                <a:gd name="T8" fmla="*/ 0 60000 65536"/>
                <a:gd name="T9" fmla="*/ 0 60000 65536"/>
                <a:gd name="T10" fmla="*/ 0 60000 65536"/>
                <a:gd name="T11" fmla="*/ 0 60000 65536"/>
              </a:gdLst>
              <a:cxnLst>
                <a:cxn ang="T8">
                  <a:pos x="T0" y="T1"/>
                </a:cxn>
                <a:cxn ang="T9">
                  <a:pos x="T2" y="T3"/>
                </a:cxn>
                <a:cxn ang="T10">
                  <a:pos x="T4" y="T5"/>
                </a:cxn>
                <a:cxn ang="T11">
                  <a:pos x="T6" y="T7"/>
                </a:cxn>
              </a:cxnLst>
              <a:rect l="0" t="0" r="r" b="b"/>
              <a:pathLst>
                <a:path w="38" h="19">
                  <a:moveTo>
                    <a:pt x="19" y="0"/>
                  </a:moveTo>
                  <a:cubicBezTo>
                    <a:pt x="8" y="0"/>
                    <a:pt x="0" y="9"/>
                    <a:pt x="0" y="19"/>
                  </a:cubicBezTo>
                  <a:cubicBezTo>
                    <a:pt x="38" y="19"/>
                    <a:pt x="38" y="19"/>
                    <a:pt x="38" y="19"/>
                  </a:cubicBezTo>
                  <a:cubicBezTo>
                    <a:pt x="38" y="9"/>
                    <a:pt x="29" y="0"/>
                    <a:pt x="19" y="0"/>
                  </a:cubicBezTo>
                </a:path>
              </a:pathLst>
            </a:custGeom>
            <a:solidFill>
              <a:srgbClr val="FCD3C1"/>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21" name="Freeform 30909"/>
            <p:cNvSpPr>
              <a:spLocks noEditPoints="1"/>
            </p:cNvSpPr>
            <p:nvPr/>
          </p:nvSpPr>
          <p:spPr bwMode="auto">
            <a:xfrm>
              <a:off x="2572" y="1231"/>
              <a:ext cx="50" cy="25"/>
            </a:xfrm>
            <a:custGeom>
              <a:gdLst>
                <a:gd name="T0" fmla="*/ 0 w 38"/>
                <a:gd name="T1" fmla="*/ 24 h 19"/>
                <a:gd name="T2" fmla="*/ 0 w 38"/>
                <a:gd name="T3" fmla="*/ 25 h 19"/>
                <a:gd name="T4" fmla="*/ 0 w 38"/>
                <a:gd name="T5" fmla="*/ 25 h 19"/>
                <a:gd name="T6" fmla="*/ 0 w 38"/>
                <a:gd name="T7" fmla="*/ 24 h 19"/>
                <a:gd name="T8" fmla="*/ 25 w 38"/>
                <a:gd name="T9" fmla="*/ 0 h 19"/>
                <a:gd name="T10" fmla="*/ 0 w 38"/>
                <a:gd name="T11" fmla="*/ 21 h 19"/>
                <a:gd name="T12" fmla="*/ 50 w 38"/>
                <a:gd name="T13" fmla="*/ 21 h 19"/>
                <a:gd name="T14" fmla="*/ 25 w 38"/>
                <a:gd name="T15" fmla="*/ 0 h 19"/>
                <a:gd name="T16" fmla="*/ 0 60000 65536"/>
                <a:gd name="T17" fmla="*/ 0 60000 65536"/>
                <a:gd name="T18" fmla="*/ 0 60000 65536"/>
                <a:gd name="T19" fmla="*/ 0 60000 65536"/>
                <a:gd name="T20" fmla="*/ 0 60000 65536"/>
                <a:gd name="T21" fmla="*/ 0 60000 65536"/>
                <a:gd name="T22" fmla="*/ 0 60000 65536"/>
                <a:gd name="T23" fmla="*/ 0 60000 65536"/>
              </a:gd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8" h="19">
                  <a:moveTo>
                    <a:pt x="0" y="18"/>
                  </a:moveTo>
                  <a:cubicBezTo>
                    <a:pt x="0" y="19"/>
                    <a:pt x="0" y="19"/>
                    <a:pt x="0" y="19"/>
                  </a:cubicBezTo>
                  <a:cubicBezTo>
                    <a:pt x="0" y="19"/>
                    <a:pt x="0" y="19"/>
                    <a:pt x="0" y="19"/>
                  </a:cubicBezTo>
                  <a:cubicBezTo>
                    <a:pt x="0" y="18"/>
                    <a:pt x="0" y="18"/>
                    <a:pt x="0" y="18"/>
                  </a:cubicBezTo>
                  <a:moveTo>
                    <a:pt x="19" y="0"/>
                  </a:moveTo>
                  <a:cubicBezTo>
                    <a:pt x="10" y="0"/>
                    <a:pt x="2" y="7"/>
                    <a:pt x="0" y="16"/>
                  </a:cubicBezTo>
                  <a:cubicBezTo>
                    <a:pt x="38" y="16"/>
                    <a:pt x="38" y="16"/>
                    <a:pt x="38" y="16"/>
                  </a:cubicBezTo>
                  <a:cubicBezTo>
                    <a:pt x="36" y="7"/>
                    <a:pt x="28" y="0"/>
                    <a:pt x="19" y="0"/>
                  </a:cubicBezTo>
                </a:path>
              </a:pathLst>
            </a:custGeom>
            <a:solidFill>
              <a:srgbClr val="D0DDD8"/>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22" name="Freeform 30910"/>
            <p:cNvSpPr>
              <a:spLocks noEditPoints="1"/>
            </p:cNvSpPr>
            <p:nvPr/>
          </p:nvSpPr>
          <p:spPr bwMode="auto">
            <a:xfrm>
              <a:off x="2572" y="1252"/>
              <a:ext cx="50" cy="9"/>
            </a:xfrm>
            <a:custGeom>
              <a:gdLst>
                <a:gd name="T0" fmla="*/ 0 w 38"/>
                <a:gd name="T1" fmla="*/ 0 h 7"/>
                <a:gd name="T2" fmla="*/ 0 w 38"/>
                <a:gd name="T3" fmla="*/ 0 h 7"/>
                <a:gd name="T4" fmla="*/ 0 w 38"/>
                <a:gd name="T5" fmla="*/ 3 h 7"/>
                <a:gd name="T6" fmla="*/ 0 w 38"/>
                <a:gd name="T7" fmla="*/ 0 h 7"/>
                <a:gd name="T8" fmla="*/ 50 w 38"/>
                <a:gd name="T9" fmla="*/ 0 h 7"/>
                <a:gd name="T10" fmla="*/ 50 w 38"/>
                <a:gd name="T11" fmla="*/ 0 h 7"/>
                <a:gd name="T12" fmla="*/ 50 w 38"/>
                <a:gd name="T13" fmla="*/ 4 h 7"/>
                <a:gd name="T14" fmla="*/ 0 w 38"/>
                <a:gd name="T15" fmla="*/ 4 h 7"/>
                <a:gd name="T16" fmla="*/ 0 w 38"/>
                <a:gd name="T17" fmla="*/ 4 h 7"/>
                <a:gd name="T18" fmla="*/ 0 w 38"/>
                <a:gd name="T19" fmla="*/ 9 h 7"/>
                <a:gd name="T20" fmla="*/ 50 w 38"/>
                <a:gd name="T21" fmla="*/ 9 h 7"/>
                <a:gd name="T22" fmla="*/ 50 w 38"/>
                <a:gd name="T23" fmla="*/ 0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8" h="7">
                  <a:moveTo>
                    <a:pt x="0" y="0"/>
                  </a:moveTo>
                  <a:cubicBezTo>
                    <a:pt x="0" y="0"/>
                    <a:pt x="0" y="0"/>
                    <a:pt x="0" y="0"/>
                  </a:cubicBezTo>
                  <a:cubicBezTo>
                    <a:pt x="0" y="2"/>
                    <a:pt x="0" y="2"/>
                    <a:pt x="0" y="2"/>
                  </a:cubicBezTo>
                  <a:cubicBezTo>
                    <a:pt x="0" y="1"/>
                    <a:pt x="0" y="1"/>
                    <a:pt x="0" y="0"/>
                  </a:cubicBezTo>
                  <a:moveTo>
                    <a:pt x="38" y="0"/>
                  </a:moveTo>
                  <a:cubicBezTo>
                    <a:pt x="38" y="0"/>
                    <a:pt x="38" y="0"/>
                    <a:pt x="38" y="0"/>
                  </a:cubicBezTo>
                  <a:cubicBezTo>
                    <a:pt x="38" y="1"/>
                    <a:pt x="38" y="2"/>
                    <a:pt x="38" y="3"/>
                  </a:cubicBezTo>
                  <a:cubicBezTo>
                    <a:pt x="0" y="3"/>
                    <a:pt x="0" y="3"/>
                    <a:pt x="0" y="3"/>
                  </a:cubicBezTo>
                  <a:cubicBezTo>
                    <a:pt x="0" y="3"/>
                    <a:pt x="0" y="3"/>
                    <a:pt x="0" y="3"/>
                  </a:cubicBezTo>
                  <a:cubicBezTo>
                    <a:pt x="0" y="7"/>
                    <a:pt x="0" y="7"/>
                    <a:pt x="0" y="7"/>
                  </a:cubicBezTo>
                  <a:cubicBezTo>
                    <a:pt x="38" y="7"/>
                    <a:pt x="38" y="7"/>
                    <a:pt x="38" y="7"/>
                  </a:cubicBezTo>
                  <a:cubicBezTo>
                    <a:pt x="38" y="0"/>
                    <a:pt x="38" y="0"/>
                    <a:pt x="38" y="0"/>
                  </a:cubicBezTo>
                </a:path>
              </a:pathLst>
            </a:custGeom>
            <a:solidFill>
              <a:srgbClr val="D0C8BF"/>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23" name="Freeform 30911"/>
            <p:cNvSpPr/>
            <p:nvPr/>
          </p:nvSpPr>
          <p:spPr bwMode="auto">
            <a:xfrm>
              <a:off x="2572" y="1252"/>
              <a:ext cx="50" cy="4"/>
            </a:xfrm>
            <a:custGeom>
              <a:gdLst>
                <a:gd name="T0" fmla="*/ 50 w 38"/>
                <a:gd name="T1" fmla="*/ 0 h 3"/>
                <a:gd name="T2" fmla="*/ 0 w 38"/>
                <a:gd name="T3" fmla="*/ 0 h 3"/>
                <a:gd name="T4" fmla="*/ 0 w 38"/>
                <a:gd name="T5" fmla="*/ 3 h 3"/>
                <a:gd name="T6" fmla="*/ 0 w 38"/>
                <a:gd name="T7" fmla="*/ 4 h 3"/>
                <a:gd name="T8" fmla="*/ 50 w 38"/>
                <a:gd name="T9" fmla="*/ 4 h 3"/>
                <a:gd name="T10" fmla="*/ 50 w 38"/>
                <a:gd name="T11" fmla="*/ 0 h 3"/>
                <a:gd name="T12" fmla="*/ 0 60000 65536"/>
                <a:gd name="T13" fmla="*/ 0 60000 65536"/>
                <a:gd name="T14" fmla="*/ 0 60000 65536"/>
                <a:gd name="T15" fmla="*/ 0 60000 65536"/>
                <a:gd name="T16" fmla="*/ 0 60000 65536"/>
                <a:gd name="T17" fmla="*/ 0 60000 65536"/>
              </a:gdLst>
              <a:cxnLst>
                <a:cxn ang="T12">
                  <a:pos x="T0" y="T1"/>
                </a:cxn>
                <a:cxn ang="T13">
                  <a:pos x="T2" y="T3"/>
                </a:cxn>
                <a:cxn ang="T14">
                  <a:pos x="T4" y="T5"/>
                </a:cxn>
                <a:cxn ang="T15">
                  <a:pos x="T6" y="T7"/>
                </a:cxn>
                <a:cxn ang="T16">
                  <a:pos x="T8" y="T9"/>
                </a:cxn>
                <a:cxn ang="T17">
                  <a:pos x="T10" y="T11"/>
                </a:cxn>
              </a:cxnLst>
              <a:rect l="0" t="0" r="r" b="b"/>
              <a:pathLst>
                <a:path w="38" h="3">
                  <a:moveTo>
                    <a:pt x="38" y="0"/>
                  </a:moveTo>
                  <a:cubicBezTo>
                    <a:pt x="0" y="0"/>
                    <a:pt x="0" y="0"/>
                    <a:pt x="0" y="0"/>
                  </a:cubicBezTo>
                  <a:cubicBezTo>
                    <a:pt x="0" y="1"/>
                    <a:pt x="0" y="1"/>
                    <a:pt x="0" y="2"/>
                  </a:cubicBezTo>
                  <a:cubicBezTo>
                    <a:pt x="0" y="3"/>
                    <a:pt x="0" y="3"/>
                    <a:pt x="0" y="3"/>
                  </a:cubicBezTo>
                  <a:cubicBezTo>
                    <a:pt x="38" y="3"/>
                    <a:pt x="38" y="3"/>
                    <a:pt x="38" y="3"/>
                  </a:cubicBezTo>
                  <a:cubicBezTo>
                    <a:pt x="38" y="2"/>
                    <a:pt x="38" y="1"/>
                    <a:pt x="38" y="0"/>
                  </a:cubicBezTo>
                </a:path>
              </a:pathLst>
            </a:custGeom>
            <a:solidFill>
              <a:srgbClr val="CECBC1"/>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24" name="Rectangle 30921"/>
            <p:cNvSpPr>
              <a:spLocks noChangeArrowheads="1"/>
            </p:cNvSpPr>
            <p:nvPr/>
          </p:nvSpPr>
          <p:spPr bwMode="auto">
            <a:xfrm>
              <a:off x="2705" y="1855"/>
              <a:ext cx="93" cy="88"/>
            </a:xfrm>
            <a:prstGeom prst="rect">
              <a:avLst/>
            </a:prstGeom>
            <a:solidFill>
              <a:srgbClr val="F5A48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0" latinLnBrk="0" hangingPunct="0">
                <a:defRPr sz="1200" kern="1200">
                  <a:solidFill>
                    <a:srgbClr val="5F5F5F"/>
                  </a:solidFill>
                  <a:latin typeface="Arial" pitchFamily="34" charset="0"/>
                  <a:ea typeface="黑体" panose="02010609060101010101" pitchFamily="49" charset="-122"/>
                  <a:cs typeface="+mn-cs"/>
                </a:defRPr>
              </a:lvl1pPr>
              <a:lvl2pPr marL="742950" indent="-285750" algn="l" defTabSz="914400" rtl="0" eaLnBrk="0" latinLnBrk="0" hangingPunct="0">
                <a:defRPr sz="1200" kern="1200">
                  <a:solidFill>
                    <a:srgbClr val="5F5F5F"/>
                  </a:solidFill>
                  <a:latin typeface="Arial" pitchFamily="34" charset="0"/>
                  <a:ea typeface="黑体" panose="02010609060101010101" pitchFamily="49" charset="-122"/>
                  <a:cs typeface="+mn-cs"/>
                </a:defRPr>
              </a:lvl2pPr>
              <a:lvl3pPr marL="11430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3pPr>
              <a:lvl4pPr marL="16002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4pPr>
              <a:lvl5pPr marL="20574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5pPr>
              <a:lvl6pPr marL="25146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6pPr>
              <a:lvl7pPr marL="29718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7pPr>
              <a:lvl8pPr marL="34290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8pPr>
              <a:lvl9pPr marL="38862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9pPr>
            </a:lstStyle>
            <a:p>
              <a:pPr eaLnBrk="1" hangingPunct="1"/>
              <a:endParaRPr lang="zh-CN" altLang="en-US" sz="1600"/>
            </a:p>
          </p:txBody>
        </p:sp>
        <p:sp>
          <p:nvSpPr>
            <p:cNvPr id="7225" name="Rectangle 30922"/>
            <p:cNvSpPr>
              <a:spLocks noChangeArrowheads="1"/>
            </p:cNvSpPr>
            <p:nvPr/>
          </p:nvSpPr>
          <p:spPr bwMode="auto">
            <a:xfrm>
              <a:off x="2610" y="1855"/>
              <a:ext cx="95" cy="88"/>
            </a:xfrm>
            <a:prstGeom prst="rect">
              <a:avLst/>
            </a:prstGeom>
            <a:solidFill>
              <a:srgbClr val="FFCCB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0" latinLnBrk="0" hangingPunct="0">
                <a:defRPr sz="1200" kern="1200">
                  <a:solidFill>
                    <a:srgbClr val="5F5F5F"/>
                  </a:solidFill>
                  <a:latin typeface="Arial" pitchFamily="34" charset="0"/>
                  <a:ea typeface="黑体" panose="02010609060101010101" pitchFamily="49" charset="-122"/>
                  <a:cs typeface="+mn-cs"/>
                </a:defRPr>
              </a:lvl1pPr>
              <a:lvl2pPr marL="742950" indent="-285750" algn="l" defTabSz="914400" rtl="0" eaLnBrk="0" latinLnBrk="0" hangingPunct="0">
                <a:defRPr sz="1200" kern="1200">
                  <a:solidFill>
                    <a:srgbClr val="5F5F5F"/>
                  </a:solidFill>
                  <a:latin typeface="Arial" pitchFamily="34" charset="0"/>
                  <a:ea typeface="黑体" panose="02010609060101010101" pitchFamily="49" charset="-122"/>
                  <a:cs typeface="+mn-cs"/>
                </a:defRPr>
              </a:lvl2pPr>
              <a:lvl3pPr marL="11430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3pPr>
              <a:lvl4pPr marL="16002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4pPr>
              <a:lvl5pPr marL="20574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5pPr>
              <a:lvl6pPr marL="25146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6pPr>
              <a:lvl7pPr marL="29718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7pPr>
              <a:lvl8pPr marL="34290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8pPr>
              <a:lvl9pPr marL="38862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9pPr>
            </a:lstStyle>
            <a:p>
              <a:pPr eaLnBrk="1" hangingPunct="1"/>
              <a:endParaRPr lang="zh-CN" altLang="en-US" sz="1600"/>
            </a:p>
          </p:txBody>
        </p:sp>
      </p:grpSp>
      <p:grpSp>
        <p:nvGrpSpPr>
          <p:cNvPr id="32978" name="Group 30930"/>
          <p:cNvGrpSpPr/>
          <p:nvPr/>
        </p:nvGrpSpPr>
        <p:grpSpPr>
          <a:xfrm>
            <a:off x="6553201" y="2655359"/>
            <a:ext cx="4559300" cy="4176184"/>
            <a:chOff x="658" y="294"/>
            <a:chExt cx="1973" cy="1807"/>
          </a:xfrm>
        </p:grpSpPr>
        <p:sp>
          <p:nvSpPr>
            <p:cNvPr id="7197" name="Oval 30929"/>
            <p:cNvSpPr>
              <a:spLocks noChangeArrowheads="1"/>
            </p:cNvSpPr>
            <p:nvPr/>
          </p:nvSpPr>
          <p:spPr bwMode="auto">
            <a:xfrm>
              <a:off x="2037" y="355"/>
              <a:ext cx="499" cy="499"/>
            </a:xfrm>
            <a:prstGeom prst="ellipse">
              <a:avLst/>
            </a:prstGeom>
            <a:solidFill>
              <a:schemeClr val="accent1">
                <a:alpha val="20000"/>
              </a:schemeClr>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marL="0" algn="l" defTabSz="914400" rtl="0" eaLnBrk="0" latinLnBrk="0" hangingPunct="0">
                <a:defRPr sz="1200" kern="1200">
                  <a:solidFill>
                    <a:srgbClr val="5F5F5F"/>
                  </a:solidFill>
                  <a:latin typeface="Arial" pitchFamily="34" charset="0"/>
                  <a:ea typeface="黑体" panose="02010609060101010101" pitchFamily="49" charset="-122"/>
                  <a:cs typeface="+mn-cs"/>
                </a:defRPr>
              </a:lvl1pPr>
              <a:lvl2pPr marL="742950" indent="-285750" algn="l" defTabSz="914400" rtl="0" eaLnBrk="0" latinLnBrk="0" hangingPunct="0">
                <a:defRPr sz="1200" kern="1200">
                  <a:solidFill>
                    <a:srgbClr val="5F5F5F"/>
                  </a:solidFill>
                  <a:latin typeface="Arial" pitchFamily="34" charset="0"/>
                  <a:ea typeface="黑体" panose="02010609060101010101" pitchFamily="49" charset="-122"/>
                  <a:cs typeface="+mn-cs"/>
                </a:defRPr>
              </a:lvl2pPr>
              <a:lvl3pPr marL="11430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3pPr>
              <a:lvl4pPr marL="16002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4pPr>
              <a:lvl5pPr marL="20574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5pPr>
              <a:lvl6pPr marL="25146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6pPr>
              <a:lvl7pPr marL="29718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7pPr>
              <a:lvl8pPr marL="34290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8pPr>
              <a:lvl9pPr marL="38862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9pPr>
            </a:lstStyle>
            <a:p>
              <a:pPr eaLnBrk="1" hangingPunct="1"/>
              <a:endParaRPr lang="zh-CN" altLang="en-US" sz="1600"/>
            </a:p>
          </p:txBody>
        </p:sp>
        <p:sp>
          <p:nvSpPr>
            <p:cNvPr id="7198" name="Freeform 30901"/>
            <p:cNvSpPr/>
            <p:nvPr/>
          </p:nvSpPr>
          <p:spPr bwMode="auto">
            <a:xfrm>
              <a:off x="1586" y="771"/>
              <a:ext cx="216" cy="116"/>
            </a:xfrm>
            <a:custGeom>
              <a:gdLst>
                <a:gd name="T0" fmla="*/ 205 w 163"/>
                <a:gd name="T1" fmla="*/ 103 h 87"/>
                <a:gd name="T2" fmla="*/ 205 w 163"/>
                <a:gd name="T3" fmla="*/ 103 h 87"/>
                <a:gd name="T4" fmla="*/ 183 w 163"/>
                <a:gd name="T5" fmla="*/ 116 h 87"/>
                <a:gd name="T6" fmla="*/ 0 w 163"/>
                <a:gd name="T7" fmla="*/ 59 h 87"/>
                <a:gd name="T8" fmla="*/ 49 w 163"/>
                <a:gd name="T9" fmla="*/ 0 h 87"/>
                <a:gd name="T10" fmla="*/ 183 w 163"/>
                <a:gd name="T11" fmla="*/ 61 h 87"/>
                <a:gd name="T12" fmla="*/ 205 w 163"/>
                <a:gd name="T13" fmla="*/ 103 h 87"/>
                <a:gd name="T14" fmla="*/ 0 60000 65536"/>
                <a:gd name="T15" fmla="*/ 0 60000 65536"/>
                <a:gd name="T16" fmla="*/ 0 60000 65536"/>
                <a:gd name="T17" fmla="*/ 0 60000 65536"/>
                <a:gd name="T18" fmla="*/ 0 60000 65536"/>
                <a:gd name="T19" fmla="*/ 0 60000 65536"/>
                <a:gd name="T20" fmla="*/ 0 60000 65536"/>
              </a:gdLst>
              <a:cxnLst>
                <a:cxn ang="T14">
                  <a:pos x="T0" y="T1"/>
                </a:cxn>
                <a:cxn ang="T15">
                  <a:pos x="T2" y="T3"/>
                </a:cxn>
                <a:cxn ang="T16">
                  <a:pos x="T4" y="T5"/>
                </a:cxn>
                <a:cxn ang="T17">
                  <a:pos x="T6" y="T7"/>
                </a:cxn>
                <a:cxn ang="T18">
                  <a:pos x="T8" y="T9"/>
                </a:cxn>
                <a:cxn ang="T19">
                  <a:pos x="T10" y="T11"/>
                </a:cxn>
                <a:cxn ang="T20">
                  <a:pos x="T12" y="T13"/>
                </a:cxn>
              </a:cxnLst>
              <a:rect l="0" t="0" r="r" b="b"/>
              <a:pathLst>
                <a:path w="163" h="87">
                  <a:moveTo>
                    <a:pt x="155" y="77"/>
                  </a:moveTo>
                  <a:cubicBezTo>
                    <a:pt x="155" y="77"/>
                    <a:pt x="155" y="77"/>
                    <a:pt x="155" y="77"/>
                  </a:cubicBezTo>
                  <a:cubicBezTo>
                    <a:pt x="151" y="83"/>
                    <a:pt x="145" y="87"/>
                    <a:pt x="138" y="87"/>
                  </a:cubicBezTo>
                  <a:cubicBezTo>
                    <a:pt x="0" y="44"/>
                    <a:pt x="0" y="44"/>
                    <a:pt x="0" y="44"/>
                  </a:cubicBezTo>
                  <a:cubicBezTo>
                    <a:pt x="37" y="0"/>
                    <a:pt x="37" y="0"/>
                    <a:pt x="37" y="0"/>
                  </a:cubicBezTo>
                  <a:cubicBezTo>
                    <a:pt x="138" y="46"/>
                    <a:pt x="138" y="46"/>
                    <a:pt x="138" y="46"/>
                  </a:cubicBezTo>
                  <a:cubicBezTo>
                    <a:pt x="154" y="46"/>
                    <a:pt x="163" y="63"/>
                    <a:pt x="155" y="77"/>
                  </a:cubicBezTo>
                  <a:close/>
                </a:path>
              </a:pathLst>
            </a:custGeom>
            <a:solidFill>
              <a:srgbClr val="F5A48B"/>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199" name="Freeform 30902"/>
            <p:cNvSpPr/>
            <p:nvPr/>
          </p:nvSpPr>
          <p:spPr bwMode="auto">
            <a:xfrm>
              <a:off x="1639" y="749"/>
              <a:ext cx="210" cy="79"/>
            </a:xfrm>
            <a:custGeom>
              <a:gdLst>
                <a:gd name="T0" fmla="*/ 206 w 158"/>
                <a:gd name="T1" fmla="*/ 37 h 59"/>
                <a:gd name="T2" fmla="*/ 206 w 158"/>
                <a:gd name="T3" fmla="*/ 37 h 59"/>
                <a:gd name="T4" fmla="*/ 191 w 158"/>
                <a:gd name="T5" fmla="*/ 58 h 59"/>
                <a:gd name="T6" fmla="*/ 0 w 158"/>
                <a:gd name="T7" fmla="*/ 79 h 59"/>
                <a:gd name="T8" fmla="*/ 23 w 158"/>
                <a:gd name="T9" fmla="*/ 5 h 59"/>
                <a:gd name="T10" fmla="*/ 169 w 158"/>
                <a:gd name="T11" fmla="*/ 8 h 59"/>
                <a:gd name="T12" fmla="*/ 206 w 158"/>
                <a:gd name="T13" fmla="*/ 37 h 59"/>
                <a:gd name="T14" fmla="*/ 0 60000 65536"/>
                <a:gd name="T15" fmla="*/ 0 60000 65536"/>
                <a:gd name="T16" fmla="*/ 0 60000 65536"/>
                <a:gd name="T17" fmla="*/ 0 60000 65536"/>
                <a:gd name="T18" fmla="*/ 0 60000 65536"/>
                <a:gd name="T19" fmla="*/ 0 60000 65536"/>
                <a:gd name="T20" fmla="*/ 0 60000 65536"/>
              </a:gdLst>
              <a:cxnLst>
                <a:cxn ang="T14">
                  <a:pos x="T0" y="T1"/>
                </a:cxn>
                <a:cxn ang="T15">
                  <a:pos x="T2" y="T3"/>
                </a:cxn>
                <a:cxn ang="T16">
                  <a:pos x="T4" y="T5"/>
                </a:cxn>
                <a:cxn ang="T17">
                  <a:pos x="T6" y="T7"/>
                </a:cxn>
                <a:cxn ang="T18">
                  <a:pos x="T8" y="T9"/>
                </a:cxn>
                <a:cxn ang="T19">
                  <a:pos x="T10" y="T11"/>
                </a:cxn>
                <a:cxn ang="T20">
                  <a:pos x="T12" y="T13"/>
                </a:cxn>
              </a:cxnLst>
              <a:rect l="0" t="0" r="r" b="b"/>
              <a:pathLst>
                <a:path w="158" h="59">
                  <a:moveTo>
                    <a:pt x="155" y="28"/>
                  </a:moveTo>
                  <a:cubicBezTo>
                    <a:pt x="155" y="28"/>
                    <a:pt x="155" y="28"/>
                    <a:pt x="155" y="28"/>
                  </a:cubicBezTo>
                  <a:cubicBezTo>
                    <a:pt x="154" y="34"/>
                    <a:pt x="150" y="40"/>
                    <a:pt x="144" y="43"/>
                  </a:cubicBezTo>
                  <a:cubicBezTo>
                    <a:pt x="0" y="59"/>
                    <a:pt x="0" y="59"/>
                    <a:pt x="0" y="59"/>
                  </a:cubicBezTo>
                  <a:cubicBezTo>
                    <a:pt x="17" y="4"/>
                    <a:pt x="17" y="4"/>
                    <a:pt x="17" y="4"/>
                  </a:cubicBezTo>
                  <a:cubicBezTo>
                    <a:pt x="127" y="6"/>
                    <a:pt x="127" y="6"/>
                    <a:pt x="127" y="6"/>
                  </a:cubicBezTo>
                  <a:cubicBezTo>
                    <a:pt x="142" y="0"/>
                    <a:pt x="158" y="12"/>
                    <a:pt x="155" y="28"/>
                  </a:cubicBezTo>
                  <a:close/>
                </a:path>
              </a:pathLst>
            </a:custGeom>
            <a:solidFill>
              <a:srgbClr val="F5A48B"/>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00" name="Freeform 30903"/>
            <p:cNvSpPr/>
            <p:nvPr/>
          </p:nvSpPr>
          <p:spPr bwMode="auto">
            <a:xfrm>
              <a:off x="1721" y="693"/>
              <a:ext cx="384" cy="259"/>
            </a:xfrm>
            <a:custGeom>
              <a:gdLst>
                <a:gd name="T0" fmla="*/ 35 w 682"/>
                <a:gd name="T1" fmla="*/ 259 h 460"/>
                <a:gd name="T2" fmla="*/ 0 w 682"/>
                <a:gd name="T3" fmla="*/ 194 h 460"/>
                <a:gd name="T4" fmla="*/ 348 w 682"/>
                <a:gd name="T5" fmla="*/ 0 h 460"/>
                <a:gd name="T6" fmla="*/ 384 w 682"/>
                <a:gd name="T7" fmla="*/ 65 h 460"/>
                <a:gd name="T8" fmla="*/ 35 w 682"/>
                <a:gd name="T9" fmla="*/ 259 h 460"/>
                <a:gd name="T10" fmla="*/ 0 60000 65536"/>
                <a:gd name="T11" fmla="*/ 0 60000 65536"/>
                <a:gd name="T12" fmla="*/ 0 60000 65536"/>
                <a:gd name="T13" fmla="*/ 0 60000 65536"/>
                <a:gd name="T14" fmla="*/ 0 60000 65536"/>
              </a:gdLst>
              <a:cxnLst>
                <a:cxn ang="T10">
                  <a:pos x="T0" y="T1"/>
                </a:cxn>
                <a:cxn ang="T11">
                  <a:pos x="T2" y="T3"/>
                </a:cxn>
                <a:cxn ang="T12">
                  <a:pos x="T4" y="T5"/>
                </a:cxn>
                <a:cxn ang="T13">
                  <a:pos x="T6" y="T7"/>
                </a:cxn>
                <a:cxn ang="T14">
                  <a:pos x="T8" y="T9"/>
                </a:cxn>
              </a:cxnLst>
              <a:rect l="0" t="0" r="r" b="b"/>
              <a:pathLst>
                <a:path w="682" h="460">
                  <a:moveTo>
                    <a:pt x="63" y="460"/>
                  </a:moveTo>
                  <a:lnTo>
                    <a:pt x="0" y="345"/>
                  </a:lnTo>
                  <a:lnTo>
                    <a:pt x="618" y="0"/>
                  </a:lnTo>
                  <a:lnTo>
                    <a:pt x="682" y="115"/>
                  </a:lnTo>
                  <a:lnTo>
                    <a:pt x="63" y="460"/>
                  </a:lnTo>
                  <a:close/>
                </a:path>
              </a:pathLst>
            </a:custGeom>
            <a:solidFill>
              <a:srgbClr val="5A6C75"/>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01" name="Freeform 30904"/>
            <p:cNvSpPr/>
            <p:nvPr/>
          </p:nvSpPr>
          <p:spPr bwMode="auto">
            <a:xfrm>
              <a:off x="1721" y="693"/>
              <a:ext cx="384" cy="259"/>
            </a:xfrm>
            <a:custGeom>
              <a:gdLst>
                <a:gd name="T0" fmla="*/ 35 w 682"/>
                <a:gd name="T1" fmla="*/ 259 h 460"/>
                <a:gd name="T2" fmla="*/ 0 w 682"/>
                <a:gd name="T3" fmla="*/ 194 h 460"/>
                <a:gd name="T4" fmla="*/ 348 w 682"/>
                <a:gd name="T5" fmla="*/ 0 h 460"/>
                <a:gd name="T6" fmla="*/ 384 w 682"/>
                <a:gd name="T7" fmla="*/ 65 h 460"/>
                <a:gd name="T8" fmla="*/ 35 w 682"/>
                <a:gd name="T9" fmla="*/ 259 h 460"/>
                <a:gd name="T10" fmla="*/ 0 60000 65536"/>
                <a:gd name="T11" fmla="*/ 0 60000 65536"/>
                <a:gd name="T12" fmla="*/ 0 60000 65536"/>
                <a:gd name="T13" fmla="*/ 0 60000 65536"/>
                <a:gd name="T14" fmla="*/ 0 60000 65536"/>
              </a:gdLst>
              <a:cxnLst>
                <a:cxn ang="T10">
                  <a:pos x="T0" y="T1"/>
                </a:cxn>
                <a:cxn ang="T11">
                  <a:pos x="T2" y="T3"/>
                </a:cxn>
                <a:cxn ang="T12">
                  <a:pos x="T4" y="T5"/>
                </a:cxn>
                <a:cxn ang="T13">
                  <a:pos x="T6" y="T7"/>
                </a:cxn>
                <a:cxn ang="T14">
                  <a:pos x="T8" y="T9"/>
                </a:cxn>
              </a:cxnLst>
              <a:rect l="0" t="0" r="r" b="b"/>
              <a:pathLst>
                <a:path w="682" h="460">
                  <a:moveTo>
                    <a:pt x="63" y="460"/>
                  </a:moveTo>
                  <a:lnTo>
                    <a:pt x="0" y="345"/>
                  </a:lnTo>
                  <a:lnTo>
                    <a:pt x="618" y="0"/>
                  </a:lnTo>
                  <a:lnTo>
                    <a:pt x="682" y="115"/>
                  </a:lnTo>
                  <a:lnTo>
                    <a:pt x="63" y="46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02" name="Freeform 30905"/>
            <p:cNvSpPr/>
            <p:nvPr/>
          </p:nvSpPr>
          <p:spPr bwMode="auto">
            <a:xfrm>
              <a:off x="1721" y="693"/>
              <a:ext cx="368" cy="227"/>
            </a:xfrm>
            <a:custGeom>
              <a:gdLst>
                <a:gd name="T0" fmla="*/ 17 w 652"/>
                <a:gd name="T1" fmla="*/ 227 h 404"/>
                <a:gd name="T2" fmla="*/ 0 w 652"/>
                <a:gd name="T3" fmla="*/ 194 h 404"/>
                <a:gd name="T4" fmla="*/ 349 w 652"/>
                <a:gd name="T5" fmla="*/ 0 h 404"/>
                <a:gd name="T6" fmla="*/ 368 w 652"/>
                <a:gd name="T7" fmla="*/ 33 h 404"/>
                <a:gd name="T8" fmla="*/ 17 w 652"/>
                <a:gd name="T9" fmla="*/ 227 h 404"/>
                <a:gd name="T10" fmla="*/ 0 60000 65536"/>
                <a:gd name="T11" fmla="*/ 0 60000 65536"/>
                <a:gd name="T12" fmla="*/ 0 60000 65536"/>
                <a:gd name="T13" fmla="*/ 0 60000 65536"/>
                <a:gd name="T14" fmla="*/ 0 60000 65536"/>
              </a:gdLst>
              <a:cxnLst>
                <a:cxn ang="T10">
                  <a:pos x="T0" y="T1"/>
                </a:cxn>
                <a:cxn ang="T11">
                  <a:pos x="T2" y="T3"/>
                </a:cxn>
                <a:cxn ang="T12">
                  <a:pos x="T4" y="T5"/>
                </a:cxn>
                <a:cxn ang="T13">
                  <a:pos x="T6" y="T7"/>
                </a:cxn>
                <a:cxn ang="T14">
                  <a:pos x="T8" y="T9"/>
                </a:cxn>
              </a:cxnLst>
              <a:rect l="0" t="0" r="r" b="b"/>
              <a:pathLst>
                <a:path w="652" h="402">
                  <a:moveTo>
                    <a:pt x="30" y="404"/>
                  </a:moveTo>
                  <a:lnTo>
                    <a:pt x="0" y="345"/>
                  </a:lnTo>
                  <a:lnTo>
                    <a:pt x="618" y="0"/>
                  </a:lnTo>
                  <a:lnTo>
                    <a:pt x="652" y="59"/>
                  </a:lnTo>
                  <a:lnTo>
                    <a:pt x="30" y="404"/>
                  </a:lnTo>
                  <a:close/>
                </a:path>
              </a:pathLst>
            </a:custGeom>
            <a:solidFill>
              <a:srgbClr val="5A6C75"/>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03" name="Freeform 30906"/>
            <p:cNvSpPr/>
            <p:nvPr/>
          </p:nvSpPr>
          <p:spPr bwMode="auto">
            <a:xfrm>
              <a:off x="1721" y="693"/>
              <a:ext cx="368" cy="227"/>
            </a:xfrm>
            <a:custGeom>
              <a:gdLst>
                <a:gd name="T0" fmla="*/ 17 w 652"/>
                <a:gd name="T1" fmla="*/ 227 h 404"/>
                <a:gd name="T2" fmla="*/ 0 w 652"/>
                <a:gd name="T3" fmla="*/ 194 h 404"/>
                <a:gd name="T4" fmla="*/ 349 w 652"/>
                <a:gd name="T5" fmla="*/ 0 h 404"/>
                <a:gd name="T6" fmla="*/ 368 w 652"/>
                <a:gd name="T7" fmla="*/ 33 h 404"/>
                <a:gd name="T8" fmla="*/ 17 w 652"/>
                <a:gd name="T9" fmla="*/ 227 h 404"/>
                <a:gd name="T10" fmla="*/ 0 60000 65536"/>
                <a:gd name="T11" fmla="*/ 0 60000 65536"/>
                <a:gd name="T12" fmla="*/ 0 60000 65536"/>
                <a:gd name="T13" fmla="*/ 0 60000 65536"/>
                <a:gd name="T14" fmla="*/ 0 60000 65536"/>
              </a:gdLst>
              <a:cxnLst>
                <a:cxn ang="T10">
                  <a:pos x="T0" y="T1"/>
                </a:cxn>
                <a:cxn ang="T11">
                  <a:pos x="T2" y="T3"/>
                </a:cxn>
                <a:cxn ang="T12">
                  <a:pos x="T4" y="T5"/>
                </a:cxn>
                <a:cxn ang="T13">
                  <a:pos x="T6" y="T7"/>
                </a:cxn>
                <a:cxn ang="T14">
                  <a:pos x="T8" y="T9"/>
                </a:cxn>
              </a:cxnLst>
              <a:rect l="0" t="0" r="r" b="b"/>
              <a:pathLst>
                <a:path w="652" h="402">
                  <a:moveTo>
                    <a:pt x="30" y="404"/>
                  </a:moveTo>
                  <a:lnTo>
                    <a:pt x="0" y="345"/>
                  </a:lnTo>
                  <a:lnTo>
                    <a:pt x="618" y="0"/>
                  </a:lnTo>
                  <a:lnTo>
                    <a:pt x="652" y="59"/>
                  </a:lnTo>
                  <a:lnTo>
                    <a:pt x="30" y="40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04" name="Freeform 30912"/>
            <p:cNvSpPr/>
            <p:nvPr/>
          </p:nvSpPr>
          <p:spPr bwMode="auto">
            <a:xfrm>
              <a:off x="2056" y="693"/>
              <a:ext cx="49" cy="81"/>
            </a:xfrm>
            <a:custGeom>
              <a:gdLst>
                <a:gd name="T0" fmla="*/ 13 w 37"/>
                <a:gd name="T1" fmla="*/ 0 h 61"/>
                <a:gd name="T2" fmla="*/ 32 w 37"/>
                <a:gd name="T3" fmla="*/ 33 h 61"/>
                <a:gd name="T4" fmla="*/ 0 w 37"/>
                <a:gd name="T5" fmla="*/ 49 h 61"/>
                <a:gd name="T6" fmla="*/ 21 w 37"/>
                <a:gd name="T7" fmla="*/ 81 h 61"/>
                <a:gd name="T8" fmla="*/ 49 w 37"/>
                <a:gd name="T9" fmla="*/ 65 h 61"/>
                <a:gd name="T10" fmla="*/ 13 w 37"/>
                <a:gd name="T11" fmla="*/ 0 h 61"/>
                <a:gd name="T12" fmla="*/ 0 60000 65536"/>
                <a:gd name="T13" fmla="*/ 0 60000 65536"/>
                <a:gd name="T14" fmla="*/ 0 60000 65536"/>
                <a:gd name="T15" fmla="*/ 0 60000 65536"/>
                <a:gd name="T16" fmla="*/ 0 60000 65536"/>
                <a:gd name="T17" fmla="*/ 0 60000 65536"/>
              </a:gdLst>
              <a:cxnLst>
                <a:cxn ang="T12">
                  <a:pos x="T0" y="T1"/>
                </a:cxn>
                <a:cxn ang="T13">
                  <a:pos x="T2" y="T3"/>
                </a:cxn>
                <a:cxn ang="T14">
                  <a:pos x="T4" y="T5"/>
                </a:cxn>
                <a:cxn ang="T15">
                  <a:pos x="T6" y="T7"/>
                </a:cxn>
                <a:cxn ang="T16">
                  <a:pos x="T8" y="T9"/>
                </a:cxn>
                <a:cxn ang="T17">
                  <a:pos x="T10" y="T11"/>
                </a:cxn>
              </a:cxnLst>
              <a:rect l="0" t="0" r="r" b="b"/>
              <a:pathLst>
                <a:path w="37" h="61">
                  <a:moveTo>
                    <a:pt x="10" y="0"/>
                  </a:moveTo>
                  <a:cubicBezTo>
                    <a:pt x="24" y="25"/>
                    <a:pt x="24" y="25"/>
                    <a:pt x="24" y="25"/>
                  </a:cubicBezTo>
                  <a:cubicBezTo>
                    <a:pt x="0" y="37"/>
                    <a:pt x="0" y="37"/>
                    <a:pt x="0" y="37"/>
                  </a:cubicBezTo>
                  <a:cubicBezTo>
                    <a:pt x="5" y="46"/>
                    <a:pt x="11" y="53"/>
                    <a:pt x="16" y="61"/>
                  </a:cubicBezTo>
                  <a:cubicBezTo>
                    <a:pt x="37" y="49"/>
                    <a:pt x="37" y="49"/>
                    <a:pt x="37" y="49"/>
                  </a:cubicBezTo>
                  <a:cubicBezTo>
                    <a:pt x="10" y="0"/>
                    <a:pt x="10" y="0"/>
                    <a:pt x="10" y="0"/>
                  </a:cubicBezTo>
                </a:path>
              </a:pathLst>
            </a:custGeom>
            <a:solidFill>
              <a:srgbClr val="7FAAB2"/>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05" name="Freeform 30913"/>
            <p:cNvSpPr/>
            <p:nvPr/>
          </p:nvSpPr>
          <p:spPr bwMode="auto">
            <a:xfrm>
              <a:off x="2041" y="693"/>
              <a:ext cx="48" cy="49"/>
            </a:xfrm>
            <a:custGeom>
              <a:gdLst>
                <a:gd name="T0" fmla="*/ 29 w 36"/>
                <a:gd name="T1" fmla="*/ 0 h 37"/>
                <a:gd name="T2" fmla="*/ 0 w 36"/>
                <a:gd name="T3" fmla="*/ 16 h 37"/>
                <a:gd name="T4" fmla="*/ 13 w 36"/>
                <a:gd name="T5" fmla="*/ 44 h 37"/>
                <a:gd name="T6" fmla="*/ 16 w 36"/>
                <a:gd name="T7" fmla="*/ 49 h 37"/>
                <a:gd name="T8" fmla="*/ 48 w 36"/>
                <a:gd name="T9" fmla="*/ 33 h 37"/>
                <a:gd name="T10" fmla="*/ 29 w 36"/>
                <a:gd name="T11" fmla="*/ 0 h 37"/>
                <a:gd name="T12" fmla="*/ 0 60000 65536"/>
                <a:gd name="T13" fmla="*/ 0 60000 65536"/>
                <a:gd name="T14" fmla="*/ 0 60000 65536"/>
                <a:gd name="T15" fmla="*/ 0 60000 65536"/>
                <a:gd name="T16" fmla="*/ 0 60000 65536"/>
                <a:gd name="T17" fmla="*/ 0 60000 65536"/>
              </a:gdLst>
              <a:cxnLst>
                <a:cxn ang="T12">
                  <a:pos x="T0" y="T1"/>
                </a:cxn>
                <a:cxn ang="T13">
                  <a:pos x="T2" y="T3"/>
                </a:cxn>
                <a:cxn ang="T14">
                  <a:pos x="T4" y="T5"/>
                </a:cxn>
                <a:cxn ang="T15">
                  <a:pos x="T6" y="T7"/>
                </a:cxn>
                <a:cxn ang="T16">
                  <a:pos x="T8" y="T9"/>
                </a:cxn>
                <a:cxn ang="T17">
                  <a:pos x="T10" y="T11"/>
                </a:cxn>
              </a:cxnLst>
              <a:rect l="0" t="0" r="r" b="b"/>
              <a:pathLst>
                <a:path w="36" h="37">
                  <a:moveTo>
                    <a:pt x="22" y="0"/>
                  </a:moveTo>
                  <a:cubicBezTo>
                    <a:pt x="0" y="12"/>
                    <a:pt x="0" y="12"/>
                    <a:pt x="0" y="12"/>
                  </a:cubicBezTo>
                  <a:cubicBezTo>
                    <a:pt x="3" y="19"/>
                    <a:pt x="6" y="26"/>
                    <a:pt x="10" y="33"/>
                  </a:cubicBezTo>
                  <a:cubicBezTo>
                    <a:pt x="11" y="34"/>
                    <a:pt x="12" y="36"/>
                    <a:pt x="12" y="37"/>
                  </a:cubicBezTo>
                  <a:cubicBezTo>
                    <a:pt x="36" y="25"/>
                    <a:pt x="36" y="25"/>
                    <a:pt x="36" y="25"/>
                  </a:cubicBezTo>
                  <a:cubicBezTo>
                    <a:pt x="22" y="0"/>
                    <a:pt x="22" y="0"/>
                    <a:pt x="22" y="0"/>
                  </a:cubicBezTo>
                </a:path>
              </a:pathLst>
            </a:custGeom>
            <a:solidFill>
              <a:srgbClr val="7FAAB2"/>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06" name="Freeform 30914"/>
            <p:cNvSpPr>
              <a:spLocks noEditPoints="1"/>
            </p:cNvSpPr>
            <p:nvPr/>
          </p:nvSpPr>
          <p:spPr bwMode="auto">
            <a:xfrm>
              <a:off x="1942" y="294"/>
              <a:ext cx="689" cy="624"/>
            </a:xfrm>
            <a:custGeom>
              <a:gdLst>
                <a:gd name="T0" fmla="*/ 262 w 518"/>
                <a:gd name="T1" fmla="*/ 601 h 469"/>
                <a:gd name="T2" fmla="*/ 81 w 518"/>
                <a:gd name="T3" fmla="*/ 459 h 469"/>
                <a:gd name="T4" fmla="*/ 198 w 518"/>
                <a:gd name="T5" fmla="*/ 49 h 469"/>
                <a:gd name="T6" fmla="*/ 427 w 518"/>
                <a:gd name="T7" fmla="*/ 23 h 469"/>
                <a:gd name="T8" fmla="*/ 608 w 518"/>
                <a:gd name="T9" fmla="*/ 165 h 469"/>
                <a:gd name="T10" fmla="*/ 491 w 518"/>
                <a:gd name="T11" fmla="*/ 575 h 469"/>
                <a:gd name="T12" fmla="*/ 262 w 518"/>
                <a:gd name="T13" fmla="*/ 601 h 469"/>
                <a:gd name="T14" fmla="*/ 408 w 518"/>
                <a:gd name="T15" fmla="*/ 89 h 469"/>
                <a:gd name="T16" fmla="*/ 231 w 518"/>
                <a:gd name="T17" fmla="*/ 109 h 469"/>
                <a:gd name="T18" fmla="*/ 142 w 518"/>
                <a:gd name="T19" fmla="*/ 424 h 469"/>
                <a:gd name="T20" fmla="*/ 281 w 518"/>
                <a:gd name="T21" fmla="*/ 535 h 469"/>
                <a:gd name="T22" fmla="*/ 458 w 518"/>
                <a:gd name="T23" fmla="*/ 515 h 469"/>
                <a:gd name="T24" fmla="*/ 548 w 518"/>
                <a:gd name="T25" fmla="*/ 200 h 469"/>
                <a:gd name="T26" fmla="*/ 408 w 518"/>
                <a:gd name="T27" fmla="*/ 89 h 46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18" h="469">
                  <a:moveTo>
                    <a:pt x="197" y="452"/>
                  </a:moveTo>
                  <a:cubicBezTo>
                    <a:pt x="139" y="436"/>
                    <a:pt x="91" y="397"/>
                    <a:pt x="61" y="345"/>
                  </a:cubicBezTo>
                  <a:cubicBezTo>
                    <a:pt x="0" y="235"/>
                    <a:pt x="40" y="97"/>
                    <a:pt x="149" y="37"/>
                  </a:cubicBezTo>
                  <a:cubicBezTo>
                    <a:pt x="202" y="7"/>
                    <a:pt x="263" y="0"/>
                    <a:pt x="321" y="17"/>
                  </a:cubicBezTo>
                  <a:cubicBezTo>
                    <a:pt x="379" y="33"/>
                    <a:pt x="428" y="71"/>
                    <a:pt x="457" y="124"/>
                  </a:cubicBezTo>
                  <a:cubicBezTo>
                    <a:pt x="518" y="234"/>
                    <a:pt x="478" y="372"/>
                    <a:pt x="369" y="432"/>
                  </a:cubicBezTo>
                  <a:cubicBezTo>
                    <a:pt x="316" y="462"/>
                    <a:pt x="255" y="469"/>
                    <a:pt x="197" y="452"/>
                  </a:cubicBezTo>
                  <a:close/>
                  <a:moveTo>
                    <a:pt x="307" y="67"/>
                  </a:moveTo>
                  <a:cubicBezTo>
                    <a:pt x="262" y="54"/>
                    <a:pt x="215" y="59"/>
                    <a:pt x="174" y="82"/>
                  </a:cubicBezTo>
                  <a:cubicBezTo>
                    <a:pt x="90" y="129"/>
                    <a:pt x="60" y="235"/>
                    <a:pt x="107" y="319"/>
                  </a:cubicBezTo>
                  <a:cubicBezTo>
                    <a:pt x="129" y="360"/>
                    <a:pt x="166" y="390"/>
                    <a:pt x="211" y="402"/>
                  </a:cubicBezTo>
                  <a:cubicBezTo>
                    <a:pt x="256" y="415"/>
                    <a:pt x="303" y="410"/>
                    <a:pt x="344" y="387"/>
                  </a:cubicBezTo>
                  <a:cubicBezTo>
                    <a:pt x="428" y="340"/>
                    <a:pt x="458" y="234"/>
                    <a:pt x="412" y="150"/>
                  </a:cubicBezTo>
                  <a:cubicBezTo>
                    <a:pt x="389" y="109"/>
                    <a:pt x="352" y="79"/>
                    <a:pt x="307" y="67"/>
                  </a:cubicBezTo>
                  <a:close/>
                </a:path>
              </a:pathLst>
            </a:custGeom>
            <a:solidFill>
              <a:srgbClr val="5A6C75"/>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07" name="Freeform 30915"/>
            <p:cNvSpPr/>
            <p:nvPr/>
          </p:nvSpPr>
          <p:spPr bwMode="auto">
            <a:xfrm>
              <a:off x="1611" y="735"/>
              <a:ext cx="352" cy="245"/>
            </a:xfrm>
            <a:custGeom>
              <a:gdLst>
                <a:gd name="T0" fmla="*/ 320 w 265"/>
                <a:gd name="T1" fmla="*/ 0 h 184"/>
                <a:gd name="T2" fmla="*/ 43 w 265"/>
                <a:gd name="T3" fmla="*/ 156 h 184"/>
                <a:gd name="T4" fmla="*/ 17 w 265"/>
                <a:gd name="T5" fmla="*/ 244 h 184"/>
                <a:gd name="T6" fmla="*/ 19 w 265"/>
                <a:gd name="T7" fmla="*/ 245 h 184"/>
                <a:gd name="T8" fmla="*/ 352 w 265"/>
                <a:gd name="T9" fmla="*/ 59 h 184"/>
                <a:gd name="T10" fmla="*/ 320 w 265"/>
                <a:gd name="T11" fmla="*/ 0 h 184"/>
                <a:gd name="T12" fmla="*/ 0 60000 65536"/>
                <a:gd name="T13" fmla="*/ 0 60000 65536"/>
                <a:gd name="T14" fmla="*/ 0 60000 65536"/>
                <a:gd name="T15" fmla="*/ 0 60000 65536"/>
                <a:gd name="T16" fmla="*/ 0 60000 65536"/>
                <a:gd name="T17" fmla="*/ 0 60000 65536"/>
              </a:gdLst>
              <a:cxnLst>
                <a:cxn ang="T12">
                  <a:pos x="T0" y="T1"/>
                </a:cxn>
                <a:cxn ang="T13">
                  <a:pos x="T2" y="T3"/>
                </a:cxn>
                <a:cxn ang="T14">
                  <a:pos x="T4" y="T5"/>
                </a:cxn>
                <a:cxn ang="T15">
                  <a:pos x="T6" y="T7"/>
                </a:cxn>
                <a:cxn ang="T16">
                  <a:pos x="T8" y="T9"/>
                </a:cxn>
                <a:cxn ang="T17">
                  <a:pos x="T10" y="T11"/>
                </a:cxn>
              </a:cxnLst>
              <a:rect l="0" t="0" r="r" b="b"/>
              <a:pathLst>
                <a:path w="265" h="184">
                  <a:moveTo>
                    <a:pt x="241" y="0"/>
                  </a:moveTo>
                  <a:cubicBezTo>
                    <a:pt x="32" y="117"/>
                    <a:pt x="32" y="117"/>
                    <a:pt x="32" y="117"/>
                  </a:cubicBezTo>
                  <a:cubicBezTo>
                    <a:pt x="9" y="130"/>
                    <a:pt x="0" y="159"/>
                    <a:pt x="13" y="183"/>
                  </a:cubicBezTo>
                  <a:cubicBezTo>
                    <a:pt x="14" y="184"/>
                    <a:pt x="14" y="184"/>
                    <a:pt x="14" y="184"/>
                  </a:cubicBezTo>
                  <a:cubicBezTo>
                    <a:pt x="265" y="44"/>
                    <a:pt x="265" y="44"/>
                    <a:pt x="265" y="44"/>
                  </a:cubicBezTo>
                  <a:lnTo>
                    <a:pt x="241" y="0"/>
                  </a:lnTo>
                  <a:close/>
                </a:path>
              </a:pathLst>
            </a:custGeom>
            <a:solidFill>
              <a:srgbClr val="FF6E40"/>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08" name="Freeform 30916"/>
            <p:cNvSpPr/>
            <p:nvPr/>
          </p:nvSpPr>
          <p:spPr bwMode="auto">
            <a:xfrm>
              <a:off x="1630" y="793"/>
              <a:ext cx="367" cy="231"/>
            </a:xfrm>
            <a:custGeom>
              <a:gdLst>
                <a:gd name="T0" fmla="*/ 334 w 276"/>
                <a:gd name="T1" fmla="*/ 0 h 173"/>
                <a:gd name="T2" fmla="*/ 0 w 276"/>
                <a:gd name="T3" fmla="*/ 187 h 173"/>
                <a:gd name="T4" fmla="*/ 1 w 276"/>
                <a:gd name="T5" fmla="*/ 188 h 173"/>
                <a:gd name="T6" fmla="*/ 89 w 276"/>
                <a:gd name="T7" fmla="*/ 214 h 173"/>
                <a:gd name="T8" fmla="*/ 367 w 276"/>
                <a:gd name="T9" fmla="*/ 59 h 173"/>
                <a:gd name="T10" fmla="*/ 334 w 276"/>
                <a:gd name="T11" fmla="*/ 0 h 173"/>
                <a:gd name="T12" fmla="*/ 0 60000 65536"/>
                <a:gd name="T13" fmla="*/ 0 60000 65536"/>
                <a:gd name="T14" fmla="*/ 0 60000 65536"/>
                <a:gd name="T15" fmla="*/ 0 60000 65536"/>
                <a:gd name="T16" fmla="*/ 0 60000 65536"/>
                <a:gd name="T17" fmla="*/ 0 60000 65536"/>
              </a:gdLst>
              <a:cxnLst>
                <a:cxn ang="T12">
                  <a:pos x="T0" y="T1"/>
                </a:cxn>
                <a:cxn ang="T13">
                  <a:pos x="T2" y="T3"/>
                </a:cxn>
                <a:cxn ang="T14">
                  <a:pos x="T4" y="T5"/>
                </a:cxn>
                <a:cxn ang="T15">
                  <a:pos x="T6" y="T7"/>
                </a:cxn>
                <a:cxn ang="T16">
                  <a:pos x="T8" y="T9"/>
                </a:cxn>
                <a:cxn ang="T17">
                  <a:pos x="T10" y="T11"/>
                </a:cxn>
              </a:cxnLst>
              <a:rect l="0" t="0" r="r" b="b"/>
              <a:pathLst>
                <a:path w="276" h="173">
                  <a:moveTo>
                    <a:pt x="251" y="0"/>
                  </a:moveTo>
                  <a:cubicBezTo>
                    <a:pt x="0" y="140"/>
                    <a:pt x="0" y="140"/>
                    <a:pt x="0" y="140"/>
                  </a:cubicBezTo>
                  <a:cubicBezTo>
                    <a:pt x="1" y="141"/>
                    <a:pt x="1" y="141"/>
                    <a:pt x="1" y="141"/>
                  </a:cubicBezTo>
                  <a:cubicBezTo>
                    <a:pt x="14" y="165"/>
                    <a:pt x="43" y="173"/>
                    <a:pt x="67" y="160"/>
                  </a:cubicBezTo>
                  <a:cubicBezTo>
                    <a:pt x="276" y="44"/>
                    <a:pt x="276" y="44"/>
                    <a:pt x="276" y="44"/>
                  </a:cubicBezTo>
                  <a:lnTo>
                    <a:pt x="251" y="0"/>
                  </a:lnTo>
                  <a:close/>
                </a:path>
              </a:pathLst>
            </a:custGeom>
            <a:solidFill>
              <a:srgbClr val="DD2C00"/>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09" name="Freeform 30917"/>
            <p:cNvSpPr/>
            <p:nvPr/>
          </p:nvSpPr>
          <p:spPr bwMode="auto">
            <a:xfrm>
              <a:off x="1399" y="683"/>
              <a:ext cx="528" cy="556"/>
            </a:xfrm>
            <a:custGeom>
              <a:gdLst>
                <a:gd name="T0" fmla="*/ 152 w 397"/>
                <a:gd name="T1" fmla="*/ 556 h 418"/>
                <a:gd name="T2" fmla="*/ 436 w 397"/>
                <a:gd name="T3" fmla="*/ 370 h 418"/>
                <a:gd name="T4" fmla="*/ 511 w 397"/>
                <a:gd name="T5" fmla="*/ 262 h 418"/>
                <a:gd name="T6" fmla="*/ 484 w 397"/>
                <a:gd name="T7" fmla="*/ 193 h 418"/>
                <a:gd name="T8" fmla="*/ 484 w 397"/>
                <a:gd name="T9" fmla="*/ 193 h 418"/>
                <a:gd name="T10" fmla="*/ 438 w 397"/>
                <a:gd name="T11" fmla="*/ 209 h 418"/>
                <a:gd name="T12" fmla="*/ 380 w 397"/>
                <a:gd name="T13" fmla="*/ 283 h 418"/>
                <a:gd name="T14" fmla="*/ 283 w 397"/>
                <a:gd name="T15" fmla="*/ 307 h 418"/>
                <a:gd name="T16" fmla="*/ 239 w 397"/>
                <a:gd name="T17" fmla="*/ 213 h 418"/>
                <a:gd name="T18" fmla="*/ 253 w 397"/>
                <a:gd name="T19" fmla="*/ 164 h 418"/>
                <a:gd name="T20" fmla="*/ 456 w 397"/>
                <a:gd name="T21" fmla="*/ 77 h 418"/>
                <a:gd name="T22" fmla="*/ 479 w 397"/>
                <a:gd name="T23" fmla="*/ 37 h 418"/>
                <a:gd name="T24" fmla="*/ 428 w 397"/>
                <a:gd name="T25" fmla="*/ 8 h 418"/>
                <a:gd name="T26" fmla="*/ 192 w 397"/>
                <a:gd name="T27" fmla="*/ 100 h 418"/>
                <a:gd name="T28" fmla="*/ 0 w 397"/>
                <a:gd name="T29" fmla="*/ 414 h 418"/>
                <a:gd name="T30" fmla="*/ 152 w 397"/>
                <a:gd name="T31" fmla="*/ 556 h 4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97" h="418">
                  <a:moveTo>
                    <a:pt x="114" y="418"/>
                  </a:moveTo>
                  <a:cubicBezTo>
                    <a:pt x="328" y="278"/>
                    <a:pt x="328" y="278"/>
                    <a:pt x="328" y="278"/>
                  </a:cubicBezTo>
                  <a:cubicBezTo>
                    <a:pt x="384" y="197"/>
                    <a:pt x="384" y="197"/>
                    <a:pt x="384" y="197"/>
                  </a:cubicBezTo>
                  <a:cubicBezTo>
                    <a:pt x="397" y="177"/>
                    <a:pt x="387" y="150"/>
                    <a:pt x="364" y="145"/>
                  </a:cubicBezTo>
                  <a:cubicBezTo>
                    <a:pt x="364" y="145"/>
                    <a:pt x="364" y="145"/>
                    <a:pt x="364" y="145"/>
                  </a:cubicBezTo>
                  <a:cubicBezTo>
                    <a:pt x="351" y="141"/>
                    <a:pt x="337" y="146"/>
                    <a:pt x="329" y="157"/>
                  </a:cubicBezTo>
                  <a:cubicBezTo>
                    <a:pt x="286" y="213"/>
                    <a:pt x="286" y="213"/>
                    <a:pt x="286" y="213"/>
                  </a:cubicBezTo>
                  <a:cubicBezTo>
                    <a:pt x="269" y="235"/>
                    <a:pt x="239" y="242"/>
                    <a:pt x="213" y="231"/>
                  </a:cubicBezTo>
                  <a:cubicBezTo>
                    <a:pt x="186" y="218"/>
                    <a:pt x="172" y="189"/>
                    <a:pt x="180" y="160"/>
                  </a:cubicBezTo>
                  <a:cubicBezTo>
                    <a:pt x="190" y="123"/>
                    <a:pt x="190" y="123"/>
                    <a:pt x="190" y="123"/>
                  </a:cubicBezTo>
                  <a:cubicBezTo>
                    <a:pt x="343" y="58"/>
                    <a:pt x="343" y="58"/>
                    <a:pt x="343" y="58"/>
                  </a:cubicBezTo>
                  <a:cubicBezTo>
                    <a:pt x="355" y="53"/>
                    <a:pt x="362" y="41"/>
                    <a:pt x="360" y="28"/>
                  </a:cubicBezTo>
                  <a:cubicBezTo>
                    <a:pt x="357" y="10"/>
                    <a:pt x="339" y="0"/>
                    <a:pt x="322" y="6"/>
                  </a:cubicBezTo>
                  <a:cubicBezTo>
                    <a:pt x="144" y="75"/>
                    <a:pt x="144" y="75"/>
                    <a:pt x="144" y="75"/>
                  </a:cubicBezTo>
                  <a:cubicBezTo>
                    <a:pt x="0" y="311"/>
                    <a:pt x="0" y="311"/>
                    <a:pt x="0" y="311"/>
                  </a:cubicBezTo>
                  <a:lnTo>
                    <a:pt x="114" y="418"/>
                  </a:lnTo>
                  <a:close/>
                </a:path>
              </a:pathLst>
            </a:custGeom>
            <a:solidFill>
              <a:srgbClr val="FFCCBC"/>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10" name="Freeform 30918"/>
            <p:cNvSpPr/>
            <p:nvPr/>
          </p:nvSpPr>
          <p:spPr bwMode="auto">
            <a:xfrm>
              <a:off x="1780" y="871"/>
              <a:ext cx="147" cy="182"/>
            </a:xfrm>
            <a:custGeom>
              <a:gdLst>
                <a:gd name="T0" fmla="*/ 57 w 111"/>
                <a:gd name="T1" fmla="*/ 21 h 137"/>
                <a:gd name="T2" fmla="*/ 103 w 111"/>
                <a:gd name="T3" fmla="*/ 5 h 137"/>
                <a:gd name="T4" fmla="*/ 103 w 111"/>
                <a:gd name="T5" fmla="*/ 5 h 137"/>
                <a:gd name="T6" fmla="*/ 130 w 111"/>
                <a:gd name="T7" fmla="*/ 74 h 137"/>
                <a:gd name="T8" fmla="*/ 56 w 111"/>
                <a:gd name="T9" fmla="*/ 182 h 137"/>
                <a:gd name="T10" fmla="*/ 0 w 111"/>
                <a:gd name="T11" fmla="*/ 96 h 137"/>
                <a:gd name="T12" fmla="*/ 57 w 111"/>
                <a:gd name="T13" fmla="*/ 21 h 137"/>
                <a:gd name="T14" fmla="*/ 0 60000 65536"/>
                <a:gd name="T15" fmla="*/ 0 60000 65536"/>
                <a:gd name="T16" fmla="*/ 0 60000 65536"/>
                <a:gd name="T17" fmla="*/ 0 60000 65536"/>
                <a:gd name="T18" fmla="*/ 0 60000 65536"/>
                <a:gd name="T19" fmla="*/ 0 60000 65536"/>
                <a:gd name="T20" fmla="*/ 0 60000 65536"/>
              </a:gdLst>
              <a:cxnLst>
                <a:cxn ang="T14">
                  <a:pos x="T0" y="T1"/>
                </a:cxn>
                <a:cxn ang="T15">
                  <a:pos x="T2" y="T3"/>
                </a:cxn>
                <a:cxn ang="T16">
                  <a:pos x="T4" y="T5"/>
                </a:cxn>
                <a:cxn ang="T17">
                  <a:pos x="T6" y="T7"/>
                </a:cxn>
                <a:cxn ang="T18">
                  <a:pos x="T8" y="T9"/>
                </a:cxn>
                <a:cxn ang="T19">
                  <a:pos x="T10" y="T11"/>
                </a:cxn>
                <a:cxn ang="T20">
                  <a:pos x="T12" y="T13"/>
                </a:cxn>
              </a:cxnLst>
              <a:rect l="0" t="0" r="r" b="b"/>
              <a:pathLst>
                <a:path w="110" h="137">
                  <a:moveTo>
                    <a:pt x="43" y="16"/>
                  </a:moveTo>
                  <a:cubicBezTo>
                    <a:pt x="51" y="5"/>
                    <a:pt x="65" y="0"/>
                    <a:pt x="78" y="4"/>
                  </a:cubicBezTo>
                  <a:cubicBezTo>
                    <a:pt x="78" y="4"/>
                    <a:pt x="78" y="4"/>
                    <a:pt x="78" y="4"/>
                  </a:cubicBezTo>
                  <a:cubicBezTo>
                    <a:pt x="101" y="9"/>
                    <a:pt x="111" y="36"/>
                    <a:pt x="98" y="56"/>
                  </a:cubicBezTo>
                  <a:cubicBezTo>
                    <a:pt x="42" y="137"/>
                    <a:pt x="42" y="137"/>
                    <a:pt x="42" y="137"/>
                  </a:cubicBezTo>
                  <a:cubicBezTo>
                    <a:pt x="0" y="72"/>
                    <a:pt x="0" y="72"/>
                    <a:pt x="0" y="72"/>
                  </a:cubicBezTo>
                  <a:lnTo>
                    <a:pt x="43" y="16"/>
                  </a:lnTo>
                  <a:close/>
                </a:path>
              </a:pathLst>
            </a:custGeom>
            <a:solidFill>
              <a:srgbClr val="FFCCBC"/>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11" name="Freeform 30919"/>
            <p:cNvSpPr/>
            <p:nvPr/>
          </p:nvSpPr>
          <p:spPr bwMode="auto">
            <a:xfrm>
              <a:off x="1359" y="1097"/>
              <a:ext cx="192" cy="195"/>
            </a:xfrm>
            <a:custGeom>
              <a:gdLst>
                <a:gd name="T0" fmla="*/ 192 w 340"/>
                <a:gd name="T1" fmla="*/ 142 h 347"/>
                <a:gd name="T2" fmla="*/ 141 w 340"/>
                <a:gd name="T3" fmla="*/ 195 h 347"/>
                <a:gd name="T4" fmla="*/ 137 w 340"/>
                <a:gd name="T5" fmla="*/ 191 h 347"/>
                <a:gd name="T6" fmla="*/ 0 w 340"/>
                <a:gd name="T7" fmla="*/ 71 h 347"/>
                <a:gd name="T8" fmla="*/ 40 w 340"/>
                <a:gd name="T9" fmla="*/ 0 h 347"/>
                <a:gd name="T10" fmla="*/ 192 w 340"/>
                <a:gd name="T11" fmla="*/ 142 h 347"/>
                <a:gd name="T12" fmla="*/ 0 60000 65536"/>
                <a:gd name="T13" fmla="*/ 0 60000 65536"/>
                <a:gd name="T14" fmla="*/ 0 60000 65536"/>
                <a:gd name="T15" fmla="*/ 0 60000 65536"/>
                <a:gd name="T16" fmla="*/ 0 60000 65536"/>
                <a:gd name="T17" fmla="*/ 0 60000 65536"/>
              </a:gdLst>
              <a:cxnLst>
                <a:cxn ang="T12">
                  <a:pos x="T0" y="T1"/>
                </a:cxn>
                <a:cxn ang="T13">
                  <a:pos x="T2" y="T3"/>
                </a:cxn>
                <a:cxn ang="T14">
                  <a:pos x="T4" y="T5"/>
                </a:cxn>
                <a:cxn ang="T15">
                  <a:pos x="T6" y="T7"/>
                </a:cxn>
                <a:cxn ang="T16">
                  <a:pos x="T8" y="T9"/>
                </a:cxn>
                <a:cxn ang="T17">
                  <a:pos x="T10" y="T11"/>
                </a:cxn>
              </a:cxnLst>
              <a:rect l="0" t="0" r="r" b="b"/>
              <a:pathLst>
                <a:path w="340" h="347">
                  <a:moveTo>
                    <a:pt x="340" y="253"/>
                  </a:moveTo>
                  <a:lnTo>
                    <a:pt x="250" y="347"/>
                  </a:lnTo>
                  <a:lnTo>
                    <a:pt x="243" y="340"/>
                  </a:lnTo>
                  <a:lnTo>
                    <a:pt x="0" y="127"/>
                  </a:lnTo>
                  <a:lnTo>
                    <a:pt x="71" y="0"/>
                  </a:lnTo>
                  <a:lnTo>
                    <a:pt x="340" y="253"/>
                  </a:lnTo>
                  <a:close/>
                </a:path>
              </a:pathLst>
            </a:custGeom>
            <a:solidFill>
              <a:srgbClr val="FFCCBC"/>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12" name="Freeform 30920"/>
            <p:cNvSpPr/>
            <p:nvPr/>
          </p:nvSpPr>
          <p:spPr bwMode="auto">
            <a:xfrm>
              <a:off x="1427" y="1097"/>
              <a:ext cx="341" cy="195"/>
            </a:xfrm>
            <a:custGeom>
              <a:gdLst>
                <a:gd name="T0" fmla="*/ 130 w 604"/>
                <a:gd name="T1" fmla="*/ 138 h 347"/>
                <a:gd name="T2" fmla="*/ 341 w 604"/>
                <a:gd name="T3" fmla="*/ 0 h 347"/>
                <a:gd name="T4" fmla="*/ 0 w 604"/>
                <a:gd name="T5" fmla="*/ 130 h 347"/>
                <a:gd name="T6" fmla="*/ 73 w 604"/>
                <a:gd name="T7" fmla="*/ 195 h 347"/>
                <a:gd name="T8" fmla="*/ 130 w 604"/>
                <a:gd name="T9" fmla="*/ 138 h 347"/>
                <a:gd name="T10" fmla="*/ 0 60000 65536"/>
                <a:gd name="T11" fmla="*/ 0 60000 65536"/>
                <a:gd name="T12" fmla="*/ 0 60000 65536"/>
                <a:gd name="T13" fmla="*/ 0 60000 65536"/>
                <a:gd name="T14" fmla="*/ 0 60000 65536"/>
              </a:gdLst>
              <a:cxnLst>
                <a:cxn ang="T10">
                  <a:pos x="T0" y="T1"/>
                </a:cxn>
                <a:cxn ang="T11">
                  <a:pos x="T2" y="T3"/>
                </a:cxn>
                <a:cxn ang="T12">
                  <a:pos x="T4" y="T5"/>
                </a:cxn>
                <a:cxn ang="T13">
                  <a:pos x="T6" y="T7"/>
                </a:cxn>
                <a:cxn ang="T14">
                  <a:pos x="T8" y="T9"/>
                </a:cxn>
              </a:cxnLst>
              <a:rect l="0" t="0" r="r" b="b"/>
              <a:pathLst>
                <a:path w="604" h="347">
                  <a:moveTo>
                    <a:pt x="231" y="246"/>
                  </a:moveTo>
                  <a:lnTo>
                    <a:pt x="604" y="0"/>
                  </a:lnTo>
                  <a:lnTo>
                    <a:pt x="0" y="231"/>
                  </a:lnTo>
                  <a:lnTo>
                    <a:pt x="129" y="347"/>
                  </a:lnTo>
                  <a:lnTo>
                    <a:pt x="231" y="246"/>
                  </a:lnTo>
                  <a:close/>
                </a:path>
              </a:pathLst>
            </a:custGeom>
            <a:solidFill>
              <a:srgbClr val="F5A48B"/>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13" name="Freeform 30923"/>
            <p:cNvSpPr/>
            <p:nvPr/>
          </p:nvSpPr>
          <p:spPr bwMode="auto">
            <a:xfrm>
              <a:off x="1399" y="1227"/>
              <a:ext cx="129" cy="121"/>
            </a:xfrm>
            <a:custGeom>
              <a:gdLst>
                <a:gd name="T0" fmla="*/ 93 w 229"/>
                <a:gd name="T1" fmla="*/ 121 h 215"/>
                <a:gd name="T2" fmla="*/ 0 w 229"/>
                <a:gd name="T3" fmla="*/ 43 h 215"/>
                <a:gd name="T4" fmla="*/ 36 w 229"/>
                <a:gd name="T5" fmla="*/ 0 h 215"/>
                <a:gd name="T6" fmla="*/ 129 w 229"/>
                <a:gd name="T7" fmla="*/ 79 h 215"/>
                <a:gd name="T8" fmla="*/ 93 w 229"/>
                <a:gd name="T9" fmla="*/ 121 h 215"/>
                <a:gd name="T10" fmla="*/ 0 60000 65536"/>
                <a:gd name="T11" fmla="*/ 0 60000 65536"/>
                <a:gd name="T12" fmla="*/ 0 60000 65536"/>
                <a:gd name="T13" fmla="*/ 0 60000 65536"/>
                <a:gd name="T14" fmla="*/ 0 60000 65536"/>
              </a:gdLst>
              <a:cxnLst>
                <a:cxn ang="T10">
                  <a:pos x="T0" y="T1"/>
                </a:cxn>
                <a:cxn ang="T11">
                  <a:pos x="T2" y="T3"/>
                </a:cxn>
                <a:cxn ang="T12">
                  <a:pos x="T4" y="T5"/>
                </a:cxn>
                <a:cxn ang="T13">
                  <a:pos x="T6" y="T7"/>
                </a:cxn>
                <a:cxn ang="T14">
                  <a:pos x="T8" y="T9"/>
                </a:cxn>
              </a:cxnLst>
              <a:rect l="0" t="0" r="r" b="b"/>
              <a:pathLst>
                <a:path w="229" h="215">
                  <a:moveTo>
                    <a:pt x="165" y="215"/>
                  </a:moveTo>
                  <a:lnTo>
                    <a:pt x="0" y="76"/>
                  </a:lnTo>
                  <a:lnTo>
                    <a:pt x="64" y="0"/>
                  </a:lnTo>
                  <a:lnTo>
                    <a:pt x="229" y="140"/>
                  </a:lnTo>
                  <a:lnTo>
                    <a:pt x="165" y="215"/>
                  </a:lnTo>
                  <a:close/>
                </a:path>
              </a:pathLst>
            </a:custGeom>
            <a:solidFill>
              <a:srgbClr val="D6D6D6"/>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14" name="Freeform 30924"/>
            <p:cNvSpPr/>
            <p:nvPr/>
          </p:nvSpPr>
          <p:spPr bwMode="auto">
            <a:xfrm>
              <a:off x="1306" y="1149"/>
              <a:ext cx="129" cy="121"/>
            </a:xfrm>
            <a:custGeom>
              <a:gdLst>
                <a:gd name="T0" fmla="*/ 93 w 229"/>
                <a:gd name="T1" fmla="*/ 121 h 215"/>
                <a:gd name="T2" fmla="*/ 0 w 229"/>
                <a:gd name="T3" fmla="*/ 43 h 215"/>
                <a:gd name="T4" fmla="*/ 35 w 229"/>
                <a:gd name="T5" fmla="*/ 0 h 215"/>
                <a:gd name="T6" fmla="*/ 129 w 229"/>
                <a:gd name="T7" fmla="*/ 78 h 215"/>
                <a:gd name="T8" fmla="*/ 93 w 229"/>
                <a:gd name="T9" fmla="*/ 121 h 215"/>
                <a:gd name="T10" fmla="*/ 0 60000 65536"/>
                <a:gd name="T11" fmla="*/ 0 60000 65536"/>
                <a:gd name="T12" fmla="*/ 0 60000 65536"/>
                <a:gd name="T13" fmla="*/ 0 60000 65536"/>
                <a:gd name="T14" fmla="*/ 0 60000 65536"/>
              </a:gdLst>
              <a:cxnLst>
                <a:cxn ang="T10">
                  <a:pos x="T0" y="T1"/>
                </a:cxn>
                <a:cxn ang="T11">
                  <a:pos x="T2" y="T3"/>
                </a:cxn>
                <a:cxn ang="T12">
                  <a:pos x="T4" y="T5"/>
                </a:cxn>
                <a:cxn ang="T13">
                  <a:pos x="T6" y="T7"/>
                </a:cxn>
                <a:cxn ang="T14">
                  <a:pos x="T8" y="T9"/>
                </a:cxn>
              </a:cxnLst>
              <a:rect l="0" t="0" r="r" b="b"/>
              <a:pathLst>
                <a:path w="229" h="215">
                  <a:moveTo>
                    <a:pt x="165" y="215"/>
                  </a:moveTo>
                  <a:lnTo>
                    <a:pt x="0" y="76"/>
                  </a:lnTo>
                  <a:lnTo>
                    <a:pt x="63" y="0"/>
                  </a:lnTo>
                  <a:lnTo>
                    <a:pt x="229" y="139"/>
                  </a:lnTo>
                  <a:lnTo>
                    <a:pt x="165" y="21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15" name="Freeform 30925"/>
            <p:cNvSpPr/>
            <p:nvPr/>
          </p:nvSpPr>
          <p:spPr bwMode="auto">
            <a:xfrm>
              <a:off x="816" y="1171"/>
              <a:ext cx="692" cy="699"/>
            </a:xfrm>
            <a:custGeom>
              <a:gdLst>
                <a:gd name="T0" fmla="*/ 475 w 1229"/>
                <a:gd name="T1" fmla="*/ 0 h 1240"/>
                <a:gd name="T2" fmla="*/ 0 w 1229"/>
                <a:gd name="T3" fmla="*/ 699 h 1240"/>
                <a:gd name="T4" fmla="*/ 692 w 1229"/>
                <a:gd name="T5" fmla="*/ 185 h 1240"/>
                <a:gd name="T6" fmla="*/ 475 w 1229"/>
                <a:gd name="T7" fmla="*/ 0 h 1240"/>
                <a:gd name="T8" fmla="*/ 0 60000 65536"/>
                <a:gd name="T9" fmla="*/ 0 60000 65536"/>
                <a:gd name="T10" fmla="*/ 0 60000 65536"/>
                <a:gd name="T11" fmla="*/ 0 60000 65536"/>
              </a:gdLst>
              <a:cxnLst>
                <a:cxn ang="T8">
                  <a:pos x="T0" y="T1"/>
                </a:cxn>
                <a:cxn ang="T9">
                  <a:pos x="T2" y="T3"/>
                </a:cxn>
                <a:cxn ang="T10">
                  <a:pos x="T4" y="T5"/>
                </a:cxn>
                <a:cxn ang="T11">
                  <a:pos x="T6" y="T7"/>
                </a:cxn>
              </a:cxnLst>
              <a:rect l="0" t="0" r="r" b="b"/>
              <a:pathLst>
                <a:path w="1229" h="1240">
                  <a:moveTo>
                    <a:pt x="844" y="0"/>
                  </a:moveTo>
                  <a:lnTo>
                    <a:pt x="0" y="1240"/>
                  </a:lnTo>
                  <a:lnTo>
                    <a:pt x="1229" y="328"/>
                  </a:lnTo>
                  <a:lnTo>
                    <a:pt x="844" y="0"/>
                  </a:lnTo>
                  <a:close/>
                </a:path>
              </a:pathLst>
            </a:custGeom>
            <a:solidFill>
              <a:srgbClr val="7030A0"/>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216" name="Freeform 30926"/>
            <p:cNvSpPr/>
            <p:nvPr/>
          </p:nvSpPr>
          <p:spPr bwMode="auto">
            <a:xfrm>
              <a:off x="658" y="1356"/>
              <a:ext cx="877" cy="745"/>
            </a:xfrm>
            <a:custGeom>
              <a:gdLst>
                <a:gd name="T0" fmla="*/ 158 w 1557"/>
                <a:gd name="T1" fmla="*/ 514 h 1323"/>
                <a:gd name="T2" fmla="*/ 0 w 1557"/>
                <a:gd name="T3" fmla="*/ 745 h 1323"/>
                <a:gd name="T4" fmla="*/ 389 w 1557"/>
                <a:gd name="T5" fmla="*/ 733 h 1323"/>
                <a:gd name="T6" fmla="*/ 877 w 1557"/>
                <a:gd name="T7" fmla="*/ 23 h 1323"/>
                <a:gd name="T8" fmla="*/ 851 w 1557"/>
                <a:gd name="T9" fmla="*/ 0 h 1323"/>
                <a:gd name="T10" fmla="*/ 158 w 1557"/>
                <a:gd name="T11" fmla="*/ 514 h 1323"/>
                <a:gd name="T12" fmla="*/ 0 60000 65536"/>
                <a:gd name="T13" fmla="*/ 0 60000 65536"/>
                <a:gd name="T14" fmla="*/ 0 60000 65536"/>
                <a:gd name="T15" fmla="*/ 0 60000 65536"/>
                <a:gd name="T16" fmla="*/ 0 60000 65536"/>
                <a:gd name="T17" fmla="*/ 0 60000 65536"/>
              </a:gdLst>
              <a:cxnLst>
                <a:cxn ang="T12">
                  <a:pos x="T0" y="T1"/>
                </a:cxn>
                <a:cxn ang="T13">
                  <a:pos x="T2" y="T3"/>
                </a:cxn>
                <a:cxn ang="T14">
                  <a:pos x="T4" y="T5"/>
                </a:cxn>
                <a:cxn ang="T15">
                  <a:pos x="T6" y="T7"/>
                </a:cxn>
                <a:cxn ang="T16">
                  <a:pos x="T8" y="T9"/>
                </a:cxn>
                <a:cxn ang="T17">
                  <a:pos x="T10" y="T11"/>
                </a:cxn>
              </a:cxnLst>
              <a:rect l="0" t="0" r="r" b="b"/>
              <a:pathLst>
                <a:path w="1557" h="1323">
                  <a:moveTo>
                    <a:pt x="281" y="912"/>
                  </a:moveTo>
                  <a:lnTo>
                    <a:pt x="0" y="1323"/>
                  </a:lnTo>
                  <a:lnTo>
                    <a:pt x="690" y="1302"/>
                  </a:lnTo>
                  <a:lnTo>
                    <a:pt x="1557" y="41"/>
                  </a:lnTo>
                  <a:lnTo>
                    <a:pt x="1510" y="0"/>
                  </a:lnTo>
                  <a:lnTo>
                    <a:pt x="281" y="912"/>
                  </a:lnTo>
                  <a:close/>
                </a:path>
              </a:pathLst>
            </a:custGeom>
            <a:solidFill>
              <a:srgbClr val="7030A0"/>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grpSp>
      <p:sp>
        <p:nvSpPr>
          <p:cNvPr id="3" name="矩形 2"/>
          <p:cNvSpPr/>
          <p:nvPr/>
        </p:nvSpPr>
        <p:spPr>
          <a:xfrm>
            <a:off x="635" y="6109335"/>
            <a:ext cx="12191365" cy="781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p>
        </p:txBody>
      </p:sp>
      <p:sp>
        <p:nvSpPr>
          <p:cNvPr id="533" name="任意多边形: 形状 532"/>
          <p:cNvSpPr/>
          <p:nvPr/>
        </p:nvSpPr>
        <p:spPr>
          <a:xfrm>
            <a:off x="468630" y="1160145"/>
            <a:ext cx="7981315" cy="2789555"/>
          </a:xfrm>
          <a:custGeom>
            <a:gdLst>
              <a:gd name="connsiteX0" fmla="*/ 377373 w 6965167"/>
              <a:gd name="connsiteY0" fmla="*/ 0 h 2668193"/>
              <a:gd name="connsiteX1" fmla="*/ 6587794 w 6965167"/>
              <a:gd name="connsiteY1" fmla="*/ 0 h 2668193"/>
              <a:gd name="connsiteX2" fmla="*/ 6965167 w 6965167"/>
              <a:gd name="connsiteY2" fmla="*/ 377373 h 2668193"/>
              <a:gd name="connsiteX3" fmla="*/ 6965167 w 6965167"/>
              <a:gd name="connsiteY3" fmla="*/ 1886817 h 2668193"/>
              <a:gd name="connsiteX4" fmla="*/ 6587794 w 6965167"/>
              <a:gd name="connsiteY4" fmla="*/ 2264190 h 2668193"/>
              <a:gd name="connsiteX5" fmla="*/ 3709435 w 6965167"/>
              <a:gd name="connsiteY5" fmla="*/ 2264190 h 2668193"/>
              <a:gd name="connsiteX6" fmla="*/ 3475113 w 6965167"/>
              <a:gd name="connsiteY6" fmla="*/ 2668193 h 2668193"/>
              <a:gd name="connsiteX7" fmla="*/ 3240792 w 6965167"/>
              <a:gd name="connsiteY7" fmla="*/ 2264190 h 2668193"/>
              <a:gd name="connsiteX8" fmla="*/ 377373 w 6965167"/>
              <a:gd name="connsiteY8" fmla="*/ 2264190 h 2668193"/>
              <a:gd name="connsiteX9" fmla="*/ 0 w 6965167"/>
              <a:gd name="connsiteY9" fmla="*/ 1886817 h 2668193"/>
              <a:gd name="connsiteX10" fmla="*/ 0 w 6965167"/>
              <a:gd name="connsiteY10" fmla="*/ 377373 h 2668193"/>
              <a:gd name="connsiteX11" fmla="*/ 377373 w 6965167"/>
              <a:gd name="connsiteY11" fmla="*/ 0 h 266819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965167" h="2668193">
                <a:moveTo>
                  <a:pt x="377373" y="0"/>
                </a:moveTo>
                <a:lnTo>
                  <a:pt x="6587794" y="0"/>
                </a:lnTo>
                <a:cubicBezTo>
                  <a:pt x="6796211" y="0"/>
                  <a:pt x="6965167" y="168956"/>
                  <a:pt x="6965167" y="377373"/>
                </a:cubicBezTo>
                <a:lnTo>
                  <a:pt x="6965167" y="1886817"/>
                </a:lnTo>
                <a:cubicBezTo>
                  <a:pt x="6965167" y="2095234"/>
                  <a:pt x="6796211" y="2264190"/>
                  <a:pt x="6587794" y="2264190"/>
                </a:cubicBezTo>
                <a:lnTo>
                  <a:pt x="3709435" y="2264190"/>
                </a:lnTo>
                <a:lnTo>
                  <a:pt x="3475113" y="2668193"/>
                </a:lnTo>
                <a:lnTo>
                  <a:pt x="3240792" y="2264190"/>
                </a:lnTo>
                <a:lnTo>
                  <a:pt x="377373" y="2264190"/>
                </a:lnTo>
                <a:cubicBezTo>
                  <a:pt x="168956" y="2264190"/>
                  <a:pt x="0" y="2095234"/>
                  <a:pt x="0" y="1886817"/>
                </a:cubicBezTo>
                <a:lnTo>
                  <a:pt x="0" y="377373"/>
                </a:lnTo>
                <a:cubicBezTo>
                  <a:pt x="0" y="168956"/>
                  <a:pt x="168956" y="0"/>
                  <a:pt x="377373" y="0"/>
                </a:cubicBezTo>
                <a:close/>
              </a:path>
            </a:pathLst>
          </a:custGeom>
          <a:solidFill>
            <a:schemeClr val="bg1"/>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p>
        </p:txBody>
      </p:sp>
      <p:sp>
        <p:nvSpPr>
          <p:cNvPr id="5" name="Text Box 40994"/>
          <p:cNvSpPr txBox="1">
            <a:spLocks noChangeArrowheads="1"/>
          </p:cNvSpPr>
          <p:nvPr/>
        </p:nvSpPr>
        <p:spPr bwMode="auto">
          <a:xfrm>
            <a:off x="323851" y="1384301"/>
            <a:ext cx="8006080" cy="76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latinLnBrk="0" hangingPunct="0">
              <a:defRPr sz="1200" kern="1200">
                <a:solidFill>
                  <a:srgbClr val="5F5F5F"/>
                </a:solidFill>
                <a:latin typeface="Arial" pitchFamily="34" charset="0"/>
                <a:ea typeface="黑体" panose="02010609060101010101" pitchFamily="49" charset="-122"/>
                <a:cs typeface="+mn-cs"/>
              </a:defRPr>
            </a:lvl1pPr>
            <a:lvl2pPr marL="742950" indent="-285750" algn="l" defTabSz="914400" rtl="0" eaLnBrk="0" latinLnBrk="0" hangingPunct="0">
              <a:defRPr sz="1200" kern="1200">
                <a:solidFill>
                  <a:srgbClr val="5F5F5F"/>
                </a:solidFill>
                <a:latin typeface="Arial" pitchFamily="34" charset="0"/>
                <a:ea typeface="黑体" panose="02010609060101010101" pitchFamily="49" charset="-122"/>
                <a:cs typeface="+mn-cs"/>
              </a:defRPr>
            </a:lvl2pPr>
            <a:lvl3pPr marL="11430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3pPr>
            <a:lvl4pPr marL="16002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4pPr>
            <a:lvl5pPr marL="2057400" indent="-228600" algn="l" defTabSz="914400" rtl="0" eaLnBrk="0" latinLnBrk="0" hangingPunct="0">
              <a:defRPr sz="1200" kern="1200">
                <a:solidFill>
                  <a:srgbClr val="5F5F5F"/>
                </a:solidFill>
                <a:latin typeface="Arial" pitchFamily="34" charset="0"/>
                <a:ea typeface="黑体" panose="02010609060101010101" pitchFamily="49" charset="-122"/>
                <a:cs typeface="+mn-cs"/>
              </a:defRPr>
            </a:lvl5pPr>
            <a:lvl6pPr marL="25146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6pPr>
            <a:lvl7pPr marL="29718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7pPr>
            <a:lvl8pPr marL="34290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8pPr>
            <a:lvl9pPr marL="3886200" indent="-228600" algn="l" defTabSz="914400" rtl="0" eaLnBrk="0" fontAlgn="base" latinLnBrk="0" hangingPunct="0">
              <a:spcBef>
                <a:spcPct val="0"/>
              </a:spcBef>
              <a:spcAft>
                <a:spcPct val="0"/>
              </a:spcAft>
              <a:buClr>
                <a:srgbClr val="FF9900"/>
              </a:buClr>
              <a:buFont typeface="Wingdings" panose="05000000000000000000" pitchFamily="2" charset="2"/>
              <a:buChar char="n"/>
              <a:defRPr sz="1200" kern="1200">
                <a:solidFill>
                  <a:srgbClr val="5F5F5F"/>
                </a:solidFill>
                <a:latin typeface="Arial" pitchFamily="34" charset="0"/>
                <a:ea typeface="黑体" panose="02010609060101010101" pitchFamily="49" charset="-122"/>
                <a:cs typeface="+mn-cs"/>
              </a:defRPr>
            </a:lvl9pPr>
          </a:lstStyle>
          <a:p>
            <a:pPr algn="l" eaLnBrk="1" hangingPunct="1">
              <a:buClrTx/>
              <a:buFontTx/>
              <a:buNone/>
            </a:pPr>
            <a:r>
              <a:rPr lang="zh-CN" altLang="en-US" sz="4400" b="1">
                <a:solidFill>
                  <a:srgbClr val="7030A0"/>
                </a:solidFill>
                <a:ea typeface="微软雅黑" panose="020b0503020204020204" pitchFamily="34" charset="-122"/>
              </a:rPr>
              <a:t>《小数的意义和性质》教材解读</a:t>
            </a:r>
            <a:endParaRPr lang="zh-CN" altLang="en-US" sz="4400" b="1">
              <a:solidFill>
                <a:srgbClr val="7030A0"/>
              </a:solidFill>
              <a:ea typeface="微软雅黑" panose="020b0503020204020204" pitchFamily="34" charset="-122"/>
            </a:endParaRPr>
          </a:p>
        </p:txBody>
      </p:sp>
      <p:grpSp>
        <p:nvGrpSpPr>
          <p:cNvPr id="324" name="组合 323"/>
          <p:cNvGrpSpPr/>
          <p:nvPr/>
        </p:nvGrpSpPr>
        <p:grpSpPr>
          <a:xfrm>
            <a:off x="1938655" y="3963035"/>
            <a:ext cx="4853305" cy="1887855"/>
            <a:chOff x="2076450" y="3535363"/>
            <a:chExt cx="8039101" cy="3325812"/>
          </a:xfrm>
        </p:grpSpPr>
        <p:grpSp>
          <p:nvGrpSpPr>
            <p:cNvPr id="312" name="组合 311"/>
            <p:cNvGrpSpPr/>
            <p:nvPr/>
          </p:nvGrpSpPr>
          <p:grpSpPr>
            <a:xfrm>
              <a:off x="4311650" y="3535363"/>
              <a:ext cx="3544888" cy="3325812"/>
              <a:chOff x="4311650" y="3535363"/>
              <a:chExt cx="3544888" cy="3325812"/>
            </a:xfrm>
          </p:grpSpPr>
          <p:sp>
            <p:nvSpPr>
              <p:cNvPr id="110" name="Freeform 5"/>
              <p:cNvSpPr/>
              <p:nvPr/>
            </p:nvSpPr>
            <p:spPr bwMode="auto">
              <a:xfrm>
                <a:off x="6951663" y="5424488"/>
                <a:ext cx="844550" cy="1436687"/>
              </a:xfrm>
              <a:custGeom>
                <a:gdLst>
                  <a:gd name="T0" fmla="*/ 327 w 327"/>
                  <a:gd name="T1" fmla="*/ 67 h 554"/>
                  <a:gd name="T2" fmla="*/ 173 w 327"/>
                  <a:gd name="T3" fmla="*/ 197 h 554"/>
                  <a:gd name="T4" fmla="*/ 157 w 327"/>
                  <a:gd name="T5" fmla="*/ 554 h 554"/>
                  <a:gd name="T6" fmla="*/ 0 w 327"/>
                  <a:gd name="T7" fmla="*/ 554 h 554"/>
                  <a:gd name="T8" fmla="*/ 61 w 327"/>
                  <a:gd name="T9" fmla="*/ 203 h 554"/>
                  <a:gd name="T10" fmla="*/ 149 w 327"/>
                  <a:gd name="T11" fmla="*/ 0 h 554"/>
                  <a:gd name="T12" fmla="*/ 327 w 327"/>
                  <a:gd name="T13" fmla="*/ 67 h 554"/>
                </a:gdLst>
                <a:cxnLst>
                  <a:cxn ang="0">
                    <a:pos x="T0" y="T1"/>
                  </a:cxn>
                  <a:cxn ang="0">
                    <a:pos x="T2" y="T3"/>
                  </a:cxn>
                  <a:cxn ang="0">
                    <a:pos x="T4" y="T5"/>
                  </a:cxn>
                  <a:cxn ang="0">
                    <a:pos x="T6" y="T7"/>
                  </a:cxn>
                  <a:cxn ang="0">
                    <a:pos x="T8" y="T9"/>
                  </a:cxn>
                  <a:cxn ang="0">
                    <a:pos x="T10" y="T11"/>
                  </a:cxn>
                  <a:cxn ang="0">
                    <a:pos x="T12" y="T13"/>
                  </a:cxn>
                </a:cxnLst>
                <a:rect l="0" t="0" r="r" b="b"/>
                <a:pathLst>
                  <a:path w="327" h="554">
                    <a:moveTo>
                      <a:pt x="327" y="67"/>
                    </a:moveTo>
                    <a:cubicBezTo>
                      <a:pt x="327" y="67"/>
                      <a:pt x="207" y="145"/>
                      <a:pt x="173" y="197"/>
                    </a:cubicBezTo>
                    <a:cubicBezTo>
                      <a:pt x="157" y="554"/>
                      <a:pt x="157" y="554"/>
                      <a:pt x="157" y="554"/>
                    </a:cubicBezTo>
                    <a:cubicBezTo>
                      <a:pt x="0" y="554"/>
                      <a:pt x="0" y="554"/>
                      <a:pt x="0" y="554"/>
                    </a:cubicBezTo>
                    <a:cubicBezTo>
                      <a:pt x="61" y="203"/>
                      <a:pt x="61" y="203"/>
                      <a:pt x="61" y="203"/>
                    </a:cubicBezTo>
                    <a:cubicBezTo>
                      <a:pt x="149" y="0"/>
                      <a:pt x="149" y="0"/>
                      <a:pt x="149" y="0"/>
                    </a:cubicBezTo>
                    <a:cubicBezTo>
                      <a:pt x="327" y="67"/>
                      <a:pt x="327" y="67"/>
                      <a:pt x="327" y="67"/>
                    </a:cubicBezTo>
                  </a:path>
                </a:pathLst>
              </a:custGeom>
              <a:solidFill>
                <a:srgbClr val="EAC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1" name="Freeform 6"/>
              <p:cNvSpPr/>
              <p:nvPr/>
            </p:nvSpPr>
            <p:spPr bwMode="auto">
              <a:xfrm>
                <a:off x="6951663" y="6100763"/>
                <a:ext cx="498475" cy="760412"/>
              </a:xfrm>
              <a:custGeom>
                <a:gdLst>
                  <a:gd name="T0" fmla="*/ 0 w 314"/>
                  <a:gd name="T1" fmla="*/ 479 h 479"/>
                  <a:gd name="T2" fmla="*/ 262 w 314"/>
                  <a:gd name="T3" fmla="*/ 479 h 479"/>
                  <a:gd name="T4" fmla="*/ 314 w 314"/>
                  <a:gd name="T5" fmla="*/ 0 h 479"/>
                  <a:gd name="T6" fmla="*/ 58 w 314"/>
                  <a:gd name="T7" fmla="*/ 0 h 479"/>
                  <a:gd name="T8" fmla="*/ 0 w 314"/>
                  <a:gd name="T9" fmla="*/ 479 h 479"/>
                </a:gdLst>
                <a:cxnLst>
                  <a:cxn ang="0">
                    <a:pos x="T0" y="T1"/>
                  </a:cxn>
                  <a:cxn ang="0">
                    <a:pos x="T2" y="T3"/>
                  </a:cxn>
                  <a:cxn ang="0">
                    <a:pos x="T4" y="T5"/>
                  </a:cxn>
                  <a:cxn ang="0">
                    <a:pos x="T6" y="T7"/>
                  </a:cxn>
                  <a:cxn ang="0">
                    <a:pos x="T8" y="T9"/>
                  </a:cxn>
                </a:cxnLst>
                <a:rect l="0" t="0" r="r" b="b"/>
                <a:pathLst>
                  <a:path w="314" h="479">
                    <a:moveTo>
                      <a:pt x="0" y="479"/>
                    </a:moveTo>
                    <a:lnTo>
                      <a:pt x="262" y="479"/>
                    </a:lnTo>
                    <a:lnTo>
                      <a:pt x="314" y="0"/>
                    </a:lnTo>
                    <a:lnTo>
                      <a:pt x="58" y="0"/>
                    </a:lnTo>
                    <a:lnTo>
                      <a:pt x="0" y="479"/>
                    </a:lnTo>
                    <a:close/>
                  </a:path>
                </a:pathLst>
              </a:custGeom>
              <a:solidFill>
                <a:srgbClr val="758D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2" name="Freeform 7"/>
              <p:cNvSpPr/>
              <p:nvPr/>
            </p:nvSpPr>
            <p:spPr bwMode="auto">
              <a:xfrm>
                <a:off x="6927850" y="6275388"/>
                <a:ext cx="512763" cy="585787"/>
              </a:xfrm>
              <a:custGeom>
                <a:gdLst>
                  <a:gd name="T0" fmla="*/ 0 w 323"/>
                  <a:gd name="T1" fmla="*/ 369 h 369"/>
                  <a:gd name="T2" fmla="*/ 280 w 323"/>
                  <a:gd name="T3" fmla="*/ 369 h 369"/>
                  <a:gd name="T4" fmla="*/ 323 w 323"/>
                  <a:gd name="T5" fmla="*/ 0 h 369"/>
                  <a:gd name="T6" fmla="*/ 49 w 323"/>
                  <a:gd name="T7" fmla="*/ 0 h 369"/>
                  <a:gd name="T8" fmla="*/ 0 w 323"/>
                  <a:gd name="T9" fmla="*/ 369 h 369"/>
                </a:gdLst>
                <a:cxnLst>
                  <a:cxn ang="0">
                    <a:pos x="T0" y="T1"/>
                  </a:cxn>
                  <a:cxn ang="0">
                    <a:pos x="T2" y="T3"/>
                  </a:cxn>
                  <a:cxn ang="0">
                    <a:pos x="T4" y="T5"/>
                  </a:cxn>
                  <a:cxn ang="0">
                    <a:pos x="T6" y="T7"/>
                  </a:cxn>
                  <a:cxn ang="0">
                    <a:pos x="T8" y="T9"/>
                  </a:cxn>
                </a:cxnLst>
                <a:rect l="0" t="0" r="r" b="b"/>
                <a:pathLst>
                  <a:path w="323" h="369">
                    <a:moveTo>
                      <a:pt x="0" y="369"/>
                    </a:moveTo>
                    <a:lnTo>
                      <a:pt x="280" y="369"/>
                    </a:lnTo>
                    <a:lnTo>
                      <a:pt x="323" y="0"/>
                    </a:lnTo>
                    <a:lnTo>
                      <a:pt x="49" y="0"/>
                    </a:lnTo>
                    <a:lnTo>
                      <a:pt x="0" y="369"/>
                    </a:lnTo>
                    <a:close/>
                  </a:path>
                </a:pathLst>
              </a:custGeom>
              <a:solidFill>
                <a:srgbClr val="5163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3" name="Freeform 8"/>
              <p:cNvSpPr>
                <a:spLocks noEditPoints="1"/>
              </p:cNvSpPr>
              <p:nvPr/>
            </p:nvSpPr>
            <p:spPr bwMode="auto">
              <a:xfrm>
                <a:off x="7085013" y="5930900"/>
                <a:ext cx="315913" cy="149225"/>
              </a:xfrm>
              <a:custGeom>
                <a:gdLst>
                  <a:gd name="T0" fmla="*/ 5 w 122"/>
                  <a:gd name="T1" fmla="*/ 32 h 58"/>
                  <a:gd name="T2" fmla="*/ 5 w 122"/>
                  <a:gd name="T3" fmla="*/ 32 h 58"/>
                  <a:gd name="T4" fmla="*/ 0 w 122"/>
                  <a:gd name="T5" fmla="*/ 58 h 58"/>
                  <a:gd name="T6" fmla="*/ 5 w 122"/>
                  <a:gd name="T7" fmla="*/ 32 h 58"/>
                  <a:gd name="T8" fmla="*/ 122 w 122"/>
                  <a:gd name="T9" fmla="*/ 0 h 58"/>
                  <a:gd name="T10" fmla="*/ 122 w 122"/>
                  <a:gd name="T11" fmla="*/ 0 h 58"/>
                  <a:gd name="T12" fmla="*/ 122 w 122"/>
                  <a:gd name="T13" fmla="*/ 0 h 58"/>
                  <a:gd name="T14" fmla="*/ 122 w 122"/>
                  <a:gd name="T15" fmla="*/ 0 h 58"/>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57">
                    <a:moveTo>
                      <a:pt x="5" y="32"/>
                    </a:moveTo>
                    <a:cubicBezTo>
                      <a:pt x="5" y="32"/>
                      <a:pt x="5" y="32"/>
                      <a:pt x="5" y="32"/>
                    </a:cubicBezTo>
                    <a:cubicBezTo>
                      <a:pt x="0" y="58"/>
                      <a:pt x="0" y="58"/>
                      <a:pt x="0" y="58"/>
                    </a:cubicBezTo>
                    <a:cubicBezTo>
                      <a:pt x="5" y="32"/>
                      <a:pt x="5" y="32"/>
                      <a:pt x="5" y="32"/>
                    </a:cubicBezTo>
                    <a:moveTo>
                      <a:pt x="122" y="0"/>
                    </a:moveTo>
                    <a:cubicBezTo>
                      <a:pt x="122" y="0"/>
                      <a:pt x="122" y="0"/>
                      <a:pt x="122" y="0"/>
                    </a:cubicBezTo>
                    <a:cubicBezTo>
                      <a:pt x="122" y="0"/>
                      <a:pt x="122" y="0"/>
                      <a:pt x="122" y="0"/>
                    </a:cubicBezTo>
                    <a:cubicBezTo>
                      <a:pt x="122" y="0"/>
                      <a:pt x="122" y="0"/>
                      <a:pt x="122" y="0"/>
                    </a:cubicBezTo>
                  </a:path>
                </a:pathLst>
              </a:cu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4" name="Freeform 9"/>
              <p:cNvSpPr/>
              <p:nvPr/>
            </p:nvSpPr>
            <p:spPr bwMode="auto">
              <a:xfrm>
                <a:off x="7085013" y="5930900"/>
                <a:ext cx="315913" cy="149225"/>
              </a:xfrm>
              <a:custGeom>
                <a:gdLst>
                  <a:gd name="T0" fmla="*/ 122 w 122"/>
                  <a:gd name="T1" fmla="*/ 0 h 58"/>
                  <a:gd name="T2" fmla="*/ 5 w 122"/>
                  <a:gd name="T3" fmla="*/ 32 h 58"/>
                  <a:gd name="T4" fmla="*/ 0 w 122"/>
                  <a:gd name="T5" fmla="*/ 58 h 58"/>
                  <a:gd name="T6" fmla="*/ 122 w 122"/>
                  <a:gd name="T7" fmla="*/ 0 h 58"/>
                  <a:gd name="T8" fmla="*/ 122 w 122"/>
                  <a:gd name="T9" fmla="*/ 0 h 58"/>
                </a:gdLst>
                <a:cxnLst>
                  <a:cxn ang="0">
                    <a:pos x="T0" y="T1"/>
                  </a:cxn>
                  <a:cxn ang="0">
                    <a:pos x="T2" y="T3"/>
                  </a:cxn>
                  <a:cxn ang="0">
                    <a:pos x="T4" y="T5"/>
                  </a:cxn>
                  <a:cxn ang="0">
                    <a:pos x="T6" y="T7"/>
                  </a:cxn>
                  <a:cxn ang="0">
                    <a:pos x="T8" y="T9"/>
                  </a:cxn>
                </a:cxnLst>
                <a:rect l="0" t="0" r="r" b="b"/>
                <a:pathLst>
                  <a:path w="122" h="57">
                    <a:moveTo>
                      <a:pt x="122" y="0"/>
                    </a:moveTo>
                    <a:cubicBezTo>
                      <a:pt x="5" y="32"/>
                      <a:pt x="5" y="32"/>
                      <a:pt x="5" y="32"/>
                    </a:cubicBezTo>
                    <a:cubicBezTo>
                      <a:pt x="0" y="58"/>
                      <a:pt x="0" y="58"/>
                      <a:pt x="0" y="58"/>
                    </a:cubicBezTo>
                    <a:cubicBezTo>
                      <a:pt x="122" y="0"/>
                      <a:pt x="122" y="0"/>
                      <a:pt x="122" y="0"/>
                    </a:cubicBezTo>
                    <a:cubicBezTo>
                      <a:pt x="122" y="0"/>
                      <a:pt x="122" y="0"/>
                      <a:pt x="122" y="0"/>
                    </a:cubicBezTo>
                  </a:path>
                </a:pathLst>
              </a:custGeom>
              <a:solidFill>
                <a:srgbClr val="DFA2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5" name="Freeform 10"/>
              <p:cNvSpPr/>
              <p:nvPr/>
            </p:nvSpPr>
            <p:spPr bwMode="auto">
              <a:xfrm>
                <a:off x="4371975" y="5424488"/>
                <a:ext cx="846138" cy="1436687"/>
              </a:xfrm>
              <a:custGeom>
                <a:gdLst>
                  <a:gd name="T0" fmla="*/ 0 w 327"/>
                  <a:gd name="T1" fmla="*/ 67 h 554"/>
                  <a:gd name="T2" fmla="*/ 154 w 327"/>
                  <a:gd name="T3" fmla="*/ 197 h 554"/>
                  <a:gd name="T4" fmla="*/ 170 w 327"/>
                  <a:gd name="T5" fmla="*/ 554 h 554"/>
                  <a:gd name="T6" fmla="*/ 327 w 327"/>
                  <a:gd name="T7" fmla="*/ 554 h 554"/>
                  <a:gd name="T8" fmla="*/ 266 w 327"/>
                  <a:gd name="T9" fmla="*/ 203 h 554"/>
                  <a:gd name="T10" fmla="*/ 178 w 327"/>
                  <a:gd name="T11" fmla="*/ 0 h 554"/>
                  <a:gd name="T12" fmla="*/ 0 w 327"/>
                  <a:gd name="T13" fmla="*/ 67 h 554"/>
                </a:gdLst>
                <a:cxnLst>
                  <a:cxn ang="0">
                    <a:pos x="T0" y="T1"/>
                  </a:cxn>
                  <a:cxn ang="0">
                    <a:pos x="T2" y="T3"/>
                  </a:cxn>
                  <a:cxn ang="0">
                    <a:pos x="T4" y="T5"/>
                  </a:cxn>
                  <a:cxn ang="0">
                    <a:pos x="T6" y="T7"/>
                  </a:cxn>
                  <a:cxn ang="0">
                    <a:pos x="T8" y="T9"/>
                  </a:cxn>
                  <a:cxn ang="0">
                    <a:pos x="T10" y="T11"/>
                  </a:cxn>
                  <a:cxn ang="0">
                    <a:pos x="T12" y="T13"/>
                  </a:cxn>
                </a:cxnLst>
                <a:rect l="0" t="0" r="r" b="b"/>
                <a:pathLst>
                  <a:path w="327" h="554">
                    <a:moveTo>
                      <a:pt x="0" y="67"/>
                    </a:moveTo>
                    <a:cubicBezTo>
                      <a:pt x="0" y="67"/>
                      <a:pt x="121" y="145"/>
                      <a:pt x="154" y="197"/>
                    </a:cubicBezTo>
                    <a:cubicBezTo>
                      <a:pt x="170" y="554"/>
                      <a:pt x="170" y="554"/>
                      <a:pt x="170" y="554"/>
                    </a:cubicBezTo>
                    <a:cubicBezTo>
                      <a:pt x="327" y="554"/>
                      <a:pt x="327" y="554"/>
                      <a:pt x="327" y="554"/>
                    </a:cubicBezTo>
                    <a:cubicBezTo>
                      <a:pt x="266" y="203"/>
                      <a:pt x="266" y="203"/>
                      <a:pt x="266" y="203"/>
                    </a:cubicBezTo>
                    <a:cubicBezTo>
                      <a:pt x="178" y="0"/>
                      <a:pt x="178" y="0"/>
                      <a:pt x="178" y="0"/>
                    </a:cubicBezTo>
                    <a:cubicBezTo>
                      <a:pt x="0" y="67"/>
                      <a:pt x="0" y="67"/>
                      <a:pt x="0" y="67"/>
                    </a:cubicBezTo>
                  </a:path>
                </a:pathLst>
              </a:custGeom>
              <a:solidFill>
                <a:srgbClr val="EAC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6" name="Freeform 11"/>
              <p:cNvSpPr/>
              <p:nvPr/>
            </p:nvSpPr>
            <p:spPr bwMode="auto">
              <a:xfrm>
                <a:off x="4721225" y="6100763"/>
                <a:ext cx="496888" cy="760412"/>
              </a:xfrm>
              <a:custGeom>
                <a:gdLst>
                  <a:gd name="T0" fmla="*/ 313 w 313"/>
                  <a:gd name="T1" fmla="*/ 479 h 479"/>
                  <a:gd name="T2" fmla="*/ 52 w 313"/>
                  <a:gd name="T3" fmla="*/ 479 h 479"/>
                  <a:gd name="T4" fmla="*/ 0 w 313"/>
                  <a:gd name="T5" fmla="*/ 0 h 479"/>
                  <a:gd name="T6" fmla="*/ 254 w 313"/>
                  <a:gd name="T7" fmla="*/ 0 h 479"/>
                  <a:gd name="T8" fmla="*/ 313 w 313"/>
                  <a:gd name="T9" fmla="*/ 479 h 479"/>
                </a:gdLst>
                <a:cxnLst>
                  <a:cxn ang="0">
                    <a:pos x="T0" y="T1"/>
                  </a:cxn>
                  <a:cxn ang="0">
                    <a:pos x="T2" y="T3"/>
                  </a:cxn>
                  <a:cxn ang="0">
                    <a:pos x="T4" y="T5"/>
                  </a:cxn>
                  <a:cxn ang="0">
                    <a:pos x="T6" y="T7"/>
                  </a:cxn>
                  <a:cxn ang="0">
                    <a:pos x="T8" y="T9"/>
                  </a:cxn>
                </a:cxnLst>
                <a:rect l="0" t="0" r="r" b="b"/>
                <a:pathLst>
                  <a:path w="313" h="479">
                    <a:moveTo>
                      <a:pt x="313" y="479"/>
                    </a:moveTo>
                    <a:lnTo>
                      <a:pt x="52" y="479"/>
                    </a:lnTo>
                    <a:lnTo>
                      <a:pt x="0" y="0"/>
                    </a:lnTo>
                    <a:lnTo>
                      <a:pt x="254" y="0"/>
                    </a:lnTo>
                    <a:lnTo>
                      <a:pt x="313" y="479"/>
                    </a:lnTo>
                    <a:close/>
                  </a:path>
                </a:pathLst>
              </a:custGeom>
              <a:solidFill>
                <a:srgbClr val="758D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7" name="Freeform 12"/>
              <p:cNvSpPr/>
              <p:nvPr/>
            </p:nvSpPr>
            <p:spPr bwMode="auto">
              <a:xfrm>
                <a:off x="4729163" y="6275388"/>
                <a:ext cx="514350" cy="585787"/>
              </a:xfrm>
              <a:custGeom>
                <a:gdLst>
                  <a:gd name="T0" fmla="*/ 324 w 324"/>
                  <a:gd name="T1" fmla="*/ 369 h 369"/>
                  <a:gd name="T2" fmla="*/ 42 w 324"/>
                  <a:gd name="T3" fmla="*/ 369 h 369"/>
                  <a:gd name="T4" fmla="*/ 0 w 324"/>
                  <a:gd name="T5" fmla="*/ 0 h 369"/>
                  <a:gd name="T6" fmla="*/ 273 w 324"/>
                  <a:gd name="T7" fmla="*/ 0 h 369"/>
                  <a:gd name="T8" fmla="*/ 324 w 324"/>
                  <a:gd name="T9" fmla="*/ 369 h 369"/>
                </a:gdLst>
                <a:cxnLst>
                  <a:cxn ang="0">
                    <a:pos x="T0" y="T1"/>
                  </a:cxn>
                  <a:cxn ang="0">
                    <a:pos x="T2" y="T3"/>
                  </a:cxn>
                  <a:cxn ang="0">
                    <a:pos x="T4" y="T5"/>
                  </a:cxn>
                  <a:cxn ang="0">
                    <a:pos x="T6" y="T7"/>
                  </a:cxn>
                  <a:cxn ang="0">
                    <a:pos x="T8" y="T9"/>
                  </a:cxn>
                </a:cxnLst>
                <a:rect l="0" t="0" r="r" b="b"/>
                <a:pathLst>
                  <a:path w="324" h="369">
                    <a:moveTo>
                      <a:pt x="324" y="369"/>
                    </a:moveTo>
                    <a:lnTo>
                      <a:pt x="42" y="369"/>
                    </a:lnTo>
                    <a:lnTo>
                      <a:pt x="0" y="0"/>
                    </a:lnTo>
                    <a:lnTo>
                      <a:pt x="273" y="0"/>
                    </a:lnTo>
                    <a:lnTo>
                      <a:pt x="324" y="369"/>
                    </a:lnTo>
                    <a:close/>
                  </a:path>
                </a:pathLst>
              </a:custGeom>
              <a:solidFill>
                <a:srgbClr val="5163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8" name="Freeform 13"/>
              <p:cNvSpPr/>
              <p:nvPr/>
            </p:nvSpPr>
            <p:spPr bwMode="auto">
              <a:xfrm>
                <a:off x="5072063" y="6013450"/>
                <a:ext cx="11113" cy="66675"/>
              </a:xfrm>
              <a:custGeom>
                <a:gdLst>
                  <a:gd name="T0" fmla="*/ 0 w 7"/>
                  <a:gd name="T1" fmla="*/ 0 h 42"/>
                  <a:gd name="T2" fmla="*/ 7 w 7"/>
                  <a:gd name="T3" fmla="*/ 42 h 42"/>
                  <a:gd name="T4" fmla="*/ 7 w 7"/>
                  <a:gd name="T5" fmla="*/ 42 h 42"/>
                  <a:gd name="T6" fmla="*/ 0 w 7"/>
                  <a:gd name="T7" fmla="*/ 0 h 42"/>
                  <a:gd name="T8" fmla="*/ 0 w 7"/>
                  <a:gd name="T9" fmla="*/ 0 h 42"/>
                </a:gdLst>
                <a:cxnLst>
                  <a:cxn ang="0">
                    <a:pos x="T0" y="T1"/>
                  </a:cxn>
                  <a:cxn ang="0">
                    <a:pos x="T2" y="T3"/>
                  </a:cxn>
                  <a:cxn ang="0">
                    <a:pos x="T4" y="T5"/>
                  </a:cxn>
                  <a:cxn ang="0">
                    <a:pos x="T6" y="T7"/>
                  </a:cxn>
                  <a:cxn ang="0">
                    <a:pos x="T8" y="T9"/>
                  </a:cxn>
                </a:cxnLst>
                <a:rect l="0" t="0" r="r" b="b"/>
                <a:pathLst>
                  <a:path w="7" h="42">
                    <a:moveTo>
                      <a:pt x="0" y="0"/>
                    </a:moveTo>
                    <a:lnTo>
                      <a:pt x="7" y="42"/>
                    </a:lnTo>
                    <a:lnTo>
                      <a:pt x="7" y="42"/>
                    </a:lnTo>
                    <a:lnTo>
                      <a:pt x="0" y="0"/>
                    </a:lnTo>
                    <a:lnTo>
                      <a:pt x="0" y="0"/>
                    </a:lnTo>
                    <a:close/>
                  </a:path>
                </a:pathLst>
              </a:cu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9" name="Freeform 14"/>
              <p:cNvSpPr/>
              <p:nvPr/>
            </p:nvSpPr>
            <p:spPr bwMode="auto">
              <a:xfrm>
                <a:off x="5072063" y="6013450"/>
                <a:ext cx="11113" cy="66675"/>
              </a:xfrm>
              <a:custGeom>
                <a:gdLst>
                  <a:gd name="T0" fmla="*/ 0 w 7"/>
                  <a:gd name="T1" fmla="*/ 0 h 42"/>
                  <a:gd name="T2" fmla="*/ 7 w 7"/>
                  <a:gd name="T3" fmla="*/ 42 h 42"/>
                  <a:gd name="T4" fmla="*/ 7 w 7"/>
                  <a:gd name="T5" fmla="*/ 42 h 42"/>
                  <a:gd name="T6" fmla="*/ 0 w 7"/>
                  <a:gd name="T7" fmla="*/ 0 h 42"/>
                  <a:gd name="T8" fmla="*/ 0 w 7"/>
                  <a:gd name="T9" fmla="*/ 0 h 42"/>
                </a:gdLst>
                <a:cxnLst>
                  <a:cxn ang="0">
                    <a:pos x="T0" y="T1"/>
                  </a:cxn>
                  <a:cxn ang="0">
                    <a:pos x="T2" y="T3"/>
                  </a:cxn>
                  <a:cxn ang="0">
                    <a:pos x="T4" y="T5"/>
                  </a:cxn>
                  <a:cxn ang="0">
                    <a:pos x="T6" y="T7"/>
                  </a:cxn>
                  <a:cxn ang="0">
                    <a:pos x="T8" y="T9"/>
                  </a:cxn>
                </a:cxnLst>
                <a:rect l="0" t="0" r="r" b="b"/>
                <a:pathLst>
                  <a:path w="7" h="42">
                    <a:moveTo>
                      <a:pt x="0" y="0"/>
                    </a:moveTo>
                    <a:lnTo>
                      <a:pt x="7" y="42"/>
                    </a:lnTo>
                    <a:lnTo>
                      <a:pt x="7" y="42"/>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0" name="Freeform 15"/>
              <p:cNvSpPr/>
              <p:nvPr/>
            </p:nvSpPr>
            <p:spPr bwMode="auto">
              <a:xfrm>
                <a:off x="4767263" y="5930900"/>
                <a:ext cx="315913" cy="149225"/>
              </a:xfrm>
              <a:custGeom>
                <a:gdLst>
                  <a:gd name="T0" fmla="*/ 0 w 199"/>
                  <a:gd name="T1" fmla="*/ 0 h 94"/>
                  <a:gd name="T2" fmla="*/ 199 w 199"/>
                  <a:gd name="T3" fmla="*/ 94 h 94"/>
                  <a:gd name="T4" fmla="*/ 192 w 199"/>
                  <a:gd name="T5" fmla="*/ 52 h 94"/>
                  <a:gd name="T6" fmla="*/ 0 w 199"/>
                  <a:gd name="T7" fmla="*/ 0 h 94"/>
                </a:gdLst>
                <a:cxnLst>
                  <a:cxn ang="0">
                    <a:pos x="T0" y="T1"/>
                  </a:cxn>
                  <a:cxn ang="0">
                    <a:pos x="T2" y="T3"/>
                  </a:cxn>
                  <a:cxn ang="0">
                    <a:pos x="T4" y="T5"/>
                  </a:cxn>
                  <a:cxn ang="0">
                    <a:pos x="T6" y="T7"/>
                  </a:cxn>
                </a:cxnLst>
                <a:rect l="0" t="0" r="r" b="b"/>
                <a:pathLst>
                  <a:path w="199" h="94">
                    <a:moveTo>
                      <a:pt x="0" y="0"/>
                    </a:moveTo>
                    <a:lnTo>
                      <a:pt x="199" y="94"/>
                    </a:lnTo>
                    <a:lnTo>
                      <a:pt x="192" y="52"/>
                    </a:lnTo>
                    <a:lnTo>
                      <a:pt x="0" y="0"/>
                    </a:lnTo>
                    <a:close/>
                  </a:path>
                </a:pathLst>
              </a:custGeom>
              <a:solidFill>
                <a:srgbClr val="DFA2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1" name="Freeform 16"/>
              <p:cNvSpPr/>
              <p:nvPr/>
            </p:nvSpPr>
            <p:spPr bwMode="auto">
              <a:xfrm>
                <a:off x="4767263" y="5930900"/>
                <a:ext cx="315913" cy="149225"/>
              </a:xfrm>
              <a:custGeom>
                <a:gdLst>
                  <a:gd name="T0" fmla="*/ 0 w 199"/>
                  <a:gd name="T1" fmla="*/ 0 h 94"/>
                  <a:gd name="T2" fmla="*/ 199 w 199"/>
                  <a:gd name="T3" fmla="*/ 94 h 94"/>
                  <a:gd name="T4" fmla="*/ 192 w 199"/>
                  <a:gd name="T5" fmla="*/ 52 h 94"/>
                  <a:gd name="T6" fmla="*/ 0 w 199"/>
                  <a:gd name="T7" fmla="*/ 0 h 94"/>
                </a:gdLst>
                <a:cxnLst>
                  <a:cxn ang="0">
                    <a:pos x="T0" y="T1"/>
                  </a:cxn>
                  <a:cxn ang="0">
                    <a:pos x="T2" y="T3"/>
                  </a:cxn>
                  <a:cxn ang="0">
                    <a:pos x="T4" y="T5"/>
                  </a:cxn>
                  <a:cxn ang="0">
                    <a:pos x="T6" y="T7"/>
                  </a:cxn>
                </a:cxnLst>
                <a:rect l="0" t="0" r="r" b="b"/>
                <a:pathLst>
                  <a:path w="199" h="94">
                    <a:moveTo>
                      <a:pt x="0" y="0"/>
                    </a:moveTo>
                    <a:lnTo>
                      <a:pt x="199" y="94"/>
                    </a:lnTo>
                    <a:lnTo>
                      <a:pt x="192" y="5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2" name="Freeform 17"/>
              <p:cNvSpPr/>
              <p:nvPr/>
            </p:nvSpPr>
            <p:spPr bwMode="auto">
              <a:xfrm>
                <a:off x="4811713" y="3562350"/>
                <a:ext cx="1254125" cy="2565400"/>
              </a:xfrm>
              <a:custGeom>
                <a:gdLst>
                  <a:gd name="T0" fmla="*/ 0 w 790"/>
                  <a:gd name="T1" fmla="*/ 1400 h 1616"/>
                  <a:gd name="T2" fmla="*/ 790 w 790"/>
                  <a:gd name="T3" fmla="*/ 1616 h 1616"/>
                  <a:gd name="T4" fmla="*/ 790 w 790"/>
                  <a:gd name="T5" fmla="*/ 248 h 1616"/>
                  <a:gd name="T6" fmla="*/ 0 w 790"/>
                  <a:gd name="T7" fmla="*/ 0 h 1616"/>
                  <a:gd name="T8" fmla="*/ 0 w 790"/>
                  <a:gd name="T9" fmla="*/ 1400 h 1616"/>
                </a:gdLst>
                <a:cxnLst>
                  <a:cxn ang="0">
                    <a:pos x="T0" y="T1"/>
                  </a:cxn>
                  <a:cxn ang="0">
                    <a:pos x="T2" y="T3"/>
                  </a:cxn>
                  <a:cxn ang="0">
                    <a:pos x="T4" y="T5"/>
                  </a:cxn>
                  <a:cxn ang="0">
                    <a:pos x="T6" y="T7"/>
                  </a:cxn>
                  <a:cxn ang="0">
                    <a:pos x="T8" y="T9"/>
                  </a:cxn>
                </a:cxnLst>
                <a:rect l="0" t="0" r="r" b="b"/>
                <a:pathLst>
                  <a:path w="790" h="1615">
                    <a:moveTo>
                      <a:pt x="0" y="1400"/>
                    </a:moveTo>
                    <a:lnTo>
                      <a:pt x="790" y="1616"/>
                    </a:lnTo>
                    <a:lnTo>
                      <a:pt x="790" y="248"/>
                    </a:lnTo>
                    <a:lnTo>
                      <a:pt x="0" y="0"/>
                    </a:lnTo>
                    <a:lnTo>
                      <a:pt x="0" y="140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3" name="Freeform 18"/>
              <p:cNvSpPr/>
              <p:nvPr/>
            </p:nvSpPr>
            <p:spPr bwMode="auto">
              <a:xfrm>
                <a:off x="4811713" y="3562350"/>
                <a:ext cx="1254125" cy="2565400"/>
              </a:xfrm>
              <a:custGeom>
                <a:gdLst>
                  <a:gd name="T0" fmla="*/ 0 w 790"/>
                  <a:gd name="T1" fmla="*/ 1400 h 1616"/>
                  <a:gd name="T2" fmla="*/ 790 w 790"/>
                  <a:gd name="T3" fmla="*/ 1616 h 1616"/>
                  <a:gd name="T4" fmla="*/ 790 w 790"/>
                  <a:gd name="T5" fmla="*/ 248 h 1616"/>
                  <a:gd name="T6" fmla="*/ 0 w 790"/>
                  <a:gd name="T7" fmla="*/ 0 h 1616"/>
                  <a:gd name="T8" fmla="*/ 0 w 790"/>
                  <a:gd name="T9" fmla="*/ 1400 h 1616"/>
                </a:gdLst>
                <a:cxnLst>
                  <a:cxn ang="0">
                    <a:pos x="T0" y="T1"/>
                  </a:cxn>
                  <a:cxn ang="0">
                    <a:pos x="T2" y="T3"/>
                  </a:cxn>
                  <a:cxn ang="0">
                    <a:pos x="T4" y="T5"/>
                  </a:cxn>
                  <a:cxn ang="0">
                    <a:pos x="T6" y="T7"/>
                  </a:cxn>
                  <a:cxn ang="0">
                    <a:pos x="T8" y="T9"/>
                  </a:cxn>
                </a:cxnLst>
                <a:rect l="0" t="0" r="r" b="b"/>
                <a:pathLst>
                  <a:path w="790" h="1615">
                    <a:moveTo>
                      <a:pt x="0" y="1400"/>
                    </a:moveTo>
                    <a:lnTo>
                      <a:pt x="790" y="1616"/>
                    </a:lnTo>
                    <a:lnTo>
                      <a:pt x="790" y="248"/>
                    </a:lnTo>
                    <a:lnTo>
                      <a:pt x="0" y="0"/>
                    </a:lnTo>
                    <a:lnTo>
                      <a:pt x="0" y="140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4" name="Freeform 19"/>
              <p:cNvSpPr/>
              <p:nvPr/>
            </p:nvSpPr>
            <p:spPr bwMode="auto">
              <a:xfrm>
                <a:off x="4808538" y="3584575"/>
                <a:ext cx="3175" cy="20637"/>
              </a:xfrm>
              <a:custGeom>
                <a:gdLst>
                  <a:gd name="T0" fmla="*/ 2 w 2"/>
                  <a:gd name="T1" fmla="*/ 0 h 13"/>
                  <a:gd name="T2" fmla="*/ 0 w 2"/>
                  <a:gd name="T3" fmla="*/ 13 h 13"/>
                  <a:gd name="T4" fmla="*/ 2 w 2"/>
                  <a:gd name="T5" fmla="*/ 13 h 13"/>
                  <a:gd name="T6" fmla="*/ 2 w 2"/>
                  <a:gd name="T7" fmla="*/ 0 h 13"/>
                </a:gdLst>
                <a:cxnLst>
                  <a:cxn ang="0">
                    <a:pos x="T0" y="T1"/>
                  </a:cxn>
                  <a:cxn ang="0">
                    <a:pos x="T2" y="T3"/>
                  </a:cxn>
                  <a:cxn ang="0">
                    <a:pos x="T4" y="T5"/>
                  </a:cxn>
                  <a:cxn ang="0">
                    <a:pos x="T6" y="T7"/>
                  </a:cxn>
                </a:cxnLst>
                <a:rect l="0" t="0" r="r" b="b"/>
                <a:pathLst>
                  <a:path w="2" h="13">
                    <a:moveTo>
                      <a:pt x="2" y="0"/>
                    </a:moveTo>
                    <a:lnTo>
                      <a:pt x="0" y="13"/>
                    </a:lnTo>
                    <a:lnTo>
                      <a:pt x="2" y="13"/>
                    </a:lnTo>
                    <a:lnTo>
                      <a:pt x="2"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5" name="Freeform 20"/>
              <p:cNvSpPr/>
              <p:nvPr/>
            </p:nvSpPr>
            <p:spPr bwMode="auto">
              <a:xfrm>
                <a:off x="4808538" y="3584575"/>
                <a:ext cx="3175" cy="20637"/>
              </a:xfrm>
              <a:custGeom>
                <a:gdLst>
                  <a:gd name="T0" fmla="*/ 2 w 2"/>
                  <a:gd name="T1" fmla="*/ 0 h 13"/>
                  <a:gd name="T2" fmla="*/ 0 w 2"/>
                  <a:gd name="T3" fmla="*/ 13 h 13"/>
                  <a:gd name="T4" fmla="*/ 2 w 2"/>
                  <a:gd name="T5" fmla="*/ 13 h 13"/>
                  <a:gd name="T6" fmla="*/ 2 w 2"/>
                  <a:gd name="T7" fmla="*/ 0 h 13"/>
                </a:gdLst>
                <a:cxnLst>
                  <a:cxn ang="0">
                    <a:pos x="T0" y="T1"/>
                  </a:cxn>
                  <a:cxn ang="0">
                    <a:pos x="T2" y="T3"/>
                  </a:cxn>
                  <a:cxn ang="0">
                    <a:pos x="T4" y="T5"/>
                  </a:cxn>
                  <a:cxn ang="0">
                    <a:pos x="T6" y="T7"/>
                  </a:cxn>
                </a:cxnLst>
                <a:rect l="0" t="0" r="r" b="b"/>
                <a:pathLst>
                  <a:path w="2" h="13">
                    <a:moveTo>
                      <a:pt x="2" y="0"/>
                    </a:moveTo>
                    <a:lnTo>
                      <a:pt x="0" y="13"/>
                    </a:lnTo>
                    <a:lnTo>
                      <a:pt x="2" y="13"/>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6" name="Freeform 21"/>
              <p:cNvSpPr/>
              <p:nvPr/>
            </p:nvSpPr>
            <p:spPr bwMode="auto">
              <a:xfrm>
                <a:off x="4811713" y="3584575"/>
                <a:ext cx="1109663" cy="330200"/>
              </a:xfrm>
              <a:custGeom>
                <a:gdLst>
                  <a:gd name="T0" fmla="*/ 0 w 699"/>
                  <a:gd name="T1" fmla="*/ 0 h 208"/>
                  <a:gd name="T2" fmla="*/ 0 w 699"/>
                  <a:gd name="T3" fmla="*/ 0 h 208"/>
                  <a:gd name="T4" fmla="*/ 0 w 699"/>
                  <a:gd name="T5" fmla="*/ 13 h 208"/>
                  <a:gd name="T6" fmla="*/ 699 w 699"/>
                  <a:gd name="T7" fmla="*/ 208 h 208"/>
                  <a:gd name="T8" fmla="*/ 0 w 699"/>
                  <a:gd name="T9" fmla="*/ 0 h 208"/>
                </a:gdLst>
                <a:cxnLst>
                  <a:cxn ang="0">
                    <a:pos x="T0" y="T1"/>
                  </a:cxn>
                  <a:cxn ang="0">
                    <a:pos x="T2" y="T3"/>
                  </a:cxn>
                  <a:cxn ang="0">
                    <a:pos x="T4" y="T5"/>
                  </a:cxn>
                  <a:cxn ang="0">
                    <a:pos x="T6" y="T7"/>
                  </a:cxn>
                  <a:cxn ang="0">
                    <a:pos x="T8" y="T9"/>
                  </a:cxn>
                </a:cxnLst>
                <a:rect l="0" t="0" r="r" b="b"/>
                <a:pathLst>
                  <a:path w="699" h="208">
                    <a:moveTo>
                      <a:pt x="0" y="0"/>
                    </a:moveTo>
                    <a:lnTo>
                      <a:pt x="0" y="0"/>
                    </a:lnTo>
                    <a:lnTo>
                      <a:pt x="0" y="13"/>
                    </a:lnTo>
                    <a:lnTo>
                      <a:pt x="699" y="208"/>
                    </a:lnTo>
                    <a:lnTo>
                      <a:pt x="0"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7" name="Freeform 22"/>
              <p:cNvSpPr/>
              <p:nvPr/>
            </p:nvSpPr>
            <p:spPr bwMode="auto">
              <a:xfrm>
                <a:off x="4811713" y="3584575"/>
                <a:ext cx="1109663" cy="330200"/>
              </a:xfrm>
              <a:custGeom>
                <a:gdLst>
                  <a:gd name="T0" fmla="*/ 0 w 699"/>
                  <a:gd name="T1" fmla="*/ 0 h 208"/>
                  <a:gd name="T2" fmla="*/ 0 w 699"/>
                  <a:gd name="T3" fmla="*/ 0 h 208"/>
                  <a:gd name="T4" fmla="*/ 0 w 699"/>
                  <a:gd name="T5" fmla="*/ 13 h 208"/>
                  <a:gd name="T6" fmla="*/ 699 w 699"/>
                  <a:gd name="T7" fmla="*/ 208 h 208"/>
                  <a:gd name="T8" fmla="*/ 0 w 699"/>
                  <a:gd name="T9" fmla="*/ 0 h 208"/>
                </a:gdLst>
                <a:cxnLst>
                  <a:cxn ang="0">
                    <a:pos x="T0" y="T1"/>
                  </a:cxn>
                  <a:cxn ang="0">
                    <a:pos x="T2" y="T3"/>
                  </a:cxn>
                  <a:cxn ang="0">
                    <a:pos x="T4" y="T5"/>
                  </a:cxn>
                  <a:cxn ang="0">
                    <a:pos x="T6" y="T7"/>
                  </a:cxn>
                  <a:cxn ang="0">
                    <a:pos x="T8" y="T9"/>
                  </a:cxn>
                </a:cxnLst>
                <a:rect l="0" t="0" r="r" b="b"/>
                <a:pathLst>
                  <a:path w="699" h="208">
                    <a:moveTo>
                      <a:pt x="0" y="0"/>
                    </a:moveTo>
                    <a:lnTo>
                      <a:pt x="0" y="0"/>
                    </a:lnTo>
                    <a:lnTo>
                      <a:pt x="0" y="13"/>
                    </a:lnTo>
                    <a:lnTo>
                      <a:pt x="699" y="20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8" name="Freeform 23"/>
              <p:cNvSpPr/>
              <p:nvPr/>
            </p:nvSpPr>
            <p:spPr bwMode="auto">
              <a:xfrm>
                <a:off x="4764088" y="3592513"/>
                <a:ext cx="1260475" cy="2563812"/>
              </a:xfrm>
              <a:custGeom>
                <a:gdLst>
                  <a:gd name="T0" fmla="*/ 0 w 794"/>
                  <a:gd name="T1" fmla="*/ 1399 h 1615"/>
                  <a:gd name="T2" fmla="*/ 791 w 794"/>
                  <a:gd name="T3" fmla="*/ 1615 h 1615"/>
                  <a:gd name="T4" fmla="*/ 794 w 794"/>
                  <a:gd name="T5" fmla="*/ 221 h 1615"/>
                  <a:gd name="T6" fmla="*/ 0 w 794"/>
                  <a:gd name="T7" fmla="*/ 0 h 1615"/>
                  <a:gd name="T8" fmla="*/ 0 w 794"/>
                  <a:gd name="T9" fmla="*/ 1399 h 1615"/>
                </a:gdLst>
                <a:cxnLst>
                  <a:cxn ang="0">
                    <a:pos x="T0" y="T1"/>
                  </a:cxn>
                  <a:cxn ang="0">
                    <a:pos x="T2" y="T3"/>
                  </a:cxn>
                  <a:cxn ang="0">
                    <a:pos x="T4" y="T5"/>
                  </a:cxn>
                  <a:cxn ang="0">
                    <a:pos x="T6" y="T7"/>
                  </a:cxn>
                  <a:cxn ang="0">
                    <a:pos x="T8" y="T9"/>
                  </a:cxn>
                </a:cxnLst>
                <a:rect l="0" t="0" r="r" b="b"/>
                <a:pathLst>
                  <a:path w="794" h="1615">
                    <a:moveTo>
                      <a:pt x="0" y="1399"/>
                    </a:moveTo>
                    <a:lnTo>
                      <a:pt x="791" y="1615"/>
                    </a:lnTo>
                    <a:lnTo>
                      <a:pt x="794" y="221"/>
                    </a:lnTo>
                    <a:lnTo>
                      <a:pt x="0" y="0"/>
                    </a:lnTo>
                    <a:lnTo>
                      <a:pt x="0" y="13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9" name="Freeform 24"/>
              <p:cNvSpPr/>
              <p:nvPr/>
            </p:nvSpPr>
            <p:spPr bwMode="auto">
              <a:xfrm>
                <a:off x="4764088" y="3592513"/>
                <a:ext cx="1260475" cy="2563812"/>
              </a:xfrm>
              <a:custGeom>
                <a:gdLst>
                  <a:gd name="T0" fmla="*/ 0 w 794"/>
                  <a:gd name="T1" fmla="*/ 1399 h 1615"/>
                  <a:gd name="T2" fmla="*/ 791 w 794"/>
                  <a:gd name="T3" fmla="*/ 1615 h 1615"/>
                  <a:gd name="T4" fmla="*/ 794 w 794"/>
                  <a:gd name="T5" fmla="*/ 221 h 1615"/>
                  <a:gd name="T6" fmla="*/ 0 w 794"/>
                  <a:gd name="T7" fmla="*/ 0 h 1615"/>
                  <a:gd name="T8" fmla="*/ 0 w 794"/>
                  <a:gd name="T9" fmla="*/ 1399 h 1615"/>
                </a:gdLst>
                <a:cxnLst>
                  <a:cxn ang="0">
                    <a:pos x="T0" y="T1"/>
                  </a:cxn>
                  <a:cxn ang="0">
                    <a:pos x="T2" y="T3"/>
                  </a:cxn>
                  <a:cxn ang="0">
                    <a:pos x="T4" y="T5"/>
                  </a:cxn>
                  <a:cxn ang="0">
                    <a:pos x="T6" y="T7"/>
                  </a:cxn>
                  <a:cxn ang="0">
                    <a:pos x="T8" y="T9"/>
                  </a:cxn>
                </a:cxnLst>
                <a:rect l="0" t="0" r="r" b="b"/>
                <a:pathLst>
                  <a:path w="794" h="1615">
                    <a:moveTo>
                      <a:pt x="0" y="1399"/>
                    </a:moveTo>
                    <a:lnTo>
                      <a:pt x="791" y="1615"/>
                    </a:lnTo>
                    <a:lnTo>
                      <a:pt x="794" y="221"/>
                    </a:lnTo>
                    <a:lnTo>
                      <a:pt x="0" y="0"/>
                    </a:lnTo>
                    <a:lnTo>
                      <a:pt x="0" y="139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0" name="Rectangle 25"/>
              <p:cNvSpPr>
                <a:spLocks noChangeArrowheads="1"/>
              </p:cNvSpPr>
              <p:nvPr/>
            </p:nvSpPr>
            <p:spPr bwMode="auto">
              <a:xfrm>
                <a:off x="4762500" y="3608388"/>
                <a:ext cx="1588" cy="17462"/>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1" name="Rectangle 26"/>
              <p:cNvSpPr>
                <a:spLocks noChangeArrowheads="1"/>
              </p:cNvSpPr>
              <p:nvPr/>
            </p:nvSpPr>
            <p:spPr bwMode="auto">
              <a:xfrm>
                <a:off x="4762500" y="3608388"/>
                <a:ext cx="1588" cy="1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2" name="Freeform 27"/>
              <p:cNvSpPr/>
              <p:nvPr/>
            </p:nvSpPr>
            <p:spPr bwMode="auto">
              <a:xfrm>
                <a:off x="4764088" y="3608388"/>
                <a:ext cx="914400" cy="266700"/>
              </a:xfrm>
              <a:custGeom>
                <a:gdLst>
                  <a:gd name="T0" fmla="*/ 0 w 576"/>
                  <a:gd name="T1" fmla="*/ 0 h 168"/>
                  <a:gd name="T2" fmla="*/ 0 w 576"/>
                  <a:gd name="T3" fmla="*/ 11 h 168"/>
                  <a:gd name="T4" fmla="*/ 576 w 576"/>
                  <a:gd name="T5" fmla="*/ 168 h 168"/>
                  <a:gd name="T6" fmla="*/ 0 w 576"/>
                  <a:gd name="T7" fmla="*/ 0 h 168"/>
                </a:gdLst>
                <a:cxnLst>
                  <a:cxn ang="0">
                    <a:pos x="T0" y="T1"/>
                  </a:cxn>
                  <a:cxn ang="0">
                    <a:pos x="T2" y="T3"/>
                  </a:cxn>
                  <a:cxn ang="0">
                    <a:pos x="T4" y="T5"/>
                  </a:cxn>
                  <a:cxn ang="0">
                    <a:pos x="T6" y="T7"/>
                  </a:cxn>
                </a:cxnLst>
                <a:rect l="0" t="0" r="r" b="b"/>
                <a:pathLst>
                  <a:path w="576" h="168">
                    <a:moveTo>
                      <a:pt x="0" y="0"/>
                    </a:moveTo>
                    <a:lnTo>
                      <a:pt x="0" y="11"/>
                    </a:lnTo>
                    <a:lnTo>
                      <a:pt x="576" y="168"/>
                    </a:lnTo>
                    <a:lnTo>
                      <a:pt x="0"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3" name="Freeform 28"/>
              <p:cNvSpPr/>
              <p:nvPr/>
            </p:nvSpPr>
            <p:spPr bwMode="auto">
              <a:xfrm>
                <a:off x="4764088" y="3608388"/>
                <a:ext cx="914400" cy="266700"/>
              </a:xfrm>
              <a:custGeom>
                <a:gdLst>
                  <a:gd name="T0" fmla="*/ 0 w 576"/>
                  <a:gd name="T1" fmla="*/ 0 h 168"/>
                  <a:gd name="T2" fmla="*/ 0 w 576"/>
                  <a:gd name="T3" fmla="*/ 11 h 168"/>
                  <a:gd name="T4" fmla="*/ 576 w 576"/>
                  <a:gd name="T5" fmla="*/ 168 h 168"/>
                  <a:gd name="T6" fmla="*/ 0 w 576"/>
                  <a:gd name="T7" fmla="*/ 0 h 168"/>
                </a:gdLst>
                <a:cxnLst>
                  <a:cxn ang="0">
                    <a:pos x="T0" y="T1"/>
                  </a:cxn>
                  <a:cxn ang="0">
                    <a:pos x="T2" y="T3"/>
                  </a:cxn>
                  <a:cxn ang="0">
                    <a:pos x="T4" y="T5"/>
                  </a:cxn>
                  <a:cxn ang="0">
                    <a:pos x="T6" y="T7"/>
                  </a:cxn>
                </a:cxnLst>
                <a:rect l="0" t="0" r="r" b="b"/>
                <a:pathLst>
                  <a:path w="576" h="168">
                    <a:moveTo>
                      <a:pt x="0" y="0"/>
                    </a:moveTo>
                    <a:lnTo>
                      <a:pt x="0" y="11"/>
                    </a:lnTo>
                    <a:lnTo>
                      <a:pt x="576" y="16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4" name="Freeform 29"/>
              <p:cNvSpPr/>
              <p:nvPr/>
            </p:nvSpPr>
            <p:spPr bwMode="auto">
              <a:xfrm>
                <a:off x="4721225" y="3616325"/>
                <a:ext cx="1254125" cy="2562225"/>
              </a:xfrm>
              <a:custGeom>
                <a:gdLst>
                  <a:gd name="T0" fmla="*/ 0 w 790"/>
                  <a:gd name="T1" fmla="*/ 1399 h 1614"/>
                  <a:gd name="T2" fmla="*/ 790 w 790"/>
                  <a:gd name="T3" fmla="*/ 1614 h 1614"/>
                  <a:gd name="T4" fmla="*/ 790 w 790"/>
                  <a:gd name="T5" fmla="*/ 215 h 1614"/>
                  <a:gd name="T6" fmla="*/ 0 w 790"/>
                  <a:gd name="T7" fmla="*/ 0 h 1614"/>
                  <a:gd name="T8" fmla="*/ 0 w 790"/>
                  <a:gd name="T9" fmla="*/ 1399 h 1614"/>
                </a:gdLst>
                <a:cxnLst>
                  <a:cxn ang="0">
                    <a:pos x="T0" y="T1"/>
                  </a:cxn>
                  <a:cxn ang="0">
                    <a:pos x="T2" y="T3"/>
                  </a:cxn>
                  <a:cxn ang="0">
                    <a:pos x="T4" y="T5"/>
                  </a:cxn>
                  <a:cxn ang="0">
                    <a:pos x="T6" y="T7"/>
                  </a:cxn>
                  <a:cxn ang="0">
                    <a:pos x="T8" y="T9"/>
                  </a:cxn>
                </a:cxnLst>
                <a:rect l="0" t="0" r="r" b="b"/>
                <a:pathLst>
                  <a:path w="790" h="1613">
                    <a:moveTo>
                      <a:pt x="0" y="1399"/>
                    </a:moveTo>
                    <a:lnTo>
                      <a:pt x="790" y="1614"/>
                    </a:lnTo>
                    <a:lnTo>
                      <a:pt x="790" y="215"/>
                    </a:lnTo>
                    <a:lnTo>
                      <a:pt x="0" y="0"/>
                    </a:lnTo>
                    <a:lnTo>
                      <a:pt x="0" y="13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5" name="Freeform 30"/>
              <p:cNvSpPr/>
              <p:nvPr/>
            </p:nvSpPr>
            <p:spPr bwMode="auto">
              <a:xfrm>
                <a:off x="4721225" y="3616325"/>
                <a:ext cx="1254125" cy="2562225"/>
              </a:xfrm>
              <a:custGeom>
                <a:gdLst>
                  <a:gd name="T0" fmla="*/ 0 w 790"/>
                  <a:gd name="T1" fmla="*/ 1399 h 1614"/>
                  <a:gd name="T2" fmla="*/ 790 w 790"/>
                  <a:gd name="T3" fmla="*/ 1614 h 1614"/>
                  <a:gd name="T4" fmla="*/ 790 w 790"/>
                  <a:gd name="T5" fmla="*/ 215 h 1614"/>
                  <a:gd name="T6" fmla="*/ 0 w 790"/>
                  <a:gd name="T7" fmla="*/ 0 h 1614"/>
                  <a:gd name="T8" fmla="*/ 0 w 790"/>
                  <a:gd name="T9" fmla="*/ 1399 h 1614"/>
                </a:gdLst>
                <a:cxnLst>
                  <a:cxn ang="0">
                    <a:pos x="T0" y="T1"/>
                  </a:cxn>
                  <a:cxn ang="0">
                    <a:pos x="T2" y="T3"/>
                  </a:cxn>
                  <a:cxn ang="0">
                    <a:pos x="T4" y="T5"/>
                  </a:cxn>
                  <a:cxn ang="0">
                    <a:pos x="T6" y="T7"/>
                  </a:cxn>
                  <a:cxn ang="0">
                    <a:pos x="T8" y="T9"/>
                  </a:cxn>
                </a:cxnLst>
                <a:rect l="0" t="0" r="r" b="b"/>
                <a:pathLst>
                  <a:path w="790" h="1613">
                    <a:moveTo>
                      <a:pt x="0" y="1399"/>
                    </a:moveTo>
                    <a:lnTo>
                      <a:pt x="790" y="1614"/>
                    </a:lnTo>
                    <a:lnTo>
                      <a:pt x="790" y="215"/>
                    </a:lnTo>
                    <a:lnTo>
                      <a:pt x="0" y="0"/>
                    </a:lnTo>
                    <a:lnTo>
                      <a:pt x="0" y="139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6" name="Freeform 31"/>
              <p:cNvSpPr/>
              <p:nvPr/>
            </p:nvSpPr>
            <p:spPr bwMode="auto">
              <a:xfrm>
                <a:off x="4718050" y="3636963"/>
                <a:ext cx="3175" cy="9525"/>
              </a:xfrm>
              <a:custGeom>
                <a:gdLst>
                  <a:gd name="T0" fmla="*/ 2 w 2"/>
                  <a:gd name="T1" fmla="*/ 0 h 6"/>
                  <a:gd name="T2" fmla="*/ 0 w 2"/>
                  <a:gd name="T3" fmla="*/ 6 h 6"/>
                  <a:gd name="T4" fmla="*/ 2 w 2"/>
                  <a:gd name="T5" fmla="*/ 6 h 6"/>
                  <a:gd name="T6" fmla="*/ 2 w 2"/>
                  <a:gd name="T7" fmla="*/ 0 h 6"/>
                </a:gdLst>
                <a:cxnLst>
                  <a:cxn ang="0">
                    <a:pos x="T0" y="T1"/>
                  </a:cxn>
                  <a:cxn ang="0">
                    <a:pos x="T2" y="T3"/>
                  </a:cxn>
                  <a:cxn ang="0">
                    <a:pos x="T4" y="T5"/>
                  </a:cxn>
                  <a:cxn ang="0">
                    <a:pos x="T6" y="T7"/>
                  </a:cxn>
                </a:cxnLst>
                <a:rect l="0" t="0" r="r" b="b"/>
                <a:pathLst>
                  <a:path w="2" h="6">
                    <a:moveTo>
                      <a:pt x="2" y="0"/>
                    </a:moveTo>
                    <a:lnTo>
                      <a:pt x="0" y="6"/>
                    </a:lnTo>
                    <a:lnTo>
                      <a:pt x="2" y="6"/>
                    </a:lnTo>
                    <a:lnTo>
                      <a:pt x="2"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7" name="Freeform 32"/>
              <p:cNvSpPr/>
              <p:nvPr/>
            </p:nvSpPr>
            <p:spPr bwMode="auto">
              <a:xfrm>
                <a:off x="4718050" y="3636963"/>
                <a:ext cx="3175" cy="9525"/>
              </a:xfrm>
              <a:custGeom>
                <a:gdLst>
                  <a:gd name="T0" fmla="*/ 2 w 2"/>
                  <a:gd name="T1" fmla="*/ 0 h 6"/>
                  <a:gd name="T2" fmla="*/ 0 w 2"/>
                  <a:gd name="T3" fmla="*/ 6 h 6"/>
                  <a:gd name="T4" fmla="*/ 2 w 2"/>
                  <a:gd name="T5" fmla="*/ 6 h 6"/>
                  <a:gd name="T6" fmla="*/ 2 w 2"/>
                  <a:gd name="T7" fmla="*/ 0 h 6"/>
                </a:gdLst>
                <a:cxnLst>
                  <a:cxn ang="0">
                    <a:pos x="T0" y="T1"/>
                  </a:cxn>
                  <a:cxn ang="0">
                    <a:pos x="T2" y="T3"/>
                  </a:cxn>
                  <a:cxn ang="0">
                    <a:pos x="T4" y="T5"/>
                  </a:cxn>
                  <a:cxn ang="0">
                    <a:pos x="T6" y="T7"/>
                  </a:cxn>
                </a:cxnLst>
                <a:rect l="0" t="0" r="r" b="b"/>
                <a:pathLst>
                  <a:path w="2" h="6">
                    <a:moveTo>
                      <a:pt x="2" y="0"/>
                    </a:moveTo>
                    <a:lnTo>
                      <a:pt x="0" y="6"/>
                    </a:lnTo>
                    <a:lnTo>
                      <a:pt x="2" y="6"/>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8" name="Freeform 33"/>
              <p:cNvSpPr/>
              <p:nvPr/>
            </p:nvSpPr>
            <p:spPr bwMode="auto">
              <a:xfrm>
                <a:off x="4721225" y="3629025"/>
                <a:ext cx="990600" cy="287337"/>
              </a:xfrm>
              <a:custGeom>
                <a:gdLst>
                  <a:gd name="T0" fmla="*/ 0 w 624"/>
                  <a:gd name="T1" fmla="*/ 0 h 181"/>
                  <a:gd name="T2" fmla="*/ 0 w 624"/>
                  <a:gd name="T3" fmla="*/ 5 h 181"/>
                  <a:gd name="T4" fmla="*/ 0 w 624"/>
                  <a:gd name="T5" fmla="*/ 11 h 181"/>
                  <a:gd name="T6" fmla="*/ 624 w 624"/>
                  <a:gd name="T7" fmla="*/ 181 h 181"/>
                  <a:gd name="T8" fmla="*/ 0 w 624"/>
                  <a:gd name="T9" fmla="*/ 0 h 181"/>
                </a:gdLst>
                <a:cxnLst>
                  <a:cxn ang="0">
                    <a:pos x="T0" y="T1"/>
                  </a:cxn>
                  <a:cxn ang="0">
                    <a:pos x="T2" y="T3"/>
                  </a:cxn>
                  <a:cxn ang="0">
                    <a:pos x="T4" y="T5"/>
                  </a:cxn>
                  <a:cxn ang="0">
                    <a:pos x="T6" y="T7"/>
                  </a:cxn>
                  <a:cxn ang="0">
                    <a:pos x="T8" y="T9"/>
                  </a:cxn>
                </a:cxnLst>
                <a:rect l="0" t="0" r="r" b="b"/>
                <a:pathLst>
                  <a:path w="624" h="181">
                    <a:moveTo>
                      <a:pt x="0" y="0"/>
                    </a:moveTo>
                    <a:lnTo>
                      <a:pt x="0" y="5"/>
                    </a:lnTo>
                    <a:lnTo>
                      <a:pt x="0" y="11"/>
                    </a:lnTo>
                    <a:lnTo>
                      <a:pt x="624" y="181"/>
                    </a:lnTo>
                    <a:lnTo>
                      <a:pt x="0"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9" name="Freeform 34"/>
              <p:cNvSpPr/>
              <p:nvPr/>
            </p:nvSpPr>
            <p:spPr bwMode="auto">
              <a:xfrm>
                <a:off x="4721225" y="3629025"/>
                <a:ext cx="990600" cy="287337"/>
              </a:xfrm>
              <a:custGeom>
                <a:gdLst>
                  <a:gd name="T0" fmla="*/ 0 w 624"/>
                  <a:gd name="T1" fmla="*/ 0 h 181"/>
                  <a:gd name="T2" fmla="*/ 0 w 624"/>
                  <a:gd name="T3" fmla="*/ 5 h 181"/>
                  <a:gd name="T4" fmla="*/ 0 w 624"/>
                  <a:gd name="T5" fmla="*/ 11 h 181"/>
                  <a:gd name="T6" fmla="*/ 624 w 624"/>
                  <a:gd name="T7" fmla="*/ 181 h 181"/>
                  <a:gd name="T8" fmla="*/ 0 w 624"/>
                  <a:gd name="T9" fmla="*/ 0 h 181"/>
                </a:gdLst>
                <a:cxnLst>
                  <a:cxn ang="0">
                    <a:pos x="T0" y="T1"/>
                  </a:cxn>
                  <a:cxn ang="0">
                    <a:pos x="T2" y="T3"/>
                  </a:cxn>
                  <a:cxn ang="0">
                    <a:pos x="T4" y="T5"/>
                  </a:cxn>
                  <a:cxn ang="0">
                    <a:pos x="T6" y="T7"/>
                  </a:cxn>
                  <a:cxn ang="0">
                    <a:pos x="T8" y="T9"/>
                  </a:cxn>
                </a:cxnLst>
                <a:rect l="0" t="0" r="r" b="b"/>
                <a:pathLst>
                  <a:path w="624" h="181">
                    <a:moveTo>
                      <a:pt x="0" y="0"/>
                    </a:moveTo>
                    <a:lnTo>
                      <a:pt x="0" y="5"/>
                    </a:lnTo>
                    <a:lnTo>
                      <a:pt x="0" y="11"/>
                    </a:lnTo>
                    <a:lnTo>
                      <a:pt x="624" y="18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0" name="Freeform 35"/>
              <p:cNvSpPr/>
              <p:nvPr/>
            </p:nvSpPr>
            <p:spPr bwMode="auto">
              <a:xfrm>
                <a:off x="4684713" y="3640138"/>
                <a:ext cx="1254125" cy="2562225"/>
              </a:xfrm>
              <a:custGeom>
                <a:gdLst>
                  <a:gd name="T0" fmla="*/ 0 w 790"/>
                  <a:gd name="T1" fmla="*/ 1399 h 1614"/>
                  <a:gd name="T2" fmla="*/ 790 w 790"/>
                  <a:gd name="T3" fmla="*/ 1614 h 1614"/>
                  <a:gd name="T4" fmla="*/ 790 w 790"/>
                  <a:gd name="T5" fmla="*/ 215 h 1614"/>
                  <a:gd name="T6" fmla="*/ 0 w 790"/>
                  <a:gd name="T7" fmla="*/ 0 h 1614"/>
                  <a:gd name="T8" fmla="*/ 0 w 790"/>
                  <a:gd name="T9" fmla="*/ 1399 h 1614"/>
                </a:gdLst>
                <a:cxnLst>
                  <a:cxn ang="0">
                    <a:pos x="T0" y="T1"/>
                  </a:cxn>
                  <a:cxn ang="0">
                    <a:pos x="T2" y="T3"/>
                  </a:cxn>
                  <a:cxn ang="0">
                    <a:pos x="T4" y="T5"/>
                  </a:cxn>
                  <a:cxn ang="0">
                    <a:pos x="T6" y="T7"/>
                  </a:cxn>
                  <a:cxn ang="0">
                    <a:pos x="T8" y="T9"/>
                  </a:cxn>
                </a:cxnLst>
                <a:rect l="0" t="0" r="r" b="b"/>
                <a:pathLst>
                  <a:path w="790" h="1613">
                    <a:moveTo>
                      <a:pt x="0" y="1399"/>
                    </a:moveTo>
                    <a:lnTo>
                      <a:pt x="790" y="1614"/>
                    </a:lnTo>
                    <a:lnTo>
                      <a:pt x="790" y="215"/>
                    </a:lnTo>
                    <a:lnTo>
                      <a:pt x="0" y="0"/>
                    </a:lnTo>
                    <a:lnTo>
                      <a:pt x="0" y="13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1" name="Freeform 36"/>
              <p:cNvSpPr/>
              <p:nvPr/>
            </p:nvSpPr>
            <p:spPr bwMode="auto">
              <a:xfrm>
                <a:off x="4684713" y="3640138"/>
                <a:ext cx="1254125" cy="2562225"/>
              </a:xfrm>
              <a:custGeom>
                <a:gdLst>
                  <a:gd name="T0" fmla="*/ 0 w 790"/>
                  <a:gd name="T1" fmla="*/ 1399 h 1614"/>
                  <a:gd name="T2" fmla="*/ 790 w 790"/>
                  <a:gd name="T3" fmla="*/ 1614 h 1614"/>
                  <a:gd name="T4" fmla="*/ 790 w 790"/>
                  <a:gd name="T5" fmla="*/ 215 h 1614"/>
                  <a:gd name="T6" fmla="*/ 0 w 790"/>
                  <a:gd name="T7" fmla="*/ 0 h 1614"/>
                  <a:gd name="T8" fmla="*/ 0 w 790"/>
                  <a:gd name="T9" fmla="*/ 1399 h 1614"/>
                </a:gdLst>
                <a:cxnLst>
                  <a:cxn ang="0">
                    <a:pos x="T0" y="T1"/>
                  </a:cxn>
                  <a:cxn ang="0">
                    <a:pos x="T2" y="T3"/>
                  </a:cxn>
                  <a:cxn ang="0">
                    <a:pos x="T4" y="T5"/>
                  </a:cxn>
                  <a:cxn ang="0">
                    <a:pos x="T6" y="T7"/>
                  </a:cxn>
                  <a:cxn ang="0">
                    <a:pos x="T8" y="T9"/>
                  </a:cxn>
                </a:cxnLst>
                <a:rect l="0" t="0" r="r" b="b"/>
                <a:pathLst>
                  <a:path w="790" h="1613">
                    <a:moveTo>
                      <a:pt x="0" y="1399"/>
                    </a:moveTo>
                    <a:lnTo>
                      <a:pt x="790" y="1614"/>
                    </a:lnTo>
                    <a:lnTo>
                      <a:pt x="790" y="215"/>
                    </a:lnTo>
                    <a:lnTo>
                      <a:pt x="0" y="0"/>
                    </a:lnTo>
                    <a:lnTo>
                      <a:pt x="0" y="139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2" name="Freeform 37"/>
              <p:cNvSpPr/>
              <p:nvPr/>
            </p:nvSpPr>
            <p:spPr bwMode="auto">
              <a:xfrm>
                <a:off x="4681538" y="3660775"/>
                <a:ext cx="3175" cy="25400"/>
              </a:xfrm>
              <a:custGeom>
                <a:gdLst>
                  <a:gd name="T0" fmla="*/ 0 w 1"/>
                  <a:gd name="T1" fmla="*/ 0 h 10"/>
                  <a:gd name="T2" fmla="*/ 0 w 1"/>
                  <a:gd name="T3" fmla="*/ 10 h 10"/>
                  <a:gd name="T4" fmla="*/ 1 w 1"/>
                  <a:gd name="T5" fmla="*/ 10 h 10"/>
                  <a:gd name="T6" fmla="*/ 1 w 1"/>
                  <a:gd name="T7" fmla="*/ 0 h 10"/>
                  <a:gd name="T8" fmla="*/ 0 w 1"/>
                  <a:gd name="T9" fmla="*/ 0 h 10"/>
                </a:gdLst>
                <a:cxnLst>
                  <a:cxn ang="0">
                    <a:pos x="T0" y="T1"/>
                  </a:cxn>
                  <a:cxn ang="0">
                    <a:pos x="T2" y="T3"/>
                  </a:cxn>
                  <a:cxn ang="0">
                    <a:pos x="T4" y="T5"/>
                  </a:cxn>
                  <a:cxn ang="0">
                    <a:pos x="T6" y="T7"/>
                  </a:cxn>
                  <a:cxn ang="0">
                    <a:pos x="T8" y="T9"/>
                  </a:cxn>
                </a:cxnLst>
                <a:rect l="0" t="0" r="r" b="b"/>
                <a:pathLst>
                  <a:path w="1" h="10">
                    <a:moveTo>
                      <a:pt x="0" y="0"/>
                    </a:moveTo>
                    <a:cubicBezTo>
                      <a:pt x="0" y="10"/>
                      <a:pt x="0" y="10"/>
                      <a:pt x="0" y="10"/>
                    </a:cubicBezTo>
                    <a:cubicBezTo>
                      <a:pt x="0" y="10"/>
                      <a:pt x="0" y="10"/>
                      <a:pt x="1" y="10"/>
                    </a:cubicBezTo>
                    <a:cubicBezTo>
                      <a:pt x="1" y="0"/>
                      <a:pt x="1" y="0"/>
                      <a:pt x="1" y="0"/>
                    </a:cubicBezTo>
                    <a:cubicBezTo>
                      <a:pt x="0" y="0"/>
                      <a:pt x="0" y="0"/>
                      <a:pt x="0"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3" name="Freeform 38"/>
              <p:cNvSpPr/>
              <p:nvPr/>
            </p:nvSpPr>
            <p:spPr bwMode="auto">
              <a:xfrm>
                <a:off x="4684713" y="3660775"/>
                <a:ext cx="1195388" cy="352425"/>
              </a:xfrm>
              <a:custGeom>
                <a:gdLst>
                  <a:gd name="T0" fmla="*/ 0 w 462"/>
                  <a:gd name="T1" fmla="*/ 0 h 136"/>
                  <a:gd name="T2" fmla="*/ 0 w 462"/>
                  <a:gd name="T3" fmla="*/ 10 h 136"/>
                  <a:gd name="T4" fmla="*/ 1 w 462"/>
                  <a:gd name="T5" fmla="*/ 10 h 136"/>
                  <a:gd name="T6" fmla="*/ 462 w 462"/>
                  <a:gd name="T7" fmla="*/ 136 h 136"/>
                  <a:gd name="T8" fmla="*/ 0 w 462"/>
                  <a:gd name="T9" fmla="*/ 0 h 136"/>
                </a:gdLst>
                <a:cxnLst>
                  <a:cxn ang="0">
                    <a:pos x="T0" y="T1"/>
                  </a:cxn>
                  <a:cxn ang="0">
                    <a:pos x="T2" y="T3"/>
                  </a:cxn>
                  <a:cxn ang="0">
                    <a:pos x="T4" y="T5"/>
                  </a:cxn>
                  <a:cxn ang="0">
                    <a:pos x="T6" y="T7"/>
                  </a:cxn>
                  <a:cxn ang="0">
                    <a:pos x="T8" y="T9"/>
                  </a:cxn>
                </a:cxnLst>
                <a:rect l="0" t="0" r="r" b="b"/>
                <a:pathLst>
                  <a:path w="462" h="136">
                    <a:moveTo>
                      <a:pt x="0" y="0"/>
                    </a:moveTo>
                    <a:cubicBezTo>
                      <a:pt x="0" y="10"/>
                      <a:pt x="0" y="10"/>
                      <a:pt x="0" y="10"/>
                    </a:cubicBezTo>
                    <a:cubicBezTo>
                      <a:pt x="0" y="10"/>
                      <a:pt x="0" y="10"/>
                      <a:pt x="1" y="10"/>
                    </a:cubicBezTo>
                    <a:cubicBezTo>
                      <a:pt x="462" y="136"/>
                      <a:pt x="462" y="136"/>
                      <a:pt x="462" y="136"/>
                    </a:cubicBezTo>
                    <a:cubicBezTo>
                      <a:pt x="0" y="0"/>
                      <a:pt x="0" y="0"/>
                      <a:pt x="0"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4" name="Freeform 39"/>
              <p:cNvSpPr/>
              <p:nvPr/>
            </p:nvSpPr>
            <p:spPr bwMode="auto">
              <a:xfrm>
                <a:off x="4876800" y="3535363"/>
                <a:ext cx="1189038" cy="420687"/>
              </a:xfrm>
              <a:custGeom>
                <a:gdLst>
                  <a:gd name="T0" fmla="*/ 0 w 460"/>
                  <a:gd name="T1" fmla="*/ 0 h 162"/>
                  <a:gd name="T2" fmla="*/ 460 w 460"/>
                  <a:gd name="T3" fmla="*/ 162 h 162"/>
                  <a:gd name="T4" fmla="*/ 0 w 460"/>
                  <a:gd name="T5" fmla="*/ 18 h 162"/>
                  <a:gd name="T6" fmla="*/ 0 w 460"/>
                  <a:gd name="T7" fmla="*/ 0 h 162"/>
                </a:gdLst>
                <a:cxnLst>
                  <a:cxn ang="0">
                    <a:pos x="T0" y="T1"/>
                  </a:cxn>
                  <a:cxn ang="0">
                    <a:pos x="T2" y="T3"/>
                  </a:cxn>
                  <a:cxn ang="0">
                    <a:pos x="T4" y="T5"/>
                  </a:cxn>
                  <a:cxn ang="0">
                    <a:pos x="T6" y="T7"/>
                  </a:cxn>
                </a:cxnLst>
                <a:rect l="0" t="0" r="r" b="b"/>
                <a:pathLst>
                  <a:path w="460" h="162">
                    <a:moveTo>
                      <a:pt x="0" y="0"/>
                    </a:moveTo>
                    <a:cubicBezTo>
                      <a:pt x="0" y="0"/>
                      <a:pt x="272" y="31"/>
                      <a:pt x="460" y="162"/>
                    </a:cubicBezTo>
                    <a:cubicBezTo>
                      <a:pt x="0" y="18"/>
                      <a:pt x="0" y="18"/>
                      <a:pt x="0" y="18"/>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5" name="Freeform 40"/>
              <p:cNvSpPr/>
              <p:nvPr/>
            </p:nvSpPr>
            <p:spPr bwMode="auto">
              <a:xfrm>
                <a:off x="4876800" y="3556000"/>
                <a:ext cx="950913" cy="311150"/>
              </a:xfrm>
              <a:custGeom>
                <a:gdLst>
                  <a:gd name="T0" fmla="*/ 0 w 599"/>
                  <a:gd name="T1" fmla="*/ 0 h 196"/>
                  <a:gd name="T2" fmla="*/ 0 w 599"/>
                  <a:gd name="T3" fmla="*/ 17 h 196"/>
                  <a:gd name="T4" fmla="*/ 599 w 599"/>
                  <a:gd name="T5" fmla="*/ 196 h 196"/>
                  <a:gd name="T6" fmla="*/ 0 w 599"/>
                  <a:gd name="T7" fmla="*/ 0 h 196"/>
                </a:gdLst>
                <a:cxnLst>
                  <a:cxn ang="0">
                    <a:pos x="T0" y="T1"/>
                  </a:cxn>
                  <a:cxn ang="0">
                    <a:pos x="T2" y="T3"/>
                  </a:cxn>
                  <a:cxn ang="0">
                    <a:pos x="T4" y="T5"/>
                  </a:cxn>
                  <a:cxn ang="0">
                    <a:pos x="T6" y="T7"/>
                  </a:cxn>
                </a:cxnLst>
                <a:rect l="0" t="0" r="r" b="b"/>
                <a:pathLst>
                  <a:path w="599" h="196">
                    <a:moveTo>
                      <a:pt x="0" y="0"/>
                    </a:moveTo>
                    <a:lnTo>
                      <a:pt x="0" y="17"/>
                    </a:lnTo>
                    <a:lnTo>
                      <a:pt x="599" y="196"/>
                    </a:lnTo>
                    <a:lnTo>
                      <a:pt x="0"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6" name="Freeform 41"/>
              <p:cNvSpPr/>
              <p:nvPr/>
            </p:nvSpPr>
            <p:spPr bwMode="auto">
              <a:xfrm>
                <a:off x="4876800" y="3556000"/>
                <a:ext cx="950913" cy="311150"/>
              </a:xfrm>
              <a:custGeom>
                <a:gdLst>
                  <a:gd name="T0" fmla="*/ 0 w 599"/>
                  <a:gd name="T1" fmla="*/ 0 h 196"/>
                  <a:gd name="T2" fmla="*/ 0 w 599"/>
                  <a:gd name="T3" fmla="*/ 17 h 196"/>
                  <a:gd name="T4" fmla="*/ 599 w 599"/>
                  <a:gd name="T5" fmla="*/ 196 h 196"/>
                  <a:gd name="T6" fmla="*/ 0 w 599"/>
                  <a:gd name="T7" fmla="*/ 0 h 196"/>
                </a:gdLst>
                <a:cxnLst>
                  <a:cxn ang="0">
                    <a:pos x="T0" y="T1"/>
                  </a:cxn>
                  <a:cxn ang="0">
                    <a:pos x="T2" y="T3"/>
                  </a:cxn>
                  <a:cxn ang="0">
                    <a:pos x="T4" y="T5"/>
                  </a:cxn>
                  <a:cxn ang="0">
                    <a:pos x="T6" y="T7"/>
                  </a:cxn>
                </a:cxnLst>
                <a:rect l="0" t="0" r="r" b="b"/>
                <a:pathLst>
                  <a:path w="599" h="196">
                    <a:moveTo>
                      <a:pt x="0" y="0"/>
                    </a:moveTo>
                    <a:lnTo>
                      <a:pt x="0" y="17"/>
                    </a:lnTo>
                    <a:lnTo>
                      <a:pt x="599" y="19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7" name="Freeform 42"/>
              <p:cNvSpPr/>
              <p:nvPr/>
            </p:nvSpPr>
            <p:spPr bwMode="auto">
              <a:xfrm>
                <a:off x="6105525" y="3559175"/>
                <a:ext cx="1257300" cy="2565400"/>
              </a:xfrm>
              <a:custGeom>
                <a:gdLst>
                  <a:gd name="T0" fmla="*/ 792 w 792"/>
                  <a:gd name="T1" fmla="*/ 1401 h 1616"/>
                  <a:gd name="T2" fmla="*/ 0 w 792"/>
                  <a:gd name="T3" fmla="*/ 1616 h 1616"/>
                  <a:gd name="T4" fmla="*/ 0 w 792"/>
                  <a:gd name="T5" fmla="*/ 250 h 1616"/>
                  <a:gd name="T6" fmla="*/ 792 w 792"/>
                  <a:gd name="T7" fmla="*/ 0 h 1616"/>
                  <a:gd name="T8" fmla="*/ 792 w 792"/>
                  <a:gd name="T9" fmla="*/ 1401 h 1616"/>
                </a:gdLst>
                <a:cxnLst>
                  <a:cxn ang="0">
                    <a:pos x="T0" y="T1"/>
                  </a:cxn>
                  <a:cxn ang="0">
                    <a:pos x="T2" y="T3"/>
                  </a:cxn>
                  <a:cxn ang="0">
                    <a:pos x="T4" y="T5"/>
                  </a:cxn>
                  <a:cxn ang="0">
                    <a:pos x="T6" y="T7"/>
                  </a:cxn>
                  <a:cxn ang="0">
                    <a:pos x="T8" y="T9"/>
                  </a:cxn>
                </a:cxnLst>
                <a:rect l="0" t="0" r="r" b="b"/>
                <a:pathLst>
                  <a:path w="792" h="1615">
                    <a:moveTo>
                      <a:pt x="792" y="1401"/>
                    </a:moveTo>
                    <a:lnTo>
                      <a:pt x="0" y="1616"/>
                    </a:lnTo>
                    <a:lnTo>
                      <a:pt x="0" y="250"/>
                    </a:lnTo>
                    <a:lnTo>
                      <a:pt x="792" y="0"/>
                    </a:lnTo>
                    <a:lnTo>
                      <a:pt x="792" y="14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8" name="Freeform 43"/>
              <p:cNvSpPr/>
              <p:nvPr/>
            </p:nvSpPr>
            <p:spPr bwMode="auto">
              <a:xfrm>
                <a:off x="6105525" y="3559175"/>
                <a:ext cx="1257300" cy="2565400"/>
              </a:xfrm>
              <a:custGeom>
                <a:gdLst>
                  <a:gd name="T0" fmla="*/ 792 w 792"/>
                  <a:gd name="T1" fmla="*/ 1401 h 1616"/>
                  <a:gd name="T2" fmla="*/ 0 w 792"/>
                  <a:gd name="T3" fmla="*/ 1616 h 1616"/>
                  <a:gd name="T4" fmla="*/ 0 w 792"/>
                  <a:gd name="T5" fmla="*/ 250 h 1616"/>
                  <a:gd name="T6" fmla="*/ 792 w 792"/>
                  <a:gd name="T7" fmla="*/ 0 h 1616"/>
                  <a:gd name="T8" fmla="*/ 792 w 792"/>
                  <a:gd name="T9" fmla="*/ 1401 h 1616"/>
                </a:gdLst>
                <a:cxnLst>
                  <a:cxn ang="0">
                    <a:pos x="T0" y="T1"/>
                  </a:cxn>
                  <a:cxn ang="0">
                    <a:pos x="T2" y="T3"/>
                  </a:cxn>
                  <a:cxn ang="0">
                    <a:pos x="T4" y="T5"/>
                  </a:cxn>
                  <a:cxn ang="0">
                    <a:pos x="T6" y="T7"/>
                  </a:cxn>
                  <a:cxn ang="0">
                    <a:pos x="T8" y="T9"/>
                  </a:cxn>
                </a:cxnLst>
                <a:rect l="0" t="0" r="r" b="b"/>
                <a:pathLst>
                  <a:path w="792" h="1615">
                    <a:moveTo>
                      <a:pt x="792" y="1401"/>
                    </a:moveTo>
                    <a:lnTo>
                      <a:pt x="0" y="1616"/>
                    </a:lnTo>
                    <a:lnTo>
                      <a:pt x="0" y="250"/>
                    </a:lnTo>
                    <a:lnTo>
                      <a:pt x="792" y="0"/>
                    </a:lnTo>
                    <a:lnTo>
                      <a:pt x="792" y="140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9" name="Rectangle 44"/>
              <p:cNvSpPr>
                <a:spLocks noChangeArrowheads="1"/>
              </p:cNvSpPr>
              <p:nvPr/>
            </p:nvSpPr>
            <p:spPr bwMode="auto">
              <a:xfrm>
                <a:off x="7362825" y="3584575"/>
                <a:ext cx="1588" cy="19050"/>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0" name="Rectangle 45"/>
              <p:cNvSpPr>
                <a:spLocks noChangeArrowheads="1"/>
              </p:cNvSpPr>
              <p:nvPr/>
            </p:nvSpPr>
            <p:spPr bwMode="auto">
              <a:xfrm>
                <a:off x="7362825" y="3584575"/>
                <a:ext cx="1588" cy="1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1" name="Freeform 46"/>
              <p:cNvSpPr/>
              <p:nvPr/>
            </p:nvSpPr>
            <p:spPr bwMode="auto">
              <a:xfrm>
                <a:off x="6249988" y="3584575"/>
                <a:ext cx="1112838" cy="330200"/>
              </a:xfrm>
              <a:custGeom>
                <a:gdLst>
                  <a:gd name="T0" fmla="*/ 701 w 701"/>
                  <a:gd name="T1" fmla="*/ 0 h 208"/>
                  <a:gd name="T2" fmla="*/ 0 w 701"/>
                  <a:gd name="T3" fmla="*/ 208 h 208"/>
                  <a:gd name="T4" fmla="*/ 701 w 701"/>
                  <a:gd name="T5" fmla="*/ 12 h 208"/>
                  <a:gd name="T6" fmla="*/ 701 w 701"/>
                  <a:gd name="T7" fmla="*/ 0 h 208"/>
                </a:gdLst>
                <a:cxnLst>
                  <a:cxn ang="0">
                    <a:pos x="T0" y="T1"/>
                  </a:cxn>
                  <a:cxn ang="0">
                    <a:pos x="T2" y="T3"/>
                  </a:cxn>
                  <a:cxn ang="0">
                    <a:pos x="T4" y="T5"/>
                  </a:cxn>
                  <a:cxn ang="0">
                    <a:pos x="T6" y="T7"/>
                  </a:cxn>
                </a:cxnLst>
                <a:rect l="0" t="0" r="r" b="b"/>
                <a:pathLst>
                  <a:path w="701" h="208">
                    <a:moveTo>
                      <a:pt x="701" y="0"/>
                    </a:moveTo>
                    <a:lnTo>
                      <a:pt x="0" y="208"/>
                    </a:lnTo>
                    <a:lnTo>
                      <a:pt x="701" y="12"/>
                    </a:lnTo>
                    <a:lnTo>
                      <a:pt x="701"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2" name="Freeform 47"/>
              <p:cNvSpPr/>
              <p:nvPr/>
            </p:nvSpPr>
            <p:spPr bwMode="auto">
              <a:xfrm>
                <a:off x="6249988" y="3584575"/>
                <a:ext cx="1112838" cy="330200"/>
              </a:xfrm>
              <a:custGeom>
                <a:gdLst>
                  <a:gd name="T0" fmla="*/ 701 w 701"/>
                  <a:gd name="T1" fmla="*/ 0 h 208"/>
                  <a:gd name="T2" fmla="*/ 0 w 701"/>
                  <a:gd name="T3" fmla="*/ 208 h 208"/>
                  <a:gd name="T4" fmla="*/ 701 w 701"/>
                  <a:gd name="T5" fmla="*/ 12 h 208"/>
                  <a:gd name="T6" fmla="*/ 701 w 701"/>
                  <a:gd name="T7" fmla="*/ 0 h 208"/>
                </a:gdLst>
                <a:cxnLst>
                  <a:cxn ang="0">
                    <a:pos x="T0" y="T1"/>
                  </a:cxn>
                  <a:cxn ang="0">
                    <a:pos x="T2" y="T3"/>
                  </a:cxn>
                  <a:cxn ang="0">
                    <a:pos x="T4" y="T5"/>
                  </a:cxn>
                  <a:cxn ang="0">
                    <a:pos x="T6" y="T7"/>
                  </a:cxn>
                </a:cxnLst>
                <a:rect l="0" t="0" r="r" b="b"/>
                <a:pathLst>
                  <a:path w="701" h="208">
                    <a:moveTo>
                      <a:pt x="701" y="0"/>
                    </a:moveTo>
                    <a:lnTo>
                      <a:pt x="0" y="208"/>
                    </a:lnTo>
                    <a:lnTo>
                      <a:pt x="701" y="12"/>
                    </a:lnTo>
                    <a:lnTo>
                      <a:pt x="7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3" name="Freeform 48"/>
              <p:cNvSpPr/>
              <p:nvPr/>
            </p:nvSpPr>
            <p:spPr bwMode="auto">
              <a:xfrm>
                <a:off x="6148388" y="3590925"/>
                <a:ext cx="1260475" cy="2565400"/>
              </a:xfrm>
              <a:custGeom>
                <a:gdLst>
                  <a:gd name="T0" fmla="*/ 794 w 794"/>
                  <a:gd name="T1" fmla="*/ 1400 h 1616"/>
                  <a:gd name="T2" fmla="*/ 2 w 794"/>
                  <a:gd name="T3" fmla="*/ 1616 h 1616"/>
                  <a:gd name="T4" fmla="*/ 0 w 794"/>
                  <a:gd name="T5" fmla="*/ 222 h 1616"/>
                  <a:gd name="T6" fmla="*/ 794 w 794"/>
                  <a:gd name="T7" fmla="*/ 0 h 1616"/>
                  <a:gd name="T8" fmla="*/ 794 w 794"/>
                  <a:gd name="T9" fmla="*/ 1400 h 1616"/>
                </a:gdLst>
                <a:cxnLst>
                  <a:cxn ang="0">
                    <a:pos x="T0" y="T1"/>
                  </a:cxn>
                  <a:cxn ang="0">
                    <a:pos x="T2" y="T3"/>
                  </a:cxn>
                  <a:cxn ang="0">
                    <a:pos x="T4" y="T5"/>
                  </a:cxn>
                  <a:cxn ang="0">
                    <a:pos x="T6" y="T7"/>
                  </a:cxn>
                  <a:cxn ang="0">
                    <a:pos x="T8" y="T9"/>
                  </a:cxn>
                </a:cxnLst>
                <a:rect l="0" t="0" r="r" b="b"/>
                <a:pathLst>
                  <a:path w="794" h="1615">
                    <a:moveTo>
                      <a:pt x="794" y="1400"/>
                    </a:moveTo>
                    <a:lnTo>
                      <a:pt x="2" y="1616"/>
                    </a:lnTo>
                    <a:lnTo>
                      <a:pt x="0" y="222"/>
                    </a:lnTo>
                    <a:lnTo>
                      <a:pt x="794" y="0"/>
                    </a:lnTo>
                    <a:lnTo>
                      <a:pt x="794" y="140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4" name="Freeform 49"/>
              <p:cNvSpPr/>
              <p:nvPr/>
            </p:nvSpPr>
            <p:spPr bwMode="auto">
              <a:xfrm>
                <a:off x="6148388" y="3590925"/>
                <a:ext cx="1260475" cy="2565400"/>
              </a:xfrm>
              <a:custGeom>
                <a:gdLst>
                  <a:gd name="T0" fmla="*/ 794 w 794"/>
                  <a:gd name="T1" fmla="*/ 1400 h 1616"/>
                  <a:gd name="T2" fmla="*/ 2 w 794"/>
                  <a:gd name="T3" fmla="*/ 1616 h 1616"/>
                  <a:gd name="T4" fmla="*/ 0 w 794"/>
                  <a:gd name="T5" fmla="*/ 222 h 1616"/>
                  <a:gd name="T6" fmla="*/ 794 w 794"/>
                  <a:gd name="T7" fmla="*/ 0 h 1616"/>
                  <a:gd name="T8" fmla="*/ 794 w 794"/>
                  <a:gd name="T9" fmla="*/ 1400 h 1616"/>
                </a:gdLst>
                <a:cxnLst>
                  <a:cxn ang="0">
                    <a:pos x="T0" y="T1"/>
                  </a:cxn>
                  <a:cxn ang="0">
                    <a:pos x="T2" y="T3"/>
                  </a:cxn>
                  <a:cxn ang="0">
                    <a:pos x="T4" y="T5"/>
                  </a:cxn>
                  <a:cxn ang="0">
                    <a:pos x="T6" y="T7"/>
                  </a:cxn>
                  <a:cxn ang="0">
                    <a:pos x="T8" y="T9"/>
                  </a:cxn>
                </a:cxnLst>
                <a:rect l="0" t="0" r="r" b="b"/>
                <a:pathLst>
                  <a:path w="794" h="1615">
                    <a:moveTo>
                      <a:pt x="794" y="1400"/>
                    </a:moveTo>
                    <a:lnTo>
                      <a:pt x="2" y="1616"/>
                    </a:lnTo>
                    <a:lnTo>
                      <a:pt x="0" y="222"/>
                    </a:lnTo>
                    <a:lnTo>
                      <a:pt x="794" y="0"/>
                    </a:lnTo>
                    <a:lnTo>
                      <a:pt x="794" y="140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5" name="Rectangle 50"/>
              <p:cNvSpPr>
                <a:spLocks noChangeArrowheads="1"/>
              </p:cNvSpPr>
              <p:nvPr/>
            </p:nvSpPr>
            <p:spPr bwMode="auto">
              <a:xfrm>
                <a:off x="7408863" y="3605213"/>
                <a:ext cx="1588" cy="19050"/>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6" name="Rectangle 51"/>
              <p:cNvSpPr>
                <a:spLocks noChangeArrowheads="1"/>
              </p:cNvSpPr>
              <p:nvPr/>
            </p:nvSpPr>
            <p:spPr bwMode="auto">
              <a:xfrm>
                <a:off x="7408863" y="3605213"/>
                <a:ext cx="1588" cy="1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7" name="Freeform 52"/>
              <p:cNvSpPr/>
              <p:nvPr/>
            </p:nvSpPr>
            <p:spPr bwMode="auto">
              <a:xfrm>
                <a:off x="6496050" y="3605213"/>
                <a:ext cx="912813" cy="266700"/>
              </a:xfrm>
              <a:custGeom>
                <a:gdLst>
                  <a:gd name="T0" fmla="*/ 575 w 575"/>
                  <a:gd name="T1" fmla="*/ 0 h 168"/>
                  <a:gd name="T2" fmla="*/ 0 w 575"/>
                  <a:gd name="T3" fmla="*/ 168 h 168"/>
                  <a:gd name="T4" fmla="*/ 575 w 575"/>
                  <a:gd name="T5" fmla="*/ 12 h 168"/>
                  <a:gd name="T6" fmla="*/ 575 w 575"/>
                  <a:gd name="T7" fmla="*/ 0 h 168"/>
                </a:gdLst>
                <a:cxnLst>
                  <a:cxn ang="0">
                    <a:pos x="T0" y="T1"/>
                  </a:cxn>
                  <a:cxn ang="0">
                    <a:pos x="T2" y="T3"/>
                  </a:cxn>
                  <a:cxn ang="0">
                    <a:pos x="T4" y="T5"/>
                  </a:cxn>
                  <a:cxn ang="0">
                    <a:pos x="T6" y="T7"/>
                  </a:cxn>
                </a:cxnLst>
                <a:rect l="0" t="0" r="r" b="b"/>
                <a:pathLst>
                  <a:path w="575" h="168">
                    <a:moveTo>
                      <a:pt x="575" y="0"/>
                    </a:moveTo>
                    <a:lnTo>
                      <a:pt x="0" y="168"/>
                    </a:lnTo>
                    <a:lnTo>
                      <a:pt x="575" y="12"/>
                    </a:lnTo>
                    <a:lnTo>
                      <a:pt x="575"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8" name="Freeform 53"/>
              <p:cNvSpPr/>
              <p:nvPr/>
            </p:nvSpPr>
            <p:spPr bwMode="auto">
              <a:xfrm>
                <a:off x="6496050" y="3605213"/>
                <a:ext cx="912813" cy="266700"/>
              </a:xfrm>
              <a:custGeom>
                <a:gdLst>
                  <a:gd name="T0" fmla="*/ 575 w 575"/>
                  <a:gd name="T1" fmla="*/ 0 h 168"/>
                  <a:gd name="T2" fmla="*/ 0 w 575"/>
                  <a:gd name="T3" fmla="*/ 168 h 168"/>
                  <a:gd name="T4" fmla="*/ 575 w 575"/>
                  <a:gd name="T5" fmla="*/ 12 h 168"/>
                  <a:gd name="T6" fmla="*/ 575 w 575"/>
                  <a:gd name="T7" fmla="*/ 0 h 168"/>
                </a:gdLst>
                <a:cxnLst>
                  <a:cxn ang="0">
                    <a:pos x="T0" y="T1"/>
                  </a:cxn>
                  <a:cxn ang="0">
                    <a:pos x="T2" y="T3"/>
                  </a:cxn>
                  <a:cxn ang="0">
                    <a:pos x="T4" y="T5"/>
                  </a:cxn>
                  <a:cxn ang="0">
                    <a:pos x="T6" y="T7"/>
                  </a:cxn>
                </a:cxnLst>
                <a:rect l="0" t="0" r="r" b="b"/>
                <a:pathLst>
                  <a:path w="575" h="168">
                    <a:moveTo>
                      <a:pt x="575" y="0"/>
                    </a:moveTo>
                    <a:lnTo>
                      <a:pt x="0" y="168"/>
                    </a:lnTo>
                    <a:lnTo>
                      <a:pt x="575" y="12"/>
                    </a:lnTo>
                    <a:lnTo>
                      <a:pt x="57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9" name="Freeform 54"/>
              <p:cNvSpPr/>
              <p:nvPr/>
            </p:nvSpPr>
            <p:spPr bwMode="auto">
              <a:xfrm>
                <a:off x="6196013" y="3613150"/>
                <a:ext cx="1257300" cy="2565400"/>
              </a:xfrm>
              <a:custGeom>
                <a:gdLst>
                  <a:gd name="T0" fmla="*/ 792 w 792"/>
                  <a:gd name="T1" fmla="*/ 1401 h 1616"/>
                  <a:gd name="T2" fmla="*/ 0 w 792"/>
                  <a:gd name="T3" fmla="*/ 1616 h 1616"/>
                  <a:gd name="T4" fmla="*/ 0 w 792"/>
                  <a:gd name="T5" fmla="*/ 216 h 1616"/>
                  <a:gd name="T6" fmla="*/ 792 w 792"/>
                  <a:gd name="T7" fmla="*/ 0 h 1616"/>
                  <a:gd name="T8" fmla="*/ 792 w 792"/>
                  <a:gd name="T9" fmla="*/ 1401 h 1616"/>
                </a:gdLst>
                <a:cxnLst>
                  <a:cxn ang="0">
                    <a:pos x="T0" y="T1"/>
                  </a:cxn>
                  <a:cxn ang="0">
                    <a:pos x="T2" y="T3"/>
                  </a:cxn>
                  <a:cxn ang="0">
                    <a:pos x="T4" y="T5"/>
                  </a:cxn>
                  <a:cxn ang="0">
                    <a:pos x="T6" y="T7"/>
                  </a:cxn>
                  <a:cxn ang="0">
                    <a:pos x="T8" y="T9"/>
                  </a:cxn>
                </a:cxnLst>
                <a:rect l="0" t="0" r="r" b="b"/>
                <a:pathLst>
                  <a:path w="792" h="1615">
                    <a:moveTo>
                      <a:pt x="792" y="1401"/>
                    </a:moveTo>
                    <a:lnTo>
                      <a:pt x="0" y="1616"/>
                    </a:lnTo>
                    <a:lnTo>
                      <a:pt x="0" y="216"/>
                    </a:lnTo>
                    <a:lnTo>
                      <a:pt x="792" y="0"/>
                    </a:lnTo>
                    <a:lnTo>
                      <a:pt x="792" y="14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0" name="Freeform 55"/>
              <p:cNvSpPr/>
              <p:nvPr/>
            </p:nvSpPr>
            <p:spPr bwMode="auto">
              <a:xfrm>
                <a:off x="6196013" y="3613150"/>
                <a:ext cx="1257300" cy="2565400"/>
              </a:xfrm>
              <a:custGeom>
                <a:gdLst>
                  <a:gd name="T0" fmla="*/ 792 w 792"/>
                  <a:gd name="T1" fmla="*/ 1401 h 1616"/>
                  <a:gd name="T2" fmla="*/ 0 w 792"/>
                  <a:gd name="T3" fmla="*/ 1616 h 1616"/>
                  <a:gd name="T4" fmla="*/ 0 w 792"/>
                  <a:gd name="T5" fmla="*/ 216 h 1616"/>
                  <a:gd name="T6" fmla="*/ 792 w 792"/>
                  <a:gd name="T7" fmla="*/ 0 h 1616"/>
                  <a:gd name="T8" fmla="*/ 792 w 792"/>
                  <a:gd name="T9" fmla="*/ 1401 h 1616"/>
                </a:gdLst>
                <a:cxnLst>
                  <a:cxn ang="0">
                    <a:pos x="T0" y="T1"/>
                  </a:cxn>
                  <a:cxn ang="0">
                    <a:pos x="T2" y="T3"/>
                  </a:cxn>
                  <a:cxn ang="0">
                    <a:pos x="T4" y="T5"/>
                  </a:cxn>
                  <a:cxn ang="0">
                    <a:pos x="T6" y="T7"/>
                  </a:cxn>
                  <a:cxn ang="0">
                    <a:pos x="T8" y="T9"/>
                  </a:cxn>
                </a:cxnLst>
                <a:rect l="0" t="0" r="r" b="b"/>
                <a:pathLst>
                  <a:path w="792" h="1615">
                    <a:moveTo>
                      <a:pt x="792" y="1401"/>
                    </a:moveTo>
                    <a:lnTo>
                      <a:pt x="0" y="1616"/>
                    </a:lnTo>
                    <a:lnTo>
                      <a:pt x="0" y="216"/>
                    </a:lnTo>
                    <a:lnTo>
                      <a:pt x="792" y="0"/>
                    </a:lnTo>
                    <a:lnTo>
                      <a:pt x="792" y="140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1" name="Rectangle 56"/>
              <p:cNvSpPr>
                <a:spLocks noChangeArrowheads="1"/>
              </p:cNvSpPr>
              <p:nvPr/>
            </p:nvSpPr>
            <p:spPr bwMode="auto">
              <a:xfrm>
                <a:off x="7453313" y="3636963"/>
                <a:ext cx="1588" cy="9525"/>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2" name="Freeform 57"/>
              <p:cNvSpPr/>
              <p:nvPr/>
            </p:nvSpPr>
            <p:spPr bwMode="auto">
              <a:xfrm flipH="1">
                <a:off x="7453313" y="3636963"/>
                <a:ext cx="0" cy="9525"/>
              </a:xfrm>
              <a:custGeom>
                <a:gdLst>
                  <a:gd name="T0" fmla="*/ 0 h 6"/>
                  <a:gd name="T1" fmla="*/ 6 h 6"/>
                  <a:gd name="T2" fmla="*/ 6 h 6"/>
                  <a:gd name="T3" fmla="*/ 0 h 6"/>
                </a:gdLst>
                <a:cxnLst>
                  <a:cxn ang="0">
                    <a:pos x="0" y="T0"/>
                  </a:cxn>
                  <a:cxn ang="0">
                    <a:pos x="0" y="T1"/>
                  </a:cxn>
                  <a:cxn ang="0">
                    <a:pos x="0" y="T2"/>
                  </a:cxn>
                  <a:cxn ang="0">
                    <a:pos x="0" y="T3"/>
                  </a:cxn>
                </a:cxnLst>
                <a:rect l="0" t="0" r="r" b="b"/>
                <a:pathLst>
                  <a:path h="6">
                    <a:moveTo>
                      <a:pt x="0" y="0"/>
                    </a:moveTo>
                    <a:lnTo>
                      <a:pt x="0" y="6"/>
                    </a:lnTo>
                    <a:lnTo>
                      <a:pt x="0" y="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3" name="Freeform 58"/>
              <p:cNvSpPr/>
              <p:nvPr/>
            </p:nvSpPr>
            <p:spPr bwMode="auto">
              <a:xfrm>
                <a:off x="6462713" y="3625850"/>
                <a:ext cx="990600" cy="290512"/>
              </a:xfrm>
              <a:custGeom>
                <a:gdLst>
                  <a:gd name="T0" fmla="*/ 624 w 624"/>
                  <a:gd name="T1" fmla="*/ 0 h 183"/>
                  <a:gd name="T2" fmla="*/ 0 w 624"/>
                  <a:gd name="T3" fmla="*/ 183 h 183"/>
                  <a:gd name="T4" fmla="*/ 624 w 624"/>
                  <a:gd name="T5" fmla="*/ 13 h 183"/>
                  <a:gd name="T6" fmla="*/ 624 w 624"/>
                  <a:gd name="T7" fmla="*/ 7 h 183"/>
                  <a:gd name="T8" fmla="*/ 624 w 624"/>
                  <a:gd name="T9" fmla="*/ 0 h 183"/>
                </a:gdLst>
                <a:cxnLst>
                  <a:cxn ang="0">
                    <a:pos x="T0" y="T1"/>
                  </a:cxn>
                  <a:cxn ang="0">
                    <a:pos x="T2" y="T3"/>
                  </a:cxn>
                  <a:cxn ang="0">
                    <a:pos x="T4" y="T5"/>
                  </a:cxn>
                  <a:cxn ang="0">
                    <a:pos x="T6" y="T7"/>
                  </a:cxn>
                  <a:cxn ang="0">
                    <a:pos x="T8" y="T9"/>
                  </a:cxn>
                </a:cxnLst>
                <a:rect l="0" t="0" r="r" b="b"/>
                <a:pathLst>
                  <a:path w="624" h="183">
                    <a:moveTo>
                      <a:pt x="624" y="0"/>
                    </a:moveTo>
                    <a:lnTo>
                      <a:pt x="0" y="183"/>
                    </a:lnTo>
                    <a:lnTo>
                      <a:pt x="624" y="13"/>
                    </a:lnTo>
                    <a:lnTo>
                      <a:pt x="624" y="7"/>
                    </a:lnTo>
                    <a:lnTo>
                      <a:pt x="624"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4" name="Freeform 59"/>
              <p:cNvSpPr/>
              <p:nvPr/>
            </p:nvSpPr>
            <p:spPr bwMode="auto">
              <a:xfrm>
                <a:off x="6462713" y="3625850"/>
                <a:ext cx="990600" cy="290512"/>
              </a:xfrm>
              <a:custGeom>
                <a:gdLst>
                  <a:gd name="T0" fmla="*/ 624 w 624"/>
                  <a:gd name="T1" fmla="*/ 0 h 183"/>
                  <a:gd name="T2" fmla="*/ 0 w 624"/>
                  <a:gd name="T3" fmla="*/ 183 h 183"/>
                  <a:gd name="T4" fmla="*/ 624 w 624"/>
                  <a:gd name="T5" fmla="*/ 13 h 183"/>
                  <a:gd name="T6" fmla="*/ 624 w 624"/>
                  <a:gd name="T7" fmla="*/ 7 h 183"/>
                  <a:gd name="T8" fmla="*/ 624 w 624"/>
                  <a:gd name="T9" fmla="*/ 0 h 183"/>
                </a:gdLst>
                <a:cxnLst>
                  <a:cxn ang="0">
                    <a:pos x="T0" y="T1"/>
                  </a:cxn>
                  <a:cxn ang="0">
                    <a:pos x="T2" y="T3"/>
                  </a:cxn>
                  <a:cxn ang="0">
                    <a:pos x="T4" y="T5"/>
                  </a:cxn>
                  <a:cxn ang="0">
                    <a:pos x="T6" y="T7"/>
                  </a:cxn>
                  <a:cxn ang="0">
                    <a:pos x="T8" y="T9"/>
                  </a:cxn>
                </a:cxnLst>
                <a:rect l="0" t="0" r="r" b="b"/>
                <a:pathLst>
                  <a:path w="624" h="183">
                    <a:moveTo>
                      <a:pt x="624" y="0"/>
                    </a:moveTo>
                    <a:lnTo>
                      <a:pt x="0" y="183"/>
                    </a:lnTo>
                    <a:lnTo>
                      <a:pt x="624" y="13"/>
                    </a:lnTo>
                    <a:lnTo>
                      <a:pt x="624" y="7"/>
                    </a:lnTo>
                    <a:lnTo>
                      <a:pt x="6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5" name="Freeform 60"/>
              <p:cNvSpPr/>
              <p:nvPr/>
            </p:nvSpPr>
            <p:spPr bwMode="auto">
              <a:xfrm>
                <a:off x="6230938" y="3636963"/>
                <a:ext cx="1257300" cy="2565400"/>
              </a:xfrm>
              <a:custGeom>
                <a:gdLst>
                  <a:gd name="T0" fmla="*/ 792 w 792"/>
                  <a:gd name="T1" fmla="*/ 1401 h 1616"/>
                  <a:gd name="T2" fmla="*/ 0 w 792"/>
                  <a:gd name="T3" fmla="*/ 1616 h 1616"/>
                  <a:gd name="T4" fmla="*/ 0 w 792"/>
                  <a:gd name="T5" fmla="*/ 215 h 1616"/>
                  <a:gd name="T6" fmla="*/ 792 w 792"/>
                  <a:gd name="T7" fmla="*/ 0 h 1616"/>
                  <a:gd name="T8" fmla="*/ 792 w 792"/>
                  <a:gd name="T9" fmla="*/ 1401 h 1616"/>
                </a:gdLst>
                <a:cxnLst>
                  <a:cxn ang="0">
                    <a:pos x="T0" y="T1"/>
                  </a:cxn>
                  <a:cxn ang="0">
                    <a:pos x="T2" y="T3"/>
                  </a:cxn>
                  <a:cxn ang="0">
                    <a:pos x="T4" y="T5"/>
                  </a:cxn>
                  <a:cxn ang="0">
                    <a:pos x="T6" y="T7"/>
                  </a:cxn>
                  <a:cxn ang="0">
                    <a:pos x="T8" y="T9"/>
                  </a:cxn>
                </a:cxnLst>
                <a:rect l="0" t="0" r="r" b="b"/>
                <a:pathLst>
                  <a:path w="792" h="1615">
                    <a:moveTo>
                      <a:pt x="792" y="1401"/>
                    </a:moveTo>
                    <a:lnTo>
                      <a:pt x="0" y="1616"/>
                    </a:lnTo>
                    <a:lnTo>
                      <a:pt x="0" y="215"/>
                    </a:lnTo>
                    <a:lnTo>
                      <a:pt x="792" y="0"/>
                    </a:lnTo>
                    <a:lnTo>
                      <a:pt x="792" y="14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6" name="Freeform 61"/>
              <p:cNvSpPr/>
              <p:nvPr/>
            </p:nvSpPr>
            <p:spPr bwMode="auto">
              <a:xfrm>
                <a:off x="6230938" y="3636963"/>
                <a:ext cx="1257300" cy="2565400"/>
              </a:xfrm>
              <a:custGeom>
                <a:gdLst>
                  <a:gd name="T0" fmla="*/ 792 w 792"/>
                  <a:gd name="T1" fmla="*/ 1401 h 1616"/>
                  <a:gd name="T2" fmla="*/ 0 w 792"/>
                  <a:gd name="T3" fmla="*/ 1616 h 1616"/>
                  <a:gd name="T4" fmla="*/ 0 w 792"/>
                  <a:gd name="T5" fmla="*/ 215 h 1616"/>
                  <a:gd name="T6" fmla="*/ 792 w 792"/>
                  <a:gd name="T7" fmla="*/ 0 h 1616"/>
                  <a:gd name="T8" fmla="*/ 792 w 792"/>
                  <a:gd name="T9" fmla="*/ 1401 h 1616"/>
                </a:gdLst>
                <a:cxnLst>
                  <a:cxn ang="0">
                    <a:pos x="T0" y="T1"/>
                  </a:cxn>
                  <a:cxn ang="0">
                    <a:pos x="T2" y="T3"/>
                  </a:cxn>
                  <a:cxn ang="0">
                    <a:pos x="T4" y="T5"/>
                  </a:cxn>
                  <a:cxn ang="0">
                    <a:pos x="T6" y="T7"/>
                  </a:cxn>
                  <a:cxn ang="0">
                    <a:pos x="T8" y="T9"/>
                  </a:cxn>
                </a:cxnLst>
                <a:rect l="0" t="0" r="r" b="b"/>
                <a:pathLst>
                  <a:path w="792" h="1615">
                    <a:moveTo>
                      <a:pt x="792" y="1401"/>
                    </a:moveTo>
                    <a:lnTo>
                      <a:pt x="0" y="1616"/>
                    </a:lnTo>
                    <a:lnTo>
                      <a:pt x="0" y="215"/>
                    </a:lnTo>
                    <a:lnTo>
                      <a:pt x="792" y="0"/>
                    </a:lnTo>
                    <a:lnTo>
                      <a:pt x="792" y="140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7" name="Freeform 62"/>
              <p:cNvSpPr/>
              <p:nvPr/>
            </p:nvSpPr>
            <p:spPr bwMode="auto">
              <a:xfrm flipH="1">
                <a:off x="7488238" y="3657600"/>
                <a:ext cx="0" cy="25400"/>
              </a:xfrm>
              <a:custGeom>
                <a:gdLst>
                  <a:gd name="T0" fmla="*/ 0 h 10"/>
                  <a:gd name="T1" fmla="*/ 0 h 10"/>
                  <a:gd name="T2" fmla="*/ 10 h 10"/>
                  <a:gd name="T3" fmla="*/ 10 h 10"/>
                  <a:gd name="T4" fmla="*/ 0 h 10"/>
                </a:gdLst>
                <a:cxnLst>
                  <a:cxn ang="0">
                    <a:pos x="0" y="T0"/>
                  </a:cxn>
                  <a:cxn ang="0">
                    <a:pos x="0" y="T1"/>
                  </a:cxn>
                  <a:cxn ang="0">
                    <a:pos x="0" y="T2"/>
                  </a:cxn>
                  <a:cxn ang="0">
                    <a:pos x="0" y="T3"/>
                  </a:cxn>
                  <a:cxn ang="0">
                    <a:pos x="0" y="T4"/>
                  </a:cxn>
                </a:cxnLst>
                <a:rect l="0" t="0" r="r" b="b"/>
                <a:pathLst>
                  <a:path h="10">
                    <a:moveTo>
                      <a:pt x="0" y="0"/>
                    </a:moveTo>
                    <a:cubicBezTo>
                      <a:pt x="0" y="0"/>
                      <a:pt x="0" y="0"/>
                      <a:pt x="0" y="0"/>
                    </a:cubicBezTo>
                    <a:cubicBezTo>
                      <a:pt x="0" y="10"/>
                      <a:pt x="0" y="10"/>
                      <a:pt x="0" y="10"/>
                    </a:cubicBezTo>
                    <a:cubicBezTo>
                      <a:pt x="0" y="10"/>
                      <a:pt x="0" y="10"/>
                      <a:pt x="0" y="10"/>
                    </a:cubicBezTo>
                    <a:cubicBezTo>
                      <a:pt x="0" y="0"/>
                      <a:pt x="0" y="0"/>
                      <a:pt x="0"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8" name="Freeform 63"/>
              <p:cNvSpPr/>
              <p:nvPr/>
            </p:nvSpPr>
            <p:spPr bwMode="auto">
              <a:xfrm>
                <a:off x="6291263" y="3657600"/>
                <a:ext cx="1196975" cy="352425"/>
              </a:xfrm>
              <a:custGeom>
                <a:gdLst>
                  <a:gd name="T0" fmla="*/ 463 w 463"/>
                  <a:gd name="T1" fmla="*/ 0 h 136"/>
                  <a:gd name="T2" fmla="*/ 0 w 463"/>
                  <a:gd name="T3" fmla="*/ 136 h 136"/>
                  <a:gd name="T4" fmla="*/ 461 w 463"/>
                  <a:gd name="T5" fmla="*/ 10 h 136"/>
                  <a:gd name="T6" fmla="*/ 463 w 463"/>
                  <a:gd name="T7" fmla="*/ 10 h 136"/>
                  <a:gd name="T8" fmla="*/ 463 w 463"/>
                  <a:gd name="T9" fmla="*/ 0 h 136"/>
                </a:gdLst>
                <a:cxnLst>
                  <a:cxn ang="0">
                    <a:pos x="T0" y="T1"/>
                  </a:cxn>
                  <a:cxn ang="0">
                    <a:pos x="T2" y="T3"/>
                  </a:cxn>
                  <a:cxn ang="0">
                    <a:pos x="T4" y="T5"/>
                  </a:cxn>
                  <a:cxn ang="0">
                    <a:pos x="T6" y="T7"/>
                  </a:cxn>
                  <a:cxn ang="0">
                    <a:pos x="T8" y="T9"/>
                  </a:cxn>
                </a:cxnLst>
                <a:rect l="0" t="0" r="r" b="b"/>
                <a:pathLst>
                  <a:path w="462" h="136">
                    <a:moveTo>
                      <a:pt x="463" y="0"/>
                    </a:moveTo>
                    <a:cubicBezTo>
                      <a:pt x="0" y="136"/>
                      <a:pt x="0" y="136"/>
                      <a:pt x="0" y="136"/>
                    </a:cubicBezTo>
                    <a:cubicBezTo>
                      <a:pt x="461" y="10"/>
                      <a:pt x="461" y="10"/>
                      <a:pt x="461" y="10"/>
                    </a:cubicBezTo>
                    <a:cubicBezTo>
                      <a:pt x="462" y="10"/>
                      <a:pt x="462" y="10"/>
                      <a:pt x="463" y="10"/>
                    </a:cubicBezTo>
                    <a:cubicBezTo>
                      <a:pt x="463" y="0"/>
                      <a:pt x="463" y="0"/>
                      <a:pt x="463"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9" name="Freeform 64"/>
              <p:cNvSpPr/>
              <p:nvPr/>
            </p:nvSpPr>
            <p:spPr bwMode="auto">
              <a:xfrm>
                <a:off x="6105525" y="3535363"/>
                <a:ext cx="1189038" cy="420687"/>
              </a:xfrm>
              <a:custGeom>
                <a:gdLst>
                  <a:gd name="T0" fmla="*/ 460 w 460"/>
                  <a:gd name="T1" fmla="*/ 0 h 162"/>
                  <a:gd name="T2" fmla="*/ 0 w 460"/>
                  <a:gd name="T3" fmla="*/ 162 h 162"/>
                  <a:gd name="T4" fmla="*/ 460 w 460"/>
                  <a:gd name="T5" fmla="*/ 17 h 162"/>
                  <a:gd name="T6" fmla="*/ 460 w 460"/>
                  <a:gd name="T7" fmla="*/ 0 h 162"/>
                </a:gdLst>
                <a:cxnLst>
                  <a:cxn ang="0">
                    <a:pos x="T0" y="T1"/>
                  </a:cxn>
                  <a:cxn ang="0">
                    <a:pos x="T2" y="T3"/>
                  </a:cxn>
                  <a:cxn ang="0">
                    <a:pos x="T4" y="T5"/>
                  </a:cxn>
                  <a:cxn ang="0">
                    <a:pos x="T6" y="T7"/>
                  </a:cxn>
                </a:cxnLst>
                <a:rect l="0" t="0" r="r" b="b"/>
                <a:pathLst>
                  <a:path w="460" h="162">
                    <a:moveTo>
                      <a:pt x="460" y="0"/>
                    </a:moveTo>
                    <a:cubicBezTo>
                      <a:pt x="460" y="0"/>
                      <a:pt x="188" y="31"/>
                      <a:pt x="0" y="162"/>
                    </a:cubicBezTo>
                    <a:cubicBezTo>
                      <a:pt x="460" y="17"/>
                      <a:pt x="460" y="17"/>
                      <a:pt x="460" y="17"/>
                    </a:cubicBezTo>
                    <a:cubicBezTo>
                      <a:pt x="460" y="0"/>
                      <a:pt x="460" y="0"/>
                      <a:pt x="46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0" name="Freeform 65"/>
              <p:cNvSpPr/>
              <p:nvPr/>
            </p:nvSpPr>
            <p:spPr bwMode="auto">
              <a:xfrm>
                <a:off x="6345238" y="3556000"/>
                <a:ext cx="949325" cy="311150"/>
              </a:xfrm>
              <a:custGeom>
                <a:gdLst>
                  <a:gd name="T0" fmla="*/ 598 w 598"/>
                  <a:gd name="T1" fmla="*/ 0 h 196"/>
                  <a:gd name="T2" fmla="*/ 0 w 598"/>
                  <a:gd name="T3" fmla="*/ 196 h 196"/>
                  <a:gd name="T4" fmla="*/ 598 w 598"/>
                  <a:gd name="T5" fmla="*/ 15 h 196"/>
                  <a:gd name="T6" fmla="*/ 598 w 598"/>
                  <a:gd name="T7" fmla="*/ 0 h 196"/>
                </a:gdLst>
                <a:cxnLst>
                  <a:cxn ang="0">
                    <a:pos x="T0" y="T1"/>
                  </a:cxn>
                  <a:cxn ang="0">
                    <a:pos x="T2" y="T3"/>
                  </a:cxn>
                  <a:cxn ang="0">
                    <a:pos x="T4" y="T5"/>
                  </a:cxn>
                  <a:cxn ang="0">
                    <a:pos x="T6" y="T7"/>
                  </a:cxn>
                </a:cxnLst>
                <a:rect l="0" t="0" r="r" b="b"/>
                <a:pathLst>
                  <a:path w="598" h="196">
                    <a:moveTo>
                      <a:pt x="598" y="0"/>
                    </a:moveTo>
                    <a:lnTo>
                      <a:pt x="0" y="196"/>
                    </a:lnTo>
                    <a:lnTo>
                      <a:pt x="598" y="15"/>
                    </a:lnTo>
                    <a:lnTo>
                      <a:pt x="598"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1" name="Freeform 66"/>
              <p:cNvSpPr/>
              <p:nvPr/>
            </p:nvSpPr>
            <p:spPr bwMode="auto">
              <a:xfrm>
                <a:off x="6345238" y="3556000"/>
                <a:ext cx="949325" cy="311150"/>
              </a:xfrm>
              <a:custGeom>
                <a:gdLst>
                  <a:gd name="T0" fmla="*/ 598 w 598"/>
                  <a:gd name="T1" fmla="*/ 0 h 196"/>
                  <a:gd name="T2" fmla="*/ 0 w 598"/>
                  <a:gd name="T3" fmla="*/ 196 h 196"/>
                  <a:gd name="T4" fmla="*/ 598 w 598"/>
                  <a:gd name="T5" fmla="*/ 15 h 196"/>
                  <a:gd name="T6" fmla="*/ 598 w 598"/>
                  <a:gd name="T7" fmla="*/ 0 h 196"/>
                </a:gdLst>
                <a:cxnLst>
                  <a:cxn ang="0">
                    <a:pos x="T0" y="T1"/>
                  </a:cxn>
                  <a:cxn ang="0">
                    <a:pos x="T2" y="T3"/>
                  </a:cxn>
                  <a:cxn ang="0">
                    <a:pos x="T4" y="T5"/>
                  </a:cxn>
                  <a:cxn ang="0">
                    <a:pos x="T6" y="T7"/>
                  </a:cxn>
                </a:cxnLst>
                <a:rect l="0" t="0" r="r" b="b"/>
                <a:pathLst>
                  <a:path w="598" h="196">
                    <a:moveTo>
                      <a:pt x="598" y="0"/>
                    </a:moveTo>
                    <a:lnTo>
                      <a:pt x="0" y="196"/>
                    </a:lnTo>
                    <a:lnTo>
                      <a:pt x="598" y="15"/>
                    </a:lnTo>
                    <a:lnTo>
                      <a:pt x="59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2" name="Freeform 67"/>
              <p:cNvSpPr/>
              <p:nvPr/>
            </p:nvSpPr>
            <p:spPr bwMode="auto">
              <a:xfrm>
                <a:off x="5880100" y="4010025"/>
                <a:ext cx="411163" cy="2322512"/>
              </a:xfrm>
              <a:custGeom>
                <a:gdLst>
                  <a:gd name="T0" fmla="*/ 80 w 159"/>
                  <a:gd name="T1" fmla="*/ 21 h 896"/>
                  <a:gd name="T2" fmla="*/ 0 w 159"/>
                  <a:gd name="T3" fmla="*/ 0 h 896"/>
                  <a:gd name="T4" fmla="*/ 0 w 159"/>
                  <a:gd name="T5" fmla="*/ 851 h 896"/>
                  <a:gd name="T6" fmla="*/ 80 w 159"/>
                  <a:gd name="T7" fmla="*/ 896 h 896"/>
                  <a:gd name="T8" fmla="*/ 159 w 159"/>
                  <a:gd name="T9" fmla="*/ 851 h 896"/>
                  <a:gd name="T10" fmla="*/ 159 w 159"/>
                  <a:gd name="T11" fmla="*/ 0 h 896"/>
                  <a:gd name="T12" fmla="*/ 80 w 159"/>
                  <a:gd name="T13" fmla="*/ 21 h 896"/>
                </a:gdLst>
                <a:cxnLst>
                  <a:cxn ang="0">
                    <a:pos x="T0" y="T1"/>
                  </a:cxn>
                  <a:cxn ang="0">
                    <a:pos x="T2" y="T3"/>
                  </a:cxn>
                  <a:cxn ang="0">
                    <a:pos x="T4" y="T5"/>
                  </a:cxn>
                  <a:cxn ang="0">
                    <a:pos x="T6" y="T7"/>
                  </a:cxn>
                  <a:cxn ang="0">
                    <a:pos x="T8" y="T9"/>
                  </a:cxn>
                  <a:cxn ang="0">
                    <a:pos x="T10" y="T11"/>
                  </a:cxn>
                  <a:cxn ang="0">
                    <a:pos x="T12" y="T13"/>
                  </a:cxn>
                </a:cxnLst>
                <a:rect l="0" t="0" r="r" b="b"/>
                <a:pathLst>
                  <a:path w="159" h="896">
                    <a:moveTo>
                      <a:pt x="80" y="21"/>
                    </a:moveTo>
                    <a:cubicBezTo>
                      <a:pt x="46" y="21"/>
                      <a:pt x="17" y="12"/>
                      <a:pt x="0" y="0"/>
                    </a:cubicBezTo>
                    <a:cubicBezTo>
                      <a:pt x="0" y="851"/>
                      <a:pt x="0" y="851"/>
                      <a:pt x="0" y="851"/>
                    </a:cubicBezTo>
                    <a:cubicBezTo>
                      <a:pt x="0" y="876"/>
                      <a:pt x="36" y="896"/>
                      <a:pt x="80" y="896"/>
                    </a:cubicBezTo>
                    <a:cubicBezTo>
                      <a:pt x="123" y="896"/>
                      <a:pt x="159" y="876"/>
                      <a:pt x="159" y="851"/>
                    </a:cubicBezTo>
                    <a:cubicBezTo>
                      <a:pt x="159" y="0"/>
                      <a:pt x="159" y="0"/>
                      <a:pt x="159" y="0"/>
                    </a:cubicBezTo>
                    <a:cubicBezTo>
                      <a:pt x="142" y="12"/>
                      <a:pt x="113" y="21"/>
                      <a:pt x="80" y="21"/>
                    </a:cubicBezTo>
                  </a:path>
                </a:pathLst>
              </a:custGeom>
              <a:solidFill>
                <a:srgbClr val="D633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3" name="Freeform 68"/>
              <p:cNvSpPr/>
              <p:nvPr/>
            </p:nvSpPr>
            <p:spPr bwMode="auto">
              <a:xfrm>
                <a:off x="5880100" y="4627563"/>
                <a:ext cx="411163" cy="214312"/>
              </a:xfrm>
              <a:custGeom>
                <a:gdLst>
                  <a:gd name="T0" fmla="*/ 0 w 159"/>
                  <a:gd name="T1" fmla="*/ 0 h 83"/>
                  <a:gd name="T2" fmla="*/ 0 w 159"/>
                  <a:gd name="T3" fmla="*/ 65 h 83"/>
                  <a:gd name="T4" fmla="*/ 80 w 159"/>
                  <a:gd name="T5" fmla="*/ 83 h 83"/>
                  <a:gd name="T6" fmla="*/ 159 w 159"/>
                  <a:gd name="T7" fmla="*/ 65 h 83"/>
                  <a:gd name="T8" fmla="*/ 159 w 159"/>
                  <a:gd name="T9" fmla="*/ 0 h 83"/>
                  <a:gd name="T10" fmla="*/ 80 w 159"/>
                  <a:gd name="T11" fmla="*/ 19 h 83"/>
                  <a:gd name="T12" fmla="*/ 0 w 159"/>
                  <a:gd name="T13" fmla="*/ 0 h 83"/>
                </a:gdLst>
                <a:cxnLst>
                  <a:cxn ang="0">
                    <a:pos x="T0" y="T1"/>
                  </a:cxn>
                  <a:cxn ang="0">
                    <a:pos x="T2" y="T3"/>
                  </a:cxn>
                  <a:cxn ang="0">
                    <a:pos x="T4" y="T5"/>
                  </a:cxn>
                  <a:cxn ang="0">
                    <a:pos x="T6" y="T7"/>
                  </a:cxn>
                  <a:cxn ang="0">
                    <a:pos x="T8" y="T9"/>
                  </a:cxn>
                  <a:cxn ang="0">
                    <a:pos x="T10" y="T11"/>
                  </a:cxn>
                  <a:cxn ang="0">
                    <a:pos x="T12" y="T13"/>
                  </a:cxn>
                </a:cxnLst>
                <a:rect l="0" t="0" r="r" b="b"/>
                <a:pathLst>
                  <a:path w="159" h="83">
                    <a:moveTo>
                      <a:pt x="0" y="0"/>
                    </a:moveTo>
                    <a:cubicBezTo>
                      <a:pt x="0" y="65"/>
                      <a:pt x="0" y="65"/>
                      <a:pt x="0" y="65"/>
                    </a:cubicBezTo>
                    <a:cubicBezTo>
                      <a:pt x="21" y="76"/>
                      <a:pt x="49" y="83"/>
                      <a:pt x="80" y="83"/>
                    </a:cubicBezTo>
                    <a:cubicBezTo>
                      <a:pt x="110" y="83"/>
                      <a:pt x="138" y="76"/>
                      <a:pt x="159" y="65"/>
                    </a:cubicBezTo>
                    <a:cubicBezTo>
                      <a:pt x="159" y="0"/>
                      <a:pt x="159" y="0"/>
                      <a:pt x="159" y="0"/>
                    </a:cubicBezTo>
                    <a:cubicBezTo>
                      <a:pt x="138" y="12"/>
                      <a:pt x="110" y="19"/>
                      <a:pt x="80" y="19"/>
                    </a:cubicBezTo>
                    <a:cubicBezTo>
                      <a:pt x="49" y="19"/>
                      <a:pt x="21" y="12"/>
                      <a:pt x="0" y="0"/>
                    </a:cubicBezTo>
                  </a:path>
                </a:pathLst>
              </a:custGeom>
              <a:solidFill>
                <a:srgbClr val="EA533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4" name="Freeform 69"/>
              <p:cNvSpPr/>
              <p:nvPr/>
            </p:nvSpPr>
            <p:spPr bwMode="auto">
              <a:xfrm>
                <a:off x="5880100" y="4445000"/>
                <a:ext cx="411163" cy="142875"/>
              </a:xfrm>
              <a:custGeom>
                <a:gdLst>
                  <a:gd name="T0" fmla="*/ 0 w 159"/>
                  <a:gd name="T1" fmla="*/ 0 h 55"/>
                  <a:gd name="T2" fmla="*/ 0 w 159"/>
                  <a:gd name="T3" fmla="*/ 37 h 55"/>
                  <a:gd name="T4" fmla="*/ 80 w 159"/>
                  <a:gd name="T5" fmla="*/ 55 h 55"/>
                  <a:gd name="T6" fmla="*/ 159 w 159"/>
                  <a:gd name="T7" fmla="*/ 37 h 55"/>
                  <a:gd name="T8" fmla="*/ 159 w 159"/>
                  <a:gd name="T9" fmla="*/ 0 h 55"/>
                  <a:gd name="T10" fmla="*/ 80 w 159"/>
                  <a:gd name="T11" fmla="*/ 19 h 55"/>
                  <a:gd name="T12" fmla="*/ 0 w 159"/>
                  <a:gd name="T13" fmla="*/ 0 h 55"/>
                </a:gdLst>
                <a:cxnLst>
                  <a:cxn ang="0">
                    <a:pos x="T0" y="T1"/>
                  </a:cxn>
                  <a:cxn ang="0">
                    <a:pos x="T2" y="T3"/>
                  </a:cxn>
                  <a:cxn ang="0">
                    <a:pos x="T4" y="T5"/>
                  </a:cxn>
                  <a:cxn ang="0">
                    <a:pos x="T6" y="T7"/>
                  </a:cxn>
                  <a:cxn ang="0">
                    <a:pos x="T8" y="T9"/>
                  </a:cxn>
                  <a:cxn ang="0">
                    <a:pos x="T10" y="T11"/>
                  </a:cxn>
                  <a:cxn ang="0">
                    <a:pos x="T12" y="T13"/>
                  </a:cxn>
                </a:cxnLst>
                <a:rect l="0" t="0" r="r" b="b"/>
                <a:pathLst>
                  <a:path w="159" h="55">
                    <a:moveTo>
                      <a:pt x="0" y="0"/>
                    </a:moveTo>
                    <a:cubicBezTo>
                      <a:pt x="0" y="37"/>
                      <a:pt x="0" y="37"/>
                      <a:pt x="0" y="37"/>
                    </a:cubicBezTo>
                    <a:cubicBezTo>
                      <a:pt x="21" y="48"/>
                      <a:pt x="49" y="55"/>
                      <a:pt x="80" y="55"/>
                    </a:cubicBezTo>
                    <a:cubicBezTo>
                      <a:pt x="110" y="55"/>
                      <a:pt x="138" y="48"/>
                      <a:pt x="159" y="37"/>
                    </a:cubicBezTo>
                    <a:cubicBezTo>
                      <a:pt x="159" y="0"/>
                      <a:pt x="159" y="0"/>
                      <a:pt x="159" y="0"/>
                    </a:cubicBezTo>
                    <a:cubicBezTo>
                      <a:pt x="138" y="12"/>
                      <a:pt x="111" y="19"/>
                      <a:pt x="80" y="19"/>
                    </a:cubicBezTo>
                    <a:cubicBezTo>
                      <a:pt x="49" y="19"/>
                      <a:pt x="21" y="12"/>
                      <a:pt x="0" y="0"/>
                    </a:cubicBezTo>
                  </a:path>
                </a:pathLst>
              </a:custGeom>
              <a:solidFill>
                <a:srgbClr val="EA533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5" name="Freeform 70"/>
              <p:cNvSpPr/>
              <p:nvPr/>
            </p:nvSpPr>
            <p:spPr bwMode="auto">
              <a:xfrm>
                <a:off x="5880100" y="4627563"/>
                <a:ext cx="411163" cy="214312"/>
              </a:xfrm>
              <a:custGeom>
                <a:gdLst>
                  <a:gd name="T0" fmla="*/ 159 w 159"/>
                  <a:gd name="T1" fmla="*/ 0 h 83"/>
                  <a:gd name="T2" fmla="*/ 159 w 159"/>
                  <a:gd name="T3" fmla="*/ 0 h 83"/>
                  <a:gd name="T4" fmla="*/ 80 w 159"/>
                  <a:gd name="T5" fmla="*/ 19 h 83"/>
                  <a:gd name="T6" fmla="*/ 0 w 159"/>
                  <a:gd name="T7" fmla="*/ 0 h 83"/>
                  <a:gd name="T8" fmla="*/ 0 w 159"/>
                  <a:gd name="T9" fmla="*/ 65 h 83"/>
                  <a:gd name="T10" fmla="*/ 80 w 159"/>
                  <a:gd name="T11" fmla="*/ 83 h 83"/>
                  <a:gd name="T12" fmla="*/ 159 w 159"/>
                  <a:gd name="T13" fmla="*/ 65 h 83"/>
                  <a:gd name="T14" fmla="*/ 159 w 159"/>
                  <a:gd name="T15" fmla="*/ 0 h 83"/>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9" h="83">
                    <a:moveTo>
                      <a:pt x="159" y="0"/>
                    </a:moveTo>
                    <a:cubicBezTo>
                      <a:pt x="159" y="0"/>
                      <a:pt x="159" y="0"/>
                      <a:pt x="159" y="0"/>
                    </a:cubicBezTo>
                    <a:cubicBezTo>
                      <a:pt x="138" y="12"/>
                      <a:pt x="110" y="19"/>
                      <a:pt x="80" y="19"/>
                    </a:cubicBezTo>
                    <a:cubicBezTo>
                      <a:pt x="49" y="19"/>
                      <a:pt x="21" y="12"/>
                      <a:pt x="0" y="0"/>
                    </a:cubicBezTo>
                    <a:cubicBezTo>
                      <a:pt x="0" y="65"/>
                      <a:pt x="0" y="65"/>
                      <a:pt x="0" y="65"/>
                    </a:cubicBezTo>
                    <a:cubicBezTo>
                      <a:pt x="21" y="76"/>
                      <a:pt x="49" y="83"/>
                      <a:pt x="80" y="83"/>
                    </a:cubicBezTo>
                    <a:cubicBezTo>
                      <a:pt x="110" y="83"/>
                      <a:pt x="138" y="76"/>
                      <a:pt x="159" y="65"/>
                    </a:cubicBezTo>
                    <a:cubicBezTo>
                      <a:pt x="159" y="0"/>
                      <a:pt x="159" y="0"/>
                      <a:pt x="159" y="0"/>
                    </a:cubicBezTo>
                  </a:path>
                </a:pathLst>
              </a:custGeom>
              <a:solidFill>
                <a:srgbClr val="E74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6" name="Freeform 71"/>
              <p:cNvSpPr/>
              <p:nvPr/>
            </p:nvSpPr>
            <p:spPr bwMode="auto">
              <a:xfrm>
                <a:off x="5880100" y="4445000"/>
                <a:ext cx="411163" cy="142875"/>
              </a:xfrm>
              <a:custGeom>
                <a:gdLst>
                  <a:gd name="T0" fmla="*/ 159 w 159"/>
                  <a:gd name="T1" fmla="*/ 0 h 55"/>
                  <a:gd name="T2" fmla="*/ 159 w 159"/>
                  <a:gd name="T3" fmla="*/ 0 h 55"/>
                  <a:gd name="T4" fmla="*/ 80 w 159"/>
                  <a:gd name="T5" fmla="*/ 19 h 55"/>
                  <a:gd name="T6" fmla="*/ 0 w 159"/>
                  <a:gd name="T7" fmla="*/ 0 h 55"/>
                  <a:gd name="T8" fmla="*/ 0 w 159"/>
                  <a:gd name="T9" fmla="*/ 37 h 55"/>
                  <a:gd name="T10" fmla="*/ 80 w 159"/>
                  <a:gd name="T11" fmla="*/ 55 h 55"/>
                  <a:gd name="T12" fmla="*/ 159 w 159"/>
                  <a:gd name="T13" fmla="*/ 37 h 55"/>
                  <a:gd name="T14" fmla="*/ 159 w 159"/>
                  <a:gd name="T15" fmla="*/ 0 h 55"/>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9" h="55">
                    <a:moveTo>
                      <a:pt x="159" y="0"/>
                    </a:moveTo>
                    <a:cubicBezTo>
                      <a:pt x="159" y="0"/>
                      <a:pt x="159" y="0"/>
                      <a:pt x="159" y="0"/>
                    </a:cubicBezTo>
                    <a:cubicBezTo>
                      <a:pt x="138" y="12"/>
                      <a:pt x="111" y="19"/>
                      <a:pt x="80" y="19"/>
                    </a:cubicBezTo>
                    <a:cubicBezTo>
                      <a:pt x="49" y="19"/>
                      <a:pt x="21" y="12"/>
                      <a:pt x="0" y="0"/>
                    </a:cubicBezTo>
                    <a:cubicBezTo>
                      <a:pt x="0" y="37"/>
                      <a:pt x="0" y="37"/>
                      <a:pt x="0" y="37"/>
                    </a:cubicBezTo>
                    <a:cubicBezTo>
                      <a:pt x="21" y="48"/>
                      <a:pt x="49" y="55"/>
                      <a:pt x="80" y="55"/>
                    </a:cubicBezTo>
                    <a:cubicBezTo>
                      <a:pt x="110" y="55"/>
                      <a:pt x="138" y="48"/>
                      <a:pt x="159" y="37"/>
                    </a:cubicBezTo>
                    <a:cubicBezTo>
                      <a:pt x="159" y="0"/>
                      <a:pt x="159" y="0"/>
                      <a:pt x="159" y="0"/>
                    </a:cubicBezTo>
                  </a:path>
                </a:pathLst>
              </a:custGeom>
              <a:solidFill>
                <a:srgbClr val="E74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7" name="Freeform 72"/>
              <p:cNvSpPr/>
              <p:nvPr/>
            </p:nvSpPr>
            <p:spPr bwMode="auto">
              <a:xfrm>
                <a:off x="6291263" y="3681413"/>
                <a:ext cx="1254125" cy="2552700"/>
              </a:xfrm>
              <a:custGeom>
                <a:gdLst>
                  <a:gd name="T0" fmla="*/ 485 w 485"/>
                  <a:gd name="T1" fmla="*/ 838 h 985"/>
                  <a:gd name="T2" fmla="*/ 471 w 485"/>
                  <a:gd name="T3" fmla="*/ 856 h 985"/>
                  <a:gd name="T4" fmla="*/ 0 w 485"/>
                  <a:gd name="T5" fmla="*/ 985 h 985"/>
                  <a:gd name="T6" fmla="*/ 0 w 485"/>
                  <a:gd name="T7" fmla="*/ 127 h 985"/>
                  <a:gd name="T8" fmla="*/ 461 w 485"/>
                  <a:gd name="T9" fmla="*/ 1 h 985"/>
                  <a:gd name="T10" fmla="*/ 478 w 485"/>
                  <a:gd name="T11" fmla="*/ 5 h 985"/>
                  <a:gd name="T12" fmla="*/ 485 w 485"/>
                  <a:gd name="T13" fmla="*/ 20 h 985"/>
                  <a:gd name="T14" fmla="*/ 485 w 485"/>
                  <a:gd name="T15" fmla="*/ 838 h 985"/>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5" h="984">
                    <a:moveTo>
                      <a:pt x="485" y="838"/>
                    </a:moveTo>
                    <a:cubicBezTo>
                      <a:pt x="485" y="847"/>
                      <a:pt x="480" y="854"/>
                      <a:pt x="471" y="856"/>
                    </a:cubicBezTo>
                    <a:cubicBezTo>
                      <a:pt x="0" y="985"/>
                      <a:pt x="0" y="985"/>
                      <a:pt x="0" y="985"/>
                    </a:cubicBezTo>
                    <a:cubicBezTo>
                      <a:pt x="0" y="127"/>
                      <a:pt x="0" y="127"/>
                      <a:pt x="0" y="127"/>
                    </a:cubicBezTo>
                    <a:cubicBezTo>
                      <a:pt x="461" y="1"/>
                      <a:pt x="461" y="1"/>
                      <a:pt x="461" y="1"/>
                    </a:cubicBezTo>
                    <a:cubicBezTo>
                      <a:pt x="467" y="0"/>
                      <a:pt x="473" y="1"/>
                      <a:pt x="478" y="5"/>
                    </a:cubicBezTo>
                    <a:cubicBezTo>
                      <a:pt x="483" y="8"/>
                      <a:pt x="485" y="14"/>
                      <a:pt x="485" y="20"/>
                    </a:cubicBezTo>
                    <a:cubicBezTo>
                      <a:pt x="485" y="838"/>
                      <a:pt x="485" y="838"/>
                      <a:pt x="485" y="838"/>
                    </a:cubicBezTo>
                  </a:path>
                </a:pathLst>
              </a:custGeom>
              <a:solidFill>
                <a:srgbClr val="EA533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8" name="Freeform 73"/>
              <p:cNvSpPr/>
              <p:nvPr/>
            </p:nvSpPr>
            <p:spPr bwMode="auto">
              <a:xfrm>
                <a:off x="4624388" y="3681413"/>
                <a:ext cx="1255713" cy="2552700"/>
              </a:xfrm>
              <a:custGeom>
                <a:gdLst>
                  <a:gd name="T0" fmla="*/ 0 w 485"/>
                  <a:gd name="T1" fmla="*/ 839 h 985"/>
                  <a:gd name="T2" fmla="*/ 14 w 485"/>
                  <a:gd name="T3" fmla="*/ 857 h 985"/>
                  <a:gd name="T4" fmla="*/ 485 w 485"/>
                  <a:gd name="T5" fmla="*/ 985 h 985"/>
                  <a:gd name="T6" fmla="*/ 485 w 485"/>
                  <a:gd name="T7" fmla="*/ 128 h 985"/>
                  <a:gd name="T8" fmla="*/ 24 w 485"/>
                  <a:gd name="T9" fmla="*/ 2 h 985"/>
                  <a:gd name="T10" fmla="*/ 7 w 485"/>
                  <a:gd name="T11" fmla="*/ 5 h 985"/>
                  <a:gd name="T12" fmla="*/ 0 w 485"/>
                  <a:gd name="T13" fmla="*/ 20 h 985"/>
                  <a:gd name="T14" fmla="*/ 0 w 485"/>
                  <a:gd name="T15" fmla="*/ 839 h 985"/>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5" h="984">
                    <a:moveTo>
                      <a:pt x="0" y="839"/>
                    </a:moveTo>
                    <a:cubicBezTo>
                      <a:pt x="0" y="847"/>
                      <a:pt x="6" y="855"/>
                      <a:pt x="14" y="857"/>
                    </a:cubicBezTo>
                    <a:cubicBezTo>
                      <a:pt x="485" y="985"/>
                      <a:pt x="485" y="985"/>
                      <a:pt x="485" y="985"/>
                    </a:cubicBezTo>
                    <a:cubicBezTo>
                      <a:pt x="485" y="128"/>
                      <a:pt x="485" y="128"/>
                      <a:pt x="485" y="128"/>
                    </a:cubicBezTo>
                    <a:cubicBezTo>
                      <a:pt x="24" y="2"/>
                      <a:pt x="24" y="2"/>
                      <a:pt x="24" y="2"/>
                    </a:cubicBezTo>
                    <a:cubicBezTo>
                      <a:pt x="18" y="0"/>
                      <a:pt x="12" y="2"/>
                      <a:pt x="7" y="5"/>
                    </a:cubicBezTo>
                    <a:cubicBezTo>
                      <a:pt x="3" y="9"/>
                      <a:pt x="0" y="15"/>
                      <a:pt x="0" y="20"/>
                    </a:cubicBezTo>
                    <a:cubicBezTo>
                      <a:pt x="0" y="839"/>
                      <a:pt x="0" y="839"/>
                      <a:pt x="0" y="839"/>
                    </a:cubicBezTo>
                  </a:path>
                </a:pathLst>
              </a:custGeom>
              <a:solidFill>
                <a:srgbClr val="EA533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9" name="Freeform 74"/>
              <p:cNvSpPr/>
              <p:nvPr/>
            </p:nvSpPr>
            <p:spPr bwMode="auto">
              <a:xfrm>
                <a:off x="6518275" y="4284663"/>
                <a:ext cx="776288" cy="352425"/>
              </a:xfrm>
              <a:custGeom>
                <a:gdLst>
                  <a:gd name="T0" fmla="*/ 489 w 489"/>
                  <a:gd name="T1" fmla="*/ 0 h 222"/>
                  <a:gd name="T2" fmla="*/ 0 w 489"/>
                  <a:gd name="T3" fmla="*/ 134 h 222"/>
                  <a:gd name="T4" fmla="*/ 0 w 489"/>
                  <a:gd name="T5" fmla="*/ 222 h 222"/>
                  <a:gd name="T6" fmla="*/ 489 w 489"/>
                  <a:gd name="T7" fmla="*/ 88 h 222"/>
                  <a:gd name="T8" fmla="*/ 489 w 489"/>
                  <a:gd name="T9" fmla="*/ 0 h 222"/>
                </a:gdLst>
                <a:cxnLst>
                  <a:cxn ang="0">
                    <a:pos x="T0" y="T1"/>
                  </a:cxn>
                  <a:cxn ang="0">
                    <a:pos x="T2" y="T3"/>
                  </a:cxn>
                  <a:cxn ang="0">
                    <a:pos x="T4" y="T5"/>
                  </a:cxn>
                  <a:cxn ang="0">
                    <a:pos x="T6" y="T7"/>
                  </a:cxn>
                  <a:cxn ang="0">
                    <a:pos x="T8" y="T9"/>
                  </a:cxn>
                </a:cxnLst>
                <a:rect l="0" t="0" r="r" b="b"/>
                <a:pathLst>
                  <a:path w="489" h="221">
                    <a:moveTo>
                      <a:pt x="489" y="0"/>
                    </a:moveTo>
                    <a:lnTo>
                      <a:pt x="0" y="134"/>
                    </a:lnTo>
                    <a:lnTo>
                      <a:pt x="0" y="222"/>
                    </a:lnTo>
                    <a:lnTo>
                      <a:pt x="489" y="88"/>
                    </a:lnTo>
                    <a:lnTo>
                      <a:pt x="489" y="0"/>
                    </a:lnTo>
                    <a:close/>
                  </a:path>
                </a:pathLst>
              </a:custGeom>
              <a:solidFill>
                <a:srgbClr val="D633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0" name="Freeform 75"/>
              <p:cNvSpPr/>
              <p:nvPr/>
            </p:nvSpPr>
            <p:spPr bwMode="auto">
              <a:xfrm>
                <a:off x="6611938" y="4556125"/>
                <a:ext cx="590550" cy="265112"/>
              </a:xfrm>
              <a:custGeom>
                <a:gdLst>
                  <a:gd name="T0" fmla="*/ 372 w 372"/>
                  <a:gd name="T1" fmla="*/ 0 h 167"/>
                  <a:gd name="T2" fmla="*/ 0 w 372"/>
                  <a:gd name="T3" fmla="*/ 102 h 167"/>
                  <a:gd name="T4" fmla="*/ 0 w 372"/>
                  <a:gd name="T5" fmla="*/ 167 h 167"/>
                  <a:gd name="T6" fmla="*/ 372 w 372"/>
                  <a:gd name="T7" fmla="*/ 66 h 167"/>
                  <a:gd name="T8" fmla="*/ 372 w 372"/>
                  <a:gd name="T9" fmla="*/ 0 h 167"/>
                </a:gdLst>
                <a:cxnLst>
                  <a:cxn ang="0">
                    <a:pos x="T0" y="T1"/>
                  </a:cxn>
                  <a:cxn ang="0">
                    <a:pos x="T2" y="T3"/>
                  </a:cxn>
                  <a:cxn ang="0">
                    <a:pos x="T4" y="T5"/>
                  </a:cxn>
                  <a:cxn ang="0">
                    <a:pos x="T6" y="T7"/>
                  </a:cxn>
                  <a:cxn ang="0">
                    <a:pos x="T8" y="T9"/>
                  </a:cxn>
                </a:cxnLst>
                <a:rect l="0" t="0" r="r" b="b"/>
                <a:pathLst>
                  <a:path w="372" h="167">
                    <a:moveTo>
                      <a:pt x="372" y="0"/>
                    </a:moveTo>
                    <a:lnTo>
                      <a:pt x="0" y="102"/>
                    </a:lnTo>
                    <a:lnTo>
                      <a:pt x="0" y="167"/>
                    </a:lnTo>
                    <a:lnTo>
                      <a:pt x="372" y="66"/>
                    </a:lnTo>
                    <a:lnTo>
                      <a:pt x="372" y="0"/>
                    </a:lnTo>
                    <a:close/>
                  </a:path>
                </a:pathLst>
              </a:custGeom>
              <a:solidFill>
                <a:srgbClr val="D633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1" name="Freeform 76"/>
              <p:cNvSpPr/>
              <p:nvPr/>
            </p:nvSpPr>
            <p:spPr bwMode="auto">
              <a:xfrm>
                <a:off x="6057900" y="3949700"/>
                <a:ext cx="52388" cy="114300"/>
              </a:xfrm>
              <a:custGeom>
                <a:gdLst>
                  <a:gd name="T0" fmla="*/ 33 w 33"/>
                  <a:gd name="T1" fmla="*/ 72 h 72"/>
                  <a:gd name="T2" fmla="*/ 0 w 33"/>
                  <a:gd name="T3" fmla="*/ 72 h 72"/>
                  <a:gd name="T4" fmla="*/ 0 w 33"/>
                  <a:gd name="T5" fmla="*/ 0 h 72"/>
                  <a:gd name="T6" fmla="*/ 18 w 33"/>
                  <a:gd name="T7" fmla="*/ 10 h 72"/>
                  <a:gd name="T8" fmla="*/ 33 w 33"/>
                  <a:gd name="T9" fmla="*/ 0 h 72"/>
                  <a:gd name="T10" fmla="*/ 33 w 33"/>
                  <a:gd name="T11" fmla="*/ 72 h 72"/>
                </a:gdLst>
                <a:cxnLst>
                  <a:cxn ang="0">
                    <a:pos x="T0" y="T1"/>
                  </a:cxn>
                  <a:cxn ang="0">
                    <a:pos x="T2" y="T3"/>
                  </a:cxn>
                  <a:cxn ang="0">
                    <a:pos x="T4" y="T5"/>
                  </a:cxn>
                  <a:cxn ang="0">
                    <a:pos x="T6" y="T7"/>
                  </a:cxn>
                  <a:cxn ang="0">
                    <a:pos x="T8" y="T9"/>
                  </a:cxn>
                  <a:cxn ang="0">
                    <a:pos x="T10" y="T11"/>
                  </a:cxn>
                </a:cxnLst>
                <a:rect l="0" t="0" r="r" b="b"/>
                <a:pathLst>
                  <a:path w="33" h="72">
                    <a:moveTo>
                      <a:pt x="33" y="72"/>
                    </a:moveTo>
                    <a:lnTo>
                      <a:pt x="0" y="72"/>
                    </a:lnTo>
                    <a:lnTo>
                      <a:pt x="0" y="0"/>
                    </a:lnTo>
                    <a:lnTo>
                      <a:pt x="18" y="10"/>
                    </a:lnTo>
                    <a:lnTo>
                      <a:pt x="33" y="0"/>
                    </a:lnTo>
                    <a:lnTo>
                      <a:pt x="33"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2" name="Freeform 77"/>
              <p:cNvSpPr/>
              <p:nvPr/>
            </p:nvSpPr>
            <p:spPr bwMode="auto">
              <a:xfrm>
                <a:off x="4352925" y="4992688"/>
                <a:ext cx="271463" cy="603250"/>
              </a:xfrm>
              <a:custGeom>
                <a:gdLst>
                  <a:gd name="T0" fmla="*/ 105 w 105"/>
                  <a:gd name="T1" fmla="*/ 0 h 233"/>
                  <a:gd name="T2" fmla="*/ 36 w 105"/>
                  <a:gd name="T3" fmla="*/ 0 h 233"/>
                  <a:gd name="T4" fmla="*/ 0 w 105"/>
                  <a:gd name="T5" fmla="*/ 36 h 233"/>
                  <a:gd name="T6" fmla="*/ 24 w 105"/>
                  <a:gd name="T7" fmla="*/ 70 h 233"/>
                  <a:gd name="T8" fmla="*/ 0 w 105"/>
                  <a:gd name="T9" fmla="*/ 104 h 233"/>
                  <a:gd name="T10" fmla="*/ 24 w 105"/>
                  <a:gd name="T11" fmla="*/ 138 h 233"/>
                  <a:gd name="T12" fmla="*/ 0 w 105"/>
                  <a:gd name="T13" fmla="*/ 172 h 233"/>
                  <a:gd name="T14" fmla="*/ 25 w 105"/>
                  <a:gd name="T15" fmla="*/ 206 h 233"/>
                  <a:gd name="T16" fmla="*/ 8 w 105"/>
                  <a:gd name="T17" fmla="*/ 232 h 233"/>
                  <a:gd name="T18" fmla="*/ 9 w 105"/>
                  <a:gd name="T19" fmla="*/ 233 h 233"/>
                  <a:gd name="T20" fmla="*/ 105 w 105"/>
                  <a:gd name="T21" fmla="*/ 197 h 233"/>
                  <a:gd name="T22" fmla="*/ 105 w 105"/>
                  <a:gd name="T23" fmla="*/ 0 h 23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 h="233">
                    <a:moveTo>
                      <a:pt x="105" y="0"/>
                    </a:moveTo>
                    <a:cubicBezTo>
                      <a:pt x="36" y="0"/>
                      <a:pt x="36" y="0"/>
                      <a:pt x="36" y="0"/>
                    </a:cubicBezTo>
                    <a:cubicBezTo>
                      <a:pt x="16" y="0"/>
                      <a:pt x="0" y="16"/>
                      <a:pt x="0" y="36"/>
                    </a:cubicBezTo>
                    <a:cubicBezTo>
                      <a:pt x="0" y="52"/>
                      <a:pt x="10" y="65"/>
                      <a:pt x="24" y="70"/>
                    </a:cubicBezTo>
                    <a:cubicBezTo>
                      <a:pt x="10" y="75"/>
                      <a:pt x="0" y="88"/>
                      <a:pt x="0" y="104"/>
                    </a:cubicBezTo>
                    <a:cubicBezTo>
                      <a:pt x="0" y="120"/>
                      <a:pt x="10" y="133"/>
                      <a:pt x="24" y="138"/>
                    </a:cubicBezTo>
                    <a:cubicBezTo>
                      <a:pt x="10" y="143"/>
                      <a:pt x="0" y="156"/>
                      <a:pt x="0" y="172"/>
                    </a:cubicBezTo>
                    <a:cubicBezTo>
                      <a:pt x="0" y="188"/>
                      <a:pt x="10" y="201"/>
                      <a:pt x="25" y="206"/>
                    </a:cubicBezTo>
                    <a:cubicBezTo>
                      <a:pt x="15" y="210"/>
                      <a:pt x="8" y="220"/>
                      <a:pt x="8" y="232"/>
                    </a:cubicBezTo>
                    <a:cubicBezTo>
                      <a:pt x="9" y="233"/>
                      <a:pt x="9" y="233"/>
                      <a:pt x="9" y="233"/>
                    </a:cubicBezTo>
                    <a:cubicBezTo>
                      <a:pt x="105" y="197"/>
                      <a:pt x="105" y="197"/>
                      <a:pt x="105" y="197"/>
                    </a:cubicBezTo>
                    <a:cubicBezTo>
                      <a:pt x="105" y="0"/>
                      <a:pt x="105" y="0"/>
                      <a:pt x="105" y="0"/>
                    </a:cubicBezTo>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3" name="Freeform 78"/>
              <p:cNvSpPr/>
              <p:nvPr/>
            </p:nvSpPr>
            <p:spPr bwMode="auto">
              <a:xfrm>
                <a:off x="4376738" y="5502275"/>
                <a:ext cx="247650" cy="146050"/>
              </a:xfrm>
              <a:custGeom>
                <a:gdLst>
                  <a:gd name="T0" fmla="*/ 156 w 156"/>
                  <a:gd name="T1" fmla="*/ 0 h 92"/>
                  <a:gd name="T2" fmla="*/ 0 w 156"/>
                  <a:gd name="T3" fmla="*/ 59 h 92"/>
                  <a:gd name="T4" fmla="*/ 10 w 156"/>
                  <a:gd name="T5" fmla="*/ 69 h 92"/>
                  <a:gd name="T6" fmla="*/ 156 w 156"/>
                  <a:gd name="T7" fmla="*/ 92 h 92"/>
                  <a:gd name="T8" fmla="*/ 156 w 156"/>
                  <a:gd name="T9" fmla="*/ 0 h 92"/>
                </a:gdLst>
                <a:cxnLst>
                  <a:cxn ang="0">
                    <a:pos x="T0" y="T1"/>
                  </a:cxn>
                  <a:cxn ang="0">
                    <a:pos x="T2" y="T3"/>
                  </a:cxn>
                  <a:cxn ang="0">
                    <a:pos x="T4" y="T5"/>
                  </a:cxn>
                  <a:cxn ang="0">
                    <a:pos x="T6" y="T7"/>
                  </a:cxn>
                  <a:cxn ang="0">
                    <a:pos x="T8" y="T9"/>
                  </a:cxn>
                </a:cxnLst>
                <a:rect l="0" t="0" r="r" b="b"/>
                <a:pathLst>
                  <a:path w="156" h="92">
                    <a:moveTo>
                      <a:pt x="156" y="0"/>
                    </a:moveTo>
                    <a:lnTo>
                      <a:pt x="0" y="59"/>
                    </a:lnTo>
                    <a:lnTo>
                      <a:pt x="10" y="69"/>
                    </a:lnTo>
                    <a:lnTo>
                      <a:pt x="156" y="92"/>
                    </a:lnTo>
                    <a:lnTo>
                      <a:pt x="156" y="0"/>
                    </a:lnTo>
                    <a:close/>
                  </a:path>
                </a:pathLst>
              </a:custGeom>
              <a:solidFill>
                <a:srgbClr val="E6B5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4" name="Freeform 79"/>
              <p:cNvSpPr/>
              <p:nvPr/>
            </p:nvSpPr>
            <p:spPr bwMode="auto">
              <a:xfrm>
                <a:off x="4376738" y="5502275"/>
                <a:ext cx="247650" cy="146050"/>
              </a:xfrm>
              <a:custGeom>
                <a:gdLst>
                  <a:gd name="T0" fmla="*/ 156 w 156"/>
                  <a:gd name="T1" fmla="*/ 0 h 92"/>
                  <a:gd name="T2" fmla="*/ 0 w 156"/>
                  <a:gd name="T3" fmla="*/ 59 h 92"/>
                  <a:gd name="T4" fmla="*/ 10 w 156"/>
                  <a:gd name="T5" fmla="*/ 69 h 92"/>
                  <a:gd name="T6" fmla="*/ 156 w 156"/>
                  <a:gd name="T7" fmla="*/ 92 h 92"/>
                  <a:gd name="T8" fmla="*/ 156 w 156"/>
                  <a:gd name="T9" fmla="*/ 0 h 92"/>
                </a:gdLst>
                <a:cxnLst>
                  <a:cxn ang="0">
                    <a:pos x="T0" y="T1"/>
                  </a:cxn>
                  <a:cxn ang="0">
                    <a:pos x="T2" y="T3"/>
                  </a:cxn>
                  <a:cxn ang="0">
                    <a:pos x="T4" y="T5"/>
                  </a:cxn>
                  <a:cxn ang="0">
                    <a:pos x="T6" y="T7"/>
                  </a:cxn>
                  <a:cxn ang="0">
                    <a:pos x="T8" y="T9"/>
                  </a:cxn>
                </a:cxnLst>
                <a:rect l="0" t="0" r="r" b="b"/>
                <a:pathLst>
                  <a:path w="156" h="92">
                    <a:moveTo>
                      <a:pt x="156" y="0"/>
                    </a:moveTo>
                    <a:lnTo>
                      <a:pt x="0" y="59"/>
                    </a:lnTo>
                    <a:lnTo>
                      <a:pt x="10" y="69"/>
                    </a:lnTo>
                    <a:lnTo>
                      <a:pt x="156" y="92"/>
                    </a:lnTo>
                    <a:lnTo>
                      <a:pt x="15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5" name="Freeform 80"/>
              <p:cNvSpPr/>
              <p:nvPr/>
            </p:nvSpPr>
            <p:spPr bwMode="auto">
              <a:xfrm>
                <a:off x="4624388" y="4992688"/>
                <a:ext cx="311150" cy="673100"/>
              </a:xfrm>
              <a:custGeom>
                <a:gdLst>
                  <a:gd name="T0" fmla="*/ 64 w 120"/>
                  <a:gd name="T1" fmla="*/ 0 h 260"/>
                  <a:gd name="T2" fmla="*/ 0 w 120"/>
                  <a:gd name="T3" fmla="*/ 0 h 260"/>
                  <a:gd name="T4" fmla="*/ 0 w 120"/>
                  <a:gd name="T5" fmla="*/ 197 h 260"/>
                  <a:gd name="T6" fmla="*/ 0 w 120"/>
                  <a:gd name="T7" fmla="*/ 253 h 260"/>
                  <a:gd name="T8" fmla="*/ 48 w 120"/>
                  <a:gd name="T9" fmla="*/ 260 h 260"/>
                  <a:gd name="T10" fmla="*/ 76 w 120"/>
                  <a:gd name="T11" fmla="*/ 232 h 260"/>
                  <a:gd name="T12" fmla="*/ 62 w 120"/>
                  <a:gd name="T13" fmla="*/ 208 h 260"/>
                  <a:gd name="T14" fmla="*/ 76 w 120"/>
                  <a:gd name="T15" fmla="*/ 208 h 260"/>
                  <a:gd name="T16" fmla="*/ 112 w 120"/>
                  <a:gd name="T17" fmla="*/ 172 h 260"/>
                  <a:gd name="T18" fmla="*/ 91 w 120"/>
                  <a:gd name="T19" fmla="*/ 139 h 260"/>
                  <a:gd name="T20" fmla="*/ 120 w 120"/>
                  <a:gd name="T21" fmla="*/ 104 h 260"/>
                  <a:gd name="T22" fmla="*/ 84 w 120"/>
                  <a:gd name="T23" fmla="*/ 68 h 260"/>
                  <a:gd name="T24" fmla="*/ 80 w 120"/>
                  <a:gd name="T25" fmla="*/ 68 h 260"/>
                  <a:gd name="T26" fmla="*/ 100 w 120"/>
                  <a:gd name="T27" fmla="*/ 36 h 260"/>
                  <a:gd name="T28" fmla="*/ 64 w 120"/>
                  <a:gd name="T29" fmla="*/ 0 h 2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260">
                    <a:moveTo>
                      <a:pt x="64" y="0"/>
                    </a:moveTo>
                    <a:cubicBezTo>
                      <a:pt x="0" y="0"/>
                      <a:pt x="0" y="0"/>
                      <a:pt x="0" y="0"/>
                    </a:cubicBezTo>
                    <a:cubicBezTo>
                      <a:pt x="0" y="197"/>
                      <a:pt x="0" y="197"/>
                      <a:pt x="0" y="197"/>
                    </a:cubicBezTo>
                    <a:cubicBezTo>
                      <a:pt x="0" y="253"/>
                      <a:pt x="0" y="253"/>
                      <a:pt x="0" y="253"/>
                    </a:cubicBezTo>
                    <a:cubicBezTo>
                      <a:pt x="48" y="260"/>
                      <a:pt x="48" y="260"/>
                      <a:pt x="48" y="260"/>
                    </a:cubicBezTo>
                    <a:cubicBezTo>
                      <a:pt x="63" y="260"/>
                      <a:pt x="76" y="247"/>
                      <a:pt x="76" y="232"/>
                    </a:cubicBezTo>
                    <a:cubicBezTo>
                      <a:pt x="76" y="222"/>
                      <a:pt x="70" y="213"/>
                      <a:pt x="62" y="208"/>
                    </a:cubicBezTo>
                    <a:cubicBezTo>
                      <a:pt x="76" y="208"/>
                      <a:pt x="76" y="208"/>
                      <a:pt x="76" y="208"/>
                    </a:cubicBezTo>
                    <a:cubicBezTo>
                      <a:pt x="96" y="208"/>
                      <a:pt x="112" y="192"/>
                      <a:pt x="112" y="172"/>
                    </a:cubicBezTo>
                    <a:cubicBezTo>
                      <a:pt x="112" y="157"/>
                      <a:pt x="103" y="145"/>
                      <a:pt x="91" y="139"/>
                    </a:cubicBezTo>
                    <a:cubicBezTo>
                      <a:pt x="107" y="136"/>
                      <a:pt x="120" y="121"/>
                      <a:pt x="120" y="104"/>
                    </a:cubicBezTo>
                    <a:cubicBezTo>
                      <a:pt x="120" y="84"/>
                      <a:pt x="104" y="68"/>
                      <a:pt x="84" y="68"/>
                    </a:cubicBezTo>
                    <a:cubicBezTo>
                      <a:pt x="80" y="68"/>
                      <a:pt x="80" y="68"/>
                      <a:pt x="80" y="68"/>
                    </a:cubicBezTo>
                    <a:cubicBezTo>
                      <a:pt x="92" y="62"/>
                      <a:pt x="100" y="50"/>
                      <a:pt x="100" y="36"/>
                    </a:cubicBezTo>
                    <a:cubicBezTo>
                      <a:pt x="100" y="16"/>
                      <a:pt x="84" y="0"/>
                      <a:pt x="64" y="0"/>
                    </a:cubicBezTo>
                  </a:path>
                </a:pathLst>
              </a:custGeom>
              <a:solidFill>
                <a:srgbClr val="E6422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6" name="Freeform 81"/>
              <p:cNvSpPr/>
              <p:nvPr/>
            </p:nvSpPr>
            <p:spPr bwMode="auto">
              <a:xfrm>
                <a:off x="4311650" y="4940300"/>
                <a:ext cx="530225" cy="187325"/>
              </a:xfrm>
              <a:custGeom>
                <a:gdLst>
                  <a:gd name="T0" fmla="*/ 36 w 205"/>
                  <a:gd name="T1" fmla="*/ 72 h 72"/>
                  <a:gd name="T2" fmla="*/ 169 w 205"/>
                  <a:gd name="T3" fmla="*/ 72 h 72"/>
                  <a:gd name="T4" fmla="*/ 205 w 205"/>
                  <a:gd name="T5" fmla="*/ 36 h 72"/>
                  <a:gd name="T6" fmla="*/ 169 w 205"/>
                  <a:gd name="T7" fmla="*/ 0 h 72"/>
                  <a:gd name="T8" fmla="*/ 36 w 205"/>
                  <a:gd name="T9" fmla="*/ 0 h 72"/>
                  <a:gd name="T10" fmla="*/ 0 w 205"/>
                  <a:gd name="T11" fmla="*/ 36 h 72"/>
                  <a:gd name="T12" fmla="*/ 36 w 205"/>
                  <a:gd name="T13" fmla="*/ 72 h 72"/>
                </a:gdLst>
                <a:cxnLst>
                  <a:cxn ang="0">
                    <a:pos x="T0" y="T1"/>
                  </a:cxn>
                  <a:cxn ang="0">
                    <a:pos x="T2" y="T3"/>
                  </a:cxn>
                  <a:cxn ang="0">
                    <a:pos x="T4" y="T5"/>
                  </a:cxn>
                  <a:cxn ang="0">
                    <a:pos x="T6" y="T7"/>
                  </a:cxn>
                  <a:cxn ang="0">
                    <a:pos x="T8" y="T9"/>
                  </a:cxn>
                  <a:cxn ang="0">
                    <a:pos x="T10" y="T11"/>
                  </a:cxn>
                  <a:cxn ang="0">
                    <a:pos x="T12" y="T13"/>
                  </a:cxn>
                </a:cxnLst>
                <a:rect l="0" t="0" r="r" b="b"/>
                <a:pathLst>
                  <a:path w="205" h="72">
                    <a:moveTo>
                      <a:pt x="36" y="72"/>
                    </a:moveTo>
                    <a:cubicBezTo>
                      <a:pt x="169" y="72"/>
                      <a:pt x="169" y="72"/>
                      <a:pt x="169" y="72"/>
                    </a:cubicBezTo>
                    <a:cubicBezTo>
                      <a:pt x="189" y="72"/>
                      <a:pt x="205" y="56"/>
                      <a:pt x="205" y="36"/>
                    </a:cubicBezTo>
                    <a:cubicBezTo>
                      <a:pt x="205" y="16"/>
                      <a:pt x="189" y="0"/>
                      <a:pt x="169" y="0"/>
                    </a:cubicBezTo>
                    <a:cubicBezTo>
                      <a:pt x="36" y="0"/>
                      <a:pt x="36" y="0"/>
                      <a:pt x="36" y="0"/>
                    </a:cubicBezTo>
                    <a:cubicBezTo>
                      <a:pt x="16" y="0"/>
                      <a:pt x="0" y="16"/>
                      <a:pt x="0" y="36"/>
                    </a:cubicBezTo>
                    <a:cubicBezTo>
                      <a:pt x="0" y="56"/>
                      <a:pt x="16" y="72"/>
                      <a:pt x="36" y="72"/>
                    </a:cubicBezTo>
                  </a:path>
                </a:pathLst>
              </a:custGeom>
              <a:solidFill>
                <a:srgbClr val="EAC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7" name="Freeform 82"/>
              <p:cNvSpPr/>
              <p:nvPr/>
            </p:nvSpPr>
            <p:spPr bwMode="auto">
              <a:xfrm>
                <a:off x="4311650" y="5116513"/>
                <a:ext cx="582613" cy="187325"/>
              </a:xfrm>
              <a:custGeom>
                <a:gdLst>
                  <a:gd name="T0" fmla="*/ 36 w 225"/>
                  <a:gd name="T1" fmla="*/ 72 h 72"/>
                  <a:gd name="T2" fmla="*/ 189 w 225"/>
                  <a:gd name="T3" fmla="*/ 72 h 72"/>
                  <a:gd name="T4" fmla="*/ 225 w 225"/>
                  <a:gd name="T5" fmla="*/ 36 h 72"/>
                  <a:gd name="T6" fmla="*/ 189 w 225"/>
                  <a:gd name="T7" fmla="*/ 0 h 72"/>
                  <a:gd name="T8" fmla="*/ 36 w 225"/>
                  <a:gd name="T9" fmla="*/ 0 h 72"/>
                  <a:gd name="T10" fmla="*/ 0 w 225"/>
                  <a:gd name="T11" fmla="*/ 36 h 72"/>
                  <a:gd name="T12" fmla="*/ 36 w 225"/>
                  <a:gd name="T13" fmla="*/ 72 h 72"/>
                </a:gdLst>
                <a:cxnLst>
                  <a:cxn ang="0">
                    <a:pos x="T0" y="T1"/>
                  </a:cxn>
                  <a:cxn ang="0">
                    <a:pos x="T2" y="T3"/>
                  </a:cxn>
                  <a:cxn ang="0">
                    <a:pos x="T4" y="T5"/>
                  </a:cxn>
                  <a:cxn ang="0">
                    <a:pos x="T6" y="T7"/>
                  </a:cxn>
                  <a:cxn ang="0">
                    <a:pos x="T8" y="T9"/>
                  </a:cxn>
                  <a:cxn ang="0">
                    <a:pos x="T10" y="T11"/>
                  </a:cxn>
                  <a:cxn ang="0">
                    <a:pos x="T12" y="T13"/>
                  </a:cxn>
                </a:cxnLst>
                <a:rect l="0" t="0" r="r" b="b"/>
                <a:pathLst>
                  <a:path w="225" h="72">
                    <a:moveTo>
                      <a:pt x="36" y="72"/>
                    </a:moveTo>
                    <a:cubicBezTo>
                      <a:pt x="189" y="72"/>
                      <a:pt x="189" y="72"/>
                      <a:pt x="189" y="72"/>
                    </a:cubicBezTo>
                    <a:cubicBezTo>
                      <a:pt x="209" y="72"/>
                      <a:pt x="225" y="56"/>
                      <a:pt x="225" y="36"/>
                    </a:cubicBezTo>
                    <a:cubicBezTo>
                      <a:pt x="225" y="16"/>
                      <a:pt x="209" y="0"/>
                      <a:pt x="189" y="0"/>
                    </a:cubicBezTo>
                    <a:cubicBezTo>
                      <a:pt x="36" y="0"/>
                      <a:pt x="36" y="0"/>
                      <a:pt x="36" y="0"/>
                    </a:cubicBezTo>
                    <a:cubicBezTo>
                      <a:pt x="16" y="0"/>
                      <a:pt x="0" y="16"/>
                      <a:pt x="0" y="36"/>
                    </a:cubicBezTo>
                    <a:cubicBezTo>
                      <a:pt x="0" y="56"/>
                      <a:pt x="16" y="72"/>
                      <a:pt x="36" y="72"/>
                    </a:cubicBezTo>
                  </a:path>
                </a:pathLst>
              </a:custGeom>
              <a:solidFill>
                <a:srgbClr val="EAC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8" name="Freeform 83"/>
              <p:cNvSpPr/>
              <p:nvPr/>
            </p:nvSpPr>
            <p:spPr bwMode="auto">
              <a:xfrm>
                <a:off x="4311650" y="5292725"/>
                <a:ext cx="561975" cy="187325"/>
              </a:xfrm>
              <a:custGeom>
                <a:gdLst>
                  <a:gd name="T0" fmla="*/ 181 w 217"/>
                  <a:gd name="T1" fmla="*/ 0 h 72"/>
                  <a:gd name="T2" fmla="*/ 36 w 217"/>
                  <a:gd name="T3" fmla="*/ 0 h 72"/>
                  <a:gd name="T4" fmla="*/ 0 w 217"/>
                  <a:gd name="T5" fmla="*/ 36 h 72"/>
                  <a:gd name="T6" fmla="*/ 36 w 217"/>
                  <a:gd name="T7" fmla="*/ 72 h 72"/>
                  <a:gd name="T8" fmla="*/ 181 w 217"/>
                  <a:gd name="T9" fmla="*/ 72 h 72"/>
                  <a:gd name="T10" fmla="*/ 217 w 217"/>
                  <a:gd name="T11" fmla="*/ 36 h 72"/>
                  <a:gd name="T12" fmla="*/ 181 w 217"/>
                  <a:gd name="T13" fmla="*/ 0 h 72"/>
                </a:gdLst>
                <a:cxnLst>
                  <a:cxn ang="0">
                    <a:pos x="T0" y="T1"/>
                  </a:cxn>
                  <a:cxn ang="0">
                    <a:pos x="T2" y="T3"/>
                  </a:cxn>
                  <a:cxn ang="0">
                    <a:pos x="T4" y="T5"/>
                  </a:cxn>
                  <a:cxn ang="0">
                    <a:pos x="T6" y="T7"/>
                  </a:cxn>
                  <a:cxn ang="0">
                    <a:pos x="T8" y="T9"/>
                  </a:cxn>
                  <a:cxn ang="0">
                    <a:pos x="T10" y="T11"/>
                  </a:cxn>
                  <a:cxn ang="0">
                    <a:pos x="T12" y="T13"/>
                  </a:cxn>
                </a:cxnLst>
                <a:rect l="0" t="0" r="r" b="b"/>
                <a:pathLst>
                  <a:path w="216" h="72">
                    <a:moveTo>
                      <a:pt x="181" y="0"/>
                    </a:moveTo>
                    <a:cubicBezTo>
                      <a:pt x="36" y="0"/>
                      <a:pt x="36" y="0"/>
                      <a:pt x="36" y="0"/>
                    </a:cubicBezTo>
                    <a:cubicBezTo>
                      <a:pt x="16" y="0"/>
                      <a:pt x="0" y="16"/>
                      <a:pt x="0" y="36"/>
                    </a:cubicBezTo>
                    <a:cubicBezTo>
                      <a:pt x="0" y="56"/>
                      <a:pt x="16" y="72"/>
                      <a:pt x="36" y="72"/>
                    </a:cubicBezTo>
                    <a:cubicBezTo>
                      <a:pt x="181" y="72"/>
                      <a:pt x="181" y="72"/>
                      <a:pt x="181" y="72"/>
                    </a:cubicBezTo>
                    <a:cubicBezTo>
                      <a:pt x="201" y="72"/>
                      <a:pt x="217" y="56"/>
                      <a:pt x="217" y="36"/>
                    </a:cubicBezTo>
                    <a:cubicBezTo>
                      <a:pt x="217" y="16"/>
                      <a:pt x="201" y="0"/>
                      <a:pt x="181" y="0"/>
                    </a:cubicBezTo>
                  </a:path>
                </a:pathLst>
              </a:custGeom>
              <a:solidFill>
                <a:srgbClr val="EAC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9" name="Freeform 84"/>
              <p:cNvSpPr/>
              <p:nvPr/>
            </p:nvSpPr>
            <p:spPr bwMode="auto">
              <a:xfrm>
                <a:off x="4332288" y="5468938"/>
                <a:ext cx="447675" cy="144462"/>
              </a:xfrm>
              <a:custGeom>
                <a:gdLst>
                  <a:gd name="T0" fmla="*/ 28 w 173"/>
                  <a:gd name="T1" fmla="*/ 56 h 56"/>
                  <a:gd name="T2" fmla="*/ 145 w 173"/>
                  <a:gd name="T3" fmla="*/ 56 h 56"/>
                  <a:gd name="T4" fmla="*/ 173 w 173"/>
                  <a:gd name="T5" fmla="*/ 28 h 56"/>
                  <a:gd name="T6" fmla="*/ 145 w 173"/>
                  <a:gd name="T7" fmla="*/ 0 h 56"/>
                  <a:gd name="T8" fmla="*/ 28 w 173"/>
                  <a:gd name="T9" fmla="*/ 0 h 56"/>
                  <a:gd name="T10" fmla="*/ 0 w 173"/>
                  <a:gd name="T11" fmla="*/ 28 h 56"/>
                  <a:gd name="T12" fmla="*/ 28 w 173"/>
                  <a:gd name="T13" fmla="*/ 56 h 56"/>
                </a:gdLst>
                <a:cxnLst>
                  <a:cxn ang="0">
                    <a:pos x="T0" y="T1"/>
                  </a:cxn>
                  <a:cxn ang="0">
                    <a:pos x="T2" y="T3"/>
                  </a:cxn>
                  <a:cxn ang="0">
                    <a:pos x="T4" y="T5"/>
                  </a:cxn>
                  <a:cxn ang="0">
                    <a:pos x="T6" y="T7"/>
                  </a:cxn>
                  <a:cxn ang="0">
                    <a:pos x="T8" y="T9"/>
                  </a:cxn>
                  <a:cxn ang="0">
                    <a:pos x="T10" y="T11"/>
                  </a:cxn>
                  <a:cxn ang="0">
                    <a:pos x="T12" y="T13"/>
                  </a:cxn>
                </a:cxnLst>
                <a:rect l="0" t="0" r="r" b="b"/>
                <a:pathLst>
                  <a:path w="173" h="56">
                    <a:moveTo>
                      <a:pt x="28" y="56"/>
                    </a:moveTo>
                    <a:cubicBezTo>
                      <a:pt x="145" y="56"/>
                      <a:pt x="145" y="56"/>
                      <a:pt x="145" y="56"/>
                    </a:cubicBezTo>
                    <a:cubicBezTo>
                      <a:pt x="160" y="56"/>
                      <a:pt x="173" y="43"/>
                      <a:pt x="173" y="28"/>
                    </a:cubicBezTo>
                    <a:cubicBezTo>
                      <a:pt x="173" y="12"/>
                      <a:pt x="160" y="0"/>
                      <a:pt x="145" y="0"/>
                    </a:cubicBezTo>
                    <a:cubicBezTo>
                      <a:pt x="28" y="0"/>
                      <a:pt x="28" y="0"/>
                      <a:pt x="28" y="0"/>
                    </a:cubicBezTo>
                    <a:cubicBezTo>
                      <a:pt x="12" y="0"/>
                      <a:pt x="0" y="12"/>
                      <a:pt x="0" y="28"/>
                    </a:cubicBezTo>
                    <a:cubicBezTo>
                      <a:pt x="0" y="43"/>
                      <a:pt x="12" y="56"/>
                      <a:pt x="28" y="56"/>
                    </a:cubicBezTo>
                  </a:path>
                </a:pathLst>
              </a:custGeom>
              <a:solidFill>
                <a:srgbClr val="EAC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0" name="Freeform 85"/>
              <p:cNvSpPr/>
              <p:nvPr/>
            </p:nvSpPr>
            <p:spPr bwMode="auto">
              <a:xfrm>
                <a:off x="7545388" y="4992688"/>
                <a:ext cx="269875" cy="603250"/>
              </a:xfrm>
              <a:custGeom>
                <a:gdLst>
                  <a:gd name="T0" fmla="*/ 68 w 104"/>
                  <a:gd name="T1" fmla="*/ 0 h 233"/>
                  <a:gd name="T2" fmla="*/ 0 w 104"/>
                  <a:gd name="T3" fmla="*/ 0 h 233"/>
                  <a:gd name="T4" fmla="*/ 0 w 104"/>
                  <a:gd name="T5" fmla="*/ 198 h 233"/>
                  <a:gd name="T6" fmla="*/ 95 w 104"/>
                  <a:gd name="T7" fmla="*/ 233 h 233"/>
                  <a:gd name="T8" fmla="*/ 96 w 104"/>
                  <a:gd name="T9" fmla="*/ 232 h 233"/>
                  <a:gd name="T10" fmla="*/ 79 w 104"/>
                  <a:gd name="T11" fmla="*/ 206 h 233"/>
                  <a:gd name="T12" fmla="*/ 104 w 104"/>
                  <a:gd name="T13" fmla="*/ 172 h 233"/>
                  <a:gd name="T14" fmla="*/ 80 w 104"/>
                  <a:gd name="T15" fmla="*/ 138 h 233"/>
                  <a:gd name="T16" fmla="*/ 104 w 104"/>
                  <a:gd name="T17" fmla="*/ 104 h 233"/>
                  <a:gd name="T18" fmla="*/ 80 w 104"/>
                  <a:gd name="T19" fmla="*/ 70 h 233"/>
                  <a:gd name="T20" fmla="*/ 104 w 104"/>
                  <a:gd name="T21" fmla="*/ 36 h 233"/>
                  <a:gd name="T22" fmla="*/ 68 w 104"/>
                  <a:gd name="T23" fmla="*/ 0 h 23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233">
                    <a:moveTo>
                      <a:pt x="68" y="0"/>
                    </a:moveTo>
                    <a:cubicBezTo>
                      <a:pt x="0" y="0"/>
                      <a:pt x="0" y="0"/>
                      <a:pt x="0" y="0"/>
                    </a:cubicBezTo>
                    <a:cubicBezTo>
                      <a:pt x="0" y="198"/>
                      <a:pt x="0" y="198"/>
                      <a:pt x="0" y="198"/>
                    </a:cubicBezTo>
                    <a:cubicBezTo>
                      <a:pt x="95" y="233"/>
                      <a:pt x="95" y="233"/>
                      <a:pt x="95" y="233"/>
                    </a:cubicBezTo>
                    <a:cubicBezTo>
                      <a:pt x="96" y="232"/>
                      <a:pt x="96" y="232"/>
                      <a:pt x="96" y="232"/>
                    </a:cubicBezTo>
                    <a:cubicBezTo>
                      <a:pt x="96" y="220"/>
                      <a:pt x="89" y="210"/>
                      <a:pt x="79" y="206"/>
                    </a:cubicBezTo>
                    <a:cubicBezTo>
                      <a:pt x="94" y="201"/>
                      <a:pt x="104" y="188"/>
                      <a:pt x="104" y="172"/>
                    </a:cubicBezTo>
                    <a:cubicBezTo>
                      <a:pt x="104" y="156"/>
                      <a:pt x="94" y="143"/>
                      <a:pt x="80" y="138"/>
                    </a:cubicBezTo>
                    <a:cubicBezTo>
                      <a:pt x="94" y="133"/>
                      <a:pt x="104" y="120"/>
                      <a:pt x="104" y="104"/>
                    </a:cubicBezTo>
                    <a:cubicBezTo>
                      <a:pt x="104" y="88"/>
                      <a:pt x="94" y="75"/>
                      <a:pt x="80" y="70"/>
                    </a:cubicBezTo>
                    <a:cubicBezTo>
                      <a:pt x="94" y="65"/>
                      <a:pt x="104" y="52"/>
                      <a:pt x="104" y="36"/>
                    </a:cubicBezTo>
                    <a:cubicBezTo>
                      <a:pt x="104" y="16"/>
                      <a:pt x="88" y="0"/>
                      <a:pt x="68" y="0"/>
                    </a:cubicBezTo>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1" name="Freeform 86"/>
              <p:cNvSpPr/>
              <p:nvPr/>
            </p:nvSpPr>
            <p:spPr bwMode="auto">
              <a:xfrm>
                <a:off x="7545388" y="5505450"/>
                <a:ext cx="246063" cy="139700"/>
              </a:xfrm>
              <a:custGeom>
                <a:gdLst>
                  <a:gd name="T0" fmla="*/ 0 w 155"/>
                  <a:gd name="T1" fmla="*/ 0 h 88"/>
                  <a:gd name="T2" fmla="*/ 0 w 155"/>
                  <a:gd name="T3" fmla="*/ 88 h 88"/>
                  <a:gd name="T4" fmla="*/ 145 w 155"/>
                  <a:gd name="T5" fmla="*/ 67 h 88"/>
                  <a:gd name="T6" fmla="*/ 155 w 155"/>
                  <a:gd name="T7" fmla="*/ 57 h 88"/>
                  <a:gd name="T8" fmla="*/ 0 w 155"/>
                  <a:gd name="T9" fmla="*/ 0 h 88"/>
                </a:gdLst>
                <a:cxnLst>
                  <a:cxn ang="0">
                    <a:pos x="T0" y="T1"/>
                  </a:cxn>
                  <a:cxn ang="0">
                    <a:pos x="T2" y="T3"/>
                  </a:cxn>
                  <a:cxn ang="0">
                    <a:pos x="T4" y="T5"/>
                  </a:cxn>
                  <a:cxn ang="0">
                    <a:pos x="T6" y="T7"/>
                  </a:cxn>
                  <a:cxn ang="0">
                    <a:pos x="T8" y="T9"/>
                  </a:cxn>
                </a:cxnLst>
                <a:rect l="0" t="0" r="r" b="b"/>
                <a:pathLst>
                  <a:path w="155" h="88">
                    <a:moveTo>
                      <a:pt x="0" y="0"/>
                    </a:moveTo>
                    <a:lnTo>
                      <a:pt x="0" y="88"/>
                    </a:lnTo>
                    <a:lnTo>
                      <a:pt x="145" y="67"/>
                    </a:lnTo>
                    <a:lnTo>
                      <a:pt x="155" y="57"/>
                    </a:lnTo>
                    <a:lnTo>
                      <a:pt x="0" y="0"/>
                    </a:lnTo>
                    <a:close/>
                  </a:path>
                </a:pathLst>
              </a:custGeom>
              <a:solidFill>
                <a:srgbClr val="E6B5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2" name="Freeform 87"/>
              <p:cNvSpPr/>
              <p:nvPr/>
            </p:nvSpPr>
            <p:spPr bwMode="auto">
              <a:xfrm>
                <a:off x="7545388" y="5505450"/>
                <a:ext cx="246063" cy="139700"/>
              </a:xfrm>
              <a:custGeom>
                <a:gdLst>
                  <a:gd name="T0" fmla="*/ 0 w 155"/>
                  <a:gd name="T1" fmla="*/ 0 h 88"/>
                  <a:gd name="T2" fmla="*/ 0 w 155"/>
                  <a:gd name="T3" fmla="*/ 88 h 88"/>
                  <a:gd name="T4" fmla="*/ 145 w 155"/>
                  <a:gd name="T5" fmla="*/ 67 h 88"/>
                  <a:gd name="T6" fmla="*/ 155 w 155"/>
                  <a:gd name="T7" fmla="*/ 57 h 88"/>
                  <a:gd name="T8" fmla="*/ 0 w 155"/>
                  <a:gd name="T9" fmla="*/ 0 h 88"/>
                </a:gdLst>
                <a:cxnLst>
                  <a:cxn ang="0">
                    <a:pos x="T0" y="T1"/>
                  </a:cxn>
                  <a:cxn ang="0">
                    <a:pos x="T2" y="T3"/>
                  </a:cxn>
                  <a:cxn ang="0">
                    <a:pos x="T4" y="T5"/>
                  </a:cxn>
                  <a:cxn ang="0">
                    <a:pos x="T6" y="T7"/>
                  </a:cxn>
                  <a:cxn ang="0">
                    <a:pos x="T8" y="T9"/>
                  </a:cxn>
                </a:cxnLst>
                <a:rect l="0" t="0" r="r" b="b"/>
                <a:pathLst>
                  <a:path w="155" h="88">
                    <a:moveTo>
                      <a:pt x="0" y="0"/>
                    </a:moveTo>
                    <a:lnTo>
                      <a:pt x="0" y="88"/>
                    </a:lnTo>
                    <a:lnTo>
                      <a:pt x="145" y="67"/>
                    </a:lnTo>
                    <a:lnTo>
                      <a:pt x="155" y="5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3" name="Freeform 88"/>
              <p:cNvSpPr/>
              <p:nvPr/>
            </p:nvSpPr>
            <p:spPr bwMode="auto">
              <a:xfrm>
                <a:off x="7232650" y="4992688"/>
                <a:ext cx="312738" cy="673100"/>
              </a:xfrm>
              <a:custGeom>
                <a:gdLst>
                  <a:gd name="T0" fmla="*/ 121 w 121"/>
                  <a:gd name="T1" fmla="*/ 0 h 260"/>
                  <a:gd name="T2" fmla="*/ 56 w 121"/>
                  <a:gd name="T3" fmla="*/ 0 h 260"/>
                  <a:gd name="T4" fmla="*/ 20 w 121"/>
                  <a:gd name="T5" fmla="*/ 36 h 260"/>
                  <a:gd name="T6" fmla="*/ 40 w 121"/>
                  <a:gd name="T7" fmla="*/ 68 h 260"/>
                  <a:gd name="T8" fmla="*/ 36 w 121"/>
                  <a:gd name="T9" fmla="*/ 68 h 260"/>
                  <a:gd name="T10" fmla="*/ 0 w 121"/>
                  <a:gd name="T11" fmla="*/ 104 h 260"/>
                  <a:gd name="T12" fmla="*/ 29 w 121"/>
                  <a:gd name="T13" fmla="*/ 139 h 260"/>
                  <a:gd name="T14" fmla="*/ 8 w 121"/>
                  <a:gd name="T15" fmla="*/ 172 h 260"/>
                  <a:gd name="T16" fmla="*/ 44 w 121"/>
                  <a:gd name="T17" fmla="*/ 208 h 260"/>
                  <a:gd name="T18" fmla="*/ 58 w 121"/>
                  <a:gd name="T19" fmla="*/ 208 h 260"/>
                  <a:gd name="T20" fmla="*/ 44 w 121"/>
                  <a:gd name="T21" fmla="*/ 232 h 260"/>
                  <a:gd name="T22" fmla="*/ 72 w 121"/>
                  <a:gd name="T23" fmla="*/ 260 h 260"/>
                  <a:gd name="T24" fmla="*/ 121 w 121"/>
                  <a:gd name="T25" fmla="*/ 252 h 260"/>
                  <a:gd name="T26" fmla="*/ 121 w 121"/>
                  <a:gd name="T27" fmla="*/ 198 h 260"/>
                  <a:gd name="T28" fmla="*/ 121 w 121"/>
                  <a:gd name="T29" fmla="*/ 0 h 2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260">
                    <a:moveTo>
                      <a:pt x="121" y="0"/>
                    </a:moveTo>
                    <a:cubicBezTo>
                      <a:pt x="56" y="0"/>
                      <a:pt x="56" y="0"/>
                      <a:pt x="56" y="0"/>
                    </a:cubicBezTo>
                    <a:cubicBezTo>
                      <a:pt x="36" y="0"/>
                      <a:pt x="20" y="16"/>
                      <a:pt x="20" y="36"/>
                    </a:cubicBezTo>
                    <a:cubicBezTo>
                      <a:pt x="20" y="50"/>
                      <a:pt x="28" y="62"/>
                      <a:pt x="40" y="68"/>
                    </a:cubicBezTo>
                    <a:cubicBezTo>
                      <a:pt x="36" y="68"/>
                      <a:pt x="36" y="68"/>
                      <a:pt x="36" y="68"/>
                    </a:cubicBezTo>
                    <a:cubicBezTo>
                      <a:pt x="16" y="68"/>
                      <a:pt x="0" y="84"/>
                      <a:pt x="0" y="104"/>
                    </a:cubicBezTo>
                    <a:cubicBezTo>
                      <a:pt x="0" y="121"/>
                      <a:pt x="13" y="136"/>
                      <a:pt x="29" y="139"/>
                    </a:cubicBezTo>
                    <a:cubicBezTo>
                      <a:pt x="17" y="145"/>
                      <a:pt x="8" y="157"/>
                      <a:pt x="8" y="172"/>
                    </a:cubicBezTo>
                    <a:cubicBezTo>
                      <a:pt x="8" y="192"/>
                      <a:pt x="24" y="208"/>
                      <a:pt x="44" y="208"/>
                    </a:cubicBezTo>
                    <a:cubicBezTo>
                      <a:pt x="58" y="208"/>
                      <a:pt x="58" y="208"/>
                      <a:pt x="58" y="208"/>
                    </a:cubicBezTo>
                    <a:cubicBezTo>
                      <a:pt x="50" y="213"/>
                      <a:pt x="44" y="222"/>
                      <a:pt x="44" y="232"/>
                    </a:cubicBezTo>
                    <a:cubicBezTo>
                      <a:pt x="44" y="247"/>
                      <a:pt x="57" y="260"/>
                      <a:pt x="72" y="260"/>
                    </a:cubicBezTo>
                    <a:cubicBezTo>
                      <a:pt x="121" y="252"/>
                      <a:pt x="121" y="252"/>
                      <a:pt x="121" y="252"/>
                    </a:cubicBezTo>
                    <a:cubicBezTo>
                      <a:pt x="121" y="198"/>
                      <a:pt x="121" y="198"/>
                      <a:pt x="121" y="198"/>
                    </a:cubicBezTo>
                    <a:cubicBezTo>
                      <a:pt x="121" y="0"/>
                      <a:pt x="121" y="0"/>
                      <a:pt x="121" y="0"/>
                    </a:cubicBezTo>
                  </a:path>
                </a:pathLst>
              </a:custGeom>
              <a:solidFill>
                <a:srgbClr val="E6422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4" name="Freeform 89"/>
              <p:cNvSpPr/>
              <p:nvPr/>
            </p:nvSpPr>
            <p:spPr bwMode="auto">
              <a:xfrm>
                <a:off x="7326313" y="4940300"/>
                <a:ext cx="530225" cy="187325"/>
              </a:xfrm>
              <a:custGeom>
                <a:gdLst>
                  <a:gd name="T0" fmla="*/ 169 w 205"/>
                  <a:gd name="T1" fmla="*/ 0 h 72"/>
                  <a:gd name="T2" fmla="*/ 36 w 205"/>
                  <a:gd name="T3" fmla="*/ 0 h 72"/>
                  <a:gd name="T4" fmla="*/ 0 w 205"/>
                  <a:gd name="T5" fmla="*/ 36 h 72"/>
                  <a:gd name="T6" fmla="*/ 36 w 205"/>
                  <a:gd name="T7" fmla="*/ 72 h 72"/>
                  <a:gd name="T8" fmla="*/ 169 w 205"/>
                  <a:gd name="T9" fmla="*/ 72 h 72"/>
                  <a:gd name="T10" fmla="*/ 205 w 205"/>
                  <a:gd name="T11" fmla="*/ 36 h 72"/>
                  <a:gd name="T12" fmla="*/ 169 w 205"/>
                  <a:gd name="T13" fmla="*/ 0 h 72"/>
                </a:gdLst>
                <a:cxnLst>
                  <a:cxn ang="0">
                    <a:pos x="T0" y="T1"/>
                  </a:cxn>
                  <a:cxn ang="0">
                    <a:pos x="T2" y="T3"/>
                  </a:cxn>
                  <a:cxn ang="0">
                    <a:pos x="T4" y="T5"/>
                  </a:cxn>
                  <a:cxn ang="0">
                    <a:pos x="T6" y="T7"/>
                  </a:cxn>
                  <a:cxn ang="0">
                    <a:pos x="T8" y="T9"/>
                  </a:cxn>
                  <a:cxn ang="0">
                    <a:pos x="T10" y="T11"/>
                  </a:cxn>
                  <a:cxn ang="0">
                    <a:pos x="T12" y="T13"/>
                  </a:cxn>
                </a:cxnLst>
                <a:rect l="0" t="0" r="r" b="b"/>
                <a:pathLst>
                  <a:path w="205" h="72">
                    <a:moveTo>
                      <a:pt x="169" y="0"/>
                    </a:moveTo>
                    <a:cubicBezTo>
                      <a:pt x="36" y="0"/>
                      <a:pt x="36" y="0"/>
                      <a:pt x="36" y="0"/>
                    </a:cubicBezTo>
                    <a:cubicBezTo>
                      <a:pt x="16" y="0"/>
                      <a:pt x="0" y="16"/>
                      <a:pt x="0" y="36"/>
                    </a:cubicBezTo>
                    <a:cubicBezTo>
                      <a:pt x="0" y="56"/>
                      <a:pt x="16" y="72"/>
                      <a:pt x="36" y="72"/>
                    </a:cubicBezTo>
                    <a:cubicBezTo>
                      <a:pt x="169" y="72"/>
                      <a:pt x="169" y="72"/>
                      <a:pt x="169" y="72"/>
                    </a:cubicBezTo>
                    <a:cubicBezTo>
                      <a:pt x="189" y="72"/>
                      <a:pt x="205" y="56"/>
                      <a:pt x="205" y="36"/>
                    </a:cubicBezTo>
                    <a:cubicBezTo>
                      <a:pt x="205" y="16"/>
                      <a:pt x="189" y="0"/>
                      <a:pt x="169" y="0"/>
                    </a:cubicBezTo>
                  </a:path>
                </a:pathLst>
              </a:custGeom>
              <a:solidFill>
                <a:srgbClr val="EAC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5" name="Freeform 90"/>
              <p:cNvSpPr/>
              <p:nvPr/>
            </p:nvSpPr>
            <p:spPr bwMode="auto">
              <a:xfrm>
                <a:off x="7273925" y="5116513"/>
                <a:ext cx="582613" cy="187325"/>
              </a:xfrm>
              <a:custGeom>
                <a:gdLst>
                  <a:gd name="T0" fmla="*/ 189 w 225"/>
                  <a:gd name="T1" fmla="*/ 0 h 72"/>
                  <a:gd name="T2" fmla="*/ 36 w 225"/>
                  <a:gd name="T3" fmla="*/ 0 h 72"/>
                  <a:gd name="T4" fmla="*/ 0 w 225"/>
                  <a:gd name="T5" fmla="*/ 36 h 72"/>
                  <a:gd name="T6" fmla="*/ 36 w 225"/>
                  <a:gd name="T7" fmla="*/ 72 h 72"/>
                  <a:gd name="T8" fmla="*/ 189 w 225"/>
                  <a:gd name="T9" fmla="*/ 72 h 72"/>
                  <a:gd name="T10" fmla="*/ 225 w 225"/>
                  <a:gd name="T11" fmla="*/ 36 h 72"/>
                  <a:gd name="T12" fmla="*/ 189 w 225"/>
                  <a:gd name="T13" fmla="*/ 0 h 72"/>
                </a:gdLst>
                <a:cxnLst>
                  <a:cxn ang="0">
                    <a:pos x="T0" y="T1"/>
                  </a:cxn>
                  <a:cxn ang="0">
                    <a:pos x="T2" y="T3"/>
                  </a:cxn>
                  <a:cxn ang="0">
                    <a:pos x="T4" y="T5"/>
                  </a:cxn>
                  <a:cxn ang="0">
                    <a:pos x="T6" y="T7"/>
                  </a:cxn>
                  <a:cxn ang="0">
                    <a:pos x="T8" y="T9"/>
                  </a:cxn>
                  <a:cxn ang="0">
                    <a:pos x="T10" y="T11"/>
                  </a:cxn>
                  <a:cxn ang="0">
                    <a:pos x="T12" y="T13"/>
                  </a:cxn>
                </a:cxnLst>
                <a:rect l="0" t="0" r="r" b="b"/>
                <a:pathLst>
                  <a:path w="225" h="72">
                    <a:moveTo>
                      <a:pt x="189" y="0"/>
                    </a:moveTo>
                    <a:cubicBezTo>
                      <a:pt x="36" y="0"/>
                      <a:pt x="36" y="0"/>
                      <a:pt x="36" y="0"/>
                    </a:cubicBezTo>
                    <a:cubicBezTo>
                      <a:pt x="16" y="0"/>
                      <a:pt x="0" y="16"/>
                      <a:pt x="0" y="36"/>
                    </a:cubicBezTo>
                    <a:cubicBezTo>
                      <a:pt x="0" y="56"/>
                      <a:pt x="16" y="72"/>
                      <a:pt x="36" y="72"/>
                    </a:cubicBezTo>
                    <a:cubicBezTo>
                      <a:pt x="189" y="72"/>
                      <a:pt x="189" y="72"/>
                      <a:pt x="189" y="72"/>
                    </a:cubicBezTo>
                    <a:cubicBezTo>
                      <a:pt x="209" y="72"/>
                      <a:pt x="225" y="56"/>
                      <a:pt x="225" y="36"/>
                    </a:cubicBezTo>
                    <a:cubicBezTo>
                      <a:pt x="225" y="16"/>
                      <a:pt x="209" y="0"/>
                      <a:pt x="189" y="0"/>
                    </a:cubicBezTo>
                  </a:path>
                </a:pathLst>
              </a:custGeom>
              <a:solidFill>
                <a:srgbClr val="EAC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6" name="Freeform 91"/>
              <p:cNvSpPr/>
              <p:nvPr/>
            </p:nvSpPr>
            <p:spPr bwMode="auto">
              <a:xfrm>
                <a:off x="7294563" y="5292725"/>
                <a:ext cx="561975" cy="187325"/>
              </a:xfrm>
              <a:custGeom>
                <a:gdLst>
                  <a:gd name="T0" fmla="*/ 36 w 217"/>
                  <a:gd name="T1" fmla="*/ 72 h 72"/>
                  <a:gd name="T2" fmla="*/ 181 w 217"/>
                  <a:gd name="T3" fmla="*/ 72 h 72"/>
                  <a:gd name="T4" fmla="*/ 217 w 217"/>
                  <a:gd name="T5" fmla="*/ 36 h 72"/>
                  <a:gd name="T6" fmla="*/ 181 w 217"/>
                  <a:gd name="T7" fmla="*/ 0 h 72"/>
                  <a:gd name="T8" fmla="*/ 36 w 217"/>
                  <a:gd name="T9" fmla="*/ 0 h 72"/>
                  <a:gd name="T10" fmla="*/ 0 w 217"/>
                  <a:gd name="T11" fmla="*/ 36 h 72"/>
                  <a:gd name="T12" fmla="*/ 36 w 217"/>
                  <a:gd name="T13" fmla="*/ 72 h 72"/>
                </a:gdLst>
                <a:cxnLst>
                  <a:cxn ang="0">
                    <a:pos x="T0" y="T1"/>
                  </a:cxn>
                  <a:cxn ang="0">
                    <a:pos x="T2" y="T3"/>
                  </a:cxn>
                  <a:cxn ang="0">
                    <a:pos x="T4" y="T5"/>
                  </a:cxn>
                  <a:cxn ang="0">
                    <a:pos x="T6" y="T7"/>
                  </a:cxn>
                  <a:cxn ang="0">
                    <a:pos x="T8" y="T9"/>
                  </a:cxn>
                  <a:cxn ang="0">
                    <a:pos x="T10" y="T11"/>
                  </a:cxn>
                  <a:cxn ang="0">
                    <a:pos x="T12" y="T13"/>
                  </a:cxn>
                </a:cxnLst>
                <a:rect l="0" t="0" r="r" b="b"/>
                <a:pathLst>
                  <a:path w="216" h="72">
                    <a:moveTo>
                      <a:pt x="36" y="72"/>
                    </a:moveTo>
                    <a:cubicBezTo>
                      <a:pt x="181" y="72"/>
                      <a:pt x="181" y="72"/>
                      <a:pt x="181" y="72"/>
                    </a:cubicBezTo>
                    <a:cubicBezTo>
                      <a:pt x="201" y="72"/>
                      <a:pt x="217" y="56"/>
                      <a:pt x="217" y="36"/>
                    </a:cubicBezTo>
                    <a:cubicBezTo>
                      <a:pt x="217" y="16"/>
                      <a:pt x="201" y="0"/>
                      <a:pt x="181" y="0"/>
                    </a:cubicBezTo>
                    <a:cubicBezTo>
                      <a:pt x="36" y="0"/>
                      <a:pt x="36" y="0"/>
                      <a:pt x="36" y="0"/>
                    </a:cubicBezTo>
                    <a:cubicBezTo>
                      <a:pt x="16" y="0"/>
                      <a:pt x="0" y="16"/>
                      <a:pt x="0" y="36"/>
                    </a:cubicBezTo>
                    <a:cubicBezTo>
                      <a:pt x="0" y="56"/>
                      <a:pt x="16" y="72"/>
                      <a:pt x="36" y="72"/>
                    </a:cubicBezTo>
                  </a:path>
                </a:pathLst>
              </a:custGeom>
              <a:solidFill>
                <a:srgbClr val="EAC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7" name="Freeform 92"/>
              <p:cNvSpPr/>
              <p:nvPr/>
            </p:nvSpPr>
            <p:spPr bwMode="auto">
              <a:xfrm>
                <a:off x="7388225" y="5468938"/>
                <a:ext cx="447675" cy="144462"/>
              </a:xfrm>
              <a:custGeom>
                <a:gdLst>
                  <a:gd name="T0" fmla="*/ 145 w 173"/>
                  <a:gd name="T1" fmla="*/ 0 h 56"/>
                  <a:gd name="T2" fmla="*/ 28 w 173"/>
                  <a:gd name="T3" fmla="*/ 0 h 56"/>
                  <a:gd name="T4" fmla="*/ 0 w 173"/>
                  <a:gd name="T5" fmla="*/ 28 h 56"/>
                  <a:gd name="T6" fmla="*/ 28 w 173"/>
                  <a:gd name="T7" fmla="*/ 56 h 56"/>
                  <a:gd name="T8" fmla="*/ 145 w 173"/>
                  <a:gd name="T9" fmla="*/ 56 h 56"/>
                  <a:gd name="T10" fmla="*/ 173 w 173"/>
                  <a:gd name="T11" fmla="*/ 28 h 56"/>
                  <a:gd name="T12" fmla="*/ 145 w 173"/>
                  <a:gd name="T13" fmla="*/ 0 h 56"/>
                </a:gdLst>
                <a:cxnLst>
                  <a:cxn ang="0">
                    <a:pos x="T0" y="T1"/>
                  </a:cxn>
                  <a:cxn ang="0">
                    <a:pos x="T2" y="T3"/>
                  </a:cxn>
                  <a:cxn ang="0">
                    <a:pos x="T4" y="T5"/>
                  </a:cxn>
                  <a:cxn ang="0">
                    <a:pos x="T6" y="T7"/>
                  </a:cxn>
                  <a:cxn ang="0">
                    <a:pos x="T8" y="T9"/>
                  </a:cxn>
                  <a:cxn ang="0">
                    <a:pos x="T10" y="T11"/>
                  </a:cxn>
                  <a:cxn ang="0">
                    <a:pos x="T12" y="T13"/>
                  </a:cxn>
                </a:cxnLst>
                <a:rect l="0" t="0" r="r" b="b"/>
                <a:pathLst>
                  <a:path w="173" h="56">
                    <a:moveTo>
                      <a:pt x="145" y="0"/>
                    </a:moveTo>
                    <a:cubicBezTo>
                      <a:pt x="28" y="0"/>
                      <a:pt x="28" y="0"/>
                      <a:pt x="28" y="0"/>
                    </a:cubicBezTo>
                    <a:cubicBezTo>
                      <a:pt x="13" y="0"/>
                      <a:pt x="0" y="12"/>
                      <a:pt x="0" y="28"/>
                    </a:cubicBezTo>
                    <a:cubicBezTo>
                      <a:pt x="0" y="43"/>
                      <a:pt x="13" y="56"/>
                      <a:pt x="28" y="56"/>
                    </a:cubicBezTo>
                    <a:cubicBezTo>
                      <a:pt x="145" y="56"/>
                      <a:pt x="145" y="56"/>
                      <a:pt x="145" y="56"/>
                    </a:cubicBezTo>
                    <a:cubicBezTo>
                      <a:pt x="161" y="56"/>
                      <a:pt x="173" y="43"/>
                      <a:pt x="173" y="28"/>
                    </a:cubicBezTo>
                    <a:cubicBezTo>
                      <a:pt x="173" y="12"/>
                      <a:pt x="161" y="0"/>
                      <a:pt x="145" y="0"/>
                    </a:cubicBezTo>
                  </a:path>
                </a:pathLst>
              </a:custGeom>
              <a:solidFill>
                <a:srgbClr val="EAC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311" name="组合 310"/>
            <p:cNvGrpSpPr/>
            <p:nvPr/>
          </p:nvGrpSpPr>
          <p:grpSpPr>
            <a:xfrm>
              <a:off x="2076450" y="4797425"/>
              <a:ext cx="2201863" cy="2063750"/>
              <a:chOff x="2076450" y="4797425"/>
              <a:chExt cx="2201863" cy="2063750"/>
            </a:xfrm>
          </p:grpSpPr>
          <p:sp>
            <p:nvSpPr>
              <p:cNvPr id="198" name="Freeform 93"/>
              <p:cNvSpPr/>
              <p:nvPr/>
            </p:nvSpPr>
            <p:spPr bwMode="auto">
              <a:xfrm>
                <a:off x="2128838" y="5459413"/>
                <a:ext cx="230188" cy="263525"/>
              </a:xfrm>
              <a:custGeom>
                <a:gdLst>
                  <a:gd name="T0" fmla="*/ 63 w 89"/>
                  <a:gd name="T1" fmla="*/ 102 h 102"/>
                  <a:gd name="T2" fmla="*/ 45 w 89"/>
                  <a:gd name="T3" fmla="*/ 93 h 102"/>
                  <a:gd name="T4" fmla="*/ 7 w 89"/>
                  <a:gd name="T5" fmla="*/ 38 h 102"/>
                  <a:gd name="T6" fmla="*/ 13 w 89"/>
                  <a:gd name="T7" fmla="*/ 7 h 102"/>
                  <a:gd name="T8" fmla="*/ 44 w 89"/>
                  <a:gd name="T9" fmla="*/ 13 h 102"/>
                  <a:gd name="T10" fmla="*/ 81 w 89"/>
                  <a:gd name="T11" fmla="*/ 67 h 102"/>
                  <a:gd name="T12" fmla="*/ 76 w 89"/>
                  <a:gd name="T13" fmla="*/ 98 h 102"/>
                  <a:gd name="T14" fmla="*/ 63 w 89"/>
                  <a:gd name="T15" fmla="*/ 102 h 10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102">
                    <a:moveTo>
                      <a:pt x="63" y="102"/>
                    </a:moveTo>
                    <a:cubicBezTo>
                      <a:pt x="56" y="102"/>
                      <a:pt x="49" y="99"/>
                      <a:pt x="45" y="93"/>
                    </a:cubicBezTo>
                    <a:cubicBezTo>
                      <a:pt x="7" y="38"/>
                      <a:pt x="7" y="38"/>
                      <a:pt x="7" y="38"/>
                    </a:cubicBezTo>
                    <a:cubicBezTo>
                      <a:pt x="0" y="28"/>
                      <a:pt x="3" y="14"/>
                      <a:pt x="13" y="7"/>
                    </a:cubicBezTo>
                    <a:cubicBezTo>
                      <a:pt x="23" y="0"/>
                      <a:pt x="37" y="3"/>
                      <a:pt x="44" y="13"/>
                    </a:cubicBezTo>
                    <a:cubicBezTo>
                      <a:pt x="81" y="67"/>
                      <a:pt x="81" y="67"/>
                      <a:pt x="81" y="67"/>
                    </a:cubicBezTo>
                    <a:cubicBezTo>
                      <a:pt x="89" y="77"/>
                      <a:pt x="86" y="91"/>
                      <a:pt x="76" y="98"/>
                    </a:cubicBezTo>
                    <a:cubicBezTo>
                      <a:pt x="72" y="101"/>
                      <a:pt x="68" y="102"/>
                      <a:pt x="63" y="102"/>
                    </a:cubicBezTo>
                  </a:path>
                </a:pathLst>
              </a:custGeom>
              <a:solidFill>
                <a:srgbClr val="EAC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9" name="Freeform 94"/>
              <p:cNvSpPr/>
              <p:nvPr/>
            </p:nvSpPr>
            <p:spPr bwMode="auto">
              <a:xfrm>
                <a:off x="4030663" y="5459413"/>
                <a:ext cx="227013" cy="263525"/>
              </a:xfrm>
              <a:custGeom>
                <a:gdLst>
                  <a:gd name="T0" fmla="*/ 26 w 88"/>
                  <a:gd name="T1" fmla="*/ 102 h 102"/>
                  <a:gd name="T2" fmla="*/ 13 w 88"/>
                  <a:gd name="T3" fmla="*/ 98 h 102"/>
                  <a:gd name="T4" fmla="*/ 7 w 88"/>
                  <a:gd name="T5" fmla="*/ 67 h 102"/>
                  <a:gd name="T6" fmla="*/ 45 w 88"/>
                  <a:gd name="T7" fmla="*/ 13 h 102"/>
                  <a:gd name="T8" fmla="*/ 76 w 88"/>
                  <a:gd name="T9" fmla="*/ 7 h 102"/>
                  <a:gd name="T10" fmla="*/ 81 w 88"/>
                  <a:gd name="T11" fmla="*/ 38 h 102"/>
                  <a:gd name="T12" fmla="*/ 44 w 88"/>
                  <a:gd name="T13" fmla="*/ 93 h 102"/>
                  <a:gd name="T14" fmla="*/ 26 w 88"/>
                  <a:gd name="T15" fmla="*/ 102 h 10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102">
                    <a:moveTo>
                      <a:pt x="26" y="102"/>
                    </a:moveTo>
                    <a:cubicBezTo>
                      <a:pt x="21" y="102"/>
                      <a:pt x="17" y="101"/>
                      <a:pt x="13" y="98"/>
                    </a:cubicBezTo>
                    <a:cubicBezTo>
                      <a:pt x="3" y="91"/>
                      <a:pt x="0" y="77"/>
                      <a:pt x="7" y="67"/>
                    </a:cubicBezTo>
                    <a:cubicBezTo>
                      <a:pt x="45" y="13"/>
                      <a:pt x="45" y="13"/>
                      <a:pt x="45" y="13"/>
                    </a:cubicBezTo>
                    <a:cubicBezTo>
                      <a:pt x="52" y="3"/>
                      <a:pt x="65" y="0"/>
                      <a:pt x="76" y="7"/>
                    </a:cubicBezTo>
                    <a:cubicBezTo>
                      <a:pt x="86" y="14"/>
                      <a:pt x="88" y="28"/>
                      <a:pt x="81" y="38"/>
                    </a:cubicBezTo>
                    <a:cubicBezTo>
                      <a:pt x="44" y="93"/>
                      <a:pt x="44" y="93"/>
                      <a:pt x="44" y="93"/>
                    </a:cubicBezTo>
                    <a:cubicBezTo>
                      <a:pt x="40" y="99"/>
                      <a:pt x="33" y="102"/>
                      <a:pt x="26" y="102"/>
                    </a:cubicBezTo>
                  </a:path>
                </a:pathLst>
              </a:custGeom>
              <a:solidFill>
                <a:srgbClr val="EAC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0" name="Freeform 95"/>
              <p:cNvSpPr/>
              <p:nvPr/>
            </p:nvSpPr>
            <p:spPr bwMode="auto">
              <a:xfrm>
                <a:off x="3714750" y="5969000"/>
                <a:ext cx="525463" cy="892175"/>
              </a:xfrm>
              <a:custGeom>
                <a:gdLst>
                  <a:gd name="T0" fmla="*/ 203 w 203"/>
                  <a:gd name="T1" fmla="*/ 42 h 344"/>
                  <a:gd name="T2" fmla="*/ 108 w 203"/>
                  <a:gd name="T3" fmla="*/ 122 h 344"/>
                  <a:gd name="T4" fmla="*/ 98 w 203"/>
                  <a:gd name="T5" fmla="*/ 344 h 344"/>
                  <a:gd name="T6" fmla="*/ 0 w 203"/>
                  <a:gd name="T7" fmla="*/ 344 h 344"/>
                  <a:gd name="T8" fmla="*/ 38 w 203"/>
                  <a:gd name="T9" fmla="*/ 127 h 344"/>
                  <a:gd name="T10" fmla="*/ 93 w 203"/>
                  <a:gd name="T11" fmla="*/ 0 h 344"/>
                  <a:gd name="T12" fmla="*/ 203 w 203"/>
                  <a:gd name="T13" fmla="*/ 42 h 344"/>
                </a:gdLst>
                <a:cxnLst>
                  <a:cxn ang="0">
                    <a:pos x="T0" y="T1"/>
                  </a:cxn>
                  <a:cxn ang="0">
                    <a:pos x="T2" y="T3"/>
                  </a:cxn>
                  <a:cxn ang="0">
                    <a:pos x="T4" y="T5"/>
                  </a:cxn>
                  <a:cxn ang="0">
                    <a:pos x="T6" y="T7"/>
                  </a:cxn>
                  <a:cxn ang="0">
                    <a:pos x="T8" y="T9"/>
                  </a:cxn>
                  <a:cxn ang="0">
                    <a:pos x="T10" y="T11"/>
                  </a:cxn>
                  <a:cxn ang="0">
                    <a:pos x="T12" y="T13"/>
                  </a:cxn>
                </a:cxnLst>
                <a:rect l="0" t="0" r="r" b="b"/>
                <a:pathLst>
                  <a:path w="203" h="344">
                    <a:moveTo>
                      <a:pt x="203" y="42"/>
                    </a:moveTo>
                    <a:cubicBezTo>
                      <a:pt x="203" y="42"/>
                      <a:pt x="128" y="90"/>
                      <a:pt x="108" y="122"/>
                    </a:cubicBezTo>
                    <a:cubicBezTo>
                      <a:pt x="98" y="344"/>
                      <a:pt x="98" y="344"/>
                      <a:pt x="98" y="344"/>
                    </a:cubicBezTo>
                    <a:cubicBezTo>
                      <a:pt x="0" y="344"/>
                      <a:pt x="0" y="344"/>
                      <a:pt x="0" y="344"/>
                    </a:cubicBezTo>
                    <a:cubicBezTo>
                      <a:pt x="38" y="127"/>
                      <a:pt x="38" y="127"/>
                      <a:pt x="38" y="127"/>
                    </a:cubicBezTo>
                    <a:cubicBezTo>
                      <a:pt x="93" y="0"/>
                      <a:pt x="93" y="0"/>
                      <a:pt x="93" y="0"/>
                    </a:cubicBezTo>
                    <a:cubicBezTo>
                      <a:pt x="203" y="42"/>
                      <a:pt x="203" y="42"/>
                      <a:pt x="203" y="42"/>
                    </a:cubicBezTo>
                  </a:path>
                </a:pathLst>
              </a:custGeom>
              <a:solidFill>
                <a:srgbClr val="EAC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1" name="Freeform 96"/>
              <p:cNvSpPr/>
              <p:nvPr/>
            </p:nvSpPr>
            <p:spPr bwMode="auto">
              <a:xfrm>
                <a:off x="3714750" y="6389688"/>
                <a:ext cx="309563" cy="471487"/>
              </a:xfrm>
              <a:custGeom>
                <a:gdLst>
                  <a:gd name="T0" fmla="*/ 0 w 195"/>
                  <a:gd name="T1" fmla="*/ 297 h 297"/>
                  <a:gd name="T2" fmla="*/ 163 w 195"/>
                  <a:gd name="T3" fmla="*/ 297 h 297"/>
                  <a:gd name="T4" fmla="*/ 195 w 195"/>
                  <a:gd name="T5" fmla="*/ 0 h 297"/>
                  <a:gd name="T6" fmla="*/ 36 w 195"/>
                  <a:gd name="T7" fmla="*/ 0 h 297"/>
                  <a:gd name="T8" fmla="*/ 0 w 195"/>
                  <a:gd name="T9" fmla="*/ 297 h 297"/>
                </a:gdLst>
                <a:cxnLst>
                  <a:cxn ang="0">
                    <a:pos x="T0" y="T1"/>
                  </a:cxn>
                  <a:cxn ang="0">
                    <a:pos x="T2" y="T3"/>
                  </a:cxn>
                  <a:cxn ang="0">
                    <a:pos x="T4" y="T5"/>
                  </a:cxn>
                  <a:cxn ang="0">
                    <a:pos x="T6" y="T7"/>
                  </a:cxn>
                  <a:cxn ang="0">
                    <a:pos x="T8" y="T9"/>
                  </a:cxn>
                </a:cxnLst>
                <a:rect l="0" t="0" r="r" b="b"/>
                <a:pathLst>
                  <a:path w="195" h="297">
                    <a:moveTo>
                      <a:pt x="0" y="297"/>
                    </a:moveTo>
                    <a:lnTo>
                      <a:pt x="163" y="297"/>
                    </a:lnTo>
                    <a:lnTo>
                      <a:pt x="195" y="0"/>
                    </a:lnTo>
                    <a:lnTo>
                      <a:pt x="36" y="0"/>
                    </a:lnTo>
                    <a:lnTo>
                      <a:pt x="0" y="297"/>
                    </a:lnTo>
                    <a:close/>
                  </a:path>
                </a:pathLst>
              </a:custGeom>
              <a:solidFill>
                <a:srgbClr val="A09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2" name="Freeform 97"/>
              <p:cNvSpPr/>
              <p:nvPr/>
            </p:nvSpPr>
            <p:spPr bwMode="auto">
              <a:xfrm>
                <a:off x="3698875" y="6497638"/>
                <a:ext cx="320675" cy="363537"/>
              </a:xfrm>
              <a:custGeom>
                <a:gdLst>
                  <a:gd name="T0" fmla="*/ 0 w 202"/>
                  <a:gd name="T1" fmla="*/ 229 h 229"/>
                  <a:gd name="T2" fmla="*/ 174 w 202"/>
                  <a:gd name="T3" fmla="*/ 229 h 229"/>
                  <a:gd name="T4" fmla="*/ 202 w 202"/>
                  <a:gd name="T5" fmla="*/ 0 h 229"/>
                  <a:gd name="T6" fmla="*/ 31 w 202"/>
                  <a:gd name="T7" fmla="*/ 0 h 229"/>
                  <a:gd name="T8" fmla="*/ 0 w 202"/>
                  <a:gd name="T9" fmla="*/ 229 h 229"/>
                </a:gdLst>
                <a:cxnLst>
                  <a:cxn ang="0">
                    <a:pos x="T0" y="T1"/>
                  </a:cxn>
                  <a:cxn ang="0">
                    <a:pos x="T2" y="T3"/>
                  </a:cxn>
                  <a:cxn ang="0">
                    <a:pos x="T4" y="T5"/>
                  </a:cxn>
                  <a:cxn ang="0">
                    <a:pos x="T6" y="T7"/>
                  </a:cxn>
                  <a:cxn ang="0">
                    <a:pos x="T8" y="T9"/>
                  </a:cxn>
                </a:cxnLst>
                <a:rect l="0" t="0" r="r" b="b"/>
                <a:pathLst>
                  <a:path w="201" h="229">
                    <a:moveTo>
                      <a:pt x="0" y="229"/>
                    </a:moveTo>
                    <a:lnTo>
                      <a:pt x="174" y="229"/>
                    </a:lnTo>
                    <a:lnTo>
                      <a:pt x="202" y="0"/>
                    </a:lnTo>
                    <a:lnTo>
                      <a:pt x="31" y="0"/>
                    </a:lnTo>
                    <a:lnTo>
                      <a:pt x="0" y="229"/>
                    </a:lnTo>
                    <a:close/>
                  </a:path>
                </a:pathLst>
              </a:custGeom>
              <a:solidFill>
                <a:srgbClr val="756C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3" name="Freeform 98"/>
              <p:cNvSpPr/>
              <p:nvPr/>
            </p:nvSpPr>
            <p:spPr bwMode="auto">
              <a:xfrm flipH="1">
                <a:off x="3994150" y="6283325"/>
                <a:ext cx="0" cy="0"/>
              </a:xfrm>
              <a:custGeom>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4" name="Freeform 99"/>
              <p:cNvSpPr/>
              <p:nvPr/>
            </p:nvSpPr>
            <p:spPr bwMode="auto">
              <a:xfrm>
                <a:off x="3797300" y="6283325"/>
                <a:ext cx="196850" cy="92075"/>
              </a:xfrm>
              <a:custGeom>
                <a:gdLst>
                  <a:gd name="T0" fmla="*/ 76 w 76"/>
                  <a:gd name="T1" fmla="*/ 0 h 36"/>
                  <a:gd name="T2" fmla="*/ 3 w 76"/>
                  <a:gd name="T3" fmla="*/ 20 h 36"/>
                  <a:gd name="T4" fmla="*/ 0 w 76"/>
                  <a:gd name="T5" fmla="*/ 36 h 36"/>
                  <a:gd name="T6" fmla="*/ 76 w 76"/>
                  <a:gd name="T7" fmla="*/ 0 h 36"/>
                  <a:gd name="T8" fmla="*/ 76 w 76"/>
                  <a:gd name="T9" fmla="*/ 0 h 36"/>
                </a:gdLst>
                <a:cxnLst>
                  <a:cxn ang="0">
                    <a:pos x="T0" y="T1"/>
                  </a:cxn>
                  <a:cxn ang="0">
                    <a:pos x="T2" y="T3"/>
                  </a:cxn>
                  <a:cxn ang="0">
                    <a:pos x="T4" y="T5"/>
                  </a:cxn>
                  <a:cxn ang="0">
                    <a:pos x="T6" y="T7"/>
                  </a:cxn>
                  <a:cxn ang="0">
                    <a:pos x="T8" y="T9"/>
                  </a:cxn>
                </a:cxnLst>
                <a:rect l="0" t="0" r="r" b="b"/>
                <a:pathLst>
                  <a:path w="76" h="36">
                    <a:moveTo>
                      <a:pt x="76" y="0"/>
                    </a:moveTo>
                    <a:cubicBezTo>
                      <a:pt x="3" y="20"/>
                      <a:pt x="3" y="20"/>
                      <a:pt x="3" y="20"/>
                    </a:cubicBezTo>
                    <a:cubicBezTo>
                      <a:pt x="0" y="36"/>
                      <a:pt x="0" y="36"/>
                      <a:pt x="0" y="36"/>
                    </a:cubicBezTo>
                    <a:cubicBezTo>
                      <a:pt x="76" y="0"/>
                      <a:pt x="76" y="0"/>
                      <a:pt x="76" y="0"/>
                    </a:cubicBezTo>
                    <a:cubicBezTo>
                      <a:pt x="76" y="0"/>
                      <a:pt x="76" y="0"/>
                      <a:pt x="76" y="0"/>
                    </a:cubicBezTo>
                  </a:path>
                </a:pathLst>
              </a:custGeom>
              <a:solidFill>
                <a:srgbClr val="DFA2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5" name="Freeform 100"/>
              <p:cNvSpPr/>
              <p:nvPr/>
            </p:nvSpPr>
            <p:spPr bwMode="auto">
              <a:xfrm>
                <a:off x="2116138" y="5969000"/>
                <a:ext cx="525463" cy="892175"/>
              </a:xfrm>
              <a:custGeom>
                <a:gdLst>
                  <a:gd name="T0" fmla="*/ 0 w 203"/>
                  <a:gd name="T1" fmla="*/ 42 h 344"/>
                  <a:gd name="T2" fmla="*/ 95 w 203"/>
                  <a:gd name="T3" fmla="*/ 122 h 344"/>
                  <a:gd name="T4" fmla="*/ 105 w 203"/>
                  <a:gd name="T5" fmla="*/ 344 h 344"/>
                  <a:gd name="T6" fmla="*/ 203 w 203"/>
                  <a:gd name="T7" fmla="*/ 344 h 344"/>
                  <a:gd name="T8" fmla="*/ 165 w 203"/>
                  <a:gd name="T9" fmla="*/ 127 h 344"/>
                  <a:gd name="T10" fmla="*/ 110 w 203"/>
                  <a:gd name="T11" fmla="*/ 0 h 344"/>
                  <a:gd name="T12" fmla="*/ 0 w 203"/>
                  <a:gd name="T13" fmla="*/ 42 h 344"/>
                </a:gdLst>
                <a:cxnLst>
                  <a:cxn ang="0">
                    <a:pos x="T0" y="T1"/>
                  </a:cxn>
                  <a:cxn ang="0">
                    <a:pos x="T2" y="T3"/>
                  </a:cxn>
                  <a:cxn ang="0">
                    <a:pos x="T4" y="T5"/>
                  </a:cxn>
                  <a:cxn ang="0">
                    <a:pos x="T6" y="T7"/>
                  </a:cxn>
                  <a:cxn ang="0">
                    <a:pos x="T8" y="T9"/>
                  </a:cxn>
                  <a:cxn ang="0">
                    <a:pos x="T10" y="T11"/>
                  </a:cxn>
                  <a:cxn ang="0">
                    <a:pos x="T12" y="T13"/>
                  </a:cxn>
                </a:cxnLst>
                <a:rect l="0" t="0" r="r" b="b"/>
                <a:pathLst>
                  <a:path w="203" h="344">
                    <a:moveTo>
                      <a:pt x="0" y="42"/>
                    </a:moveTo>
                    <a:cubicBezTo>
                      <a:pt x="0" y="42"/>
                      <a:pt x="74" y="90"/>
                      <a:pt x="95" y="122"/>
                    </a:cubicBezTo>
                    <a:cubicBezTo>
                      <a:pt x="105" y="344"/>
                      <a:pt x="105" y="344"/>
                      <a:pt x="105" y="344"/>
                    </a:cubicBezTo>
                    <a:cubicBezTo>
                      <a:pt x="203" y="344"/>
                      <a:pt x="203" y="344"/>
                      <a:pt x="203" y="344"/>
                    </a:cubicBezTo>
                    <a:cubicBezTo>
                      <a:pt x="165" y="127"/>
                      <a:pt x="165" y="127"/>
                      <a:pt x="165" y="127"/>
                    </a:cubicBezTo>
                    <a:cubicBezTo>
                      <a:pt x="110" y="0"/>
                      <a:pt x="110" y="0"/>
                      <a:pt x="110" y="0"/>
                    </a:cubicBezTo>
                    <a:cubicBezTo>
                      <a:pt x="0" y="42"/>
                      <a:pt x="0" y="42"/>
                      <a:pt x="0" y="42"/>
                    </a:cubicBezTo>
                  </a:path>
                </a:pathLst>
              </a:custGeom>
              <a:solidFill>
                <a:srgbClr val="EAC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6" name="Freeform 101"/>
              <p:cNvSpPr/>
              <p:nvPr/>
            </p:nvSpPr>
            <p:spPr bwMode="auto">
              <a:xfrm>
                <a:off x="2330450" y="6389688"/>
                <a:ext cx="311150" cy="471487"/>
              </a:xfrm>
              <a:custGeom>
                <a:gdLst>
                  <a:gd name="T0" fmla="*/ 196 w 196"/>
                  <a:gd name="T1" fmla="*/ 297 h 297"/>
                  <a:gd name="T2" fmla="*/ 33 w 196"/>
                  <a:gd name="T3" fmla="*/ 297 h 297"/>
                  <a:gd name="T4" fmla="*/ 0 w 196"/>
                  <a:gd name="T5" fmla="*/ 0 h 297"/>
                  <a:gd name="T6" fmla="*/ 158 w 196"/>
                  <a:gd name="T7" fmla="*/ 0 h 297"/>
                  <a:gd name="T8" fmla="*/ 196 w 196"/>
                  <a:gd name="T9" fmla="*/ 297 h 297"/>
                </a:gdLst>
                <a:cxnLst>
                  <a:cxn ang="0">
                    <a:pos x="T0" y="T1"/>
                  </a:cxn>
                  <a:cxn ang="0">
                    <a:pos x="T2" y="T3"/>
                  </a:cxn>
                  <a:cxn ang="0">
                    <a:pos x="T4" y="T5"/>
                  </a:cxn>
                  <a:cxn ang="0">
                    <a:pos x="T6" y="T7"/>
                  </a:cxn>
                  <a:cxn ang="0">
                    <a:pos x="T8" y="T9"/>
                  </a:cxn>
                </a:cxnLst>
                <a:rect l="0" t="0" r="r" b="b"/>
                <a:pathLst>
                  <a:path w="196" h="297">
                    <a:moveTo>
                      <a:pt x="196" y="297"/>
                    </a:moveTo>
                    <a:lnTo>
                      <a:pt x="33" y="297"/>
                    </a:lnTo>
                    <a:lnTo>
                      <a:pt x="0" y="0"/>
                    </a:lnTo>
                    <a:lnTo>
                      <a:pt x="158" y="0"/>
                    </a:lnTo>
                    <a:lnTo>
                      <a:pt x="196" y="297"/>
                    </a:lnTo>
                    <a:close/>
                  </a:path>
                </a:pathLst>
              </a:custGeom>
              <a:solidFill>
                <a:srgbClr val="A09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7" name="Freeform 102"/>
              <p:cNvSpPr/>
              <p:nvPr/>
            </p:nvSpPr>
            <p:spPr bwMode="auto">
              <a:xfrm>
                <a:off x="2335213" y="6497638"/>
                <a:ext cx="319088" cy="363537"/>
              </a:xfrm>
              <a:custGeom>
                <a:gdLst>
                  <a:gd name="T0" fmla="*/ 201 w 201"/>
                  <a:gd name="T1" fmla="*/ 229 h 229"/>
                  <a:gd name="T2" fmla="*/ 26 w 201"/>
                  <a:gd name="T3" fmla="*/ 229 h 229"/>
                  <a:gd name="T4" fmla="*/ 0 w 201"/>
                  <a:gd name="T5" fmla="*/ 0 h 229"/>
                  <a:gd name="T6" fmla="*/ 170 w 201"/>
                  <a:gd name="T7" fmla="*/ 0 h 229"/>
                  <a:gd name="T8" fmla="*/ 201 w 201"/>
                  <a:gd name="T9" fmla="*/ 229 h 229"/>
                </a:gdLst>
                <a:cxnLst>
                  <a:cxn ang="0">
                    <a:pos x="T0" y="T1"/>
                  </a:cxn>
                  <a:cxn ang="0">
                    <a:pos x="T2" y="T3"/>
                  </a:cxn>
                  <a:cxn ang="0">
                    <a:pos x="T4" y="T5"/>
                  </a:cxn>
                  <a:cxn ang="0">
                    <a:pos x="T6" y="T7"/>
                  </a:cxn>
                  <a:cxn ang="0">
                    <a:pos x="T8" y="T9"/>
                  </a:cxn>
                </a:cxnLst>
                <a:rect l="0" t="0" r="r" b="b"/>
                <a:pathLst>
                  <a:path w="201" h="229">
                    <a:moveTo>
                      <a:pt x="201" y="229"/>
                    </a:moveTo>
                    <a:lnTo>
                      <a:pt x="26" y="229"/>
                    </a:lnTo>
                    <a:lnTo>
                      <a:pt x="0" y="0"/>
                    </a:lnTo>
                    <a:lnTo>
                      <a:pt x="170" y="0"/>
                    </a:lnTo>
                    <a:lnTo>
                      <a:pt x="201" y="229"/>
                    </a:lnTo>
                    <a:close/>
                  </a:path>
                </a:pathLst>
              </a:custGeom>
              <a:solidFill>
                <a:srgbClr val="756C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8" name="Freeform 103"/>
              <p:cNvSpPr>
                <a:spLocks noEditPoints="1"/>
              </p:cNvSpPr>
              <p:nvPr/>
            </p:nvSpPr>
            <p:spPr bwMode="auto">
              <a:xfrm>
                <a:off x="2359025" y="6283325"/>
                <a:ext cx="193675" cy="79375"/>
              </a:xfrm>
              <a:custGeom>
                <a:gdLst>
                  <a:gd name="T0" fmla="*/ 119 w 122"/>
                  <a:gd name="T1" fmla="*/ 32 h 50"/>
                  <a:gd name="T2" fmla="*/ 122 w 122"/>
                  <a:gd name="T3" fmla="*/ 50 h 50"/>
                  <a:gd name="T4" fmla="*/ 119 w 122"/>
                  <a:gd name="T5" fmla="*/ 32 h 50"/>
                  <a:gd name="T6" fmla="*/ 119 w 122"/>
                  <a:gd name="T7" fmla="*/ 32 h 50"/>
                  <a:gd name="T8" fmla="*/ 0 w 122"/>
                  <a:gd name="T9" fmla="*/ 0 h 50"/>
                  <a:gd name="T10" fmla="*/ 0 w 122"/>
                  <a:gd name="T11" fmla="*/ 0 h 50"/>
                  <a:gd name="T12" fmla="*/ 0 w 122"/>
                  <a:gd name="T13" fmla="*/ 0 h 50"/>
                  <a:gd name="T14" fmla="*/ 0 w 122"/>
                  <a:gd name="T15" fmla="*/ 0 h 50"/>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50">
                    <a:moveTo>
                      <a:pt x="119" y="32"/>
                    </a:moveTo>
                    <a:lnTo>
                      <a:pt x="122" y="50"/>
                    </a:lnTo>
                    <a:lnTo>
                      <a:pt x="119" y="32"/>
                    </a:lnTo>
                    <a:lnTo>
                      <a:pt x="119" y="32"/>
                    </a:lnTo>
                    <a:close/>
                    <a:moveTo>
                      <a:pt x="0" y="0"/>
                    </a:moveTo>
                    <a:lnTo>
                      <a:pt x="0" y="0"/>
                    </a:lnTo>
                    <a:lnTo>
                      <a:pt x="0" y="0"/>
                    </a:lnTo>
                    <a:lnTo>
                      <a:pt x="0" y="0"/>
                    </a:lnTo>
                    <a:close/>
                  </a:path>
                </a:pathLst>
              </a:cu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9" name="Freeform 104"/>
              <p:cNvSpPr>
                <a:spLocks noEditPoints="1"/>
              </p:cNvSpPr>
              <p:nvPr/>
            </p:nvSpPr>
            <p:spPr bwMode="auto">
              <a:xfrm>
                <a:off x="2359025" y="6283325"/>
                <a:ext cx="193675" cy="79375"/>
              </a:xfrm>
              <a:custGeom>
                <a:gdLst>
                  <a:gd name="T0" fmla="*/ 119 w 122"/>
                  <a:gd name="T1" fmla="*/ 32 h 50"/>
                  <a:gd name="T2" fmla="*/ 122 w 122"/>
                  <a:gd name="T3" fmla="*/ 50 h 50"/>
                  <a:gd name="T4" fmla="*/ 119 w 122"/>
                  <a:gd name="T5" fmla="*/ 32 h 50"/>
                  <a:gd name="T6" fmla="*/ 119 w 122"/>
                  <a:gd name="T7" fmla="*/ 32 h 50"/>
                  <a:gd name="T8" fmla="*/ 0 w 122"/>
                  <a:gd name="T9" fmla="*/ 0 h 50"/>
                  <a:gd name="T10" fmla="*/ 0 w 122"/>
                  <a:gd name="T11" fmla="*/ 0 h 50"/>
                  <a:gd name="T12" fmla="*/ 0 w 122"/>
                  <a:gd name="T13" fmla="*/ 0 h 50"/>
                  <a:gd name="T14" fmla="*/ 0 w 122"/>
                  <a:gd name="T15" fmla="*/ 0 h 50"/>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50">
                    <a:moveTo>
                      <a:pt x="119" y="32"/>
                    </a:moveTo>
                    <a:lnTo>
                      <a:pt x="122" y="50"/>
                    </a:lnTo>
                    <a:lnTo>
                      <a:pt x="119" y="32"/>
                    </a:lnTo>
                    <a:lnTo>
                      <a:pt x="119" y="32"/>
                    </a:lnTo>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0" name="Freeform 105"/>
              <p:cNvSpPr/>
              <p:nvPr/>
            </p:nvSpPr>
            <p:spPr bwMode="auto">
              <a:xfrm>
                <a:off x="2359025" y="6283325"/>
                <a:ext cx="196850" cy="92075"/>
              </a:xfrm>
              <a:custGeom>
                <a:gdLst>
                  <a:gd name="T0" fmla="*/ 0 w 124"/>
                  <a:gd name="T1" fmla="*/ 0 h 58"/>
                  <a:gd name="T2" fmla="*/ 0 w 124"/>
                  <a:gd name="T3" fmla="*/ 0 h 58"/>
                  <a:gd name="T4" fmla="*/ 124 w 124"/>
                  <a:gd name="T5" fmla="*/ 58 h 58"/>
                  <a:gd name="T6" fmla="*/ 122 w 124"/>
                  <a:gd name="T7" fmla="*/ 50 h 58"/>
                  <a:gd name="T8" fmla="*/ 119 w 124"/>
                  <a:gd name="T9" fmla="*/ 32 h 58"/>
                  <a:gd name="T10" fmla="*/ 68 w 124"/>
                  <a:gd name="T11" fmla="*/ 19 h 58"/>
                  <a:gd name="T12" fmla="*/ 0 w 124"/>
                  <a:gd name="T13" fmla="*/ 0 h 58"/>
                </a:gdLst>
                <a:cxnLst>
                  <a:cxn ang="0">
                    <a:pos x="T0" y="T1"/>
                  </a:cxn>
                  <a:cxn ang="0">
                    <a:pos x="T2" y="T3"/>
                  </a:cxn>
                  <a:cxn ang="0">
                    <a:pos x="T4" y="T5"/>
                  </a:cxn>
                  <a:cxn ang="0">
                    <a:pos x="T6" y="T7"/>
                  </a:cxn>
                  <a:cxn ang="0">
                    <a:pos x="T8" y="T9"/>
                  </a:cxn>
                  <a:cxn ang="0">
                    <a:pos x="T10" y="T11"/>
                  </a:cxn>
                  <a:cxn ang="0">
                    <a:pos x="T12" y="T13"/>
                  </a:cxn>
                </a:cxnLst>
                <a:rect l="0" t="0" r="r" b="b"/>
                <a:pathLst>
                  <a:path w="124" h="57">
                    <a:moveTo>
                      <a:pt x="0" y="0"/>
                    </a:moveTo>
                    <a:lnTo>
                      <a:pt x="0" y="0"/>
                    </a:lnTo>
                    <a:lnTo>
                      <a:pt x="124" y="58"/>
                    </a:lnTo>
                    <a:lnTo>
                      <a:pt x="122" y="50"/>
                    </a:lnTo>
                    <a:lnTo>
                      <a:pt x="119" y="32"/>
                    </a:lnTo>
                    <a:lnTo>
                      <a:pt x="68" y="19"/>
                    </a:lnTo>
                    <a:lnTo>
                      <a:pt x="0" y="0"/>
                    </a:lnTo>
                    <a:close/>
                  </a:path>
                </a:pathLst>
              </a:custGeom>
              <a:solidFill>
                <a:srgbClr val="DFA2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1" name="Freeform 106"/>
              <p:cNvSpPr/>
              <p:nvPr/>
            </p:nvSpPr>
            <p:spPr bwMode="auto">
              <a:xfrm>
                <a:off x="2359025" y="6283325"/>
                <a:ext cx="196850" cy="92075"/>
              </a:xfrm>
              <a:custGeom>
                <a:gdLst>
                  <a:gd name="T0" fmla="*/ 0 w 124"/>
                  <a:gd name="T1" fmla="*/ 0 h 58"/>
                  <a:gd name="T2" fmla="*/ 0 w 124"/>
                  <a:gd name="T3" fmla="*/ 0 h 58"/>
                  <a:gd name="T4" fmla="*/ 124 w 124"/>
                  <a:gd name="T5" fmla="*/ 58 h 58"/>
                  <a:gd name="T6" fmla="*/ 122 w 124"/>
                  <a:gd name="T7" fmla="*/ 50 h 58"/>
                  <a:gd name="T8" fmla="*/ 119 w 124"/>
                  <a:gd name="T9" fmla="*/ 32 h 58"/>
                  <a:gd name="T10" fmla="*/ 68 w 124"/>
                  <a:gd name="T11" fmla="*/ 19 h 58"/>
                  <a:gd name="T12" fmla="*/ 0 w 124"/>
                  <a:gd name="T13" fmla="*/ 0 h 58"/>
                </a:gdLst>
                <a:cxnLst>
                  <a:cxn ang="0">
                    <a:pos x="T0" y="T1"/>
                  </a:cxn>
                  <a:cxn ang="0">
                    <a:pos x="T2" y="T3"/>
                  </a:cxn>
                  <a:cxn ang="0">
                    <a:pos x="T4" y="T5"/>
                  </a:cxn>
                  <a:cxn ang="0">
                    <a:pos x="T6" y="T7"/>
                  </a:cxn>
                  <a:cxn ang="0">
                    <a:pos x="T8" y="T9"/>
                  </a:cxn>
                  <a:cxn ang="0">
                    <a:pos x="T10" y="T11"/>
                  </a:cxn>
                  <a:cxn ang="0">
                    <a:pos x="T12" y="T13"/>
                  </a:cxn>
                </a:cxnLst>
                <a:rect l="0" t="0" r="r" b="b"/>
                <a:pathLst>
                  <a:path w="124" h="57">
                    <a:moveTo>
                      <a:pt x="0" y="0"/>
                    </a:moveTo>
                    <a:lnTo>
                      <a:pt x="0" y="0"/>
                    </a:lnTo>
                    <a:lnTo>
                      <a:pt x="124" y="58"/>
                    </a:lnTo>
                    <a:lnTo>
                      <a:pt x="122" y="50"/>
                    </a:lnTo>
                    <a:lnTo>
                      <a:pt x="119" y="32"/>
                    </a:lnTo>
                    <a:lnTo>
                      <a:pt x="68" y="1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2" name="Freeform 107"/>
              <p:cNvSpPr/>
              <p:nvPr/>
            </p:nvSpPr>
            <p:spPr bwMode="auto">
              <a:xfrm>
                <a:off x="2387600" y="4813300"/>
                <a:ext cx="777875" cy="1590675"/>
              </a:xfrm>
              <a:custGeom>
                <a:gdLst>
                  <a:gd name="T0" fmla="*/ 0 w 490"/>
                  <a:gd name="T1" fmla="*/ 869 h 1002"/>
                  <a:gd name="T2" fmla="*/ 490 w 490"/>
                  <a:gd name="T3" fmla="*/ 1002 h 1002"/>
                  <a:gd name="T4" fmla="*/ 490 w 490"/>
                  <a:gd name="T5" fmla="*/ 155 h 1002"/>
                  <a:gd name="T6" fmla="*/ 0 w 490"/>
                  <a:gd name="T7" fmla="*/ 0 h 1002"/>
                  <a:gd name="T8" fmla="*/ 0 w 490"/>
                  <a:gd name="T9" fmla="*/ 869 h 1002"/>
                </a:gdLst>
                <a:cxnLst>
                  <a:cxn ang="0">
                    <a:pos x="T0" y="T1"/>
                  </a:cxn>
                  <a:cxn ang="0">
                    <a:pos x="T2" y="T3"/>
                  </a:cxn>
                  <a:cxn ang="0">
                    <a:pos x="T4" y="T5"/>
                  </a:cxn>
                  <a:cxn ang="0">
                    <a:pos x="T6" y="T7"/>
                  </a:cxn>
                  <a:cxn ang="0">
                    <a:pos x="T8" y="T9"/>
                  </a:cxn>
                </a:cxnLst>
                <a:rect l="0" t="0" r="r" b="b"/>
                <a:pathLst>
                  <a:path w="490" h="1002">
                    <a:moveTo>
                      <a:pt x="0" y="869"/>
                    </a:moveTo>
                    <a:lnTo>
                      <a:pt x="490" y="1002"/>
                    </a:lnTo>
                    <a:lnTo>
                      <a:pt x="490" y="155"/>
                    </a:lnTo>
                    <a:lnTo>
                      <a:pt x="0" y="0"/>
                    </a:lnTo>
                    <a:lnTo>
                      <a:pt x="0" y="8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3" name="Freeform 108"/>
              <p:cNvSpPr/>
              <p:nvPr/>
            </p:nvSpPr>
            <p:spPr bwMode="auto">
              <a:xfrm>
                <a:off x="2387600" y="4813300"/>
                <a:ext cx="777875" cy="1590675"/>
              </a:xfrm>
              <a:custGeom>
                <a:gdLst>
                  <a:gd name="T0" fmla="*/ 0 w 490"/>
                  <a:gd name="T1" fmla="*/ 869 h 1002"/>
                  <a:gd name="T2" fmla="*/ 490 w 490"/>
                  <a:gd name="T3" fmla="*/ 1002 h 1002"/>
                  <a:gd name="T4" fmla="*/ 490 w 490"/>
                  <a:gd name="T5" fmla="*/ 155 h 1002"/>
                  <a:gd name="T6" fmla="*/ 0 w 490"/>
                  <a:gd name="T7" fmla="*/ 0 h 1002"/>
                  <a:gd name="T8" fmla="*/ 0 w 490"/>
                  <a:gd name="T9" fmla="*/ 869 h 1002"/>
                </a:gdLst>
                <a:cxnLst>
                  <a:cxn ang="0">
                    <a:pos x="T0" y="T1"/>
                  </a:cxn>
                  <a:cxn ang="0">
                    <a:pos x="T2" y="T3"/>
                  </a:cxn>
                  <a:cxn ang="0">
                    <a:pos x="T4" y="T5"/>
                  </a:cxn>
                  <a:cxn ang="0">
                    <a:pos x="T6" y="T7"/>
                  </a:cxn>
                  <a:cxn ang="0">
                    <a:pos x="T8" y="T9"/>
                  </a:cxn>
                </a:cxnLst>
                <a:rect l="0" t="0" r="r" b="b"/>
                <a:pathLst>
                  <a:path w="490" h="1002">
                    <a:moveTo>
                      <a:pt x="0" y="869"/>
                    </a:moveTo>
                    <a:lnTo>
                      <a:pt x="490" y="1002"/>
                    </a:lnTo>
                    <a:lnTo>
                      <a:pt x="490" y="155"/>
                    </a:lnTo>
                    <a:lnTo>
                      <a:pt x="0" y="0"/>
                    </a:lnTo>
                    <a:lnTo>
                      <a:pt x="0" y="86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4" name="Rectangle 109"/>
              <p:cNvSpPr>
                <a:spLocks noChangeArrowheads="1"/>
              </p:cNvSpPr>
              <p:nvPr/>
            </p:nvSpPr>
            <p:spPr bwMode="auto">
              <a:xfrm>
                <a:off x="2387600" y="4829175"/>
                <a:ext cx="1588" cy="9525"/>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5" name="Freeform 110"/>
              <p:cNvSpPr/>
              <p:nvPr/>
            </p:nvSpPr>
            <p:spPr bwMode="auto">
              <a:xfrm flipH="1">
                <a:off x="2387600" y="4829175"/>
                <a:ext cx="0" cy="9525"/>
              </a:xfrm>
              <a:custGeom>
                <a:gdLst>
                  <a:gd name="T0" fmla="*/ 0 h 6"/>
                  <a:gd name="T1" fmla="*/ 6 h 6"/>
                  <a:gd name="T2" fmla="*/ 6 h 6"/>
                  <a:gd name="T3" fmla="*/ 0 h 6"/>
                </a:gdLst>
                <a:cxnLst>
                  <a:cxn ang="0">
                    <a:pos x="0" y="T0"/>
                  </a:cxn>
                  <a:cxn ang="0">
                    <a:pos x="0" y="T1"/>
                  </a:cxn>
                  <a:cxn ang="0">
                    <a:pos x="0" y="T2"/>
                  </a:cxn>
                  <a:cxn ang="0">
                    <a:pos x="0" y="T3"/>
                  </a:cxn>
                </a:cxnLst>
                <a:rect l="0" t="0" r="r" b="b"/>
                <a:pathLst>
                  <a:path h="6">
                    <a:moveTo>
                      <a:pt x="0" y="0"/>
                    </a:moveTo>
                    <a:lnTo>
                      <a:pt x="0" y="6"/>
                    </a:lnTo>
                    <a:lnTo>
                      <a:pt x="0" y="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6" name="Freeform 111"/>
              <p:cNvSpPr/>
              <p:nvPr/>
            </p:nvSpPr>
            <p:spPr bwMode="auto">
              <a:xfrm>
                <a:off x="2387600" y="4829175"/>
                <a:ext cx="687388" cy="204787"/>
              </a:xfrm>
              <a:custGeom>
                <a:gdLst>
                  <a:gd name="T0" fmla="*/ 0 w 433"/>
                  <a:gd name="T1" fmla="*/ 0 h 129"/>
                  <a:gd name="T2" fmla="*/ 0 w 433"/>
                  <a:gd name="T3" fmla="*/ 0 h 129"/>
                  <a:gd name="T4" fmla="*/ 0 w 433"/>
                  <a:gd name="T5" fmla="*/ 6 h 129"/>
                  <a:gd name="T6" fmla="*/ 433 w 433"/>
                  <a:gd name="T7" fmla="*/ 129 h 129"/>
                  <a:gd name="T8" fmla="*/ 0 w 433"/>
                  <a:gd name="T9" fmla="*/ 0 h 129"/>
                </a:gdLst>
                <a:cxnLst>
                  <a:cxn ang="0">
                    <a:pos x="T0" y="T1"/>
                  </a:cxn>
                  <a:cxn ang="0">
                    <a:pos x="T2" y="T3"/>
                  </a:cxn>
                  <a:cxn ang="0">
                    <a:pos x="T4" y="T5"/>
                  </a:cxn>
                  <a:cxn ang="0">
                    <a:pos x="T6" y="T7"/>
                  </a:cxn>
                  <a:cxn ang="0">
                    <a:pos x="T8" y="T9"/>
                  </a:cxn>
                </a:cxnLst>
                <a:rect l="0" t="0" r="r" b="b"/>
                <a:pathLst>
                  <a:path w="432" h="129">
                    <a:moveTo>
                      <a:pt x="0" y="0"/>
                    </a:moveTo>
                    <a:lnTo>
                      <a:pt x="0" y="0"/>
                    </a:lnTo>
                    <a:lnTo>
                      <a:pt x="0" y="6"/>
                    </a:lnTo>
                    <a:lnTo>
                      <a:pt x="433" y="129"/>
                    </a:lnTo>
                    <a:lnTo>
                      <a:pt x="0"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7" name="Freeform 112"/>
              <p:cNvSpPr/>
              <p:nvPr/>
            </p:nvSpPr>
            <p:spPr bwMode="auto">
              <a:xfrm>
                <a:off x="2387600" y="4829175"/>
                <a:ext cx="687388" cy="204787"/>
              </a:xfrm>
              <a:custGeom>
                <a:gdLst>
                  <a:gd name="T0" fmla="*/ 0 w 433"/>
                  <a:gd name="T1" fmla="*/ 0 h 129"/>
                  <a:gd name="T2" fmla="*/ 0 w 433"/>
                  <a:gd name="T3" fmla="*/ 0 h 129"/>
                  <a:gd name="T4" fmla="*/ 0 w 433"/>
                  <a:gd name="T5" fmla="*/ 6 h 129"/>
                  <a:gd name="T6" fmla="*/ 433 w 433"/>
                  <a:gd name="T7" fmla="*/ 129 h 129"/>
                  <a:gd name="T8" fmla="*/ 0 w 433"/>
                  <a:gd name="T9" fmla="*/ 0 h 129"/>
                </a:gdLst>
                <a:cxnLst>
                  <a:cxn ang="0">
                    <a:pos x="T0" y="T1"/>
                  </a:cxn>
                  <a:cxn ang="0">
                    <a:pos x="T2" y="T3"/>
                  </a:cxn>
                  <a:cxn ang="0">
                    <a:pos x="T4" y="T5"/>
                  </a:cxn>
                  <a:cxn ang="0">
                    <a:pos x="T6" y="T7"/>
                  </a:cxn>
                  <a:cxn ang="0">
                    <a:pos x="T8" y="T9"/>
                  </a:cxn>
                </a:cxnLst>
                <a:rect l="0" t="0" r="r" b="b"/>
                <a:pathLst>
                  <a:path w="432" h="129">
                    <a:moveTo>
                      <a:pt x="0" y="0"/>
                    </a:moveTo>
                    <a:lnTo>
                      <a:pt x="0" y="0"/>
                    </a:lnTo>
                    <a:lnTo>
                      <a:pt x="0" y="6"/>
                    </a:lnTo>
                    <a:lnTo>
                      <a:pt x="433" y="12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8" name="Freeform 113"/>
              <p:cNvSpPr/>
              <p:nvPr/>
            </p:nvSpPr>
            <p:spPr bwMode="auto">
              <a:xfrm>
                <a:off x="2359025" y="4830763"/>
                <a:ext cx="781050" cy="1592262"/>
              </a:xfrm>
              <a:custGeom>
                <a:gdLst>
                  <a:gd name="T0" fmla="*/ 0 w 492"/>
                  <a:gd name="T1" fmla="*/ 869 h 1003"/>
                  <a:gd name="T2" fmla="*/ 490 w 492"/>
                  <a:gd name="T3" fmla="*/ 1003 h 1003"/>
                  <a:gd name="T4" fmla="*/ 492 w 492"/>
                  <a:gd name="T5" fmla="*/ 139 h 1003"/>
                  <a:gd name="T6" fmla="*/ 0 w 492"/>
                  <a:gd name="T7" fmla="*/ 0 h 1003"/>
                  <a:gd name="T8" fmla="*/ 0 w 492"/>
                  <a:gd name="T9" fmla="*/ 869 h 1003"/>
                </a:gdLst>
                <a:cxnLst>
                  <a:cxn ang="0">
                    <a:pos x="T0" y="T1"/>
                  </a:cxn>
                  <a:cxn ang="0">
                    <a:pos x="T2" y="T3"/>
                  </a:cxn>
                  <a:cxn ang="0">
                    <a:pos x="T4" y="T5"/>
                  </a:cxn>
                  <a:cxn ang="0">
                    <a:pos x="T6" y="T7"/>
                  </a:cxn>
                  <a:cxn ang="0">
                    <a:pos x="T8" y="T9"/>
                  </a:cxn>
                </a:cxnLst>
                <a:rect l="0" t="0" r="r" b="b"/>
                <a:pathLst>
                  <a:path w="492" h="1003">
                    <a:moveTo>
                      <a:pt x="0" y="869"/>
                    </a:moveTo>
                    <a:lnTo>
                      <a:pt x="490" y="1003"/>
                    </a:lnTo>
                    <a:lnTo>
                      <a:pt x="492" y="139"/>
                    </a:lnTo>
                    <a:lnTo>
                      <a:pt x="0" y="0"/>
                    </a:lnTo>
                    <a:lnTo>
                      <a:pt x="0" y="8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9" name="Freeform 114"/>
              <p:cNvSpPr/>
              <p:nvPr/>
            </p:nvSpPr>
            <p:spPr bwMode="auto">
              <a:xfrm>
                <a:off x="2359025" y="4830763"/>
                <a:ext cx="781050" cy="1592262"/>
              </a:xfrm>
              <a:custGeom>
                <a:gdLst>
                  <a:gd name="T0" fmla="*/ 0 w 492"/>
                  <a:gd name="T1" fmla="*/ 869 h 1003"/>
                  <a:gd name="T2" fmla="*/ 490 w 492"/>
                  <a:gd name="T3" fmla="*/ 1003 h 1003"/>
                  <a:gd name="T4" fmla="*/ 492 w 492"/>
                  <a:gd name="T5" fmla="*/ 139 h 1003"/>
                  <a:gd name="T6" fmla="*/ 0 w 492"/>
                  <a:gd name="T7" fmla="*/ 0 h 1003"/>
                  <a:gd name="T8" fmla="*/ 0 w 492"/>
                  <a:gd name="T9" fmla="*/ 869 h 1003"/>
                </a:gdLst>
                <a:cxnLst>
                  <a:cxn ang="0">
                    <a:pos x="T0" y="T1"/>
                  </a:cxn>
                  <a:cxn ang="0">
                    <a:pos x="T2" y="T3"/>
                  </a:cxn>
                  <a:cxn ang="0">
                    <a:pos x="T4" y="T5"/>
                  </a:cxn>
                  <a:cxn ang="0">
                    <a:pos x="T6" y="T7"/>
                  </a:cxn>
                  <a:cxn ang="0">
                    <a:pos x="T8" y="T9"/>
                  </a:cxn>
                </a:cxnLst>
                <a:rect l="0" t="0" r="r" b="b"/>
                <a:pathLst>
                  <a:path w="492" h="1003">
                    <a:moveTo>
                      <a:pt x="0" y="869"/>
                    </a:moveTo>
                    <a:lnTo>
                      <a:pt x="490" y="1003"/>
                    </a:lnTo>
                    <a:lnTo>
                      <a:pt x="492" y="139"/>
                    </a:lnTo>
                    <a:lnTo>
                      <a:pt x="0" y="0"/>
                    </a:lnTo>
                    <a:lnTo>
                      <a:pt x="0" y="86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0" name="Rectangle 115"/>
              <p:cNvSpPr>
                <a:spLocks noChangeArrowheads="1"/>
              </p:cNvSpPr>
              <p:nvPr/>
            </p:nvSpPr>
            <p:spPr bwMode="auto">
              <a:xfrm>
                <a:off x="2355850" y="4841875"/>
                <a:ext cx="3175" cy="12700"/>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1" name="Rectangle 116"/>
              <p:cNvSpPr>
                <a:spLocks noChangeArrowheads="1"/>
              </p:cNvSpPr>
              <p:nvPr/>
            </p:nvSpPr>
            <p:spPr bwMode="auto">
              <a:xfrm>
                <a:off x="2355850" y="4841875"/>
                <a:ext cx="3175" cy="1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2" name="Freeform 117"/>
              <p:cNvSpPr/>
              <p:nvPr/>
            </p:nvSpPr>
            <p:spPr bwMode="auto">
              <a:xfrm>
                <a:off x="2359025" y="4841875"/>
                <a:ext cx="566738" cy="165100"/>
              </a:xfrm>
              <a:custGeom>
                <a:gdLst>
                  <a:gd name="T0" fmla="*/ 0 w 357"/>
                  <a:gd name="T1" fmla="*/ 0 h 104"/>
                  <a:gd name="T2" fmla="*/ 0 w 357"/>
                  <a:gd name="T3" fmla="*/ 8 h 104"/>
                  <a:gd name="T4" fmla="*/ 357 w 357"/>
                  <a:gd name="T5" fmla="*/ 104 h 104"/>
                  <a:gd name="T6" fmla="*/ 0 w 357"/>
                  <a:gd name="T7" fmla="*/ 0 h 104"/>
                </a:gdLst>
                <a:cxnLst>
                  <a:cxn ang="0">
                    <a:pos x="T0" y="T1"/>
                  </a:cxn>
                  <a:cxn ang="0">
                    <a:pos x="T2" y="T3"/>
                  </a:cxn>
                  <a:cxn ang="0">
                    <a:pos x="T4" y="T5"/>
                  </a:cxn>
                  <a:cxn ang="0">
                    <a:pos x="T6" y="T7"/>
                  </a:cxn>
                </a:cxnLst>
                <a:rect l="0" t="0" r="r" b="b"/>
                <a:pathLst>
                  <a:path w="357" h="104">
                    <a:moveTo>
                      <a:pt x="0" y="0"/>
                    </a:moveTo>
                    <a:lnTo>
                      <a:pt x="0" y="8"/>
                    </a:lnTo>
                    <a:lnTo>
                      <a:pt x="357" y="104"/>
                    </a:lnTo>
                    <a:lnTo>
                      <a:pt x="0"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3" name="Freeform 118"/>
              <p:cNvSpPr/>
              <p:nvPr/>
            </p:nvSpPr>
            <p:spPr bwMode="auto">
              <a:xfrm>
                <a:off x="2359025" y="4841875"/>
                <a:ext cx="566738" cy="165100"/>
              </a:xfrm>
              <a:custGeom>
                <a:gdLst>
                  <a:gd name="T0" fmla="*/ 0 w 357"/>
                  <a:gd name="T1" fmla="*/ 0 h 104"/>
                  <a:gd name="T2" fmla="*/ 0 w 357"/>
                  <a:gd name="T3" fmla="*/ 8 h 104"/>
                  <a:gd name="T4" fmla="*/ 357 w 357"/>
                  <a:gd name="T5" fmla="*/ 104 h 104"/>
                  <a:gd name="T6" fmla="*/ 0 w 357"/>
                  <a:gd name="T7" fmla="*/ 0 h 104"/>
                </a:gdLst>
                <a:cxnLst>
                  <a:cxn ang="0">
                    <a:pos x="T0" y="T1"/>
                  </a:cxn>
                  <a:cxn ang="0">
                    <a:pos x="T2" y="T3"/>
                  </a:cxn>
                  <a:cxn ang="0">
                    <a:pos x="T4" y="T5"/>
                  </a:cxn>
                  <a:cxn ang="0">
                    <a:pos x="T6" y="T7"/>
                  </a:cxn>
                </a:cxnLst>
                <a:rect l="0" t="0" r="r" b="b"/>
                <a:pathLst>
                  <a:path w="357" h="104">
                    <a:moveTo>
                      <a:pt x="0" y="0"/>
                    </a:moveTo>
                    <a:lnTo>
                      <a:pt x="0" y="8"/>
                    </a:lnTo>
                    <a:lnTo>
                      <a:pt x="357" y="10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4" name="Freeform 119"/>
              <p:cNvSpPr/>
              <p:nvPr/>
            </p:nvSpPr>
            <p:spPr bwMode="auto">
              <a:xfrm>
                <a:off x="2330450" y="4846638"/>
                <a:ext cx="779463" cy="1592262"/>
              </a:xfrm>
              <a:custGeom>
                <a:gdLst>
                  <a:gd name="T0" fmla="*/ 0 w 491"/>
                  <a:gd name="T1" fmla="*/ 869 h 1003"/>
                  <a:gd name="T2" fmla="*/ 491 w 491"/>
                  <a:gd name="T3" fmla="*/ 1003 h 1003"/>
                  <a:gd name="T4" fmla="*/ 491 w 491"/>
                  <a:gd name="T5" fmla="*/ 134 h 1003"/>
                  <a:gd name="T6" fmla="*/ 0 w 491"/>
                  <a:gd name="T7" fmla="*/ 0 h 1003"/>
                  <a:gd name="T8" fmla="*/ 0 w 491"/>
                  <a:gd name="T9" fmla="*/ 869 h 1003"/>
                </a:gdLst>
                <a:cxnLst>
                  <a:cxn ang="0">
                    <a:pos x="T0" y="T1"/>
                  </a:cxn>
                  <a:cxn ang="0">
                    <a:pos x="T2" y="T3"/>
                  </a:cxn>
                  <a:cxn ang="0">
                    <a:pos x="T4" y="T5"/>
                  </a:cxn>
                  <a:cxn ang="0">
                    <a:pos x="T6" y="T7"/>
                  </a:cxn>
                  <a:cxn ang="0">
                    <a:pos x="T8" y="T9"/>
                  </a:cxn>
                </a:cxnLst>
                <a:rect l="0" t="0" r="r" b="b"/>
                <a:pathLst>
                  <a:path w="491" h="1003">
                    <a:moveTo>
                      <a:pt x="0" y="869"/>
                    </a:moveTo>
                    <a:lnTo>
                      <a:pt x="491" y="1003"/>
                    </a:lnTo>
                    <a:lnTo>
                      <a:pt x="491" y="134"/>
                    </a:lnTo>
                    <a:lnTo>
                      <a:pt x="0" y="0"/>
                    </a:lnTo>
                    <a:lnTo>
                      <a:pt x="0" y="8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5" name="Freeform 120"/>
              <p:cNvSpPr/>
              <p:nvPr/>
            </p:nvSpPr>
            <p:spPr bwMode="auto">
              <a:xfrm>
                <a:off x="2330450" y="4846638"/>
                <a:ext cx="779463" cy="1592262"/>
              </a:xfrm>
              <a:custGeom>
                <a:gdLst>
                  <a:gd name="T0" fmla="*/ 0 w 491"/>
                  <a:gd name="T1" fmla="*/ 869 h 1003"/>
                  <a:gd name="T2" fmla="*/ 491 w 491"/>
                  <a:gd name="T3" fmla="*/ 1003 h 1003"/>
                  <a:gd name="T4" fmla="*/ 491 w 491"/>
                  <a:gd name="T5" fmla="*/ 134 h 1003"/>
                  <a:gd name="T6" fmla="*/ 0 w 491"/>
                  <a:gd name="T7" fmla="*/ 0 h 1003"/>
                  <a:gd name="T8" fmla="*/ 0 w 491"/>
                  <a:gd name="T9" fmla="*/ 869 h 1003"/>
                </a:gdLst>
                <a:cxnLst>
                  <a:cxn ang="0">
                    <a:pos x="T0" y="T1"/>
                  </a:cxn>
                  <a:cxn ang="0">
                    <a:pos x="T2" y="T3"/>
                  </a:cxn>
                  <a:cxn ang="0">
                    <a:pos x="T4" y="T5"/>
                  </a:cxn>
                  <a:cxn ang="0">
                    <a:pos x="T6" y="T7"/>
                  </a:cxn>
                  <a:cxn ang="0">
                    <a:pos x="T8" y="T9"/>
                  </a:cxn>
                </a:cxnLst>
                <a:rect l="0" t="0" r="r" b="b"/>
                <a:pathLst>
                  <a:path w="491" h="1003">
                    <a:moveTo>
                      <a:pt x="0" y="869"/>
                    </a:moveTo>
                    <a:lnTo>
                      <a:pt x="491" y="1003"/>
                    </a:lnTo>
                    <a:lnTo>
                      <a:pt x="491" y="134"/>
                    </a:lnTo>
                    <a:lnTo>
                      <a:pt x="0" y="0"/>
                    </a:lnTo>
                    <a:lnTo>
                      <a:pt x="0" y="86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6" name="Rectangle 121"/>
              <p:cNvSpPr>
                <a:spLocks noChangeArrowheads="1"/>
              </p:cNvSpPr>
              <p:nvPr/>
            </p:nvSpPr>
            <p:spPr bwMode="auto">
              <a:xfrm>
                <a:off x="2330450" y="4859338"/>
                <a:ext cx="1588" cy="7937"/>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7" name="Freeform 122"/>
              <p:cNvSpPr/>
              <p:nvPr/>
            </p:nvSpPr>
            <p:spPr bwMode="auto">
              <a:xfrm flipH="1">
                <a:off x="2330450" y="4859338"/>
                <a:ext cx="0" cy="7937"/>
              </a:xfrm>
              <a:custGeom>
                <a:gdLst>
                  <a:gd name="T0" fmla="*/ 0 h 5"/>
                  <a:gd name="T1" fmla="*/ 5 h 5"/>
                  <a:gd name="T2" fmla="*/ 5 h 5"/>
                  <a:gd name="T3" fmla="*/ 0 h 5"/>
                </a:gdLst>
                <a:cxnLst>
                  <a:cxn ang="0">
                    <a:pos x="0" y="T0"/>
                  </a:cxn>
                  <a:cxn ang="0">
                    <a:pos x="0" y="T1"/>
                  </a:cxn>
                  <a:cxn ang="0">
                    <a:pos x="0" y="T2"/>
                  </a:cxn>
                  <a:cxn ang="0">
                    <a:pos x="0" y="T3"/>
                  </a:cxn>
                </a:cxnLst>
                <a:rect l="0" t="0" r="r" b="b"/>
                <a:pathLst>
                  <a:path h="5">
                    <a:moveTo>
                      <a:pt x="0" y="0"/>
                    </a:moveTo>
                    <a:lnTo>
                      <a:pt x="0" y="5"/>
                    </a:lnTo>
                    <a:lnTo>
                      <a:pt x="0" y="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8" name="Freeform 123"/>
              <p:cNvSpPr/>
              <p:nvPr/>
            </p:nvSpPr>
            <p:spPr bwMode="auto">
              <a:xfrm>
                <a:off x="2330450" y="4854575"/>
                <a:ext cx="615950" cy="179387"/>
              </a:xfrm>
              <a:custGeom>
                <a:gdLst>
                  <a:gd name="T0" fmla="*/ 0 w 388"/>
                  <a:gd name="T1" fmla="*/ 0 h 113"/>
                  <a:gd name="T2" fmla="*/ 0 w 388"/>
                  <a:gd name="T3" fmla="*/ 3 h 113"/>
                  <a:gd name="T4" fmla="*/ 0 w 388"/>
                  <a:gd name="T5" fmla="*/ 8 h 113"/>
                  <a:gd name="T6" fmla="*/ 388 w 388"/>
                  <a:gd name="T7" fmla="*/ 113 h 113"/>
                  <a:gd name="T8" fmla="*/ 0 w 388"/>
                  <a:gd name="T9" fmla="*/ 0 h 113"/>
                </a:gdLst>
                <a:cxnLst>
                  <a:cxn ang="0">
                    <a:pos x="T0" y="T1"/>
                  </a:cxn>
                  <a:cxn ang="0">
                    <a:pos x="T2" y="T3"/>
                  </a:cxn>
                  <a:cxn ang="0">
                    <a:pos x="T4" y="T5"/>
                  </a:cxn>
                  <a:cxn ang="0">
                    <a:pos x="T6" y="T7"/>
                  </a:cxn>
                  <a:cxn ang="0">
                    <a:pos x="T8" y="T9"/>
                  </a:cxn>
                </a:cxnLst>
                <a:rect l="0" t="0" r="r" b="b"/>
                <a:pathLst>
                  <a:path w="388" h="113">
                    <a:moveTo>
                      <a:pt x="0" y="0"/>
                    </a:moveTo>
                    <a:lnTo>
                      <a:pt x="0" y="3"/>
                    </a:lnTo>
                    <a:lnTo>
                      <a:pt x="0" y="8"/>
                    </a:lnTo>
                    <a:lnTo>
                      <a:pt x="388" y="113"/>
                    </a:lnTo>
                    <a:lnTo>
                      <a:pt x="0"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9" name="Freeform 124"/>
              <p:cNvSpPr/>
              <p:nvPr/>
            </p:nvSpPr>
            <p:spPr bwMode="auto">
              <a:xfrm>
                <a:off x="2330450" y="4854575"/>
                <a:ext cx="615950" cy="179387"/>
              </a:xfrm>
              <a:custGeom>
                <a:gdLst>
                  <a:gd name="T0" fmla="*/ 0 w 388"/>
                  <a:gd name="T1" fmla="*/ 0 h 113"/>
                  <a:gd name="T2" fmla="*/ 0 w 388"/>
                  <a:gd name="T3" fmla="*/ 3 h 113"/>
                  <a:gd name="T4" fmla="*/ 0 w 388"/>
                  <a:gd name="T5" fmla="*/ 8 h 113"/>
                  <a:gd name="T6" fmla="*/ 388 w 388"/>
                  <a:gd name="T7" fmla="*/ 113 h 113"/>
                  <a:gd name="T8" fmla="*/ 0 w 388"/>
                  <a:gd name="T9" fmla="*/ 0 h 113"/>
                </a:gdLst>
                <a:cxnLst>
                  <a:cxn ang="0">
                    <a:pos x="T0" y="T1"/>
                  </a:cxn>
                  <a:cxn ang="0">
                    <a:pos x="T2" y="T3"/>
                  </a:cxn>
                  <a:cxn ang="0">
                    <a:pos x="T4" y="T5"/>
                  </a:cxn>
                  <a:cxn ang="0">
                    <a:pos x="T6" y="T7"/>
                  </a:cxn>
                  <a:cxn ang="0">
                    <a:pos x="T8" y="T9"/>
                  </a:cxn>
                </a:cxnLst>
                <a:rect l="0" t="0" r="r" b="b"/>
                <a:pathLst>
                  <a:path w="388" h="113">
                    <a:moveTo>
                      <a:pt x="0" y="0"/>
                    </a:moveTo>
                    <a:lnTo>
                      <a:pt x="0" y="3"/>
                    </a:lnTo>
                    <a:lnTo>
                      <a:pt x="0" y="8"/>
                    </a:lnTo>
                    <a:lnTo>
                      <a:pt x="388" y="11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0" name="Freeform 125"/>
              <p:cNvSpPr/>
              <p:nvPr/>
            </p:nvSpPr>
            <p:spPr bwMode="auto">
              <a:xfrm>
                <a:off x="2306638" y="4859338"/>
                <a:ext cx="782638" cy="1593850"/>
              </a:xfrm>
              <a:custGeom>
                <a:gdLst>
                  <a:gd name="T0" fmla="*/ 0 w 493"/>
                  <a:gd name="T1" fmla="*/ 871 h 1004"/>
                  <a:gd name="T2" fmla="*/ 493 w 493"/>
                  <a:gd name="T3" fmla="*/ 1004 h 1004"/>
                  <a:gd name="T4" fmla="*/ 493 w 493"/>
                  <a:gd name="T5" fmla="*/ 134 h 1004"/>
                  <a:gd name="T6" fmla="*/ 0 w 493"/>
                  <a:gd name="T7" fmla="*/ 0 h 1004"/>
                  <a:gd name="T8" fmla="*/ 0 w 493"/>
                  <a:gd name="T9" fmla="*/ 871 h 1004"/>
                </a:gdLst>
                <a:cxnLst>
                  <a:cxn ang="0">
                    <a:pos x="T0" y="T1"/>
                  </a:cxn>
                  <a:cxn ang="0">
                    <a:pos x="T2" y="T3"/>
                  </a:cxn>
                  <a:cxn ang="0">
                    <a:pos x="T4" y="T5"/>
                  </a:cxn>
                  <a:cxn ang="0">
                    <a:pos x="T6" y="T7"/>
                  </a:cxn>
                  <a:cxn ang="0">
                    <a:pos x="T8" y="T9"/>
                  </a:cxn>
                </a:cxnLst>
                <a:rect l="0" t="0" r="r" b="b"/>
                <a:pathLst>
                  <a:path w="492" h="1004">
                    <a:moveTo>
                      <a:pt x="0" y="871"/>
                    </a:moveTo>
                    <a:lnTo>
                      <a:pt x="493" y="1004"/>
                    </a:lnTo>
                    <a:lnTo>
                      <a:pt x="493" y="134"/>
                    </a:lnTo>
                    <a:lnTo>
                      <a:pt x="0" y="0"/>
                    </a:lnTo>
                    <a:lnTo>
                      <a:pt x="0" y="8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1" name="Freeform 126"/>
              <p:cNvSpPr/>
              <p:nvPr/>
            </p:nvSpPr>
            <p:spPr bwMode="auto">
              <a:xfrm>
                <a:off x="2306638" y="4859338"/>
                <a:ext cx="782638" cy="1593850"/>
              </a:xfrm>
              <a:custGeom>
                <a:gdLst>
                  <a:gd name="T0" fmla="*/ 0 w 493"/>
                  <a:gd name="T1" fmla="*/ 871 h 1004"/>
                  <a:gd name="T2" fmla="*/ 493 w 493"/>
                  <a:gd name="T3" fmla="*/ 1004 h 1004"/>
                  <a:gd name="T4" fmla="*/ 493 w 493"/>
                  <a:gd name="T5" fmla="*/ 134 h 1004"/>
                  <a:gd name="T6" fmla="*/ 0 w 493"/>
                  <a:gd name="T7" fmla="*/ 0 h 1004"/>
                  <a:gd name="T8" fmla="*/ 0 w 493"/>
                  <a:gd name="T9" fmla="*/ 871 h 1004"/>
                </a:gdLst>
                <a:cxnLst>
                  <a:cxn ang="0">
                    <a:pos x="T0" y="T1"/>
                  </a:cxn>
                  <a:cxn ang="0">
                    <a:pos x="T2" y="T3"/>
                  </a:cxn>
                  <a:cxn ang="0">
                    <a:pos x="T4" y="T5"/>
                  </a:cxn>
                  <a:cxn ang="0">
                    <a:pos x="T6" y="T7"/>
                  </a:cxn>
                  <a:cxn ang="0">
                    <a:pos x="T8" y="T9"/>
                  </a:cxn>
                </a:cxnLst>
                <a:rect l="0" t="0" r="r" b="b"/>
                <a:pathLst>
                  <a:path w="492" h="1004">
                    <a:moveTo>
                      <a:pt x="0" y="871"/>
                    </a:moveTo>
                    <a:lnTo>
                      <a:pt x="493" y="1004"/>
                    </a:lnTo>
                    <a:lnTo>
                      <a:pt x="493" y="134"/>
                    </a:lnTo>
                    <a:lnTo>
                      <a:pt x="0" y="0"/>
                    </a:lnTo>
                    <a:lnTo>
                      <a:pt x="0" y="87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2" name="Freeform 127"/>
              <p:cNvSpPr/>
              <p:nvPr/>
            </p:nvSpPr>
            <p:spPr bwMode="auto">
              <a:xfrm flipH="1">
                <a:off x="2306638" y="4875213"/>
                <a:ext cx="0" cy="15875"/>
              </a:xfrm>
              <a:custGeom>
                <a:gdLst>
                  <a:gd name="T0" fmla="*/ 0 h 6"/>
                  <a:gd name="T1" fmla="*/ 6 h 6"/>
                  <a:gd name="T2" fmla="*/ 6 h 6"/>
                  <a:gd name="T3" fmla="*/ 0 h 6"/>
                  <a:gd name="T4" fmla="*/ 0 h 6"/>
                </a:gdLst>
                <a:cxnLst>
                  <a:cxn ang="0">
                    <a:pos x="0" y="T0"/>
                  </a:cxn>
                  <a:cxn ang="0">
                    <a:pos x="0" y="T1"/>
                  </a:cxn>
                  <a:cxn ang="0">
                    <a:pos x="0" y="T2"/>
                  </a:cxn>
                  <a:cxn ang="0">
                    <a:pos x="0" y="T3"/>
                  </a:cxn>
                  <a:cxn ang="0">
                    <a:pos x="0" y="T4"/>
                  </a:cxn>
                </a:cxnLst>
                <a:rect l="0" t="0" r="r" b="b"/>
                <a:pathLst>
                  <a:path h="6">
                    <a:moveTo>
                      <a:pt x="0" y="0"/>
                    </a:moveTo>
                    <a:cubicBezTo>
                      <a:pt x="0" y="6"/>
                      <a:pt x="0" y="6"/>
                      <a:pt x="0" y="6"/>
                    </a:cubicBezTo>
                    <a:cubicBezTo>
                      <a:pt x="0" y="6"/>
                      <a:pt x="0" y="6"/>
                      <a:pt x="0" y="6"/>
                    </a:cubicBezTo>
                    <a:cubicBezTo>
                      <a:pt x="0" y="0"/>
                      <a:pt x="0" y="0"/>
                      <a:pt x="0" y="0"/>
                    </a:cubicBezTo>
                    <a:cubicBezTo>
                      <a:pt x="0" y="0"/>
                      <a:pt x="0" y="0"/>
                      <a:pt x="0"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3" name="Freeform 128"/>
              <p:cNvSpPr/>
              <p:nvPr/>
            </p:nvSpPr>
            <p:spPr bwMode="auto">
              <a:xfrm>
                <a:off x="2306638" y="4875213"/>
                <a:ext cx="742950" cy="217487"/>
              </a:xfrm>
              <a:custGeom>
                <a:gdLst>
                  <a:gd name="T0" fmla="*/ 0 w 287"/>
                  <a:gd name="T1" fmla="*/ 0 h 84"/>
                  <a:gd name="T2" fmla="*/ 0 w 287"/>
                  <a:gd name="T3" fmla="*/ 6 h 84"/>
                  <a:gd name="T4" fmla="*/ 1 w 287"/>
                  <a:gd name="T5" fmla="*/ 6 h 84"/>
                  <a:gd name="T6" fmla="*/ 287 w 287"/>
                  <a:gd name="T7" fmla="*/ 84 h 84"/>
                  <a:gd name="T8" fmla="*/ 0 w 287"/>
                  <a:gd name="T9" fmla="*/ 0 h 84"/>
                </a:gdLst>
                <a:cxnLst>
                  <a:cxn ang="0">
                    <a:pos x="T0" y="T1"/>
                  </a:cxn>
                  <a:cxn ang="0">
                    <a:pos x="T2" y="T3"/>
                  </a:cxn>
                  <a:cxn ang="0">
                    <a:pos x="T4" y="T5"/>
                  </a:cxn>
                  <a:cxn ang="0">
                    <a:pos x="T6" y="T7"/>
                  </a:cxn>
                  <a:cxn ang="0">
                    <a:pos x="T8" y="T9"/>
                  </a:cxn>
                </a:cxnLst>
                <a:rect l="0" t="0" r="r" b="b"/>
                <a:pathLst>
                  <a:path w="287" h="84">
                    <a:moveTo>
                      <a:pt x="0" y="0"/>
                    </a:moveTo>
                    <a:cubicBezTo>
                      <a:pt x="0" y="6"/>
                      <a:pt x="0" y="6"/>
                      <a:pt x="0" y="6"/>
                    </a:cubicBezTo>
                    <a:cubicBezTo>
                      <a:pt x="1" y="6"/>
                      <a:pt x="1" y="6"/>
                      <a:pt x="1" y="6"/>
                    </a:cubicBezTo>
                    <a:cubicBezTo>
                      <a:pt x="287" y="84"/>
                      <a:pt x="287" y="84"/>
                      <a:pt x="287" y="84"/>
                    </a:cubicBezTo>
                    <a:cubicBezTo>
                      <a:pt x="0" y="0"/>
                      <a:pt x="0" y="0"/>
                      <a:pt x="0"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4" name="Freeform 129"/>
              <p:cNvSpPr/>
              <p:nvPr/>
            </p:nvSpPr>
            <p:spPr bwMode="auto">
              <a:xfrm>
                <a:off x="2425700" y="4797425"/>
                <a:ext cx="739775" cy="261937"/>
              </a:xfrm>
              <a:custGeom>
                <a:gdLst>
                  <a:gd name="T0" fmla="*/ 0 w 286"/>
                  <a:gd name="T1" fmla="*/ 0 h 101"/>
                  <a:gd name="T2" fmla="*/ 286 w 286"/>
                  <a:gd name="T3" fmla="*/ 101 h 101"/>
                  <a:gd name="T4" fmla="*/ 0 w 286"/>
                  <a:gd name="T5" fmla="*/ 11 h 101"/>
                  <a:gd name="T6" fmla="*/ 0 w 286"/>
                  <a:gd name="T7" fmla="*/ 0 h 101"/>
                </a:gdLst>
                <a:cxnLst>
                  <a:cxn ang="0">
                    <a:pos x="T0" y="T1"/>
                  </a:cxn>
                  <a:cxn ang="0">
                    <a:pos x="T2" y="T3"/>
                  </a:cxn>
                  <a:cxn ang="0">
                    <a:pos x="T4" y="T5"/>
                  </a:cxn>
                  <a:cxn ang="0">
                    <a:pos x="T6" y="T7"/>
                  </a:cxn>
                </a:cxnLst>
                <a:rect l="0" t="0" r="r" b="b"/>
                <a:pathLst>
                  <a:path w="286" h="100">
                    <a:moveTo>
                      <a:pt x="0" y="0"/>
                    </a:moveTo>
                    <a:cubicBezTo>
                      <a:pt x="0" y="0"/>
                      <a:pt x="169" y="20"/>
                      <a:pt x="286" y="101"/>
                    </a:cubicBezTo>
                    <a:cubicBezTo>
                      <a:pt x="0" y="11"/>
                      <a:pt x="0" y="11"/>
                      <a:pt x="0" y="11"/>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5" name="Freeform 130"/>
              <p:cNvSpPr/>
              <p:nvPr/>
            </p:nvSpPr>
            <p:spPr bwMode="auto">
              <a:xfrm>
                <a:off x="2425700" y="4810125"/>
                <a:ext cx="593725" cy="195262"/>
              </a:xfrm>
              <a:custGeom>
                <a:gdLst>
                  <a:gd name="T0" fmla="*/ 0 w 374"/>
                  <a:gd name="T1" fmla="*/ 0 h 123"/>
                  <a:gd name="T2" fmla="*/ 0 w 374"/>
                  <a:gd name="T3" fmla="*/ 10 h 123"/>
                  <a:gd name="T4" fmla="*/ 374 w 374"/>
                  <a:gd name="T5" fmla="*/ 123 h 123"/>
                  <a:gd name="T6" fmla="*/ 0 w 374"/>
                  <a:gd name="T7" fmla="*/ 0 h 123"/>
                </a:gdLst>
                <a:cxnLst>
                  <a:cxn ang="0">
                    <a:pos x="T0" y="T1"/>
                  </a:cxn>
                  <a:cxn ang="0">
                    <a:pos x="T2" y="T3"/>
                  </a:cxn>
                  <a:cxn ang="0">
                    <a:pos x="T4" y="T5"/>
                  </a:cxn>
                  <a:cxn ang="0">
                    <a:pos x="T6" y="T7"/>
                  </a:cxn>
                </a:cxnLst>
                <a:rect l="0" t="0" r="r" b="b"/>
                <a:pathLst>
                  <a:path w="374" h="123">
                    <a:moveTo>
                      <a:pt x="0" y="0"/>
                    </a:moveTo>
                    <a:lnTo>
                      <a:pt x="0" y="10"/>
                    </a:lnTo>
                    <a:lnTo>
                      <a:pt x="374" y="123"/>
                    </a:lnTo>
                    <a:lnTo>
                      <a:pt x="0"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6" name="Freeform 131"/>
              <p:cNvSpPr/>
              <p:nvPr/>
            </p:nvSpPr>
            <p:spPr bwMode="auto">
              <a:xfrm>
                <a:off x="2425700" y="4810125"/>
                <a:ext cx="593725" cy="195262"/>
              </a:xfrm>
              <a:custGeom>
                <a:gdLst>
                  <a:gd name="T0" fmla="*/ 0 w 374"/>
                  <a:gd name="T1" fmla="*/ 0 h 123"/>
                  <a:gd name="T2" fmla="*/ 0 w 374"/>
                  <a:gd name="T3" fmla="*/ 10 h 123"/>
                  <a:gd name="T4" fmla="*/ 374 w 374"/>
                  <a:gd name="T5" fmla="*/ 123 h 123"/>
                  <a:gd name="T6" fmla="*/ 0 w 374"/>
                  <a:gd name="T7" fmla="*/ 0 h 123"/>
                </a:gdLst>
                <a:cxnLst>
                  <a:cxn ang="0">
                    <a:pos x="T0" y="T1"/>
                  </a:cxn>
                  <a:cxn ang="0">
                    <a:pos x="T2" y="T3"/>
                  </a:cxn>
                  <a:cxn ang="0">
                    <a:pos x="T4" y="T5"/>
                  </a:cxn>
                  <a:cxn ang="0">
                    <a:pos x="T6" y="T7"/>
                  </a:cxn>
                </a:cxnLst>
                <a:rect l="0" t="0" r="r" b="b"/>
                <a:pathLst>
                  <a:path w="374" h="123">
                    <a:moveTo>
                      <a:pt x="0" y="0"/>
                    </a:moveTo>
                    <a:lnTo>
                      <a:pt x="0" y="10"/>
                    </a:lnTo>
                    <a:lnTo>
                      <a:pt x="374" y="12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7" name="Freeform 132"/>
              <p:cNvSpPr/>
              <p:nvPr/>
            </p:nvSpPr>
            <p:spPr bwMode="auto">
              <a:xfrm>
                <a:off x="3189288" y="4813300"/>
                <a:ext cx="781050" cy="1590675"/>
              </a:xfrm>
              <a:custGeom>
                <a:gdLst>
                  <a:gd name="T0" fmla="*/ 492 w 492"/>
                  <a:gd name="T1" fmla="*/ 869 h 1002"/>
                  <a:gd name="T2" fmla="*/ 0 w 492"/>
                  <a:gd name="T3" fmla="*/ 1002 h 1002"/>
                  <a:gd name="T4" fmla="*/ 0 w 492"/>
                  <a:gd name="T5" fmla="*/ 154 h 1002"/>
                  <a:gd name="T6" fmla="*/ 492 w 492"/>
                  <a:gd name="T7" fmla="*/ 0 h 1002"/>
                  <a:gd name="T8" fmla="*/ 492 w 492"/>
                  <a:gd name="T9" fmla="*/ 869 h 1002"/>
                </a:gdLst>
                <a:cxnLst>
                  <a:cxn ang="0">
                    <a:pos x="T0" y="T1"/>
                  </a:cxn>
                  <a:cxn ang="0">
                    <a:pos x="T2" y="T3"/>
                  </a:cxn>
                  <a:cxn ang="0">
                    <a:pos x="T4" y="T5"/>
                  </a:cxn>
                  <a:cxn ang="0">
                    <a:pos x="T6" y="T7"/>
                  </a:cxn>
                  <a:cxn ang="0">
                    <a:pos x="T8" y="T9"/>
                  </a:cxn>
                </a:cxnLst>
                <a:rect l="0" t="0" r="r" b="b"/>
                <a:pathLst>
                  <a:path w="492" h="1002">
                    <a:moveTo>
                      <a:pt x="492" y="869"/>
                    </a:moveTo>
                    <a:lnTo>
                      <a:pt x="0" y="1002"/>
                    </a:lnTo>
                    <a:lnTo>
                      <a:pt x="0" y="154"/>
                    </a:lnTo>
                    <a:lnTo>
                      <a:pt x="492" y="0"/>
                    </a:lnTo>
                    <a:lnTo>
                      <a:pt x="492" y="8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8" name="Freeform 133"/>
              <p:cNvSpPr/>
              <p:nvPr/>
            </p:nvSpPr>
            <p:spPr bwMode="auto">
              <a:xfrm>
                <a:off x="3189288" y="4813300"/>
                <a:ext cx="781050" cy="1590675"/>
              </a:xfrm>
              <a:custGeom>
                <a:gdLst>
                  <a:gd name="T0" fmla="*/ 492 w 492"/>
                  <a:gd name="T1" fmla="*/ 869 h 1002"/>
                  <a:gd name="T2" fmla="*/ 0 w 492"/>
                  <a:gd name="T3" fmla="*/ 1002 h 1002"/>
                  <a:gd name="T4" fmla="*/ 0 w 492"/>
                  <a:gd name="T5" fmla="*/ 154 h 1002"/>
                  <a:gd name="T6" fmla="*/ 492 w 492"/>
                  <a:gd name="T7" fmla="*/ 0 h 1002"/>
                  <a:gd name="T8" fmla="*/ 492 w 492"/>
                  <a:gd name="T9" fmla="*/ 869 h 1002"/>
                </a:gdLst>
                <a:cxnLst>
                  <a:cxn ang="0">
                    <a:pos x="T0" y="T1"/>
                  </a:cxn>
                  <a:cxn ang="0">
                    <a:pos x="T2" y="T3"/>
                  </a:cxn>
                  <a:cxn ang="0">
                    <a:pos x="T4" y="T5"/>
                  </a:cxn>
                  <a:cxn ang="0">
                    <a:pos x="T6" y="T7"/>
                  </a:cxn>
                  <a:cxn ang="0">
                    <a:pos x="T8" y="T9"/>
                  </a:cxn>
                </a:cxnLst>
                <a:rect l="0" t="0" r="r" b="b"/>
                <a:pathLst>
                  <a:path w="492" h="1002">
                    <a:moveTo>
                      <a:pt x="492" y="869"/>
                    </a:moveTo>
                    <a:lnTo>
                      <a:pt x="0" y="1002"/>
                    </a:lnTo>
                    <a:lnTo>
                      <a:pt x="0" y="154"/>
                    </a:lnTo>
                    <a:lnTo>
                      <a:pt x="492" y="0"/>
                    </a:lnTo>
                    <a:lnTo>
                      <a:pt x="492" y="86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9" name="Rectangle 134"/>
              <p:cNvSpPr>
                <a:spLocks noChangeArrowheads="1"/>
              </p:cNvSpPr>
              <p:nvPr/>
            </p:nvSpPr>
            <p:spPr bwMode="auto">
              <a:xfrm>
                <a:off x="3970338" y="4829175"/>
                <a:ext cx="1588" cy="9525"/>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0" name="Rectangle 135"/>
              <p:cNvSpPr>
                <a:spLocks noChangeArrowheads="1"/>
              </p:cNvSpPr>
              <p:nvPr/>
            </p:nvSpPr>
            <p:spPr bwMode="auto">
              <a:xfrm>
                <a:off x="3970338" y="4829175"/>
                <a:ext cx="1588"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1" name="Freeform 136"/>
              <p:cNvSpPr/>
              <p:nvPr/>
            </p:nvSpPr>
            <p:spPr bwMode="auto">
              <a:xfrm>
                <a:off x="3279775" y="4829175"/>
                <a:ext cx="690563" cy="201612"/>
              </a:xfrm>
              <a:custGeom>
                <a:gdLst>
                  <a:gd name="T0" fmla="*/ 435 w 435"/>
                  <a:gd name="T1" fmla="*/ 0 h 127"/>
                  <a:gd name="T2" fmla="*/ 0 w 435"/>
                  <a:gd name="T3" fmla="*/ 127 h 127"/>
                  <a:gd name="T4" fmla="*/ 435 w 435"/>
                  <a:gd name="T5" fmla="*/ 6 h 127"/>
                  <a:gd name="T6" fmla="*/ 435 w 435"/>
                  <a:gd name="T7" fmla="*/ 0 h 127"/>
                </a:gdLst>
                <a:cxnLst>
                  <a:cxn ang="0">
                    <a:pos x="T0" y="T1"/>
                  </a:cxn>
                  <a:cxn ang="0">
                    <a:pos x="T2" y="T3"/>
                  </a:cxn>
                  <a:cxn ang="0">
                    <a:pos x="T4" y="T5"/>
                  </a:cxn>
                  <a:cxn ang="0">
                    <a:pos x="T6" y="T7"/>
                  </a:cxn>
                </a:cxnLst>
                <a:rect l="0" t="0" r="r" b="b"/>
                <a:pathLst>
                  <a:path w="435" h="127">
                    <a:moveTo>
                      <a:pt x="435" y="0"/>
                    </a:moveTo>
                    <a:lnTo>
                      <a:pt x="0" y="127"/>
                    </a:lnTo>
                    <a:lnTo>
                      <a:pt x="435" y="6"/>
                    </a:lnTo>
                    <a:lnTo>
                      <a:pt x="435"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2" name="Freeform 137"/>
              <p:cNvSpPr/>
              <p:nvPr/>
            </p:nvSpPr>
            <p:spPr bwMode="auto">
              <a:xfrm>
                <a:off x="3279775" y="4829175"/>
                <a:ext cx="690563" cy="201612"/>
              </a:xfrm>
              <a:custGeom>
                <a:gdLst>
                  <a:gd name="T0" fmla="*/ 435 w 435"/>
                  <a:gd name="T1" fmla="*/ 0 h 127"/>
                  <a:gd name="T2" fmla="*/ 0 w 435"/>
                  <a:gd name="T3" fmla="*/ 127 h 127"/>
                  <a:gd name="T4" fmla="*/ 435 w 435"/>
                  <a:gd name="T5" fmla="*/ 6 h 127"/>
                  <a:gd name="T6" fmla="*/ 435 w 435"/>
                  <a:gd name="T7" fmla="*/ 0 h 127"/>
                </a:gdLst>
                <a:cxnLst>
                  <a:cxn ang="0">
                    <a:pos x="T0" y="T1"/>
                  </a:cxn>
                  <a:cxn ang="0">
                    <a:pos x="T2" y="T3"/>
                  </a:cxn>
                  <a:cxn ang="0">
                    <a:pos x="T4" y="T5"/>
                  </a:cxn>
                  <a:cxn ang="0">
                    <a:pos x="T6" y="T7"/>
                  </a:cxn>
                </a:cxnLst>
                <a:rect l="0" t="0" r="r" b="b"/>
                <a:pathLst>
                  <a:path w="435" h="127">
                    <a:moveTo>
                      <a:pt x="435" y="0"/>
                    </a:moveTo>
                    <a:lnTo>
                      <a:pt x="0" y="127"/>
                    </a:lnTo>
                    <a:lnTo>
                      <a:pt x="435" y="6"/>
                    </a:lnTo>
                    <a:lnTo>
                      <a:pt x="4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3" name="Freeform 138"/>
              <p:cNvSpPr/>
              <p:nvPr/>
            </p:nvSpPr>
            <p:spPr bwMode="auto">
              <a:xfrm>
                <a:off x="3217863" y="4830763"/>
                <a:ext cx="781050" cy="1592262"/>
              </a:xfrm>
              <a:custGeom>
                <a:gdLst>
                  <a:gd name="T0" fmla="*/ 492 w 492"/>
                  <a:gd name="T1" fmla="*/ 869 h 1003"/>
                  <a:gd name="T2" fmla="*/ 2 w 492"/>
                  <a:gd name="T3" fmla="*/ 1003 h 1003"/>
                  <a:gd name="T4" fmla="*/ 0 w 492"/>
                  <a:gd name="T5" fmla="*/ 138 h 1003"/>
                  <a:gd name="T6" fmla="*/ 492 w 492"/>
                  <a:gd name="T7" fmla="*/ 0 h 1003"/>
                  <a:gd name="T8" fmla="*/ 492 w 492"/>
                  <a:gd name="T9" fmla="*/ 869 h 1003"/>
                </a:gdLst>
                <a:cxnLst>
                  <a:cxn ang="0">
                    <a:pos x="T0" y="T1"/>
                  </a:cxn>
                  <a:cxn ang="0">
                    <a:pos x="T2" y="T3"/>
                  </a:cxn>
                  <a:cxn ang="0">
                    <a:pos x="T4" y="T5"/>
                  </a:cxn>
                  <a:cxn ang="0">
                    <a:pos x="T6" y="T7"/>
                  </a:cxn>
                  <a:cxn ang="0">
                    <a:pos x="T8" y="T9"/>
                  </a:cxn>
                </a:cxnLst>
                <a:rect l="0" t="0" r="r" b="b"/>
                <a:pathLst>
                  <a:path w="492" h="1003">
                    <a:moveTo>
                      <a:pt x="492" y="869"/>
                    </a:moveTo>
                    <a:lnTo>
                      <a:pt x="2" y="1003"/>
                    </a:lnTo>
                    <a:lnTo>
                      <a:pt x="0" y="138"/>
                    </a:lnTo>
                    <a:lnTo>
                      <a:pt x="492" y="0"/>
                    </a:lnTo>
                    <a:lnTo>
                      <a:pt x="492" y="8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4" name="Freeform 139"/>
              <p:cNvSpPr/>
              <p:nvPr/>
            </p:nvSpPr>
            <p:spPr bwMode="auto">
              <a:xfrm>
                <a:off x="3217863" y="4830763"/>
                <a:ext cx="781050" cy="1592262"/>
              </a:xfrm>
              <a:custGeom>
                <a:gdLst>
                  <a:gd name="T0" fmla="*/ 492 w 492"/>
                  <a:gd name="T1" fmla="*/ 869 h 1003"/>
                  <a:gd name="T2" fmla="*/ 2 w 492"/>
                  <a:gd name="T3" fmla="*/ 1003 h 1003"/>
                  <a:gd name="T4" fmla="*/ 0 w 492"/>
                  <a:gd name="T5" fmla="*/ 138 h 1003"/>
                  <a:gd name="T6" fmla="*/ 492 w 492"/>
                  <a:gd name="T7" fmla="*/ 0 h 1003"/>
                  <a:gd name="T8" fmla="*/ 492 w 492"/>
                  <a:gd name="T9" fmla="*/ 869 h 1003"/>
                </a:gdLst>
                <a:cxnLst>
                  <a:cxn ang="0">
                    <a:pos x="T0" y="T1"/>
                  </a:cxn>
                  <a:cxn ang="0">
                    <a:pos x="T2" y="T3"/>
                  </a:cxn>
                  <a:cxn ang="0">
                    <a:pos x="T4" y="T5"/>
                  </a:cxn>
                  <a:cxn ang="0">
                    <a:pos x="T6" y="T7"/>
                  </a:cxn>
                  <a:cxn ang="0">
                    <a:pos x="T8" y="T9"/>
                  </a:cxn>
                </a:cxnLst>
                <a:rect l="0" t="0" r="r" b="b"/>
                <a:pathLst>
                  <a:path w="492" h="1003">
                    <a:moveTo>
                      <a:pt x="492" y="869"/>
                    </a:moveTo>
                    <a:lnTo>
                      <a:pt x="2" y="1003"/>
                    </a:lnTo>
                    <a:lnTo>
                      <a:pt x="0" y="138"/>
                    </a:lnTo>
                    <a:lnTo>
                      <a:pt x="492" y="0"/>
                    </a:lnTo>
                    <a:lnTo>
                      <a:pt x="492" y="86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5" name="Rectangle 140"/>
              <p:cNvSpPr>
                <a:spLocks noChangeArrowheads="1"/>
              </p:cNvSpPr>
              <p:nvPr/>
            </p:nvSpPr>
            <p:spPr bwMode="auto">
              <a:xfrm>
                <a:off x="3998913" y="4841875"/>
                <a:ext cx="1588" cy="11112"/>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6" name="Rectangle 141"/>
              <p:cNvSpPr>
                <a:spLocks noChangeArrowheads="1"/>
              </p:cNvSpPr>
              <p:nvPr/>
            </p:nvSpPr>
            <p:spPr bwMode="auto">
              <a:xfrm>
                <a:off x="3998913" y="4841875"/>
                <a:ext cx="1588" cy="1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7" name="Freeform 142"/>
              <p:cNvSpPr/>
              <p:nvPr/>
            </p:nvSpPr>
            <p:spPr bwMode="auto">
              <a:xfrm>
                <a:off x="3432175" y="4841875"/>
                <a:ext cx="566738" cy="165100"/>
              </a:xfrm>
              <a:custGeom>
                <a:gdLst>
                  <a:gd name="T0" fmla="*/ 357 w 357"/>
                  <a:gd name="T1" fmla="*/ 0 h 104"/>
                  <a:gd name="T2" fmla="*/ 0 w 357"/>
                  <a:gd name="T3" fmla="*/ 104 h 104"/>
                  <a:gd name="T4" fmla="*/ 357 w 357"/>
                  <a:gd name="T5" fmla="*/ 7 h 104"/>
                  <a:gd name="T6" fmla="*/ 357 w 357"/>
                  <a:gd name="T7" fmla="*/ 0 h 104"/>
                </a:gdLst>
                <a:cxnLst>
                  <a:cxn ang="0">
                    <a:pos x="T0" y="T1"/>
                  </a:cxn>
                  <a:cxn ang="0">
                    <a:pos x="T2" y="T3"/>
                  </a:cxn>
                  <a:cxn ang="0">
                    <a:pos x="T4" y="T5"/>
                  </a:cxn>
                  <a:cxn ang="0">
                    <a:pos x="T6" y="T7"/>
                  </a:cxn>
                </a:cxnLst>
                <a:rect l="0" t="0" r="r" b="b"/>
                <a:pathLst>
                  <a:path w="357" h="104">
                    <a:moveTo>
                      <a:pt x="357" y="0"/>
                    </a:moveTo>
                    <a:lnTo>
                      <a:pt x="0" y="104"/>
                    </a:lnTo>
                    <a:lnTo>
                      <a:pt x="357" y="7"/>
                    </a:lnTo>
                    <a:lnTo>
                      <a:pt x="357"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8" name="Freeform 143"/>
              <p:cNvSpPr/>
              <p:nvPr/>
            </p:nvSpPr>
            <p:spPr bwMode="auto">
              <a:xfrm>
                <a:off x="3432175" y="4841875"/>
                <a:ext cx="566738" cy="165100"/>
              </a:xfrm>
              <a:custGeom>
                <a:gdLst>
                  <a:gd name="T0" fmla="*/ 357 w 357"/>
                  <a:gd name="T1" fmla="*/ 0 h 104"/>
                  <a:gd name="T2" fmla="*/ 0 w 357"/>
                  <a:gd name="T3" fmla="*/ 104 h 104"/>
                  <a:gd name="T4" fmla="*/ 357 w 357"/>
                  <a:gd name="T5" fmla="*/ 7 h 104"/>
                  <a:gd name="T6" fmla="*/ 357 w 357"/>
                  <a:gd name="T7" fmla="*/ 0 h 104"/>
                </a:gdLst>
                <a:cxnLst>
                  <a:cxn ang="0">
                    <a:pos x="T0" y="T1"/>
                  </a:cxn>
                  <a:cxn ang="0">
                    <a:pos x="T2" y="T3"/>
                  </a:cxn>
                  <a:cxn ang="0">
                    <a:pos x="T4" y="T5"/>
                  </a:cxn>
                  <a:cxn ang="0">
                    <a:pos x="T6" y="T7"/>
                  </a:cxn>
                </a:cxnLst>
                <a:rect l="0" t="0" r="r" b="b"/>
                <a:pathLst>
                  <a:path w="357" h="104">
                    <a:moveTo>
                      <a:pt x="357" y="0"/>
                    </a:moveTo>
                    <a:lnTo>
                      <a:pt x="0" y="104"/>
                    </a:lnTo>
                    <a:lnTo>
                      <a:pt x="357" y="7"/>
                    </a:lnTo>
                    <a:lnTo>
                      <a:pt x="35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9" name="Freeform 144"/>
              <p:cNvSpPr/>
              <p:nvPr/>
            </p:nvSpPr>
            <p:spPr bwMode="auto">
              <a:xfrm>
                <a:off x="3246438" y="4846638"/>
                <a:ext cx="777875" cy="1592262"/>
              </a:xfrm>
              <a:custGeom>
                <a:gdLst>
                  <a:gd name="T0" fmla="*/ 490 w 490"/>
                  <a:gd name="T1" fmla="*/ 869 h 1003"/>
                  <a:gd name="T2" fmla="*/ 0 w 490"/>
                  <a:gd name="T3" fmla="*/ 1003 h 1003"/>
                  <a:gd name="T4" fmla="*/ 0 w 490"/>
                  <a:gd name="T5" fmla="*/ 133 h 1003"/>
                  <a:gd name="T6" fmla="*/ 490 w 490"/>
                  <a:gd name="T7" fmla="*/ 0 h 1003"/>
                  <a:gd name="T8" fmla="*/ 490 w 490"/>
                  <a:gd name="T9" fmla="*/ 869 h 1003"/>
                </a:gdLst>
                <a:cxnLst>
                  <a:cxn ang="0">
                    <a:pos x="T0" y="T1"/>
                  </a:cxn>
                  <a:cxn ang="0">
                    <a:pos x="T2" y="T3"/>
                  </a:cxn>
                  <a:cxn ang="0">
                    <a:pos x="T4" y="T5"/>
                  </a:cxn>
                  <a:cxn ang="0">
                    <a:pos x="T6" y="T7"/>
                  </a:cxn>
                  <a:cxn ang="0">
                    <a:pos x="T8" y="T9"/>
                  </a:cxn>
                </a:cxnLst>
                <a:rect l="0" t="0" r="r" b="b"/>
                <a:pathLst>
                  <a:path w="490" h="1003">
                    <a:moveTo>
                      <a:pt x="490" y="869"/>
                    </a:moveTo>
                    <a:lnTo>
                      <a:pt x="0" y="1003"/>
                    </a:lnTo>
                    <a:lnTo>
                      <a:pt x="0" y="133"/>
                    </a:lnTo>
                    <a:lnTo>
                      <a:pt x="490" y="0"/>
                    </a:lnTo>
                    <a:lnTo>
                      <a:pt x="490" y="8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0" name="Freeform 145"/>
              <p:cNvSpPr/>
              <p:nvPr/>
            </p:nvSpPr>
            <p:spPr bwMode="auto">
              <a:xfrm>
                <a:off x="3246438" y="4846638"/>
                <a:ext cx="777875" cy="1592262"/>
              </a:xfrm>
              <a:custGeom>
                <a:gdLst>
                  <a:gd name="T0" fmla="*/ 490 w 490"/>
                  <a:gd name="T1" fmla="*/ 869 h 1003"/>
                  <a:gd name="T2" fmla="*/ 0 w 490"/>
                  <a:gd name="T3" fmla="*/ 1003 h 1003"/>
                  <a:gd name="T4" fmla="*/ 0 w 490"/>
                  <a:gd name="T5" fmla="*/ 133 h 1003"/>
                  <a:gd name="T6" fmla="*/ 490 w 490"/>
                  <a:gd name="T7" fmla="*/ 0 h 1003"/>
                  <a:gd name="T8" fmla="*/ 490 w 490"/>
                  <a:gd name="T9" fmla="*/ 869 h 1003"/>
                </a:gdLst>
                <a:cxnLst>
                  <a:cxn ang="0">
                    <a:pos x="T0" y="T1"/>
                  </a:cxn>
                  <a:cxn ang="0">
                    <a:pos x="T2" y="T3"/>
                  </a:cxn>
                  <a:cxn ang="0">
                    <a:pos x="T4" y="T5"/>
                  </a:cxn>
                  <a:cxn ang="0">
                    <a:pos x="T6" y="T7"/>
                  </a:cxn>
                  <a:cxn ang="0">
                    <a:pos x="T8" y="T9"/>
                  </a:cxn>
                </a:cxnLst>
                <a:rect l="0" t="0" r="r" b="b"/>
                <a:pathLst>
                  <a:path w="490" h="1003">
                    <a:moveTo>
                      <a:pt x="490" y="869"/>
                    </a:moveTo>
                    <a:lnTo>
                      <a:pt x="0" y="1003"/>
                    </a:lnTo>
                    <a:lnTo>
                      <a:pt x="0" y="133"/>
                    </a:lnTo>
                    <a:lnTo>
                      <a:pt x="490" y="0"/>
                    </a:lnTo>
                    <a:lnTo>
                      <a:pt x="490" y="86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1" name="Rectangle 146"/>
              <p:cNvSpPr>
                <a:spLocks noChangeArrowheads="1"/>
              </p:cNvSpPr>
              <p:nvPr/>
            </p:nvSpPr>
            <p:spPr bwMode="auto">
              <a:xfrm>
                <a:off x="4024313" y="4859338"/>
                <a:ext cx="1588" cy="6350"/>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2" name="Freeform 147"/>
              <p:cNvSpPr/>
              <p:nvPr/>
            </p:nvSpPr>
            <p:spPr bwMode="auto">
              <a:xfrm flipH="1">
                <a:off x="4024313" y="4859338"/>
                <a:ext cx="0" cy="6350"/>
              </a:xfrm>
              <a:custGeom>
                <a:gdLst>
                  <a:gd name="T0" fmla="*/ 0 h 4"/>
                  <a:gd name="T1" fmla="*/ 4 h 4"/>
                  <a:gd name="T2" fmla="*/ 4 h 4"/>
                  <a:gd name="T3" fmla="*/ 0 h 4"/>
                </a:gdLst>
                <a:cxnLst>
                  <a:cxn ang="0">
                    <a:pos x="0" y="T0"/>
                  </a:cxn>
                  <a:cxn ang="0">
                    <a:pos x="0" y="T1"/>
                  </a:cxn>
                  <a:cxn ang="0">
                    <a:pos x="0" y="T2"/>
                  </a:cxn>
                  <a:cxn ang="0">
                    <a:pos x="0" y="T3"/>
                  </a:cxn>
                </a:cxnLst>
                <a:rect l="0" t="0" r="r" b="b"/>
                <a:pathLst>
                  <a:path h="4">
                    <a:moveTo>
                      <a:pt x="0" y="0"/>
                    </a:moveTo>
                    <a:lnTo>
                      <a:pt x="0" y="4"/>
                    </a:lnTo>
                    <a:lnTo>
                      <a:pt x="0" y="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3" name="Freeform 148"/>
              <p:cNvSpPr/>
              <p:nvPr/>
            </p:nvSpPr>
            <p:spPr bwMode="auto">
              <a:xfrm>
                <a:off x="3411538" y="4854575"/>
                <a:ext cx="612775" cy="179387"/>
              </a:xfrm>
              <a:custGeom>
                <a:gdLst>
                  <a:gd name="T0" fmla="*/ 386 w 386"/>
                  <a:gd name="T1" fmla="*/ 0 h 113"/>
                  <a:gd name="T2" fmla="*/ 0 w 386"/>
                  <a:gd name="T3" fmla="*/ 113 h 113"/>
                  <a:gd name="T4" fmla="*/ 386 w 386"/>
                  <a:gd name="T5" fmla="*/ 7 h 113"/>
                  <a:gd name="T6" fmla="*/ 386 w 386"/>
                  <a:gd name="T7" fmla="*/ 3 h 113"/>
                  <a:gd name="T8" fmla="*/ 386 w 386"/>
                  <a:gd name="T9" fmla="*/ 0 h 113"/>
                </a:gdLst>
                <a:cxnLst>
                  <a:cxn ang="0">
                    <a:pos x="T0" y="T1"/>
                  </a:cxn>
                  <a:cxn ang="0">
                    <a:pos x="T2" y="T3"/>
                  </a:cxn>
                  <a:cxn ang="0">
                    <a:pos x="T4" y="T5"/>
                  </a:cxn>
                  <a:cxn ang="0">
                    <a:pos x="T6" y="T7"/>
                  </a:cxn>
                  <a:cxn ang="0">
                    <a:pos x="T8" y="T9"/>
                  </a:cxn>
                </a:cxnLst>
                <a:rect l="0" t="0" r="r" b="b"/>
                <a:pathLst>
                  <a:path w="386" h="113">
                    <a:moveTo>
                      <a:pt x="386" y="0"/>
                    </a:moveTo>
                    <a:lnTo>
                      <a:pt x="0" y="113"/>
                    </a:lnTo>
                    <a:lnTo>
                      <a:pt x="386" y="7"/>
                    </a:lnTo>
                    <a:lnTo>
                      <a:pt x="386" y="3"/>
                    </a:lnTo>
                    <a:lnTo>
                      <a:pt x="386"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4" name="Freeform 149"/>
              <p:cNvSpPr/>
              <p:nvPr/>
            </p:nvSpPr>
            <p:spPr bwMode="auto">
              <a:xfrm>
                <a:off x="3411538" y="4854575"/>
                <a:ext cx="612775" cy="179387"/>
              </a:xfrm>
              <a:custGeom>
                <a:gdLst>
                  <a:gd name="T0" fmla="*/ 386 w 386"/>
                  <a:gd name="T1" fmla="*/ 0 h 113"/>
                  <a:gd name="T2" fmla="*/ 0 w 386"/>
                  <a:gd name="T3" fmla="*/ 113 h 113"/>
                  <a:gd name="T4" fmla="*/ 386 w 386"/>
                  <a:gd name="T5" fmla="*/ 7 h 113"/>
                  <a:gd name="T6" fmla="*/ 386 w 386"/>
                  <a:gd name="T7" fmla="*/ 3 h 113"/>
                  <a:gd name="T8" fmla="*/ 386 w 386"/>
                  <a:gd name="T9" fmla="*/ 0 h 113"/>
                </a:gdLst>
                <a:cxnLst>
                  <a:cxn ang="0">
                    <a:pos x="T0" y="T1"/>
                  </a:cxn>
                  <a:cxn ang="0">
                    <a:pos x="T2" y="T3"/>
                  </a:cxn>
                  <a:cxn ang="0">
                    <a:pos x="T4" y="T5"/>
                  </a:cxn>
                  <a:cxn ang="0">
                    <a:pos x="T6" y="T7"/>
                  </a:cxn>
                  <a:cxn ang="0">
                    <a:pos x="T8" y="T9"/>
                  </a:cxn>
                </a:cxnLst>
                <a:rect l="0" t="0" r="r" b="b"/>
                <a:pathLst>
                  <a:path w="386" h="113">
                    <a:moveTo>
                      <a:pt x="386" y="0"/>
                    </a:moveTo>
                    <a:lnTo>
                      <a:pt x="0" y="113"/>
                    </a:lnTo>
                    <a:lnTo>
                      <a:pt x="386" y="7"/>
                    </a:lnTo>
                    <a:lnTo>
                      <a:pt x="386" y="3"/>
                    </a:lnTo>
                    <a:lnTo>
                      <a:pt x="3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5" name="Freeform 150"/>
              <p:cNvSpPr/>
              <p:nvPr/>
            </p:nvSpPr>
            <p:spPr bwMode="auto">
              <a:xfrm>
                <a:off x="3270250" y="4859338"/>
                <a:ext cx="777875" cy="1592262"/>
              </a:xfrm>
              <a:custGeom>
                <a:gdLst>
                  <a:gd name="T0" fmla="*/ 490 w 490"/>
                  <a:gd name="T1" fmla="*/ 869 h 1003"/>
                  <a:gd name="T2" fmla="*/ 0 w 490"/>
                  <a:gd name="T3" fmla="*/ 1003 h 1003"/>
                  <a:gd name="T4" fmla="*/ 0 w 490"/>
                  <a:gd name="T5" fmla="*/ 134 h 1003"/>
                  <a:gd name="T6" fmla="*/ 490 w 490"/>
                  <a:gd name="T7" fmla="*/ 0 h 1003"/>
                  <a:gd name="T8" fmla="*/ 490 w 490"/>
                  <a:gd name="T9" fmla="*/ 869 h 1003"/>
                </a:gdLst>
                <a:cxnLst>
                  <a:cxn ang="0">
                    <a:pos x="T0" y="T1"/>
                  </a:cxn>
                  <a:cxn ang="0">
                    <a:pos x="T2" y="T3"/>
                  </a:cxn>
                  <a:cxn ang="0">
                    <a:pos x="T4" y="T5"/>
                  </a:cxn>
                  <a:cxn ang="0">
                    <a:pos x="T6" y="T7"/>
                  </a:cxn>
                  <a:cxn ang="0">
                    <a:pos x="T8" y="T9"/>
                  </a:cxn>
                </a:cxnLst>
                <a:rect l="0" t="0" r="r" b="b"/>
                <a:pathLst>
                  <a:path w="490" h="1003">
                    <a:moveTo>
                      <a:pt x="490" y="869"/>
                    </a:moveTo>
                    <a:lnTo>
                      <a:pt x="0" y="1003"/>
                    </a:lnTo>
                    <a:lnTo>
                      <a:pt x="0" y="134"/>
                    </a:lnTo>
                    <a:lnTo>
                      <a:pt x="490" y="0"/>
                    </a:lnTo>
                    <a:lnTo>
                      <a:pt x="490" y="8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6" name="Freeform 151"/>
              <p:cNvSpPr/>
              <p:nvPr/>
            </p:nvSpPr>
            <p:spPr bwMode="auto">
              <a:xfrm>
                <a:off x="3270250" y="4859338"/>
                <a:ext cx="777875" cy="1592262"/>
              </a:xfrm>
              <a:custGeom>
                <a:gdLst>
                  <a:gd name="T0" fmla="*/ 490 w 490"/>
                  <a:gd name="T1" fmla="*/ 869 h 1003"/>
                  <a:gd name="T2" fmla="*/ 0 w 490"/>
                  <a:gd name="T3" fmla="*/ 1003 h 1003"/>
                  <a:gd name="T4" fmla="*/ 0 w 490"/>
                  <a:gd name="T5" fmla="*/ 134 h 1003"/>
                  <a:gd name="T6" fmla="*/ 490 w 490"/>
                  <a:gd name="T7" fmla="*/ 0 h 1003"/>
                  <a:gd name="T8" fmla="*/ 490 w 490"/>
                  <a:gd name="T9" fmla="*/ 869 h 1003"/>
                </a:gdLst>
                <a:cxnLst>
                  <a:cxn ang="0">
                    <a:pos x="T0" y="T1"/>
                  </a:cxn>
                  <a:cxn ang="0">
                    <a:pos x="T2" y="T3"/>
                  </a:cxn>
                  <a:cxn ang="0">
                    <a:pos x="T4" y="T5"/>
                  </a:cxn>
                  <a:cxn ang="0">
                    <a:pos x="T6" y="T7"/>
                  </a:cxn>
                  <a:cxn ang="0">
                    <a:pos x="T8" y="T9"/>
                  </a:cxn>
                </a:cxnLst>
                <a:rect l="0" t="0" r="r" b="b"/>
                <a:pathLst>
                  <a:path w="490" h="1003">
                    <a:moveTo>
                      <a:pt x="490" y="869"/>
                    </a:moveTo>
                    <a:lnTo>
                      <a:pt x="0" y="1003"/>
                    </a:lnTo>
                    <a:lnTo>
                      <a:pt x="0" y="134"/>
                    </a:lnTo>
                    <a:lnTo>
                      <a:pt x="490" y="0"/>
                    </a:lnTo>
                    <a:lnTo>
                      <a:pt x="490" y="86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7" name="Freeform 152"/>
              <p:cNvSpPr/>
              <p:nvPr/>
            </p:nvSpPr>
            <p:spPr bwMode="auto">
              <a:xfrm flipH="1">
                <a:off x="4048125" y="4873625"/>
                <a:ext cx="0" cy="14287"/>
              </a:xfrm>
              <a:custGeom>
                <a:gdLst>
                  <a:gd name="T0" fmla="*/ 0 h 6"/>
                  <a:gd name="T1" fmla="*/ 0 h 6"/>
                  <a:gd name="T2" fmla="*/ 6 h 6"/>
                  <a:gd name="T3" fmla="*/ 6 h 6"/>
                  <a:gd name="T4" fmla="*/ 0 h 6"/>
                </a:gdLst>
                <a:cxnLst>
                  <a:cxn ang="0">
                    <a:pos x="0" y="T0"/>
                  </a:cxn>
                  <a:cxn ang="0">
                    <a:pos x="0" y="T1"/>
                  </a:cxn>
                  <a:cxn ang="0">
                    <a:pos x="0" y="T2"/>
                  </a:cxn>
                  <a:cxn ang="0">
                    <a:pos x="0" y="T3"/>
                  </a:cxn>
                  <a:cxn ang="0">
                    <a:pos x="0" y="T4"/>
                  </a:cxn>
                </a:cxnLst>
                <a:rect l="0" t="0" r="r" b="b"/>
                <a:pathLst>
                  <a:path h="6">
                    <a:moveTo>
                      <a:pt x="0" y="0"/>
                    </a:moveTo>
                    <a:cubicBezTo>
                      <a:pt x="0" y="0"/>
                      <a:pt x="0" y="0"/>
                      <a:pt x="0" y="0"/>
                    </a:cubicBezTo>
                    <a:cubicBezTo>
                      <a:pt x="0" y="6"/>
                      <a:pt x="0" y="6"/>
                      <a:pt x="0" y="6"/>
                    </a:cubicBezTo>
                    <a:cubicBezTo>
                      <a:pt x="0" y="6"/>
                      <a:pt x="0" y="6"/>
                      <a:pt x="0" y="6"/>
                    </a:cubicBezTo>
                    <a:cubicBezTo>
                      <a:pt x="0" y="0"/>
                      <a:pt x="0" y="0"/>
                      <a:pt x="0"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8" name="Freeform 153"/>
              <p:cNvSpPr/>
              <p:nvPr/>
            </p:nvSpPr>
            <p:spPr bwMode="auto">
              <a:xfrm>
                <a:off x="3305175" y="4873625"/>
                <a:ext cx="742950" cy="217487"/>
              </a:xfrm>
              <a:custGeom>
                <a:gdLst>
                  <a:gd name="T0" fmla="*/ 287 w 287"/>
                  <a:gd name="T1" fmla="*/ 0 h 84"/>
                  <a:gd name="T2" fmla="*/ 0 w 287"/>
                  <a:gd name="T3" fmla="*/ 84 h 84"/>
                  <a:gd name="T4" fmla="*/ 286 w 287"/>
                  <a:gd name="T5" fmla="*/ 7 h 84"/>
                  <a:gd name="T6" fmla="*/ 287 w 287"/>
                  <a:gd name="T7" fmla="*/ 6 h 84"/>
                  <a:gd name="T8" fmla="*/ 287 w 287"/>
                  <a:gd name="T9" fmla="*/ 0 h 84"/>
                </a:gdLst>
                <a:cxnLst>
                  <a:cxn ang="0">
                    <a:pos x="T0" y="T1"/>
                  </a:cxn>
                  <a:cxn ang="0">
                    <a:pos x="T2" y="T3"/>
                  </a:cxn>
                  <a:cxn ang="0">
                    <a:pos x="T4" y="T5"/>
                  </a:cxn>
                  <a:cxn ang="0">
                    <a:pos x="T6" y="T7"/>
                  </a:cxn>
                  <a:cxn ang="0">
                    <a:pos x="T8" y="T9"/>
                  </a:cxn>
                </a:cxnLst>
                <a:rect l="0" t="0" r="r" b="b"/>
                <a:pathLst>
                  <a:path w="287" h="84">
                    <a:moveTo>
                      <a:pt x="287" y="0"/>
                    </a:moveTo>
                    <a:cubicBezTo>
                      <a:pt x="0" y="84"/>
                      <a:pt x="0" y="84"/>
                      <a:pt x="0" y="84"/>
                    </a:cubicBezTo>
                    <a:cubicBezTo>
                      <a:pt x="286" y="7"/>
                      <a:pt x="286" y="7"/>
                      <a:pt x="286" y="7"/>
                    </a:cubicBezTo>
                    <a:cubicBezTo>
                      <a:pt x="286" y="7"/>
                      <a:pt x="287" y="6"/>
                      <a:pt x="287" y="6"/>
                    </a:cubicBezTo>
                    <a:cubicBezTo>
                      <a:pt x="287" y="0"/>
                      <a:pt x="287" y="0"/>
                      <a:pt x="287"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9" name="Freeform 154"/>
              <p:cNvSpPr/>
              <p:nvPr/>
            </p:nvSpPr>
            <p:spPr bwMode="auto">
              <a:xfrm>
                <a:off x="3189288" y="4797425"/>
                <a:ext cx="739775" cy="260350"/>
              </a:xfrm>
              <a:custGeom>
                <a:gdLst>
                  <a:gd name="T0" fmla="*/ 286 w 286"/>
                  <a:gd name="T1" fmla="*/ 0 h 100"/>
                  <a:gd name="T2" fmla="*/ 0 w 286"/>
                  <a:gd name="T3" fmla="*/ 100 h 100"/>
                  <a:gd name="T4" fmla="*/ 286 w 286"/>
                  <a:gd name="T5" fmla="*/ 11 h 100"/>
                  <a:gd name="T6" fmla="*/ 286 w 286"/>
                  <a:gd name="T7" fmla="*/ 0 h 100"/>
                </a:gdLst>
                <a:cxnLst>
                  <a:cxn ang="0">
                    <a:pos x="T0" y="T1"/>
                  </a:cxn>
                  <a:cxn ang="0">
                    <a:pos x="T2" y="T3"/>
                  </a:cxn>
                  <a:cxn ang="0">
                    <a:pos x="T4" y="T5"/>
                  </a:cxn>
                  <a:cxn ang="0">
                    <a:pos x="T6" y="T7"/>
                  </a:cxn>
                </a:cxnLst>
                <a:rect l="0" t="0" r="r" b="b"/>
                <a:pathLst>
                  <a:path w="286" h="100">
                    <a:moveTo>
                      <a:pt x="286" y="0"/>
                    </a:moveTo>
                    <a:cubicBezTo>
                      <a:pt x="286" y="0"/>
                      <a:pt x="117" y="19"/>
                      <a:pt x="0" y="100"/>
                    </a:cubicBezTo>
                    <a:cubicBezTo>
                      <a:pt x="286" y="11"/>
                      <a:pt x="286" y="11"/>
                      <a:pt x="286" y="11"/>
                    </a:cubicBezTo>
                    <a:cubicBezTo>
                      <a:pt x="286" y="0"/>
                      <a:pt x="286" y="0"/>
                      <a:pt x="28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0" name="Freeform 155"/>
              <p:cNvSpPr/>
              <p:nvPr/>
            </p:nvSpPr>
            <p:spPr bwMode="auto">
              <a:xfrm>
                <a:off x="3340100" y="4810125"/>
                <a:ext cx="588963" cy="192087"/>
              </a:xfrm>
              <a:custGeom>
                <a:gdLst>
                  <a:gd name="T0" fmla="*/ 371 w 371"/>
                  <a:gd name="T1" fmla="*/ 0 h 121"/>
                  <a:gd name="T2" fmla="*/ 0 w 371"/>
                  <a:gd name="T3" fmla="*/ 121 h 121"/>
                  <a:gd name="T4" fmla="*/ 371 w 371"/>
                  <a:gd name="T5" fmla="*/ 10 h 121"/>
                  <a:gd name="T6" fmla="*/ 371 w 371"/>
                  <a:gd name="T7" fmla="*/ 0 h 121"/>
                </a:gdLst>
                <a:cxnLst>
                  <a:cxn ang="0">
                    <a:pos x="T0" y="T1"/>
                  </a:cxn>
                  <a:cxn ang="0">
                    <a:pos x="T2" y="T3"/>
                  </a:cxn>
                  <a:cxn ang="0">
                    <a:pos x="T4" y="T5"/>
                  </a:cxn>
                  <a:cxn ang="0">
                    <a:pos x="T6" y="T7"/>
                  </a:cxn>
                </a:cxnLst>
                <a:rect l="0" t="0" r="r" b="b"/>
                <a:pathLst>
                  <a:path w="371" h="120">
                    <a:moveTo>
                      <a:pt x="371" y="0"/>
                    </a:moveTo>
                    <a:lnTo>
                      <a:pt x="0" y="121"/>
                    </a:lnTo>
                    <a:lnTo>
                      <a:pt x="371" y="10"/>
                    </a:lnTo>
                    <a:lnTo>
                      <a:pt x="371"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1" name="Freeform 156"/>
              <p:cNvSpPr/>
              <p:nvPr/>
            </p:nvSpPr>
            <p:spPr bwMode="auto">
              <a:xfrm>
                <a:off x="3340100" y="4810125"/>
                <a:ext cx="588963" cy="192087"/>
              </a:xfrm>
              <a:custGeom>
                <a:gdLst>
                  <a:gd name="T0" fmla="*/ 371 w 371"/>
                  <a:gd name="T1" fmla="*/ 0 h 121"/>
                  <a:gd name="T2" fmla="*/ 0 w 371"/>
                  <a:gd name="T3" fmla="*/ 121 h 121"/>
                  <a:gd name="T4" fmla="*/ 371 w 371"/>
                  <a:gd name="T5" fmla="*/ 10 h 121"/>
                  <a:gd name="T6" fmla="*/ 371 w 371"/>
                  <a:gd name="T7" fmla="*/ 0 h 121"/>
                </a:gdLst>
                <a:cxnLst>
                  <a:cxn ang="0">
                    <a:pos x="T0" y="T1"/>
                  </a:cxn>
                  <a:cxn ang="0">
                    <a:pos x="T2" y="T3"/>
                  </a:cxn>
                  <a:cxn ang="0">
                    <a:pos x="T4" y="T5"/>
                  </a:cxn>
                  <a:cxn ang="0">
                    <a:pos x="T6" y="T7"/>
                  </a:cxn>
                </a:cxnLst>
                <a:rect l="0" t="0" r="r" b="b"/>
                <a:pathLst>
                  <a:path w="371" h="120">
                    <a:moveTo>
                      <a:pt x="371" y="0"/>
                    </a:moveTo>
                    <a:lnTo>
                      <a:pt x="0" y="121"/>
                    </a:lnTo>
                    <a:lnTo>
                      <a:pt x="371" y="10"/>
                    </a:lnTo>
                    <a:lnTo>
                      <a:pt x="3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2" name="Freeform 157"/>
              <p:cNvSpPr/>
              <p:nvPr/>
            </p:nvSpPr>
            <p:spPr bwMode="auto">
              <a:xfrm>
                <a:off x="3049588" y="5091113"/>
                <a:ext cx="255588" cy="1439862"/>
              </a:xfrm>
              <a:custGeom>
                <a:gdLst>
                  <a:gd name="T0" fmla="*/ 50 w 99"/>
                  <a:gd name="T1" fmla="*/ 13 h 556"/>
                  <a:gd name="T2" fmla="*/ 0 w 99"/>
                  <a:gd name="T3" fmla="*/ 0 h 556"/>
                  <a:gd name="T4" fmla="*/ 0 w 99"/>
                  <a:gd name="T5" fmla="*/ 528 h 556"/>
                  <a:gd name="T6" fmla="*/ 50 w 99"/>
                  <a:gd name="T7" fmla="*/ 556 h 556"/>
                  <a:gd name="T8" fmla="*/ 99 w 99"/>
                  <a:gd name="T9" fmla="*/ 528 h 556"/>
                  <a:gd name="T10" fmla="*/ 99 w 99"/>
                  <a:gd name="T11" fmla="*/ 0 h 556"/>
                  <a:gd name="T12" fmla="*/ 50 w 99"/>
                  <a:gd name="T13" fmla="*/ 13 h 556"/>
                </a:gdLst>
                <a:cxnLst>
                  <a:cxn ang="0">
                    <a:pos x="T0" y="T1"/>
                  </a:cxn>
                  <a:cxn ang="0">
                    <a:pos x="T2" y="T3"/>
                  </a:cxn>
                  <a:cxn ang="0">
                    <a:pos x="T4" y="T5"/>
                  </a:cxn>
                  <a:cxn ang="0">
                    <a:pos x="T6" y="T7"/>
                  </a:cxn>
                  <a:cxn ang="0">
                    <a:pos x="T8" y="T9"/>
                  </a:cxn>
                  <a:cxn ang="0">
                    <a:pos x="T10" y="T11"/>
                  </a:cxn>
                  <a:cxn ang="0">
                    <a:pos x="T12" y="T13"/>
                  </a:cxn>
                </a:cxnLst>
                <a:rect l="0" t="0" r="r" b="b"/>
                <a:pathLst>
                  <a:path w="99" h="556">
                    <a:moveTo>
                      <a:pt x="50" y="13"/>
                    </a:moveTo>
                    <a:cubicBezTo>
                      <a:pt x="29" y="13"/>
                      <a:pt x="11" y="8"/>
                      <a:pt x="0" y="0"/>
                    </a:cubicBezTo>
                    <a:cubicBezTo>
                      <a:pt x="0" y="528"/>
                      <a:pt x="0" y="528"/>
                      <a:pt x="0" y="528"/>
                    </a:cubicBezTo>
                    <a:cubicBezTo>
                      <a:pt x="0" y="544"/>
                      <a:pt x="22" y="556"/>
                      <a:pt x="50" y="556"/>
                    </a:cubicBezTo>
                    <a:cubicBezTo>
                      <a:pt x="77" y="556"/>
                      <a:pt x="99" y="544"/>
                      <a:pt x="99" y="528"/>
                    </a:cubicBezTo>
                    <a:cubicBezTo>
                      <a:pt x="99" y="0"/>
                      <a:pt x="99" y="0"/>
                      <a:pt x="99" y="0"/>
                    </a:cubicBezTo>
                    <a:cubicBezTo>
                      <a:pt x="89" y="8"/>
                      <a:pt x="70" y="13"/>
                      <a:pt x="50" y="13"/>
                    </a:cubicBezTo>
                  </a:path>
                </a:pathLst>
              </a:custGeom>
              <a:solidFill>
                <a:srgbClr val="187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3" name="Freeform 158"/>
              <p:cNvSpPr/>
              <p:nvPr/>
            </p:nvSpPr>
            <p:spPr bwMode="auto">
              <a:xfrm>
                <a:off x="3049588" y="5473700"/>
                <a:ext cx="255588" cy="134937"/>
              </a:xfrm>
              <a:custGeom>
                <a:gdLst>
                  <a:gd name="T0" fmla="*/ 0 w 99"/>
                  <a:gd name="T1" fmla="*/ 0 h 52"/>
                  <a:gd name="T2" fmla="*/ 0 w 99"/>
                  <a:gd name="T3" fmla="*/ 40 h 52"/>
                  <a:gd name="T4" fmla="*/ 50 w 99"/>
                  <a:gd name="T5" fmla="*/ 52 h 52"/>
                  <a:gd name="T6" fmla="*/ 99 w 99"/>
                  <a:gd name="T7" fmla="*/ 40 h 52"/>
                  <a:gd name="T8" fmla="*/ 99 w 99"/>
                  <a:gd name="T9" fmla="*/ 0 h 52"/>
                  <a:gd name="T10" fmla="*/ 50 w 99"/>
                  <a:gd name="T11" fmla="*/ 12 h 52"/>
                  <a:gd name="T12" fmla="*/ 0 w 99"/>
                  <a:gd name="T13" fmla="*/ 0 h 52"/>
                </a:gdLst>
                <a:cxnLst>
                  <a:cxn ang="0">
                    <a:pos x="T0" y="T1"/>
                  </a:cxn>
                  <a:cxn ang="0">
                    <a:pos x="T2" y="T3"/>
                  </a:cxn>
                  <a:cxn ang="0">
                    <a:pos x="T4" y="T5"/>
                  </a:cxn>
                  <a:cxn ang="0">
                    <a:pos x="T6" y="T7"/>
                  </a:cxn>
                  <a:cxn ang="0">
                    <a:pos x="T8" y="T9"/>
                  </a:cxn>
                  <a:cxn ang="0">
                    <a:pos x="T10" y="T11"/>
                  </a:cxn>
                  <a:cxn ang="0">
                    <a:pos x="T12" y="T13"/>
                  </a:cxn>
                </a:cxnLst>
                <a:rect l="0" t="0" r="r" b="b"/>
                <a:pathLst>
                  <a:path w="99" h="52">
                    <a:moveTo>
                      <a:pt x="0" y="0"/>
                    </a:moveTo>
                    <a:cubicBezTo>
                      <a:pt x="0" y="40"/>
                      <a:pt x="0" y="40"/>
                      <a:pt x="0" y="40"/>
                    </a:cubicBezTo>
                    <a:cubicBezTo>
                      <a:pt x="13" y="48"/>
                      <a:pt x="31" y="52"/>
                      <a:pt x="50" y="52"/>
                    </a:cubicBezTo>
                    <a:cubicBezTo>
                      <a:pt x="69" y="52"/>
                      <a:pt x="86" y="48"/>
                      <a:pt x="99" y="40"/>
                    </a:cubicBezTo>
                    <a:cubicBezTo>
                      <a:pt x="99" y="0"/>
                      <a:pt x="99" y="0"/>
                      <a:pt x="99" y="0"/>
                    </a:cubicBezTo>
                    <a:cubicBezTo>
                      <a:pt x="86" y="8"/>
                      <a:pt x="69" y="12"/>
                      <a:pt x="50" y="12"/>
                    </a:cubicBezTo>
                    <a:cubicBezTo>
                      <a:pt x="30" y="12"/>
                      <a:pt x="13" y="8"/>
                      <a:pt x="0" y="0"/>
                    </a:cubicBezTo>
                  </a:path>
                </a:pathLst>
              </a:custGeom>
              <a:solidFill>
                <a:srgbClr val="3485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4" name="Freeform 159"/>
              <p:cNvSpPr/>
              <p:nvPr/>
            </p:nvSpPr>
            <p:spPr bwMode="auto">
              <a:xfrm>
                <a:off x="3049588" y="5362575"/>
                <a:ext cx="255588" cy="88900"/>
              </a:xfrm>
              <a:custGeom>
                <a:gdLst>
                  <a:gd name="T0" fmla="*/ 0 w 99"/>
                  <a:gd name="T1" fmla="*/ 0 h 34"/>
                  <a:gd name="T2" fmla="*/ 0 w 99"/>
                  <a:gd name="T3" fmla="*/ 23 h 34"/>
                  <a:gd name="T4" fmla="*/ 50 w 99"/>
                  <a:gd name="T5" fmla="*/ 34 h 34"/>
                  <a:gd name="T6" fmla="*/ 99 w 99"/>
                  <a:gd name="T7" fmla="*/ 23 h 34"/>
                  <a:gd name="T8" fmla="*/ 99 w 99"/>
                  <a:gd name="T9" fmla="*/ 0 h 34"/>
                  <a:gd name="T10" fmla="*/ 50 w 99"/>
                  <a:gd name="T11" fmla="*/ 11 h 34"/>
                  <a:gd name="T12" fmla="*/ 0 w 99"/>
                  <a:gd name="T13" fmla="*/ 0 h 34"/>
                </a:gdLst>
                <a:cxnLst>
                  <a:cxn ang="0">
                    <a:pos x="T0" y="T1"/>
                  </a:cxn>
                  <a:cxn ang="0">
                    <a:pos x="T2" y="T3"/>
                  </a:cxn>
                  <a:cxn ang="0">
                    <a:pos x="T4" y="T5"/>
                  </a:cxn>
                  <a:cxn ang="0">
                    <a:pos x="T6" y="T7"/>
                  </a:cxn>
                  <a:cxn ang="0">
                    <a:pos x="T8" y="T9"/>
                  </a:cxn>
                  <a:cxn ang="0">
                    <a:pos x="T10" y="T11"/>
                  </a:cxn>
                  <a:cxn ang="0">
                    <a:pos x="T12" y="T13"/>
                  </a:cxn>
                </a:cxnLst>
                <a:rect l="0" t="0" r="r" b="b"/>
                <a:pathLst>
                  <a:path w="99" h="34">
                    <a:moveTo>
                      <a:pt x="0" y="0"/>
                    </a:moveTo>
                    <a:cubicBezTo>
                      <a:pt x="0" y="23"/>
                      <a:pt x="0" y="23"/>
                      <a:pt x="0" y="23"/>
                    </a:cubicBezTo>
                    <a:cubicBezTo>
                      <a:pt x="13" y="30"/>
                      <a:pt x="31" y="34"/>
                      <a:pt x="50" y="34"/>
                    </a:cubicBezTo>
                    <a:cubicBezTo>
                      <a:pt x="69" y="34"/>
                      <a:pt x="86" y="30"/>
                      <a:pt x="99" y="23"/>
                    </a:cubicBezTo>
                    <a:cubicBezTo>
                      <a:pt x="99" y="0"/>
                      <a:pt x="99" y="0"/>
                      <a:pt x="99" y="0"/>
                    </a:cubicBezTo>
                    <a:cubicBezTo>
                      <a:pt x="86" y="7"/>
                      <a:pt x="69" y="11"/>
                      <a:pt x="50" y="11"/>
                    </a:cubicBezTo>
                    <a:cubicBezTo>
                      <a:pt x="30" y="11"/>
                      <a:pt x="13" y="7"/>
                      <a:pt x="0" y="0"/>
                    </a:cubicBezTo>
                  </a:path>
                </a:pathLst>
              </a:custGeom>
              <a:solidFill>
                <a:srgbClr val="3485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5" name="Freeform 160"/>
              <p:cNvSpPr/>
              <p:nvPr/>
            </p:nvSpPr>
            <p:spPr bwMode="auto">
              <a:xfrm>
                <a:off x="3049588" y="5473700"/>
                <a:ext cx="255588" cy="134937"/>
              </a:xfrm>
              <a:custGeom>
                <a:gdLst>
                  <a:gd name="T0" fmla="*/ 99 w 99"/>
                  <a:gd name="T1" fmla="*/ 0 h 52"/>
                  <a:gd name="T2" fmla="*/ 99 w 99"/>
                  <a:gd name="T3" fmla="*/ 0 h 52"/>
                  <a:gd name="T4" fmla="*/ 50 w 99"/>
                  <a:gd name="T5" fmla="*/ 12 h 52"/>
                  <a:gd name="T6" fmla="*/ 0 w 99"/>
                  <a:gd name="T7" fmla="*/ 0 h 52"/>
                  <a:gd name="T8" fmla="*/ 0 w 99"/>
                  <a:gd name="T9" fmla="*/ 40 h 52"/>
                  <a:gd name="T10" fmla="*/ 50 w 99"/>
                  <a:gd name="T11" fmla="*/ 52 h 52"/>
                  <a:gd name="T12" fmla="*/ 99 w 99"/>
                  <a:gd name="T13" fmla="*/ 40 h 52"/>
                  <a:gd name="T14" fmla="*/ 99 w 99"/>
                  <a:gd name="T15" fmla="*/ 0 h 5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52">
                    <a:moveTo>
                      <a:pt x="99" y="0"/>
                    </a:moveTo>
                    <a:cubicBezTo>
                      <a:pt x="99" y="0"/>
                      <a:pt x="99" y="0"/>
                      <a:pt x="99" y="0"/>
                    </a:cubicBezTo>
                    <a:cubicBezTo>
                      <a:pt x="86" y="8"/>
                      <a:pt x="69" y="12"/>
                      <a:pt x="50" y="12"/>
                    </a:cubicBezTo>
                    <a:cubicBezTo>
                      <a:pt x="30" y="12"/>
                      <a:pt x="13" y="8"/>
                      <a:pt x="0" y="0"/>
                    </a:cubicBezTo>
                    <a:cubicBezTo>
                      <a:pt x="0" y="40"/>
                      <a:pt x="0" y="40"/>
                      <a:pt x="0" y="40"/>
                    </a:cubicBezTo>
                    <a:cubicBezTo>
                      <a:pt x="13" y="48"/>
                      <a:pt x="31" y="52"/>
                      <a:pt x="50" y="52"/>
                    </a:cubicBezTo>
                    <a:cubicBezTo>
                      <a:pt x="69" y="52"/>
                      <a:pt x="86" y="48"/>
                      <a:pt x="99" y="40"/>
                    </a:cubicBezTo>
                    <a:cubicBezTo>
                      <a:pt x="99" y="0"/>
                      <a:pt x="99" y="0"/>
                      <a:pt x="99" y="0"/>
                    </a:cubicBezTo>
                  </a:path>
                </a:pathLst>
              </a:custGeom>
              <a:solidFill>
                <a:srgbClr val="2C73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6" name="Freeform 161"/>
              <p:cNvSpPr/>
              <p:nvPr/>
            </p:nvSpPr>
            <p:spPr bwMode="auto">
              <a:xfrm>
                <a:off x="3049588" y="5362575"/>
                <a:ext cx="255588" cy="88900"/>
              </a:xfrm>
              <a:custGeom>
                <a:gdLst>
                  <a:gd name="T0" fmla="*/ 99 w 99"/>
                  <a:gd name="T1" fmla="*/ 0 h 34"/>
                  <a:gd name="T2" fmla="*/ 99 w 99"/>
                  <a:gd name="T3" fmla="*/ 0 h 34"/>
                  <a:gd name="T4" fmla="*/ 50 w 99"/>
                  <a:gd name="T5" fmla="*/ 11 h 34"/>
                  <a:gd name="T6" fmla="*/ 0 w 99"/>
                  <a:gd name="T7" fmla="*/ 0 h 34"/>
                  <a:gd name="T8" fmla="*/ 0 w 99"/>
                  <a:gd name="T9" fmla="*/ 23 h 34"/>
                  <a:gd name="T10" fmla="*/ 50 w 99"/>
                  <a:gd name="T11" fmla="*/ 34 h 34"/>
                  <a:gd name="T12" fmla="*/ 99 w 99"/>
                  <a:gd name="T13" fmla="*/ 23 h 34"/>
                  <a:gd name="T14" fmla="*/ 99 w 99"/>
                  <a:gd name="T15" fmla="*/ 0 h 34"/>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34">
                    <a:moveTo>
                      <a:pt x="99" y="0"/>
                    </a:moveTo>
                    <a:cubicBezTo>
                      <a:pt x="99" y="0"/>
                      <a:pt x="99" y="0"/>
                      <a:pt x="99" y="0"/>
                    </a:cubicBezTo>
                    <a:cubicBezTo>
                      <a:pt x="86" y="7"/>
                      <a:pt x="69" y="11"/>
                      <a:pt x="50" y="11"/>
                    </a:cubicBezTo>
                    <a:cubicBezTo>
                      <a:pt x="30" y="11"/>
                      <a:pt x="13" y="7"/>
                      <a:pt x="0" y="0"/>
                    </a:cubicBezTo>
                    <a:cubicBezTo>
                      <a:pt x="0" y="23"/>
                      <a:pt x="0" y="23"/>
                      <a:pt x="0" y="23"/>
                    </a:cubicBezTo>
                    <a:cubicBezTo>
                      <a:pt x="13" y="30"/>
                      <a:pt x="31" y="34"/>
                      <a:pt x="50" y="34"/>
                    </a:cubicBezTo>
                    <a:cubicBezTo>
                      <a:pt x="69" y="34"/>
                      <a:pt x="86" y="30"/>
                      <a:pt x="99" y="23"/>
                    </a:cubicBezTo>
                    <a:cubicBezTo>
                      <a:pt x="99" y="0"/>
                      <a:pt x="99" y="0"/>
                      <a:pt x="99" y="0"/>
                    </a:cubicBezTo>
                  </a:path>
                </a:pathLst>
              </a:custGeom>
              <a:solidFill>
                <a:srgbClr val="2C73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7" name="Freeform 162"/>
              <p:cNvSpPr/>
              <p:nvPr/>
            </p:nvSpPr>
            <p:spPr bwMode="auto">
              <a:xfrm>
                <a:off x="3305175" y="4887913"/>
                <a:ext cx="779463" cy="1584325"/>
              </a:xfrm>
              <a:custGeom>
                <a:gdLst>
                  <a:gd name="T0" fmla="*/ 301 w 301"/>
                  <a:gd name="T1" fmla="*/ 520 h 611"/>
                  <a:gd name="T2" fmla="*/ 292 w 301"/>
                  <a:gd name="T3" fmla="*/ 531 h 611"/>
                  <a:gd name="T4" fmla="*/ 0 w 301"/>
                  <a:gd name="T5" fmla="*/ 611 h 611"/>
                  <a:gd name="T6" fmla="*/ 0 w 301"/>
                  <a:gd name="T7" fmla="*/ 78 h 611"/>
                  <a:gd name="T8" fmla="*/ 286 w 301"/>
                  <a:gd name="T9" fmla="*/ 1 h 611"/>
                  <a:gd name="T10" fmla="*/ 296 w 301"/>
                  <a:gd name="T11" fmla="*/ 3 h 611"/>
                  <a:gd name="T12" fmla="*/ 301 w 301"/>
                  <a:gd name="T13" fmla="*/ 12 h 611"/>
                  <a:gd name="T14" fmla="*/ 301 w 301"/>
                  <a:gd name="T15" fmla="*/ 520 h 611"/>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1" h="611">
                    <a:moveTo>
                      <a:pt x="301" y="520"/>
                    </a:moveTo>
                    <a:cubicBezTo>
                      <a:pt x="301" y="525"/>
                      <a:pt x="298" y="530"/>
                      <a:pt x="292" y="531"/>
                    </a:cubicBezTo>
                    <a:cubicBezTo>
                      <a:pt x="0" y="611"/>
                      <a:pt x="0" y="611"/>
                      <a:pt x="0" y="611"/>
                    </a:cubicBezTo>
                    <a:cubicBezTo>
                      <a:pt x="0" y="78"/>
                      <a:pt x="0" y="78"/>
                      <a:pt x="0" y="78"/>
                    </a:cubicBezTo>
                    <a:cubicBezTo>
                      <a:pt x="286" y="1"/>
                      <a:pt x="286" y="1"/>
                      <a:pt x="286" y="1"/>
                    </a:cubicBezTo>
                    <a:cubicBezTo>
                      <a:pt x="290" y="0"/>
                      <a:pt x="294" y="0"/>
                      <a:pt x="296" y="3"/>
                    </a:cubicBezTo>
                    <a:cubicBezTo>
                      <a:pt x="299" y="5"/>
                      <a:pt x="301" y="8"/>
                      <a:pt x="301" y="12"/>
                    </a:cubicBezTo>
                    <a:cubicBezTo>
                      <a:pt x="301" y="520"/>
                      <a:pt x="301" y="520"/>
                      <a:pt x="301" y="520"/>
                    </a:cubicBezTo>
                  </a:path>
                </a:pathLst>
              </a:custGeom>
              <a:solidFill>
                <a:srgbClr val="3485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8" name="Freeform 163"/>
              <p:cNvSpPr/>
              <p:nvPr/>
            </p:nvSpPr>
            <p:spPr bwMode="auto">
              <a:xfrm>
                <a:off x="2271713" y="4887913"/>
                <a:ext cx="777875" cy="1584325"/>
              </a:xfrm>
              <a:custGeom>
                <a:gdLst>
                  <a:gd name="T0" fmla="*/ 0 w 301"/>
                  <a:gd name="T1" fmla="*/ 520 h 611"/>
                  <a:gd name="T2" fmla="*/ 9 w 301"/>
                  <a:gd name="T3" fmla="*/ 531 h 611"/>
                  <a:gd name="T4" fmla="*/ 301 w 301"/>
                  <a:gd name="T5" fmla="*/ 611 h 611"/>
                  <a:gd name="T6" fmla="*/ 301 w 301"/>
                  <a:gd name="T7" fmla="*/ 79 h 611"/>
                  <a:gd name="T8" fmla="*/ 15 w 301"/>
                  <a:gd name="T9" fmla="*/ 1 h 611"/>
                  <a:gd name="T10" fmla="*/ 5 w 301"/>
                  <a:gd name="T11" fmla="*/ 3 h 611"/>
                  <a:gd name="T12" fmla="*/ 0 w 301"/>
                  <a:gd name="T13" fmla="*/ 12 h 611"/>
                  <a:gd name="T14" fmla="*/ 0 w 301"/>
                  <a:gd name="T15" fmla="*/ 520 h 611"/>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1" h="611">
                    <a:moveTo>
                      <a:pt x="0" y="520"/>
                    </a:moveTo>
                    <a:cubicBezTo>
                      <a:pt x="0" y="525"/>
                      <a:pt x="4" y="530"/>
                      <a:pt x="9" y="531"/>
                    </a:cubicBezTo>
                    <a:cubicBezTo>
                      <a:pt x="301" y="611"/>
                      <a:pt x="301" y="611"/>
                      <a:pt x="301" y="611"/>
                    </a:cubicBezTo>
                    <a:cubicBezTo>
                      <a:pt x="301" y="79"/>
                      <a:pt x="301" y="79"/>
                      <a:pt x="301" y="79"/>
                    </a:cubicBezTo>
                    <a:cubicBezTo>
                      <a:pt x="15" y="1"/>
                      <a:pt x="15" y="1"/>
                      <a:pt x="15" y="1"/>
                    </a:cubicBezTo>
                    <a:cubicBezTo>
                      <a:pt x="12" y="0"/>
                      <a:pt x="8" y="1"/>
                      <a:pt x="5" y="3"/>
                    </a:cubicBezTo>
                    <a:cubicBezTo>
                      <a:pt x="2" y="5"/>
                      <a:pt x="0" y="9"/>
                      <a:pt x="0" y="12"/>
                    </a:cubicBezTo>
                    <a:cubicBezTo>
                      <a:pt x="0" y="520"/>
                      <a:pt x="0" y="520"/>
                      <a:pt x="0" y="520"/>
                    </a:cubicBezTo>
                  </a:path>
                </a:pathLst>
              </a:custGeom>
              <a:solidFill>
                <a:srgbClr val="3485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9" name="Freeform 164"/>
              <p:cNvSpPr/>
              <p:nvPr/>
            </p:nvSpPr>
            <p:spPr bwMode="auto">
              <a:xfrm>
                <a:off x="3448050" y="5264150"/>
                <a:ext cx="481013" cy="215900"/>
              </a:xfrm>
              <a:custGeom>
                <a:gdLst>
                  <a:gd name="T0" fmla="*/ 303 w 303"/>
                  <a:gd name="T1" fmla="*/ 0 h 136"/>
                  <a:gd name="T2" fmla="*/ 0 w 303"/>
                  <a:gd name="T3" fmla="*/ 82 h 136"/>
                  <a:gd name="T4" fmla="*/ 0 w 303"/>
                  <a:gd name="T5" fmla="*/ 136 h 136"/>
                  <a:gd name="T6" fmla="*/ 303 w 303"/>
                  <a:gd name="T7" fmla="*/ 54 h 136"/>
                  <a:gd name="T8" fmla="*/ 303 w 303"/>
                  <a:gd name="T9" fmla="*/ 0 h 136"/>
                </a:gdLst>
                <a:cxnLst>
                  <a:cxn ang="0">
                    <a:pos x="T0" y="T1"/>
                  </a:cxn>
                  <a:cxn ang="0">
                    <a:pos x="T2" y="T3"/>
                  </a:cxn>
                  <a:cxn ang="0">
                    <a:pos x="T4" y="T5"/>
                  </a:cxn>
                  <a:cxn ang="0">
                    <a:pos x="T6" y="T7"/>
                  </a:cxn>
                  <a:cxn ang="0">
                    <a:pos x="T8" y="T9"/>
                  </a:cxn>
                </a:cxnLst>
                <a:rect l="0" t="0" r="r" b="b"/>
                <a:pathLst>
                  <a:path w="303" h="136">
                    <a:moveTo>
                      <a:pt x="303" y="0"/>
                    </a:moveTo>
                    <a:lnTo>
                      <a:pt x="0" y="82"/>
                    </a:lnTo>
                    <a:lnTo>
                      <a:pt x="0" y="136"/>
                    </a:lnTo>
                    <a:lnTo>
                      <a:pt x="303" y="54"/>
                    </a:lnTo>
                    <a:lnTo>
                      <a:pt x="303" y="0"/>
                    </a:lnTo>
                    <a:close/>
                  </a:path>
                </a:pathLst>
              </a:custGeom>
              <a:solidFill>
                <a:srgbClr val="187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0" name="Freeform 165"/>
              <p:cNvSpPr/>
              <p:nvPr/>
            </p:nvSpPr>
            <p:spPr bwMode="auto">
              <a:xfrm>
                <a:off x="3505200" y="5430838"/>
                <a:ext cx="365125" cy="165100"/>
              </a:xfrm>
              <a:custGeom>
                <a:gdLst>
                  <a:gd name="T0" fmla="*/ 230 w 230"/>
                  <a:gd name="T1" fmla="*/ 0 h 104"/>
                  <a:gd name="T2" fmla="*/ 0 w 230"/>
                  <a:gd name="T3" fmla="*/ 63 h 104"/>
                  <a:gd name="T4" fmla="*/ 0 w 230"/>
                  <a:gd name="T5" fmla="*/ 104 h 104"/>
                  <a:gd name="T6" fmla="*/ 230 w 230"/>
                  <a:gd name="T7" fmla="*/ 40 h 104"/>
                  <a:gd name="T8" fmla="*/ 230 w 230"/>
                  <a:gd name="T9" fmla="*/ 0 h 104"/>
                </a:gdLst>
                <a:cxnLst>
                  <a:cxn ang="0">
                    <a:pos x="T0" y="T1"/>
                  </a:cxn>
                  <a:cxn ang="0">
                    <a:pos x="T2" y="T3"/>
                  </a:cxn>
                  <a:cxn ang="0">
                    <a:pos x="T4" y="T5"/>
                  </a:cxn>
                  <a:cxn ang="0">
                    <a:pos x="T6" y="T7"/>
                  </a:cxn>
                  <a:cxn ang="0">
                    <a:pos x="T8" y="T9"/>
                  </a:cxn>
                </a:cxnLst>
                <a:rect l="0" t="0" r="r" b="b"/>
                <a:pathLst>
                  <a:path w="230" h="104">
                    <a:moveTo>
                      <a:pt x="230" y="0"/>
                    </a:moveTo>
                    <a:lnTo>
                      <a:pt x="0" y="63"/>
                    </a:lnTo>
                    <a:lnTo>
                      <a:pt x="0" y="104"/>
                    </a:lnTo>
                    <a:lnTo>
                      <a:pt x="230" y="40"/>
                    </a:lnTo>
                    <a:lnTo>
                      <a:pt x="230" y="0"/>
                    </a:lnTo>
                    <a:close/>
                  </a:path>
                </a:pathLst>
              </a:custGeom>
              <a:solidFill>
                <a:srgbClr val="187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1" name="Freeform 166"/>
              <p:cNvSpPr/>
              <p:nvPr/>
            </p:nvSpPr>
            <p:spPr bwMode="auto">
              <a:xfrm>
                <a:off x="3160713" y="5054600"/>
                <a:ext cx="33338" cy="69850"/>
              </a:xfrm>
              <a:custGeom>
                <a:gdLst>
                  <a:gd name="T0" fmla="*/ 21 w 21"/>
                  <a:gd name="T1" fmla="*/ 44 h 44"/>
                  <a:gd name="T2" fmla="*/ 0 w 21"/>
                  <a:gd name="T3" fmla="*/ 44 h 44"/>
                  <a:gd name="T4" fmla="*/ 0 w 21"/>
                  <a:gd name="T5" fmla="*/ 0 h 44"/>
                  <a:gd name="T6" fmla="*/ 12 w 21"/>
                  <a:gd name="T7" fmla="*/ 6 h 44"/>
                  <a:gd name="T8" fmla="*/ 21 w 21"/>
                  <a:gd name="T9" fmla="*/ 0 h 44"/>
                  <a:gd name="T10" fmla="*/ 21 w 21"/>
                  <a:gd name="T11" fmla="*/ 44 h 44"/>
                </a:gdLst>
                <a:cxnLst>
                  <a:cxn ang="0">
                    <a:pos x="T0" y="T1"/>
                  </a:cxn>
                  <a:cxn ang="0">
                    <a:pos x="T2" y="T3"/>
                  </a:cxn>
                  <a:cxn ang="0">
                    <a:pos x="T4" y="T5"/>
                  </a:cxn>
                  <a:cxn ang="0">
                    <a:pos x="T6" y="T7"/>
                  </a:cxn>
                  <a:cxn ang="0">
                    <a:pos x="T8" y="T9"/>
                  </a:cxn>
                  <a:cxn ang="0">
                    <a:pos x="T10" y="T11"/>
                  </a:cxn>
                </a:cxnLst>
                <a:rect l="0" t="0" r="r" b="b"/>
                <a:pathLst>
                  <a:path w="21" h="44">
                    <a:moveTo>
                      <a:pt x="21" y="44"/>
                    </a:moveTo>
                    <a:lnTo>
                      <a:pt x="0" y="44"/>
                    </a:lnTo>
                    <a:lnTo>
                      <a:pt x="0" y="0"/>
                    </a:lnTo>
                    <a:lnTo>
                      <a:pt x="12" y="6"/>
                    </a:lnTo>
                    <a:lnTo>
                      <a:pt x="21" y="0"/>
                    </a:lnTo>
                    <a:lnTo>
                      <a:pt x="21" y="4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2" name="Freeform 167"/>
              <p:cNvSpPr/>
              <p:nvPr/>
            </p:nvSpPr>
            <p:spPr bwMode="auto">
              <a:xfrm>
                <a:off x="3160713" y="5054600"/>
                <a:ext cx="33338" cy="69850"/>
              </a:xfrm>
              <a:custGeom>
                <a:gdLst>
                  <a:gd name="T0" fmla="*/ 21 w 21"/>
                  <a:gd name="T1" fmla="*/ 44 h 44"/>
                  <a:gd name="T2" fmla="*/ 0 w 21"/>
                  <a:gd name="T3" fmla="*/ 44 h 44"/>
                  <a:gd name="T4" fmla="*/ 0 w 21"/>
                  <a:gd name="T5" fmla="*/ 0 h 44"/>
                  <a:gd name="T6" fmla="*/ 12 w 21"/>
                  <a:gd name="T7" fmla="*/ 6 h 44"/>
                  <a:gd name="T8" fmla="*/ 21 w 21"/>
                  <a:gd name="T9" fmla="*/ 0 h 44"/>
                  <a:gd name="T10" fmla="*/ 21 w 21"/>
                  <a:gd name="T11" fmla="*/ 44 h 44"/>
                </a:gdLst>
                <a:cxnLst>
                  <a:cxn ang="0">
                    <a:pos x="T0" y="T1"/>
                  </a:cxn>
                  <a:cxn ang="0">
                    <a:pos x="T2" y="T3"/>
                  </a:cxn>
                  <a:cxn ang="0">
                    <a:pos x="T4" y="T5"/>
                  </a:cxn>
                  <a:cxn ang="0">
                    <a:pos x="T6" y="T7"/>
                  </a:cxn>
                  <a:cxn ang="0">
                    <a:pos x="T8" y="T9"/>
                  </a:cxn>
                  <a:cxn ang="0">
                    <a:pos x="T10" y="T11"/>
                  </a:cxn>
                </a:cxnLst>
                <a:rect l="0" t="0" r="r" b="b"/>
                <a:pathLst>
                  <a:path w="21" h="44">
                    <a:moveTo>
                      <a:pt x="21" y="44"/>
                    </a:moveTo>
                    <a:lnTo>
                      <a:pt x="0" y="44"/>
                    </a:lnTo>
                    <a:lnTo>
                      <a:pt x="0" y="0"/>
                    </a:lnTo>
                    <a:lnTo>
                      <a:pt x="12" y="6"/>
                    </a:lnTo>
                    <a:lnTo>
                      <a:pt x="21" y="0"/>
                    </a:lnTo>
                    <a:lnTo>
                      <a:pt x="21" y="4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3" name="Freeform 168"/>
              <p:cNvSpPr/>
              <p:nvPr/>
            </p:nvSpPr>
            <p:spPr bwMode="auto">
              <a:xfrm>
                <a:off x="2103438" y="5702300"/>
                <a:ext cx="168275" cy="376237"/>
              </a:xfrm>
              <a:custGeom>
                <a:gdLst>
                  <a:gd name="T0" fmla="*/ 56 w 65"/>
                  <a:gd name="T1" fmla="*/ 0 h 145"/>
                  <a:gd name="T2" fmla="*/ 22 w 65"/>
                  <a:gd name="T3" fmla="*/ 0 h 145"/>
                  <a:gd name="T4" fmla="*/ 0 w 65"/>
                  <a:gd name="T5" fmla="*/ 22 h 145"/>
                  <a:gd name="T6" fmla="*/ 15 w 65"/>
                  <a:gd name="T7" fmla="*/ 43 h 145"/>
                  <a:gd name="T8" fmla="*/ 0 w 65"/>
                  <a:gd name="T9" fmla="*/ 64 h 145"/>
                  <a:gd name="T10" fmla="*/ 15 w 65"/>
                  <a:gd name="T11" fmla="*/ 85 h 145"/>
                  <a:gd name="T12" fmla="*/ 0 w 65"/>
                  <a:gd name="T13" fmla="*/ 106 h 145"/>
                  <a:gd name="T14" fmla="*/ 15 w 65"/>
                  <a:gd name="T15" fmla="*/ 128 h 145"/>
                  <a:gd name="T16" fmla="*/ 5 w 65"/>
                  <a:gd name="T17" fmla="*/ 144 h 145"/>
                  <a:gd name="T18" fmla="*/ 6 w 65"/>
                  <a:gd name="T19" fmla="*/ 145 h 145"/>
                  <a:gd name="T20" fmla="*/ 65 w 65"/>
                  <a:gd name="T21" fmla="*/ 122 h 145"/>
                  <a:gd name="T22" fmla="*/ 65 w 65"/>
                  <a:gd name="T23" fmla="*/ 7 h 145"/>
                  <a:gd name="T24" fmla="*/ 56 w 65"/>
                  <a:gd name="T25" fmla="*/ 0 h 1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145">
                    <a:moveTo>
                      <a:pt x="56" y="0"/>
                    </a:moveTo>
                    <a:cubicBezTo>
                      <a:pt x="22" y="0"/>
                      <a:pt x="22" y="0"/>
                      <a:pt x="22" y="0"/>
                    </a:cubicBezTo>
                    <a:cubicBezTo>
                      <a:pt x="10" y="0"/>
                      <a:pt x="0" y="10"/>
                      <a:pt x="0" y="22"/>
                    </a:cubicBezTo>
                    <a:cubicBezTo>
                      <a:pt x="0" y="32"/>
                      <a:pt x="6" y="40"/>
                      <a:pt x="15" y="43"/>
                    </a:cubicBezTo>
                    <a:cubicBezTo>
                      <a:pt x="6" y="46"/>
                      <a:pt x="0" y="54"/>
                      <a:pt x="0" y="64"/>
                    </a:cubicBezTo>
                    <a:cubicBezTo>
                      <a:pt x="0" y="74"/>
                      <a:pt x="6" y="82"/>
                      <a:pt x="15" y="85"/>
                    </a:cubicBezTo>
                    <a:cubicBezTo>
                      <a:pt x="6" y="88"/>
                      <a:pt x="0" y="97"/>
                      <a:pt x="0" y="106"/>
                    </a:cubicBezTo>
                    <a:cubicBezTo>
                      <a:pt x="0" y="116"/>
                      <a:pt x="6" y="125"/>
                      <a:pt x="15" y="128"/>
                    </a:cubicBezTo>
                    <a:cubicBezTo>
                      <a:pt x="9" y="130"/>
                      <a:pt x="5" y="136"/>
                      <a:pt x="5" y="144"/>
                    </a:cubicBezTo>
                    <a:cubicBezTo>
                      <a:pt x="6" y="145"/>
                      <a:pt x="6" y="145"/>
                      <a:pt x="6" y="145"/>
                    </a:cubicBezTo>
                    <a:cubicBezTo>
                      <a:pt x="65" y="122"/>
                      <a:pt x="65" y="122"/>
                      <a:pt x="65" y="122"/>
                    </a:cubicBezTo>
                    <a:cubicBezTo>
                      <a:pt x="65" y="7"/>
                      <a:pt x="65" y="7"/>
                      <a:pt x="65" y="7"/>
                    </a:cubicBezTo>
                    <a:cubicBezTo>
                      <a:pt x="62" y="5"/>
                      <a:pt x="58" y="3"/>
                      <a:pt x="56"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4" name="Freeform 169"/>
              <p:cNvSpPr/>
              <p:nvPr/>
            </p:nvSpPr>
            <p:spPr bwMode="auto">
              <a:xfrm>
                <a:off x="2247900" y="5702300"/>
                <a:ext cx="23813" cy="17462"/>
              </a:xfrm>
              <a:custGeom>
                <a:gdLst>
                  <a:gd name="T0" fmla="*/ 9 w 9"/>
                  <a:gd name="T1" fmla="*/ 0 h 7"/>
                  <a:gd name="T2" fmla="*/ 0 w 9"/>
                  <a:gd name="T3" fmla="*/ 0 h 7"/>
                  <a:gd name="T4" fmla="*/ 9 w 9"/>
                  <a:gd name="T5" fmla="*/ 7 h 7"/>
                  <a:gd name="T6" fmla="*/ 9 w 9"/>
                  <a:gd name="T7" fmla="*/ 0 h 7"/>
                </a:gdLst>
                <a:cxnLst>
                  <a:cxn ang="0">
                    <a:pos x="T0" y="T1"/>
                  </a:cxn>
                  <a:cxn ang="0">
                    <a:pos x="T2" y="T3"/>
                  </a:cxn>
                  <a:cxn ang="0">
                    <a:pos x="T4" y="T5"/>
                  </a:cxn>
                  <a:cxn ang="0">
                    <a:pos x="T6" y="T7"/>
                  </a:cxn>
                </a:cxnLst>
                <a:rect l="0" t="0" r="r" b="b"/>
                <a:pathLst>
                  <a:path w="9" h="7">
                    <a:moveTo>
                      <a:pt x="9" y="0"/>
                    </a:moveTo>
                    <a:cubicBezTo>
                      <a:pt x="0" y="0"/>
                      <a:pt x="0" y="0"/>
                      <a:pt x="0" y="0"/>
                    </a:cubicBezTo>
                    <a:cubicBezTo>
                      <a:pt x="2" y="3"/>
                      <a:pt x="6" y="5"/>
                      <a:pt x="9" y="7"/>
                    </a:cubicBezTo>
                    <a:cubicBezTo>
                      <a:pt x="9" y="0"/>
                      <a:pt x="9" y="0"/>
                      <a:pt x="9" y="0"/>
                    </a:cubicBezTo>
                  </a:path>
                </a:pathLst>
              </a:custGeom>
              <a:solidFill>
                <a:srgbClr val="E8BB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5" name="Freeform 170"/>
              <p:cNvSpPr/>
              <p:nvPr/>
            </p:nvSpPr>
            <p:spPr bwMode="auto">
              <a:xfrm>
                <a:off x="2117725" y="6018213"/>
                <a:ext cx="153988" cy="88900"/>
              </a:xfrm>
              <a:custGeom>
                <a:gdLst>
                  <a:gd name="T0" fmla="*/ 97 w 97"/>
                  <a:gd name="T1" fmla="*/ 0 h 56"/>
                  <a:gd name="T2" fmla="*/ 0 w 97"/>
                  <a:gd name="T3" fmla="*/ 38 h 56"/>
                  <a:gd name="T4" fmla="*/ 7 w 97"/>
                  <a:gd name="T5" fmla="*/ 43 h 56"/>
                  <a:gd name="T6" fmla="*/ 97 w 97"/>
                  <a:gd name="T7" fmla="*/ 56 h 56"/>
                  <a:gd name="T8" fmla="*/ 97 w 97"/>
                  <a:gd name="T9" fmla="*/ 0 h 56"/>
                </a:gdLst>
                <a:cxnLst>
                  <a:cxn ang="0">
                    <a:pos x="T0" y="T1"/>
                  </a:cxn>
                  <a:cxn ang="0">
                    <a:pos x="T2" y="T3"/>
                  </a:cxn>
                  <a:cxn ang="0">
                    <a:pos x="T4" y="T5"/>
                  </a:cxn>
                  <a:cxn ang="0">
                    <a:pos x="T6" y="T7"/>
                  </a:cxn>
                  <a:cxn ang="0">
                    <a:pos x="T8" y="T9"/>
                  </a:cxn>
                </a:cxnLst>
                <a:rect l="0" t="0" r="r" b="b"/>
                <a:pathLst>
                  <a:path w="97" h="56">
                    <a:moveTo>
                      <a:pt x="97" y="0"/>
                    </a:moveTo>
                    <a:lnTo>
                      <a:pt x="0" y="38"/>
                    </a:lnTo>
                    <a:lnTo>
                      <a:pt x="7" y="43"/>
                    </a:lnTo>
                    <a:lnTo>
                      <a:pt x="97" y="56"/>
                    </a:lnTo>
                    <a:lnTo>
                      <a:pt x="97" y="0"/>
                    </a:lnTo>
                    <a:close/>
                  </a:path>
                </a:pathLst>
              </a:custGeom>
              <a:solidFill>
                <a:srgbClr val="E8BB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6" name="Freeform 171"/>
              <p:cNvSpPr/>
              <p:nvPr/>
            </p:nvSpPr>
            <p:spPr bwMode="auto">
              <a:xfrm>
                <a:off x="2117725" y="6018213"/>
                <a:ext cx="153988" cy="88900"/>
              </a:xfrm>
              <a:custGeom>
                <a:gdLst>
                  <a:gd name="T0" fmla="*/ 97 w 97"/>
                  <a:gd name="T1" fmla="*/ 0 h 56"/>
                  <a:gd name="T2" fmla="*/ 0 w 97"/>
                  <a:gd name="T3" fmla="*/ 38 h 56"/>
                  <a:gd name="T4" fmla="*/ 7 w 97"/>
                  <a:gd name="T5" fmla="*/ 43 h 56"/>
                  <a:gd name="T6" fmla="*/ 97 w 97"/>
                  <a:gd name="T7" fmla="*/ 56 h 56"/>
                  <a:gd name="T8" fmla="*/ 97 w 97"/>
                  <a:gd name="T9" fmla="*/ 0 h 56"/>
                </a:gdLst>
                <a:cxnLst>
                  <a:cxn ang="0">
                    <a:pos x="T0" y="T1"/>
                  </a:cxn>
                  <a:cxn ang="0">
                    <a:pos x="T2" y="T3"/>
                  </a:cxn>
                  <a:cxn ang="0">
                    <a:pos x="T4" y="T5"/>
                  </a:cxn>
                  <a:cxn ang="0">
                    <a:pos x="T6" y="T7"/>
                  </a:cxn>
                  <a:cxn ang="0">
                    <a:pos x="T8" y="T9"/>
                  </a:cxn>
                </a:cxnLst>
                <a:rect l="0" t="0" r="r" b="b"/>
                <a:pathLst>
                  <a:path w="97" h="56">
                    <a:moveTo>
                      <a:pt x="97" y="0"/>
                    </a:moveTo>
                    <a:lnTo>
                      <a:pt x="0" y="38"/>
                    </a:lnTo>
                    <a:lnTo>
                      <a:pt x="7" y="43"/>
                    </a:lnTo>
                    <a:lnTo>
                      <a:pt x="97" y="56"/>
                    </a:lnTo>
                    <a:lnTo>
                      <a:pt x="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7" name="Freeform 172"/>
              <p:cNvSpPr/>
              <p:nvPr/>
            </p:nvSpPr>
            <p:spPr bwMode="auto">
              <a:xfrm>
                <a:off x="2271713" y="5702300"/>
                <a:ext cx="193675" cy="417512"/>
              </a:xfrm>
              <a:custGeom>
                <a:gdLst>
                  <a:gd name="T0" fmla="*/ 40 w 75"/>
                  <a:gd name="T1" fmla="*/ 0 h 161"/>
                  <a:gd name="T2" fmla="*/ 0 w 75"/>
                  <a:gd name="T3" fmla="*/ 0 h 161"/>
                  <a:gd name="T4" fmla="*/ 0 w 75"/>
                  <a:gd name="T5" fmla="*/ 7 h 161"/>
                  <a:gd name="T6" fmla="*/ 0 w 75"/>
                  <a:gd name="T7" fmla="*/ 122 h 161"/>
                  <a:gd name="T8" fmla="*/ 0 w 75"/>
                  <a:gd name="T9" fmla="*/ 156 h 161"/>
                  <a:gd name="T10" fmla="*/ 30 w 75"/>
                  <a:gd name="T11" fmla="*/ 161 h 161"/>
                  <a:gd name="T12" fmla="*/ 47 w 75"/>
                  <a:gd name="T13" fmla="*/ 144 h 161"/>
                  <a:gd name="T14" fmla="*/ 39 w 75"/>
                  <a:gd name="T15" fmla="*/ 129 h 161"/>
                  <a:gd name="T16" fmla="*/ 47 w 75"/>
                  <a:gd name="T17" fmla="*/ 129 h 161"/>
                  <a:gd name="T18" fmla="*/ 70 w 75"/>
                  <a:gd name="T19" fmla="*/ 106 h 161"/>
                  <a:gd name="T20" fmla="*/ 57 w 75"/>
                  <a:gd name="T21" fmla="*/ 86 h 161"/>
                  <a:gd name="T22" fmla="*/ 75 w 75"/>
                  <a:gd name="T23" fmla="*/ 64 h 161"/>
                  <a:gd name="T24" fmla="*/ 52 w 75"/>
                  <a:gd name="T25" fmla="*/ 42 h 161"/>
                  <a:gd name="T26" fmla="*/ 50 w 75"/>
                  <a:gd name="T27" fmla="*/ 42 h 161"/>
                  <a:gd name="T28" fmla="*/ 62 w 75"/>
                  <a:gd name="T29" fmla="*/ 22 h 161"/>
                  <a:gd name="T30" fmla="*/ 40 w 75"/>
                  <a:gd name="T31" fmla="*/ 0 h 16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5" h="161">
                    <a:moveTo>
                      <a:pt x="40" y="0"/>
                    </a:moveTo>
                    <a:cubicBezTo>
                      <a:pt x="0" y="0"/>
                      <a:pt x="0" y="0"/>
                      <a:pt x="0" y="0"/>
                    </a:cubicBezTo>
                    <a:cubicBezTo>
                      <a:pt x="0" y="7"/>
                      <a:pt x="0" y="7"/>
                      <a:pt x="0" y="7"/>
                    </a:cubicBezTo>
                    <a:cubicBezTo>
                      <a:pt x="0" y="122"/>
                      <a:pt x="0" y="122"/>
                      <a:pt x="0" y="122"/>
                    </a:cubicBezTo>
                    <a:cubicBezTo>
                      <a:pt x="0" y="156"/>
                      <a:pt x="0" y="156"/>
                      <a:pt x="0" y="156"/>
                    </a:cubicBezTo>
                    <a:cubicBezTo>
                      <a:pt x="30" y="161"/>
                      <a:pt x="30" y="161"/>
                      <a:pt x="30" y="161"/>
                    </a:cubicBezTo>
                    <a:cubicBezTo>
                      <a:pt x="40" y="161"/>
                      <a:pt x="47" y="153"/>
                      <a:pt x="47" y="144"/>
                    </a:cubicBezTo>
                    <a:cubicBezTo>
                      <a:pt x="47" y="137"/>
                      <a:pt x="44" y="132"/>
                      <a:pt x="39" y="129"/>
                    </a:cubicBezTo>
                    <a:cubicBezTo>
                      <a:pt x="47" y="129"/>
                      <a:pt x="47" y="129"/>
                      <a:pt x="47" y="129"/>
                    </a:cubicBezTo>
                    <a:cubicBezTo>
                      <a:pt x="60" y="129"/>
                      <a:pt x="70" y="119"/>
                      <a:pt x="70" y="106"/>
                    </a:cubicBezTo>
                    <a:cubicBezTo>
                      <a:pt x="70" y="97"/>
                      <a:pt x="64" y="90"/>
                      <a:pt x="57" y="86"/>
                    </a:cubicBezTo>
                    <a:cubicBezTo>
                      <a:pt x="67" y="84"/>
                      <a:pt x="75" y="75"/>
                      <a:pt x="75" y="64"/>
                    </a:cubicBezTo>
                    <a:cubicBezTo>
                      <a:pt x="75" y="52"/>
                      <a:pt x="65" y="42"/>
                      <a:pt x="52" y="42"/>
                    </a:cubicBezTo>
                    <a:cubicBezTo>
                      <a:pt x="50" y="42"/>
                      <a:pt x="50" y="42"/>
                      <a:pt x="50" y="42"/>
                    </a:cubicBezTo>
                    <a:cubicBezTo>
                      <a:pt x="57" y="38"/>
                      <a:pt x="62" y="31"/>
                      <a:pt x="62" y="22"/>
                    </a:cubicBezTo>
                    <a:cubicBezTo>
                      <a:pt x="62" y="10"/>
                      <a:pt x="52" y="0"/>
                      <a:pt x="40" y="0"/>
                    </a:cubicBezTo>
                  </a:path>
                </a:pathLst>
              </a:custGeom>
              <a:solidFill>
                <a:srgbClr val="2F79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8" name="Freeform 173"/>
              <p:cNvSpPr/>
              <p:nvPr/>
            </p:nvSpPr>
            <p:spPr bwMode="auto">
              <a:xfrm>
                <a:off x="2076450" y="5668963"/>
                <a:ext cx="328613" cy="115887"/>
              </a:xfrm>
              <a:custGeom>
                <a:gdLst>
                  <a:gd name="T0" fmla="*/ 105 w 127"/>
                  <a:gd name="T1" fmla="*/ 45 h 45"/>
                  <a:gd name="T2" fmla="*/ 22 w 127"/>
                  <a:gd name="T3" fmla="*/ 45 h 45"/>
                  <a:gd name="T4" fmla="*/ 0 w 127"/>
                  <a:gd name="T5" fmla="*/ 23 h 45"/>
                  <a:gd name="T6" fmla="*/ 22 w 127"/>
                  <a:gd name="T7" fmla="*/ 0 h 45"/>
                  <a:gd name="T8" fmla="*/ 105 w 127"/>
                  <a:gd name="T9" fmla="*/ 0 h 45"/>
                  <a:gd name="T10" fmla="*/ 127 w 127"/>
                  <a:gd name="T11" fmla="*/ 23 h 45"/>
                  <a:gd name="T12" fmla="*/ 105 w 127"/>
                  <a:gd name="T13" fmla="*/ 45 h 45"/>
                </a:gdLst>
                <a:cxnLst>
                  <a:cxn ang="0">
                    <a:pos x="T0" y="T1"/>
                  </a:cxn>
                  <a:cxn ang="0">
                    <a:pos x="T2" y="T3"/>
                  </a:cxn>
                  <a:cxn ang="0">
                    <a:pos x="T4" y="T5"/>
                  </a:cxn>
                  <a:cxn ang="0">
                    <a:pos x="T6" y="T7"/>
                  </a:cxn>
                  <a:cxn ang="0">
                    <a:pos x="T8" y="T9"/>
                  </a:cxn>
                  <a:cxn ang="0">
                    <a:pos x="T10" y="T11"/>
                  </a:cxn>
                  <a:cxn ang="0">
                    <a:pos x="T12" y="T13"/>
                  </a:cxn>
                </a:cxnLst>
                <a:rect l="0" t="0" r="r" b="b"/>
                <a:pathLst>
                  <a:path w="127" h="45">
                    <a:moveTo>
                      <a:pt x="105" y="45"/>
                    </a:moveTo>
                    <a:cubicBezTo>
                      <a:pt x="22" y="45"/>
                      <a:pt x="22" y="45"/>
                      <a:pt x="22" y="45"/>
                    </a:cubicBezTo>
                    <a:cubicBezTo>
                      <a:pt x="10" y="45"/>
                      <a:pt x="0" y="35"/>
                      <a:pt x="0" y="23"/>
                    </a:cubicBezTo>
                    <a:cubicBezTo>
                      <a:pt x="0" y="10"/>
                      <a:pt x="10" y="0"/>
                      <a:pt x="22" y="0"/>
                    </a:cubicBezTo>
                    <a:cubicBezTo>
                      <a:pt x="105" y="0"/>
                      <a:pt x="105" y="0"/>
                      <a:pt x="105" y="0"/>
                    </a:cubicBezTo>
                    <a:cubicBezTo>
                      <a:pt x="117" y="0"/>
                      <a:pt x="127" y="10"/>
                      <a:pt x="127" y="23"/>
                    </a:cubicBezTo>
                    <a:cubicBezTo>
                      <a:pt x="127" y="35"/>
                      <a:pt x="117" y="45"/>
                      <a:pt x="105" y="45"/>
                    </a:cubicBezTo>
                    <a:close/>
                  </a:path>
                </a:pathLst>
              </a:custGeom>
              <a:solidFill>
                <a:srgbClr val="EAC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9" name="Freeform 174"/>
              <p:cNvSpPr/>
              <p:nvPr/>
            </p:nvSpPr>
            <p:spPr bwMode="auto">
              <a:xfrm>
                <a:off x="2076450" y="5776913"/>
                <a:ext cx="361950" cy="117475"/>
              </a:xfrm>
              <a:custGeom>
                <a:gdLst>
                  <a:gd name="T0" fmla="*/ 117 w 140"/>
                  <a:gd name="T1" fmla="*/ 45 h 45"/>
                  <a:gd name="T2" fmla="*/ 22 w 140"/>
                  <a:gd name="T3" fmla="*/ 45 h 45"/>
                  <a:gd name="T4" fmla="*/ 0 w 140"/>
                  <a:gd name="T5" fmla="*/ 23 h 45"/>
                  <a:gd name="T6" fmla="*/ 22 w 140"/>
                  <a:gd name="T7" fmla="*/ 0 h 45"/>
                  <a:gd name="T8" fmla="*/ 117 w 140"/>
                  <a:gd name="T9" fmla="*/ 0 h 45"/>
                  <a:gd name="T10" fmla="*/ 140 w 140"/>
                  <a:gd name="T11" fmla="*/ 23 h 45"/>
                  <a:gd name="T12" fmla="*/ 117 w 140"/>
                  <a:gd name="T13" fmla="*/ 45 h 45"/>
                </a:gdLst>
                <a:cxnLst>
                  <a:cxn ang="0">
                    <a:pos x="T0" y="T1"/>
                  </a:cxn>
                  <a:cxn ang="0">
                    <a:pos x="T2" y="T3"/>
                  </a:cxn>
                  <a:cxn ang="0">
                    <a:pos x="T4" y="T5"/>
                  </a:cxn>
                  <a:cxn ang="0">
                    <a:pos x="T6" y="T7"/>
                  </a:cxn>
                  <a:cxn ang="0">
                    <a:pos x="T8" y="T9"/>
                  </a:cxn>
                  <a:cxn ang="0">
                    <a:pos x="T10" y="T11"/>
                  </a:cxn>
                  <a:cxn ang="0">
                    <a:pos x="T12" y="T13"/>
                  </a:cxn>
                </a:cxnLst>
                <a:rect l="0" t="0" r="r" b="b"/>
                <a:pathLst>
                  <a:path w="140" h="45">
                    <a:moveTo>
                      <a:pt x="117" y="45"/>
                    </a:moveTo>
                    <a:cubicBezTo>
                      <a:pt x="22" y="45"/>
                      <a:pt x="22" y="45"/>
                      <a:pt x="22" y="45"/>
                    </a:cubicBezTo>
                    <a:cubicBezTo>
                      <a:pt x="10" y="45"/>
                      <a:pt x="0" y="35"/>
                      <a:pt x="0" y="23"/>
                    </a:cubicBezTo>
                    <a:cubicBezTo>
                      <a:pt x="0" y="10"/>
                      <a:pt x="10" y="0"/>
                      <a:pt x="22" y="0"/>
                    </a:cubicBezTo>
                    <a:cubicBezTo>
                      <a:pt x="117" y="0"/>
                      <a:pt x="117" y="0"/>
                      <a:pt x="117" y="0"/>
                    </a:cubicBezTo>
                    <a:cubicBezTo>
                      <a:pt x="130" y="0"/>
                      <a:pt x="140" y="10"/>
                      <a:pt x="140" y="23"/>
                    </a:cubicBezTo>
                    <a:cubicBezTo>
                      <a:pt x="140" y="35"/>
                      <a:pt x="130" y="45"/>
                      <a:pt x="117" y="45"/>
                    </a:cubicBezTo>
                    <a:close/>
                  </a:path>
                </a:pathLst>
              </a:custGeom>
              <a:solidFill>
                <a:srgbClr val="EAC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0" name="Freeform 175"/>
              <p:cNvSpPr/>
              <p:nvPr/>
            </p:nvSpPr>
            <p:spPr bwMode="auto">
              <a:xfrm>
                <a:off x="2076450" y="5889625"/>
                <a:ext cx="349250" cy="112712"/>
              </a:xfrm>
              <a:custGeom>
                <a:gdLst>
                  <a:gd name="T0" fmla="*/ 112 w 135"/>
                  <a:gd name="T1" fmla="*/ 44 h 44"/>
                  <a:gd name="T2" fmla="*/ 22 w 135"/>
                  <a:gd name="T3" fmla="*/ 44 h 44"/>
                  <a:gd name="T4" fmla="*/ 0 w 135"/>
                  <a:gd name="T5" fmla="*/ 22 h 44"/>
                  <a:gd name="T6" fmla="*/ 22 w 135"/>
                  <a:gd name="T7" fmla="*/ 0 h 44"/>
                  <a:gd name="T8" fmla="*/ 112 w 135"/>
                  <a:gd name="T9" fmla="*/ 0 h 44"/>
                  <a:gd name="T10" fmla="*/ 135 w 135"/>
                  <a:gd name="T11" fmla="*/ 22 h 44"/>
                  <a:gd name="T12" fmla="*/ 112 w 135"/>
                  <a:gd name="T13" fmla="*/ 44 h 44"/>
                </a:gdLst>
                <a:cxnLst>
                  <a:cxn ang="0">
                    <a:pos x="T0" y="T1"/>
                  </a:cxn>
                  <a:cxn ang="0">
                    <a:pos x="T2" y="T3"/>
                  </a:cxn>
                  <a:cxn ang="0">
                    <a:pos x="T4" y="T5"/>
                  </a:cxn>
                  <a:cxn ang="0">
                    <a:pos x="T6" y="T7"/>
                  </a:cxn>
                  <a:cxn ang="0">
                    <a:pos x="T8" y="T9"/>
                  </a:cxn>
                  <a:cxn ang="0">
                    <a:pos x="T10" y="T11"/>
                  </a:cxn>
                  <a:cxn ang="0">
                    <a:pos x="T12" y="T13"/>
                  </a:cxn>
                </a:cxnLst>
                <a:rect l="0" t="0" r="r" b="b"/>
                <a:pathLst>
                  <a:path w="135" h="44">
                    <a:moveTo>
                      <a:pt x="112" y="44"/>
                    </a:moveTo>
                    <a:cubicBezTo>
                      <a:pt x="22" y="44"/>
                      <a:pt x="22" y="44"/>
                      <a:pt x="22" y="44"/>
                    </a:cubicBezTo>
                    <a:cubicBezTo>
                      <a:pt x="10" y="44"/>
                      <a:pt x="0" y="34"/>
                      <a:pt x="0" y="22"/>
                    </a:cubicBezTo>
                    <a:cubicBezTo>
                      <a:pt x="0" y="10"/>
                      <a:pt x="10" y="0"/>
                      <a:pt x="22" y="0"/>
                    </a:cubicBezTo>
                    <a:cubicBezTo>
                      <a:pt x="112" y="0"/>
                      <a:pt x="112" y="0"/>
                      <a:pt x="112" y="0"/>
                    </a:cubicBezTo>
                    <a:cubicBezTo>
                      <a:pt x="125" y="0"/>
                      <a:pt x="135" y="10"/>
                      <a:pt x="135" y="22"/>
                    </a:cubicBezTo>
                    <a:cubicBezTo>
                      <a:pt x="135" y="34"/>
                      <a:pt x="125" y="44"/>
                      <a:pt x="112" y="44"/>
                    </a:cubicBezTo>
                    <a:close/>
                  </a:path>
                </a:pathLst>
              </a:custGeom>
              <a:solidFill>
                <a:srgbClr val="EAC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1" name="Freeform 176"/>
              <p:cNvSpPr/>
              <p:nvPr/>
            </p:nvSpPr>
            <p:spPr bwMode="auto">
              <a:xfrm>
                <a:off x="2089150" y="5997575"/>
                <a:ext cx="277813" cy="90487"/>
              </a:xfrm>
              <a:custGeom>
                <a:gdLst>
                  <a:gd name="T0" fmla="*/ 90 w 107"/>
                  <a:gd name="T1" fmla="*/ 35 h 35"/>
                  <a:gd name="T2" fmla="*/ 17 w 107"/>
                  <a:gd name="T3" fmla="*/ 35 h 35"/>
                  <a:gd name="T4" fmla="*/ 0 w 107"/>
                  <a:gd name="T5" fmla="*/ 17 h 35"/>
                  <a:gd name="T6" fmla="*/ 17 w 107"/>
                  <a:gd name="T7" fmla="*/ 0 h 35"/>
                  <a:gd name="T8" fmla="*/ 90 w 107"/>
                  <a:gd name="T9" fmla="*/ 0 h 35"/>
                  <a:gd name="T10" fmla="*/ 107 w 107"/>
                  <a:gd name="T11" fmla="*/ 17 h 35"/>
                  <a:gd name="T12" fmla="*/ 90 w 107"/>
                  <a:gd name="T13" fmla="*/ 35 h 35"/>
                </a:gdLst>
                <a:cxnLst>
                  <a:cxn ang="0">
                    <a:pos x="T0" y="T1"/>
                  </a:cxn>
                  <a:cxn ang="0">
                    <a:pos x="T2" y="T3"/>
                  </a:cxn>
                  <a:cxn ang="0">
                    <a:pos x="T4" y="T5"/>
                  </a:cxn>
                  <a:cxn ang="0">
                    <a:pos x="T6" y="T7"/>
                  </a:cxn>
                  <a:cxn ang="0">
                    <a:pos x="T8" y="T9"/>
                  </a:cxn>
                  <a:cxn ang="0">
                    <a:pos x="T10" y="T11"/>
                  </a:cxn>
                  <a:cxn ang="0">
                    <a:pos x="T12" y="T13"/>
                  </a:cxn>
                </a:cxnLst>
                <a:rect l="0" t="0" r="r" b="b"/>
                <a:pathLst>
                  <a:path w="107" h="35">
                    <a:moveTo>
                      <a:pt x="90" y="35"/>
                    </a:moveTo>
                    <a:cubicBezTo>
                      <a:pt x="17" y="35"/>
                      <a:pt x="17" y="35"/>
                      <a:pt x="17" y="35"/>
                    </a:cubicBezTo>
                    <a:cubicBezTo>
                      <a:pt x="8" y="35"/>
                      <a:pt x="0" y="27"/>
                      <a:pt x="0" y="17"/>
                    </a:cubicBezTo>
                    <a:cubicBezTo>
                      <a:pt x="0" y="8"/>
                      <a:pt x="8" y="0"/>
                      <a:pt x="17" y="0"/>
                    </a:cubicBezTo>
                    <a:cubicBezTo>
                      <a:pt x="90" y="0"/>
                      <a:pt x="90" y="0"/>
                      <a:pt x="90" y="0"/>
                    </a:cubicBezTo>
                    <a:cubicBezTo>
                      <a:pt x="100" y="0"/>
                      <a:pt x="107" y="8"/>
                      <a:pt x="107" y="17"/>
                    </a:cubicBezTo>
                    <a:cubicBezTo>
                      <a:pt x="107" y="27"/>
                      <a:pt x="100" y="35"/>
                      <a:pt x="90" y="35"/>
                    </a:cubicBezTo>
                    <a:close/>
                  </a:path>
                </a:pathLst>
              </a:custGeom>
              <a:solidFill>
                <a:srgbClr val="EAC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2" name="Freeform 177"/>
              <p:cNvSpPr/>
              <p:nvPr/>
            </p:nvSpPr>
            <p:spPr bwMode="auto">
              <a:xfrm>
                <a:off x="4084638" y="5702300"/>
                <a:ext cx="168275" cy="376237"/>
              </a:xfrm>
              <a:custGeom>
                <a:gdLst>
                  <a:gd name="T0" fmla="*/ 42 w 65"/>
                  <a:gd name="T1" fmla="*/ 0 h 145"/>
                  <a:gd name="T2" fmla="*/ 22 w 65"/>
                  <a:gd name="T3" fmla="*/ 0 h 145"/>
                  <a:gd name="T4" fmla="*/ 5 w 65"/>
                  <a:gd name="T5" fmla="*/ 8 h 145"/>
                  <a:gd name="T6" fmla="*/ 0 w 65"/>
                  <a:gd name="T7" fmla="*/ 8 h 145"/>
                  <a:gd name="T8" fmla="*/ 0 w 65"/>
                  <a:gd name="T9" fmla="*/ 122 h 145"/>
                  <a:gd name="T10" fmla="*/ 59 w 65"/>
                  <a:gd name="T11" fmla="*/ 145 h 145"/>
                  <a:gd name="T12" fmla="*/ 60 w 65"/>
                  <a:gd name="T13" fmla="*/ 144 h 145"/>
                  <a:gd name="T14" fmla="*/ 49 w 65"/>
                  <a:gd name="T15" fmla="*/ 128 h 145"/>
                  <a:gd name="T16" fmla="*/ 65 w 65"/>
                  <a:gd name="T17" fmla="*/ 106 h 145"/>
                  <a:gd name="T18" fmla="*/ 50 w 65"/>
                  <a:gd name="T19" fmla="*/ 85 h 145"/>
                  <a:gd name="T20" fmla="*/ 65 w 65"/>
                  <a:gd name="T21" fmla="*/ 64 h 145"/>
                  <a:gd name="T22" fmla="*/ 50 w 65"/>
                  <a:gd name="T23" fmla="*/ 43 h 145"/>
                  <a:gd name="T24" fmla="*/ 65 w 65"/>
                  <a:gd name="T25" fmla="*/ 22 h 145"/>
                  <a:gd name="T26" fmla="*/ 42 w 65"/>
                  <a:gd name="T27" fmla="*/ 0 h 1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45">
                    <a:moveTo>
                      <a:pt x="42" y="0"/>
                    </a:moveTo>
                    <a:cubicBezTo>
                      <a:pt x="22" y="0"/>
                      <a:pt x="22" y="0"/>
                      <a:pt x="22" y="0"/>
                    </a:cubicBezTo>
                    <a:cubicBezTo>
                      <a:pt x="18" y="5"/>
                      <a:pt x="11" y="8"/>
                      <a:pt x="5" y="8"/>
                    </a:cubicBezTo>
                    <a:cubicBezTo>
                      <a:pt x="3" y="8"/>
                      <a:pt x="2" y="8"/>
                      <a:pt x="0" y="8"/>
                    </a:cubicBezTo>
                    <a:cubicBezTo>
                      <a:pt x="0" y="122"/>
                      <a:pt x="0" y="122"/>
                      <a:pt x="0" y="122"/>
                    </a:cubicBezTo>
                    <a:cubicBezTo>
                      <a:pt x="59" y="145"/>
                      <a:pt x="59" y="145"/>
                      <a:pt x="59" y="145"/>
                    </a:cubicBezTo>
                    <a:cubicBezTo>
                      <a:pt x="60" y="144"/>
                      <a:pt x="60" y="144"/>
                      <a:pt x="60" y="144"/>
                    </a:cubicBezTo>
                    <a:cubicBezTo>
                      <a:pt x="60" y="136"/>
                      <a:pt x="55" y="130"/>
                      <a:pt x="49" y="128"/>
                    </a:cubicBezTo>
                    <a:cubicBezTo>
                      <a:pt x="58" y="125"/>
                      <a:pt x="65" y="116"/>
                      <a:pt x="65" y="106"/>
                    </a:cubicBezTo>
                    <a:cubicBezTo>
                      <a:pt x="65" y="97"/>
                      <a:pt x="58" y="88"/>
                      <a:pt x="50" y="85"/>
                    </a:cubicBezTo>
                    <a:cubicBezTo>
                      <a:pt x="58" y="82"/>
                      <a:pt x="65" y="74"/>
                      <a:pt x="65" y="64"/>
                    </a:cubicBezTo>
                    <a:cubicBezTo>
                      <a:pt x="65" y="54"/>
                      <a:pt x="58" y="46"/>
                      <a:pt x="50" y="43"/>
                    </a:cubicBezTo>
                    <a:cubicBezTo>
                      <a:pt x="58" y="40"/>
                      <a:pt x="65" y="32"/>
                      <a:pt x="65" y="22"/>
                    </a:cubicBezTo>
                    <a:cubicBezTo>
                      <a:pt x="65" y="10"/>
                      <a:pt x="55" y="0"/>
                      <a:pt x="42"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3" name="Freeform 178"/>
              <p:cNvSpPr/>
              <p:nvPr/>
            </p:nvSpPr>
            <p:spPr bwMode="auto">
              <a:xfrm>
                <a:off x="4084638" y="5702300"/>
                <a:ext cx="57150" cy="20637"/>
              </a:xfrm>
              <a:custGeom>
                <a:gdLst>
                  <a:gd name="T0" fmla="*/ 22 w 22"/>
                  <a:gd name="T1" fmla="*/ 0 h 8"/>
                  <a:gd name="T2" fmla="*/ 0 w 22"/>
                  <a:gd name="T3" fmla="*/ 0 h 8"/>
                  <a:gd name="T4" fmla="*/ 0 w 22"/>
                  <a:gd name="T5" fmla="*/ 8 h 8"/>
                  <a:gd name="T6" fmla="*/ 5 w 22"/>
                  <a:gd name="T7" fmla="*/ 8 h 8"/>
                  <a:gd name="T8" fmla="*/ 22 w 22"/>
                  <a:gd name="T9" fmla="*/ 0 h 8"/>
                </a:gdLst>
                <a:cxnLst>
                  <a:cxn ang="0">
                    <a:pos x="T0" y="T1"/>
                  </a:cxn>
                  <a:cxn ang="0">
                    <a:pos x="T2" y="T3"/>
                  </a:cxn>
                  <a:cxn ang="0">
                    <a:pos x="T4" y="T5"/>
                  </a:cxn>
                  <a:cxn ang="0">
                    <a:pos x="T6" y="T7"/>
                  </a:cxn>
                  <a:cxn ang="0">
                    <a:pos x="T8" y="T9"/>
                  </a:cxn>
                </a:cxnLst>
                <a:rect l="0" t="0" r="r" b="b"/>
                <a:pathLst>
                  <a:path w="22" h="8">
                    <a:moveTo>
                      <a:pt x="22" y="0"/>
                    </a:moveTo>
                    <a:cubicBezTo>
                      <a:pt x="0" y="0"/>
                      <a:pt x="0" y="0"/>
                      <a:pt x="0" y="0"/>
                    </a:cubicBezTo>
                    <a:cubicBezTo>
                      <a:pt x="0" y="8"/>
                      <a:pt x="0" y="8"/>
                      <a:pt x="0" y="8"/>
                    </a:cubicBezTo>
                    <a:cubicBezTo>
                      <a:pt x="2" y="8"/>
                      <a:pt x="3" y="8"/>
                      <a:pt x="5" y="8"/>
                    </a:cubicBezTo>
                    <a:cubicBezTo>
                      <a:pt x="11" y="8"/>
                      <a:pt x="18" y="5"/>
                      <a:pt x="22" y="0"/>
                    </a:cubicBezTo>
                  </a:path>
                </a:pathLst>
              </a:custGeom>
              <a:solidFill>
                <a:srgbClr val="E8BB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4" name="Freeform 179"/>
              <p:cNvSpPr/>
              <p:nvPr/>
            </p:nvSpPr>
            <p:spPr bwMode="auto">
              <a:xfrm>
                <a:off x="4084638" y="6018213"/>
                <a:ext cx="152400" cy="88900"/>
              </a:xfrm>
              <a:custGeom>
                <a:gdLst>
                  <a:gd name="T0" fmla="*/ 0 w 96"/>
                  <a:gd name="T1" fmla="*/ 0 h 56"/>
                  <a:gd name="T2" fmla="*/ 0 w 96"/>
                  <a:gd name="T3" fmla="*/ 56 h 56"/>
                  <a:gd name="T4" fmla="*/ 90 w 96"/>
                  <a:gd name="T5" fmla="*/ 43 h 56"/>
                  <a:gd name="T6" fmla="*/ 96 w 96"/>
                  <a:gd name="T7" fmla="*/ 38 h 56"/>
                  <a:gd name="T8" fmla="*/ 0 w 96"/>
                  <a:gd name="T9" fmla="*/ 0 h 56"/>
                </a:gdLst>
                <a:cxnLst>
                  <a:cxn ang="0">
                    <a:pos x="T0" y="T1"/>
                  </a:cxn>
                  <a:cxn ang="0">
                    <a:pos x="T2" y="T3"/>
                  </a:cxn>
                  <a:cxn ang="0">
                    <a:pos x="T4" y="T5"/>
                  </a:cxn>
                  <a:cxn ang="0">
                    <a:pos x="T6" y="T7"/>
                  </a:cxn>
                  <a:cxn ang="0">
                    <a:pos x="T8" y="T9"/>
                  </a:cxn>
                </a:cxnLst>
                <a:rect l="0" t="0" r="r" b="b"/>
                <a:pathLst>
                  <a:path w="96" h="56">
                    <a:moveTo>
                      <a:pt x="0" y="0"/>
                    </a:moveTo>
                    <a:lnTo>
                      <a:pt x="0" y="56"/>
                    </a:lnTo>
                    <a:lnTo>
                      <a:pt x="90" y="43"/>
                    </a:lnTo>
                    <a:lnTo>
                      <a:pt x="96" y="38"/>
                    </a:lnTo>
                    <a:lnTo>
                      <a:pt x="0" y="0"/>
                    </a:lnTo>
                    <a:close/>
                  </a:path>
                </a:pathLst>
              </a:custGeom>
              <a:solidFill>
                <a:srgbClr val="E8BB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5" name="Freeform 180"/>
              <p:cNvSpPr/>
              <p:nvPr/>
            </p:nvSpPr>
            <p:spPr bwMode="auto">
              <a:xfrm>
                <a:off x="4084638" y="6018213"/>
                <a:ext cx="152400" cy="88900"/>
              </a:xfrm>
              <a:custGeom>
                <a:gdLst>
                  <a:gd name="T0" fmla="*/ 0 w 96"/>
                  <a:gd name="T1" fmla="*/ 0 h 56"/>
                  <a:gd name="T2" fmla="*/ 0 w 96"/>
                  <a:gd name="T3" fmla="*/ 56 h 56"/>
                  <a:gd name="T4" fmla="*/ 90 w 96"/>
                  <a:gd name="T5" fmla="*/ 43 h 56"/>
                  <a:gd name="T6" fmla="*/ 96 w 96"/>
                  <a:gd name="T7" fmla="*/ 38 h 56"/>
                  <a:gd name="T8" fmla="*/ 0 w 96"/>
                  <a:gd name="T9" fmla="*/ 0 h 56"/>
                </a:gdLst>
                <a:cxnLst>
                  <a:cxn ang="0">
                    <a:pos x="T0" y="T1"/>
                  </a:cxn>
                  <a:cxn ang="0">
                    <a:pos x="T2" y="T3"/>
                  </a:cxn>
                  <a:cxn ang="0">
                    <a:pos x="T4" y="T5"/>
                  </a:cxn>
                  <a:cxn ang="0">
                    <a:pos x="T6" y="T7"/>
                  </a:cxn>
                  <a:cxn ang="0">
                    <a:pos x="T8" y="T9"/>
                  </a:cxn>
                </a:cxnLst>
                <a:rect l="0" t="0" r="r" b="b"/>
                <a:pathLst>
                  <a:path w="96" h="56">
                    <a:moveTo>
                      <a:pt x="0" y="0"/>
                    </a:moveTo>
                    <a:lnTo>
                      <a:pt x="0" y="56"/>
                    </a:lnTo>
                    <a:lnTo>
                      <a:pt x="90" y="43"/>
                    </a:lnTo>
                    <a:lnTo>
                      <a:pt x="96" y="3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6" name="Freeform 181"/>
              <p:cNvSpPr/>
              <p:nvPr/>
            </p:nvSpPr>
            <p:spPr bwMode="auto">
              <a:xfrm>
                <a:off x="3890963" y="5702300"/>
                <a:ext cx="193675" cy="417512"/>
              </a:xfrm>
              <a:custGeom>
                <a:gdLst>
                  <a:gd name="T0" fmla="*/ 75 w 75"/>
                  <a:gd name="T1" fmla="*/ 0 h 161"/>
                  <a:gd name="T2" fmla="*/ 35 w 75"/>
                  <a:gd name="T3" fmla="*/ 0 h 161"/>
                  <a:gd name="T4" fmla="*/ 12 w 75"/>
                  <a:gd name="T5" fmla="*/ 22 h 161"/>
                  <a:gd name="T6" fmla="*/ 25 w 75"/>
                  <a:gd name="T7" fmla="*/ 42 h 161"/>
                  <a:gd name="T8" fmla="*/ 22 w 75"/>
                  <a:gd name="T9" fmla="*/ 42 h 161"/>
                  <a:gd name="T10" fmla="*/ 0 w 75"/>
                  <a:gd name="T11" fmla="*/ 64 h 161"/>
                  <a:gd name="T12" fmla="*/ 18 w 75"/>
                  <a:gd name="T13" fmla="*/ 86 h 161"/>
                  <a:gd name="T14" fmla="*/ 5 w 75"/>
                  <a:gd name="T15" fmla="*/ 106 h 161"/>
                  <a:gd name="T16" fmla="*/ 27 w 75"/>
                  <a:gd name="T17" fmla="*/ 129 h 161"/>
                  <a:gd name="T18" fmla="*/ 36 w 75"/>
                  <a:gd name="T19" fmla="*/ 129 h 161"/>
                  <a:gd name="T20" fmla="*/ 27 w 75"/>
                  <a:gd name="T21" fmla="*/ 144 h 161"/>
                  <a:gd name="T22" fmla="*/ 45 w 75"/>
                  <a:gd name="T23" fmla="*/ 161 h 161"/>
                  <a:gd name="T24" fmla="*/ 75 w 75"/>
                  <a:gd name="T25" fmla="*/ 156 h 161"/>
                  <a:gd name="T26" fmla="*/ 75 w 75"/>
                  <a:gd name="T27" fmla="*/ 122 h 161"/>
                  <a:gd name="T28" fmla="*/ 75 w 75"/>
                  <a:gd name="T29" fmla="*/ 8 h 161"/>
                  <a:gd name="T30" fmla="*/ 75 w 75"/>
                  <a:gd name="T31" fmla="*/ 0 h 16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5" h="161">
                    <a:moveTo>
                      <a:pt x="75" y="0"/>
                    </a:moveTo>
                    <a:cubicBezTo>
                      <a:pt x="35" y="0"/>
                      <a:pt x="35" y="0"/>
                      <a:pt x="35" y="0"/>
                    </a:cubicBezTo>
                    <a:cubicBezTo>
                      <a:pt x="22" y="0"/>
                      <a:pt x="12" y="10"/>
                      <a:pt x="12" y="22"/>
                    </a:cubicBezTo>
                    <a:cubicBezTo>
                      <a:pt x="12" y="31"/>
                      <a:pt x="17" y="38"/>
                      <a:pt x="25" y="42"/>
                    </a:cubicBezTo>
                    <a:cubicBezTo>
                      <a:pt x="22" y="42"/>
                      <a:pt x="22" y="42"/>
                      <a:pt x="22" y="42"/>
                    </a:cubicBezTo>
                    <a:cubicBezTo>
                      <a:pt x="10" y="42"/>
                      <a:pt x="0" y="52"/>
                      <a:pt x="0" y="64"/>
                    </a:cubicBezTo>
                    <a:cubicBezTo>
                      <a:pt x="0" y="75"/>
                      <a:pt x="8" y="84"/>
                      <a:pt x="18" y="86"/>
                    </a:cubicBezTo>
                    <a:cubicBezTo>
                      <a:pt x="10" y="90"/>
                      <a:pt x="5" y="97"/>
                      <a:pt x="5" y="106"/>
                    </a:cubicBezTo>
                    <a:cubicBezTo>
                      <a:pt x="5" y="119"/>
                      <a:pt x="15" y="129"/>
                      <a:pt x="27" y="129"/>
                    </a:cubicBezTo>
                    <a:cubicBezTo>
                      <a:pt x="36" y="129"/>
                      <a:pt x="36" y="129"/>
                      <a:pt x="36" y="129"/>
                    </a:cubicBezTo>
                    <a:cubicBezTo>
                      <a:pt x="31" y="132"/>
                      <a:pt x="27" y="137"/>
                      <a:pt x="27" y="144"/>
                    </a:cubicBezTo>
                    <a:cubicBezTo>
                      <a:pt x="27" y="153"/>
                      <a:pt x="35" y="161"/>
                      <a:pt x="45" y="161"/>
                    </a:cubicBezTo>
                    <a:cubicBezTo>
                      <a:pt x="75" y="156"/>
                      <a:pt x="75" y="156"/>
                      <a:pt x="75" y="156"/>
                    </a:cubicBezTo>
                    <a:cubicBezTo>
                      <a:pt x="75" y="122"/>
                      <a:pt x="75" y="122"/>
                      <a:pt x="75" y="122"/>
                    </a:cubicBezTo>
                    <a:cubicBezTo>
                      <a:pt x="75" y="8"/>
                      <a:pt x="75" y="8"/>
                      <a:pt x="75" y="8"/>
                    </a:cubicBezTo>
                    <a:cubicBezTo>
                      <a:pt x="75" y="0"/>
                      <a:pt x="75" y="0"/>
                      <a:pt x="75" y="0"/>
                    </a:cubicBezTo>
                  </a:path>
                </a:pathLst>
              </a:custGeom>
              <a:solidFill>
                <a:srgbClr val="2F79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7" name="Freeform 182"/>
              <p:cNvSpPr/>
              <p:nvPr/>
            </p:nvSpPr>
            <p:spPr bwMode="auto">
              <a:xfrm>
                <a:off x="3948113" y="5668963"/>
                <a:ext cx="330200" cy="115887"/>
              </a:xfrm>
              <a:custGeom>
                <a:gdLst>
                  <a:gd name="T0" fmla="*/ 105 w 128"/>
                  <a:gd name="T1" fmla="*/ 45 h 45"/>
                  <a:gd name="T2" fmla="*/ 23 w 128"/>
                  <a:gd name="T3" fmla="*/ 45 h 45"/>
                  <a:gd name="T4" fmla="*/ 0 w 128"/>
                  <a:gd name="T5" fmla="*/ 23 h 45"/>
                  <a:gd name="T6" fmla="*/ 23 w 128"/>
                  <a:gd name="T7" fmla="*/ 0 h 45"/>
                  <a:gd name="T8" fmla="*/ 105 w 128"/>
                  <a:gd name="T9" fmla="*/ 0 h 45"/>
                  <a:gd name="T10" fmla="*/ 128 w 128"/>
                  <a:gd name="T11" fmla="*/ 23 h 45"/>
                  <a:gd name="T12" fmla="*/ 105 w 128"/>
                  <a:gd name="T13" fmla="*/ 45 h 45"/>
                </a:gdLst>
                <a:cxnLst>
                  <a:cxn ang="0">
                    <a:pos x="T0" y="T1"/>
                  </a:cxn>
                  <a:cxn ang="0">
                    <a:pos x="T2" y="T3"/>
                  </a:cxn>
                  <a:cxn ang="0">
                    <a:pos x="T4" y="T5"/>
                  </a:cxn>
                  <a:cxn ang="0">
                    <a:pos x="T6" y="T7"/>
                  </a:cxn>
                  <a:cxn ang="0">
                    <a:pos x="T8" y="T9"/>
                  </a:cxn>
                  <a:cxn ang="0">
                    <a:pos x="T10" y="T11"/>
                  </a:cxn>
                  <a:cxn ang="0">
                    <a:pos x="T12" y="T13"/>
                  </a:cxn>
                </a:cxnLst>
                <a:rect l="0" t="0" r="r" b="b"/>
                <a:pathLst>
                  <a:path w="128" h="45">
                    <a:moveTo>
                      <a:pt x="105" y="45"/>
                    </a:moveTo>
                    <a:cubicBezTo>
                      <a:pt x="23" y="45"/>
                      <a:pt x="23" y="45"/>
                      <a:pt x="23" y="45"/>
                    </a:cubicBezTo>
                    <a:cubicBezTo>
                      <a:pt x="10" y="45"/>
                      <a:pt x="0" y="35"/>
                      <a:pt x="0" y="23"/>
                    </a:cubicBezTo>
                    <a:cubicBezTo>
                      <a:pt x="0" y="10"/>
                      <a:pt x="10" y="0"/>
                      <a:pt x="23" y="0"/>
                    </a:cubicBezTo>
                    <a:cubicBezTo>
                      <a:pt x="105" y="0"/>
                      <a:pt x="105" y="0"/>
                      <a:pt x="105" y="0"/>
                    </a:cubicBezTo>
                    <a:cubicBezTo>
                      <a:pt x="118" y="0"/>
                      <a:pt x="128" y="10"/>
                      <a:pt x="128" y="23"/>
                    </a:cubicBezTo>
                    <a:cubicBezTo>
                      <a:pt x="128" y="35"/>
                      <a:pt x="118" y="45"/>
                      <a:pt x="105" y="45"/>
                    </a:cubicBezTo>
                    <a:close/>
                  </a:path>
                </a:pathLst>
              </a:custGeom>
              <a:solidFill>
                <a:srgbClr val="EAC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8" name="Freeform 183"/>
              <p:cNvSpPr/>
              <p:nvPr/>
            </p:nvSpPr>
            <p:spPr bwMode="auto">
              <a:xfrm>
                <a:off x="3916363" y="5776913"/>
                <a:ext cx="361950" cy="117475"/>
              </a:xfrm>
              <a:custGeom>
                <a:gdLst>
                  <a:gd name="T0" fmla="*/ 117 w 140"/>
                  <a:gd name="T1" fmla="*/ 45 h 45"/>
                  <a:gd name="T2" fmla="*/ 22 w 140"/>
                  <a:gd name="T3" fmla="*/ 45 h 45"/>
                  <a:gd name="T4" fmla="*/ 0 w 140"/>
                  <a:gd name="T5" fmla="*/ 23 h 45"/>
                  <a:gd name="T6" fmla="*/ 22 w 140"/>
                  <a:gd name="T7" fmla="*/ 0 h 45"/>
                  <a:gd name="T8" fmla="*/ 117 w 140"/>
                  <a:gd name="T9" fmla="*/ 0 h 45"/>
                  <a:gd name="T10" fmla="*/ 140 w 140"/>
                  <a:gd name="T11" fmla="*/ 23 h 45"/>
                  <a:gd name="T12" fmla="*/ 117 w 140"/>
                  <a:gd name="T13" fmla="*/ 45 h 45"/>
                </a:gdLst>
                <a:cxnLst>
                  <a:cxn ang="0">
                    <a:pos x="T0" y="T1"/>
                  </a:cxn>
                  <a:cxn ang="0">
                    <a:pos x="T2" y="T3"/>
                  </a:cxn>
                  <a:cxn ang="0">
                    <a:pos x="T4" y="T5"/>
                  </a:cxn>
                  <a:cxn ang="0">
                    <a:pos x="T6" y="T7"/>
                  </a:cxn>
                  <a:cxn ang="0">
                    <a:pos x="T8" y="T9"/>
                  </a:cxn>
                  <a:cxn ang="0">
                    <a:pos x="T10" y="T11"/>
                  </a:cxn>
                  <a:cxn ang="0">
                    <a:pos x="T12" y="T13"/>
                  </a:cxn>
                </a:cxnLst>
                <a:rect l="0" t="0" r="r" b="b"/>
                <a:pathLst>
                  <a:path w="140" h="45">
                    <a:moveTo>
                      <a:pt x="117" y="45"/>
                    </a:moveTo>
                    <a:cubicBezTo>
                      <a:pt x="22" y="45"/>
                      <a:pt x="22" y="45"/>
                      <a:pt x="22" y="45"/>
                    </a:cubicBezTo>
                    <a:cubicBezTo>
                      <a:pt x="10" y="45"/>
                      <a:pt x="0" y="35"/>
                      <a:pt x="0" y="23"/>
                    </a:cubicBezTo>
                    <a:cubicBezTo>
                      <a:pt x="0" y="10"/>
                      <a:pt x="10" y="0"/>
                      <a:pt x="22" y="0"/>
                    </a:cubicBezTo>
                    <a:cubicBezTo>
                      <a:pt x="117" y="0"/>
                      <a:pt x="117" y="0"/>
                      <a:pt x="117" y="0"/>
                    </a:cubicBezTo>
                    <a:cubicBezTo>
                      <a:pt x="130" y="0"/>
                      <a:pt x="140" y="10"/>
                      <a:pt x="140" y="23"/>
                    </a:cubicBezTo>
                    <a:cubicBezTo>
                      <a:pt x="140" y="35"/>
                      <a:pt x="130" y="45"/>
                      <a:pt x="117" y="45"/>
                    </a:cubicBezTo>
                    <a:close/>
                  </a:path>
                </a:pathLst>
              </a:custGeom>
              <a:solidFill>
                <a:srgbClr val="EAC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9" name="Freeform 184"/>
              <p:cNvSpPr/>
              <p:nvPr/>
            </p:nvSpPr>
            <p:spPr bwMode="auto">
              <a:xfrm>
                <a:off x="3929063" y="5889625"/>
                <a:ext cx="349250" cy="112712"/>
              </a:xfrm>
              <a:custGeom>
                <a:gdLst>
                  <a:gd name="T0" fmla="*/ 112 w 135"/>
                  <a:gd name="T1" fmla="*/ 44 h 44"/>
                  <a:gd name="T2" fmla="*/ 22 w 135"/>
                  <a:gd name="T3" fmla="*/ 44 h 44"/>
                  <a:gd name="T4" fmla="*/ 0 w 135"/>
                  <a:gd name="T5" fmla="*/ 22 h 44"/>
                  <a:gd name="T6" fmla="*/ 22 w 135"/>
                  <a:gd name="T7" fmla="*/ 0 h 44"/>
                  <a:gd name="T8" fmla="*/ 112 w 135"/>
                  <a:gd name="T9" fmla="*/ 0 h 44"/>
                  <a:gd name="T10" fmla="*/ 135 w 135"/>
                  <a:gd name="T11" fmla="*/ 22 h 44"/>
                  <a:gd name="T12" fmla="*/ 112 w 135"/>
                  <a:gd name="T13" fmla="*/ 44 h 44"/>
                </a:gdLst>
                <a:cxnLst>
                  <a:cxn ang="0">
                    <a:pos x="T0" y="T1"/>
                  </a:cxn>
                  <a:cxn ang="0">
                    <a:pos x="T2" y="T3"/>
                  </a:cxn>
                  <a:cxn ang="0">
                    <a:pos x="T4" y="T5"/>
                  </a:cxn>
                  <a:cxn ang="0">
                    <a:pos x="T6" y="T7"/>
                  </a:cxn>
                  <a:cxn ang="0">
                    <a:pos x="T8" y="T9"/>
                  </a:cxn>
                  <a:cxn ang="0">
                    <a:pos x="T10" y="T11"/>
                  </a:cxn>
                  <a:cxn ang="0">
                    <a:pos x="T12" y="T13"/>
                  </a:cxn>
                </a:cxnLst>
                <a:rect l="0" t="0" r="r" b="b"/>
                <a:pathLst>
                  <a:path w="135" h="44">
                    <a:moveTo>
                      <a:pt x="112" y="44"/>
                    </a:moveTo>
                    <a:cubicBezTo>
                      <a:pt x="22" y="44"/>
                      <a:pt x="22" y="44"/>
                      <a:pt x="22" y="44"/>
                    </a:cubicBezTo>
                    <a:cubicBezTo>
                      <a:pt x="10" y="44"/>
                      <a:pt x="0" y="34"/>
                      <a:pt x="0" y="22"/>
                    </a:cubicBezTo>
                    <a:cubicBezTo>
                      <a:pt x="0" y="10"/>
                      <a:pt x="10" y="0"/>
                      <a:pt x="22" y="0"/>
                    </a:cubicBezTo>
                    <a:cubicBezTo>
                      <a:pt x="112" y="0"/>
                      <a:pt x="112" y="0"/>
                      <a:pt x="112" y="0"/>
                    </a:cubicBezTo>
                    <a:cubicBezTo>
                      <a:pt x="125" y="0"/>
                      <a:pt x="135" y="10"/>
                      <a:pt x="135" y="22"/>
                    </a:cubicBezTo>
                    <a:cubicBezTo>
                      <a:pt x="135" y="34"/>
                      <a:pt x="125" y="44"/>
                      <a:pt x="112" y="44"/>
                    </a:cubicBezTo>
                    <a:close/>
                  </a:path>
                </a:pathLst>
              </a:custGeom>
              <a:solidFill>
                <a:srgbClr val="EAC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0" name="Freeform 185"/>
              <p:cNvSpPr/>
              <p:nvPr/>
            </p:nvSpPr>
            <p:spPr bwMode="auto">
              <a:xfrm>
                <a:off x="3986213" y="5997575"/>
                <a:ext cx="279400" cy="90487"/>
              </a:xfrm>
              <a:custGeom>
                <a:gdLst>
                  <a:gd name="T0" fmla="*/ 90 w 108"/>
                  <a:gd name="T1" fmla="*/ 35 h 35"/>
                  <a:gd name="T2" fmla="*/ 18 w 108"/>
                  <a:gd name="T3" fmla="*/ 35 h 35"/>
                  <a:gd name="T4" fmla="*/ 0 w 108"/>
                  <a:gd name="T5" fmla="*/ 17 h 35"/>
                  <a:gd name="T6" fmla="*/ 18 w 108"/>
                  <a:gd name="T7" fmla="*/ 0 h 35"/>
                  <a:gd name="T8" fmla="*/ 90 w 108"/>
                  <a:gd name="T9" fmla="*/ 0 h 35"/>
                  <a:gd name="T10" fmla="*/ 108 w 108"/>
                  <a:gd name="T11" fmla="*/ 17 h 35"/>
                  <a:gd name="T12" fmla="*/ 90 w 108"/>
                  <a:gd name="T13" fmla="*/ 35 h 35"/>
                </a:gdLst>
                <a:cxnLst>
                  <a:cxn ang="0">
                    <a:pos x="T0" y="T1"/>
                  </a:cxn>
                  <a:cxn ang="0">
                    <a:pos x="T2" y="T3"/>
                  </a:cxn>
                  <a:cxn ang="0">
                    <a:pos x="T4" y="T5"/>
                  </a:cxn>
                  <a:cxn ang="0">
                    <a:pos x="T6" y="T7"/>
                  </a:cxn>
                  <a:cxn ang="0">
                    <a:pos x="T8" y="T9"/>
                  </a:cxn>
                  <a:cxn ang="0">
                    <a:pos x="T10" y="T11"/>
                  </a:cxn>
                  <a:cxn ang="0">
                    <a:pos x="T12" y="T13"/>
                  </a:cxn>
                </a:cxnLst>
                <a:rect l="0" t="0" r="r" b="b"/>
                <a:pathLst>
                  <a:path w="108" h="35">
                    <a:moveTo>
                      <a:pt x="90" y="35"/>
                    </a:moveTo>
                    <a:cubicBezTo>
                      <a:pt x="18" y="35"/>
                      <a:pt x="18" y="35"/>
                      <a:pt x="18" y="35"/>
                    </a:cubicBezTo>
                    <a:cubicBezTo>
                      <a:pt x="8" y="35"/>
                      <a:pt x="0" y="27"/>
                      <a:pt x="0" y="17"/>
                    </a:cubicBezTo>
                    <a:cubicBezTo>
                      <a:pt x="0" y="8"/>
                      <a:pt x="8" y="0"/>
                      <a:pt x="18" y="0"/>
                    </a:cubicBezTo>
                    <a:cubicBezTo>
                      <a:pt x="90" y="0"/>
                      <a:pt x="90" y="0"/>
                      <a:pt x="90" y="0"/>
                    </a:cubicBezTo>
                    <a:cubicBezTo>
                      <a:pt x="100" y="0"/>
                      <a:pt x="108" y="8"/>
                      <a:pt x="108" y="17"/>
                    </a:cubicBezTo>
                    <a:cubicBezTo>
                      <a:pt x="108" y="27"/>
                      <a:pt x="100" y="35"/>
                      <a:pt x="90" y="35"/>
                    </a:cubicBezTo>
                    <a:close/>
                  </a:path>
                </a:pathLst>
              </a:custGeom>
              <a:solidFill>
                <a:srgbClr val="EAC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1" name="Freeform 186"/>
              <p:cNvSpPr/>
              <p:nvPr/>
            </p:nvSpPr>
            <p:spPr bwMode="auto">
              <a:xfrm>
                <a:off x="3194050" y="5106988"/>
                <a:ext cx="23813" cy="17462"/>
              </a:xfrm>
              <a:custGeom>
                <a:gdLst>
                  <a:gd name="T0" fmla="*/ 9 w 9"/>
                  <a:gd name="T1" fmla="*/ 0 h 7"/>
                  <a:gd name="T2" fmla="*/ 0 w 9"/>
                  <a:gd name="T3" fmla="*/ 0 h 7"/>
                  <a:gd name="T4" fmla="*/ 0 w 9"/>
                  <a:gd name="T5" fmla="*/ 7 h 7"/>
                  <a:gd name="T6" fmla="*/ 0 w 9"/>
                  <a:gd name="T7" fmla="*/ 7 h 7"/>
                  <a:gd name="T8" fmla="*/ 0 w 9"/>
                  <a:gd name="T9" fmla="*/ 7 h 7"/>
                  <a:gd name="T10" fmla="*/ 0 w 9"/>
                  <a:gd name="T11" fmla="*/ 7 h 7"/>
                  <a:gd name="T12" fmla="*/ 9 w 9"/>
                  <a:gd name="T13" fmla="*/ 7 h 7"/>
                  <a:gd name="T14" fmla="*/ 9 w 9"/>
                  <a:gd name="T15" fmla="*/ 0 h 7"/>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7">
                    <a:moveTo>
                      <a:pt x="9" y="0"/>
                    </a:moveTo>
                    <a:cubicBezTo>
                      <a:pt x="6" y="0"/>
                      <a:pt x="3" y="0"/>
                      <a:pt x="0" y="0"/>
                    </a:cubicBezTo>
                    <a:cubicBezTo>
                      <a:pt x="0" y="7"/>
                      <a:pt x="0" y="7"/>
                      <a:pt x="0" y="7"/>
                    </a:cubicBezTo>
                    <a:cubicBezTo>
                      <a:pt x="0" y="7"/>
                      <a:pt x="0" y="7"/>
                      <a:pt x="0" y="7"/>
                    </a:cubicBezTo>
                    <a:cubicBezTo>
                      <a:pt x="0" y="7"/>
                      <a:pt x="0" y="7"/>
                      <a:pt x="0" y="7"/>
                    </a:cubicBezTo>
                    <a:cubicBezTo>
                      <a:pt x="0" y="7"/>
                      <a:pt x="0" y="7"/>
                      <a:pt x="0" y="7"/>
                    </a:cubicBezTo>
                    <a:cubicBezTo>
                      <a:pt x="3" y="7"/>
                      <a:pt x="6" y="7"/>
                      <a:pt x="9" y="7"/>
                    </a:cubicBezTo>
                    <a:cubicBezTo>
                      <a:pt x="9" y="0"/>
                      <a:pt x="9" y="0"/>
                      <a:pt x="9" y="0"/>
                    </a:cubicBezTo>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2" name="Freeform 187"/>
              <p:cNvSpPr/>
              <p:nvPr/>
            </p:nvSpPr>
            <p:spPr bwMode="auto">
              <a:xfrm>
                <a:off x="3217863" y="5100638"/>
                <a:ext cx="28575" cy="23812"/>
              </a:xfrm>
              <a:custGeom>
                <a:gdLst>
                  <a:gd name="T0" fmla="*/ 11 w 11"/>
                  <a:gd name="T1" fmla="*/ 0 h 9"/>
                  <a:gd name="T2" fmla="*/ 0 w 11"/>
                  <a:gd name="T3" fmla="*/ 2 h 9"/>
                  <a:gd name="T4" fmla="*/ 0 w 11"/>
                  <a:gd name="T5" fmla="*/ 9 h 9"/>
                  <a:gd name="T6" fmla="*/ 11 w 11"/>
                  <a:gd name="T7" fmla="*/ 6 h 9"/>
                  <a:gd name="T8" fmla="*/ 11 w 11"/>
                  <a:gd name="T9" fmla="*/ 0 h 9"/>
                </a:gdLst>
                <a:cxnLst>
                  <a:cxn ang="0">
                    <a:pos x="T0" y="T1"/>
                  </a:cxn>
                  <a:cxn ang="0">
                    <a:pos x="T2" y="T3"/>
                  </a:cxn>
                  <a:cxn ang="0">
                    <a:pos x="T4" y="T5"/>
                  </a:cxn>
                  <a:cxn ang="0">
                    <a:pos x="T6" y="T7"/>
                  </a:cxn>
                  <a:cxn ang="0">
                    <a:pos x="T8" y="T9"/>
                  </a:cxn>
                </a:cxnLst>
                <a:rect l="0" t="0" r="r" b="b"/>
                <a:pathLst>
                  <a:path w="11" h="9">
                    <a:moveTo>
                      <a:pt x="11" y="0"/>
                    </a:moveTo>
                    <a:cubicBezTo>
                      <a:pt x="8" y="1"/>
                      <a:pt x="4" y="1"/>
                      <a:pt x="0" y="2"/>
                    </a:cubicBezTo>
                    <a:cubicBezTo>
                      <a:pt x="0" y="9"/>
                      <a:pt x="0" y="9"/>
                      <a:pt x="0" y="9"/>
                    </a:cubicBezTo>
                    <a:cubicBezTo>
                      <a:pt x="4" y="8"/>
                      <a:pt x="8" y="7"/>
                      <a:pt x="11" y="6"/>
                    </a:cubicBezTo>
                    <a:cubicBezTo>
                      <a:pt x="11" y="0"/>
                      <a:pt x="11" y="0"/>
                      <a:pt x="11" y="0"/>
                    </a:cubicBezTo>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3" name="Freeform 188"/>
              <p:cNvSpPr/>
              <p:nvPr/>
            </p:nvSpPr>
            <p:spPr bwMode="auto">
              <a:xfrm>
                <a:off x="3246438" y="5099050"/>
                <a:ext cx="23813" cy="17462"/>
              </a:xfrm>
              <a:custGeom>
                <a:gdLst>
                  <a:gd name="T0" fmla="*/ 9 w 9"/>
                  <a:gd name="T1" fmla="*/ 0 h 7"/>
                  <a:gd name="T2" fmla="*/ 0 w 9"/>
                  <a:gd name="T3" fmla="*/ 1 h 7"/>
                  <a:gd name="T4" fmla="*/ 0 w 9"/>
                  <a:gd name="T5" fmla="*/ 7 h 7"/>
                  <a:gd name="T6" fmla="*/ 9 w 9"/>
                  <a:gd name="T7" fmla="*/ 5 h 7"/>
                  <a:gd name="T8" fmla="*/ 9 w 9"/>
                  <a:gd name="T9" fmla="*/ 0 h 7"/>
                </a:gdLst>
                <a:cxnLst>
                  <a:cxn ang="0">
                    <a:pos x="T0" y="T1"/>
                  </a:cxn>
                  <a:cxn ang="0">
                    <a:pos x="T2" y="T3"/>
                  </a:cxn>
                  <a:cxn ang="0">
                    <a:pos x="T4" y="T5"/>
                  </a:cxn>
                  <a:cxn ang="0">
                    <a:pos x="T6" y="T7"/>
                  </a:cxn>
                  <a:cxn ang="0">
                    <a:pos x="T8" y="T9"/>
                  </a:cxn>
                </a:cxnLst>
                <a:rect l="0" t="0" r="r" b="b"/>
                <a:pathLst>
                  <a:path w="9" h="7">
                    <a:moveTo>
                      <a:pt x="9" y="0"/>
                    </a:moveTo>
                    <a:cubicBezTo>
                      <a:pt x="6" y="1"/>
                      <a:pt x="3" y="1"/>
                      <a:pt x="0" y="1"/>
                    </a:cubicBezTo>
                    <a:cubicBezTo>
                      <a:pt x="0" y="7"/>
                      <a:pt x="0" y="7"/>
                      <a:pt x="0" y="7"/>
                    </a:cubicBezTo>
                    <a:cubicBezTo>
                      <a:pt x="3" y="7"/>
                      <a:pt x="6" y="6"/>
                      <a:pt x="9" y="5"/>
                    </a:cubicBezTo>
                    <a:cubicBezTo>
                      <a:pt x="9" y="0"/>
                      <a:pt x="9" y="0"/>
                      <a:pt x="9" y="0"/>
                    </a:cubicBezTo>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4" name="Freeform 189"/>
              <p:cNvSpPr/>
              <p:nvPr/>
            </p:nvSpPr>
            <p:spPr bwMode="auto">
              <a:xfrm>
                <a:off x="3270250" y="5091113"/>
                <a:ext cx="34925" cy="20637"/>
              </a:xfrm>
              <a:custGeom>
                <a:gdLst>
                  <a:gd name="T0" fmla="*/ 14 w 14"/>
                  <a:gd name="T1" fmla="*/ 0 h 8"/>
                  <a:gd name="T2" fmla="*/ 0 w 14"/>
                  <a:gd name="T3" fmla="*/ 3 h 8"/>
                  <a:gd name="T4" fmla="*/ 0 w 14"/>
                  <a:gd name="T5" fmla="*/ 8 h 8"/>
                  <a:gd name="T6" fmla="*/ 13 w 14"/>
                  <a:gd name="T7" fmla="*/ 1 h 8"/>
                  <a:gd name="T8" fmla="*/ 14 w 14"/>
                  <a:gd name="T9" fmla="*/ 0 h 8"/>
                  <a:gd name="T10" fmla="*/ 14 w 14"/>
                  <a:gd name="T11" fmla="*/ 0 h 8"/>
                </a:gdLst>
                <a:cxnLst>
                  <a:cxn ang="0">
                    <a:pos x="T0" y="T1"/>
                  </a:cxn>
                  <a:cxn ang="0">
                    <a:pos x="T2" y="T3"/>
                  </a:cxn>
                  <a:cxn ang="0">
                    <a:pos x="T4" y="T5"/>
                  </a:cxn>
                  <a:cxn ang="0">
                    <a:pos x="T6" y="T7"/>
                  </a:cxn>
                  <a:cxn ang="0">
                    <a:pos x="T8" y="T9"/>
                  </a:cxn>
                  <a:cxn ang="0">
                    <a:pos x="T10" y="T11"/>
                  </a:cxn>
                </a:cxnLst>
                <a:rect l="0" t="0" r="r" b="b"/>
                <a:pathLst>
                  <a:path w="14" h="8">
                    <a:moveTo>
                      <a:pt x="14" y="0"/>
                    </a:moveTo>
                    <a:cubicBezTo>
                      <a:pt x="14" y="0"/>
                      <a:pt x="9" y="2"/>
                      <a:pt x="0" y="3"/>
                    </a:cubicBezTo>
                    <a:cubicBezTo>
                      <a:pt x="0" y="8"/>
                      <a:pt x="0" y="8"/>
                      <a:pt x="0" y="8"/>
                    </a:cubicBezTo>
                    <a:cubicBezTo>
                      <a:pt x="7" y="5"/>
                      <a:pt x="12" y="2"/>
                      <a:pt x="13" y="1"/>
                    </a:cubicBezTo>
                    <a:cubicBezTo>
                      <a:pt x="13" y="1"/>
                      <a:pt x="14" y="1"/>
                      <a:pt x="14" y="0"/>
                    </a:cubicBezTo>
                    <a:cubicBezTo>
                      <a:pt x="14" y="0"/>
                      <a:pt x="14" y="0"/>
                      <a:pt x="14" y="0"/>
                    </a:cubicBezTo>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5" name="Freeform 190"/>
              <p:cNvSpPr>
                <a:spLocks noEditPoints="1"/>
              </p:cNvSpPr>
              <p:nvPr/>
            </p:nvSpPr>
            <p:spPr bwMode="auto">
              <a:xfrm>
                <a:off x="3194050" y="5091113"/>
                <a:ext cx="111125" cy="33337"/>
              </a:xfrm>
              <a:custGeom>
                <a:gdLst>
                  <a:gd name="T0" fmla="*/ 0 w 43"/>
                  <a:gd name="T1" fmla="*/ 13 h 13"/>
                  <a:gd name="T2" fmla="*/ 0 w 43"/>
                  <a:gd name="T3" fmla="*/ 13 h 13"/>
                  <a:gd name="T4" fmla="*/ 0 w 43"/>
                  <a:gd name="T5" fmla="*/ 13 h 13"/>
                  <a:gd name="T6" fmla="*/ 0 w 43"/>
                  <a:gd name="T7" fmla="*/ 13 h 13"/>
                  <a:gd name="T8" fmla="*/ 0 w 43"/>
                  <a:gd name="T9" fmla="*/ 13 h 13"/>
                  <a:gd name="T10" fmla="*/ 0 w 43"/>
                  <a:gd name="T11" fmla="*/ 13 h 13"/>
                  <a:gd name="T12" fmla="*/ 0 w 43"/>
                  <a:gd name="T13" fmla="*/ 13 h 13"/>
                  <a:gd name="T14" fmla="*/ 43 w 43"/>
                  <a:gd name="T15" fmla="*/ 0 h 13"/>
                  <a:gd name="T16" fmla="*/ 42 w 43"/>
                  <a:gd name="T17" fmla="*/ 1 h 13"/>
                  <a:gd name="T18" fmla="*/ 43 w 43"/>
                  <a:gd name="T19" fmla="*/ 0 h 1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
                    <a:moveTo>
                      <a:pt x="0" y="13"/>
                    </a:moveTo>
                    <a:cubicBezTo>
                      <a:pt x="0" y="13"/>
                      <a:pt x="0" y="13"/>
                      <a:pt x="0" y="13"/>
                    </a:cubicBezTo>
                    <a:cubicBezTo>
                      <a:pt x="0" y="13"/>
                      <a:pt x="0" y="13"/>
                      <a:pt x="0" y="13"/>
                    </a:cubicBezTo>
                    <a:cubicBezTo>
                      <a:pt x="0" y="13"/>
                      <a:pt x="0" y="13"/>
                      <a:pt x="0" y="13"/>
                    </a:cubicBezTo>
                    <a:moveTo>
                      <a:pt x="0" y="13"/>
                    </a:moveTo>
                    <a:cubicBezTo>
                      <a:pt x="0" y="13"/>
                      <a:pt x="0" y="13"/>
                      <a:pt x="0" y="13"/>
                    </a:cubicBezTo>
                    <a:cubicBezTo>
                      <a:pt x="0" y="13"/>
                      <a:pt x="0" y="13"/>
                      <a:pt x="0" y="13"/>
                    </a:cubicBezTo>
                    <a:moveTo>
                      <a:pt x="43" y="0"/>
                    </a:moveTo>
                    <a:cubicBezTo>
                      <a:pt x="43" y="1"/>
                      <a:pt x="42" y="1"/>
                      <a:pt x="42" y="1"/>
                    </a:cubicBezTo>
                    <a:cubicBezTo>
                      <a:pt x="43" y="1"/>
                      <a:pt x="43" y="0"/>
                      <a:pt x="43" y="0"/>
                    </a:cubicBezTo>
                  </a:path>
                </a:pathLst>
              </a:custGeom>
              <a:solidFill>
                <a:srgbClr val="156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6" name="Freeform 191"/>
              <p:cNvSpPr/>
              <p:nvPr/>
            </p:nvSpPr>
            <p:spPr bwMode="auto">
              <a:xfrm>
                <a:off x="3140075" y="5106988"/>
                <a:ext cx="20638" cy="17462"/>
              </a:xfrm>
              <a:custGeom>
                <a:gdLst>
                  <a:gd name="T0" fmla="*/ 0 w 8"/>
                  <a:gd name="T1" fmla="*/ 0 h 7"/>
                  <a:gd name="T2" fmla="*/ 0 w 8"/>
                  <a:gd name="T3" fmla="*/ 7 h 7"/>
                  <a:gd name="T4" fmla="*/ 8 w 8"/>
                  <a:gd name="T5" fmla="*/ 7 h 7"/>
                  <a:gd name="T6" fmla="*/ 8 w 8"/>
                  <a:gd name="T7" fmla="*/ 0 h 7"/>
                  <a:gd name="T8" fmla="*/ 0 w 8"/>
                  <a:gd name="T9" fmla="*/ 0 h 7"/>
                </a:gdLst>
                <a:cxnLst>
                  <a:cxn ang="0">
                    <a:pos x="T0" y="T1"/>
                  </a:cxn>
                  <a:cxn ang="0">
                    <a:pos x="T2" y="T3"/>
                  </a:cxn>
                  <a:cxn ang="0">
                    <a:pos x="T4" y="T5"/>
                  </a:cxn>
                  <a:cxn ang="0">
                    <a:pos x="T6" y="T7"/>
                  </a:cxn>
                  <a:cxn ang="0">
                    <a:pos x="T8" y="T9"/>
                  </a:cxn>
                </a:cxnLst>
                <a:rect l="0" t="0" r="r" b="b"/>
                <a:pathLst>
                  <a:path w="8" h="7">
                    <a:moveTo>
                      <a:pt x="0" y="0"/>
                    </a:moveTo>
                    <a:cubicBezTo>
                      <a:pt x="0" y="7"/>
                      <a:pt x="0" y="7"/>
                      <a:pt x="0" y="7"/>
                    </a:cubicBezTo>
                    <a:cubicBezTo>
                      <a:pt x="3" y="7"/>
                      <a:pt x="5" y="7"/>
                      <a:pt x="8" y="7"/>
                    </a:cubicBezTo>
                    <a:cubicBezTo>
                      <a:pt x="8" y="0"/>
                      <a:pt x="8" y="0"/>
                      <a:pt x="8" y="0"/>
                    </a:cubicBezTo>
                    <a:cubicBezTo>
                      <a:pt x="5" y="0"/>
                      <a:pt x="3" y="0"/>
                      <a:pt x="0" y="0"/>
                    </a:cubicBezTo>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7" name="Freeform 192"/>
              <p:cNvSpPr/>
              <p:nvPr/>
            </p:nvSpPr>
            <p:spPr bwMode="auto">
              <a:xfrm>
                <a:off x="3109913" y="5100638"/>
                <a:ext cx="30163" cy="23812"/>
              </a:xfrm>
              <a:custGeom>
                <a:gdLst>
                  <a:gd name="T0" fmla="*/ 0 w 12"/>
                  <a:gd name="T1" fmla="*/ 0 h 9"/>
                  <a:gd name="T2" fmla="*/ 0 w 12"/>
                  <a:gd name="T3" fmla="*/ 6 h 9"/>
                  <a:gd name="T4" fmla="*/ 12 w 12"/>
                  <a:gd name="T5" fmla="*/ 9 h 9"/>
                  <a:gd name="T6" fmla="*/ 12 w 12"/>
                  <a:gd name="T7" fmla="*/ 2 h 9"/>
                  <a:gd name="T8" fmla="*/ 0 w 12"/>
                  <a:gd name="T9" fmla="*/ 0 h 9"/>
                </a:gdLst>
                <a:cxnLst>
                  <a:cxn ang="0">
                    <a:pos x="T0" y="T1"/>
                  </a:cxn>
                  <a:cxn ang="0">
                    <a:pos x="T2" y="T3"/>
                  </a:cxn>
                  <a:cxn ang="0">
                    <a:pos x="T4" y="T5"/>
                  </a:cxn>
                  <a:cxn ang="0">
                    <a:pos x="T6" y="T7"/>
                  </a:cxn>
                  <a:cxn ang="0">
                    <a:pos x="T8" y="T9"/>
                  </a:cxn>
                </a:cxnLst>
                <a:rect l="0" t="0" r="r" b="b"/>
                <a:pathLst>
                  <a:path w="12" h="9">
                    <a:moveTo>
                      <a:pt x="0" y="0"/>
                    </a:moveTo>
                    <a:cubicBezTo>
                      <a:pt x="0" y="6"/>
                      <a:pt x="0" y="6"/>
                      <a:pt x="0" y="6"/>
                    </a:cubicBezTo>
                    <a:cubicBezTo>
                      <a:pt x="4" y="7"/>
                      <a:pt x="8" y="8"/>
                      <a:pt x="12" y="9"/>
                    </a:cubicBezTo>
                    <a:cubicBezTo>
                      <a:pt x="12" y="2"/>
                      <a:pt x="12" y="2"/>
                      <a:pt x="12" y="2"/>
                    </a:cubicBezTo>
                    <a:cubicBezTo>
                      <a:pt x="8" y="1"/>
                      <a:pt x="4" y="1"/>
                      <a:pt x="0" y="0"/>
                    </a:cubicBezTo>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8" name="Freeform 193"/>
              <p:cNvSpPr/>
              <p:nvPr/>
            </p:nvSpPr>
            <p:spPr bwMode="auto">
              <a:xfrm>
                <a:off x="3089275" y="5099050"/>
                <a:ext cx="20638" cy="17462"/>
              </a:xfrm>
              <a:custGeom>
                <a:gdLst>
                  <a:gd name="T0" fmla="*/ 0 w 8"/>
                  <a:gd name="T1" fmla="*/ 0 h 7"/>
                  <a:gd name="T2" fmla="*/ 0 w 8"/>
                  <a:gd name="T3" fmla="*/ 5 h 7"/>
                  <a:gd name="T4" fmla="*/ 8 w 8"/>
                  <a:gd name="T5" fmla="*/ 7 h 7"/>
                  <a:gd name="T6" fmla="*/ 8 w 8"/>
                  <a:gd name="T7" fmla="*/ 1 h 7"/>
                  <a:gd name="T8" fmla="*/ 0 w 8"/>
                  <a:gd name="T9" fmla="*/ 0 h 7"/>
                </a:gdLst>
                <a:cxnLst>
                  <a:cxn ang="0">
                    <a:pos x="T0" y="T1"/>
                  </a:cxn>
                  <a:cxn ang="0">
                    <a:pos x="T2" y="T3"/>
                  </a:cxn>
                  <a:cxn ang="0">
                    <a:pos x="T4" y="T5"/>
                  </a:cxn>
                  <a:cxn ang="0">
                    <a:pos x="T6" y="T7"/>
                  </a:cxn>
                  <a:cxn ang="0">
                    <a:pos x="T8" y="T9"/>
                  </a:cxn>
                </a:cxnLst>
                <a:rect l="0" t="0" r="r" b="b"/>
                <a:pathLst>
                  <a:path w="8" h="7">
                    <a:moveTo>
                      <a:pt x="0" y="0"/>
                    </a:moveTo>
                    <a:cubicBezTo>
                      <a:pt x="0" y="5"/>
                      <a:pt x="0" y="5"/>
                      <a:pt x="0" y="5"/>
                    </a:cubicBezTo>
                    <a:cubicBezTo>
                      <a:pt x="2" y="6"/>
                      <a:pt x="5" y="7"/>
                      <a:pt x="8" y="7"/>
                    </a:cubicBezTo>
                    <a:cubicBezTo>
                      <a:pt x="8" y="1"/>
                      <a:pt x="8" y="1"/>
                      <a:pt x="8" y="1"/>
                    </a:cubicBezTo>
                    <a:cubicBezTo>
                      <a:pt x="5" y="1"/>
                      <a:pt x="2" y="1"/>
                      <a:pt x="0" y="0"/>
                    </a:cubicBezTo>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9" name="Freeform 194"/>
              <p:cNvSpPr/>
              <p:nvPr/>
            </p:nvSpPr>
            <p:spPr bwMode="auto">
              <a:xfrm>
                <a:off x="3052763" y="5092700"/>
                <a:ext cx="36513" cy="19050"/>
              </a:xfrm>
              <a:custGeom>
                <a:gdLst>
                  <a:gd name="T0" fmla="*/ 0 w 14"/>
                  <a:gd name="T1" fmla="*/ 0 h 7"/>
                  <a:gd name="T2" fmla="*/ 5 w 14"/>
                  <a:gd name="T3" fmla="*/ 3 h 7"/>
                  <a:gd name="T4" fmla="*/ 13 w 14"/>
                  <a:gd name="T5" fmla="*/ 7 h 7"/>
                  <a:gd name="T6" fmla="*/ 14 w 14"/>
                  <a:gd name="T7" fmla="*/ 7 h 7"/>
                  <a:gd name="T8" fmla="*/ 14 w 14"/>
                  <a:gd name="T9" fmla="*/ 2 h 7"/>
                  <a:gd name="T10" fmla="*/ 0 w 14"/>
                  <a:gd name="T11" fmla="*/ 0 h 7"/>
                </a:gdLst>
                <a:cxnLst>
                  <a:cxn ang="0">
                    <a:pos x="T0" y="T1"/>
                  </a:cxn>
                  <a:cxn ang="0">
                    <a:pos x="T2" y="T3"/>
                  </a:cxn>
                  <a:cxn ang="0">
                    <a:pos x="T4" y="T5"/>
                  </a:cxn>
                  <a:cxn ang="0">
                    <a:pos x="T6" y="T7"/>
                  </a:cxn>
                  <a:cxn ang="0">
                    <a:pos x="T8" y="T9"/>
                  </a:cxn>
                  <a:cxn ang="0">
                    <a:pos x="T10" y="T11"/>
                  </a:cxn>
                </a:cxnLst>
                <a:rect l="0" t="0" r="r" b="b"/>
                <a:pathLst>
                  <a:path w="14" h="7">
                    <a:moveTo>
                      <a:pt x="0" y="0"/>
                    </a:moveTo>
                    <a:cubicBezTo>
                      <a:pt x="2" y="1"/>
                      <a:pt x="3" y="2"/>
                      <a:pt x="5" y="3"/>
                    </a:cubicBezTo>
                    <a:cubicBezTo>
                      <a:pt x="7" y="4"/>
                      <a:pt x="10" y="6"/>
                      <a:pt x="13" y="7"/>
                    </a:cubicBezTo>
                    <a:cubicBezTo>
                      <a:pt x="13" y="7"/>
                      <a:pt x="13" y="7"/>
                      <a:pt x="14" y="7"/>
                    </a:cubicBezTo>
                    <a:cubicBezTo>
                      <a:pt x="14" y="2"/>
                      <a:pt x="14" y="2"/>
                      <a:pt x="14" y="2"/>
                    </a:cubicBezTo>
                    <a:cubicBezTo>
                      <a:pt x="7" y="1"/>
                      <a:pt x="2" y="0"/>
                      <a:pt x="0" y="0"/>
                    </a:cubicBezTo>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0" name="Freeform 195"/>
              <p:cNvSpPr>
                <a:spLocks noEditPoints="1"/>
              </p:cNvSpPr>
              <p:nvPr/>
            </p:nvSpPr>
            <p:spPr bwMode="auto">
              <a:xfrm>
                <a:off x="3049588" y="5092700"/>
                <a:ext cx="111125" cy="31750"/>
              </a:xfrm>
              <a:custGeom>
                <a:gdLst>
                  <a:gd name="T0" fmla="*/ 14 w 43"/>
                  <a:gd name="T1" fmla="*/ 7 h 12"/>
                  <a:gd name="T2" fmla="*/ 43 w 43"/>
                  <a:gd name="T3" fmla="*/ 12 h 12"/>
                  <a:gd name="T4" fmla="*/ 43 w 43"/>
                  <a:gd name="T5" fmla="*/ 12 h 12"/>
                  <a:gd name="T6" fmla="*/ 35 w 43"/>
                  <a:gd name="T7" fmla="*/ 12 h 12"/>
                  <a:gd name="T8" fmla="*/ 23 w 43"/>
                  <a:gd name="T9" fmla="*/ 9 h 12"/>
                  <a:gd name="T10" fmla="*/ 15 w 43"/>
                  <a:gd name="T11" fmla="*/ 7 h 12"/>
                  <a:gd name="T12" fmla="*/ 14 w 43"/>
                  <a:gd name="T13" fmla="*/ 7 h 12"/>
                  <a:gd name="T14" fmla="*/ 0 w 43"/>
                  <a:gd name="T15" fmla="*/ 0 h 12"/>
                  <a:gd name="T16" fmla="*/ 6 w 43"/>
                  <a:gd name="T17" fmla="*/ 3 h 12"/>
                  <a:gd name="T18" fmla="*/ 1 w 43"/>
                  <a:gd name="T19" fmla="*/ 0 h 12"/>
                  <a:gd name="T20" fmla="*/ 0 w 43"/>
                  <a:gd name="T21" fmla="*/ 0 h 1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12">
                    <a:moveTo>
                      <a:pt x="14" y="7"/>
                    </a:moveTo>
                    <a:cubicBezTo>
                      <a:pt x="24" y="11"/>
                      <a:pt x="34" y="12"/>
                      <a:pt x="43" y="12"/>
                    </a:cubicBezTo>
                    <a:cubicBezTo>
                      <a:pt x="43" y="12"/>
                      <a:pt x="43" y="12"/>
                      <a:pt x="43" y="12"/>
                    </a:cubicBezTo>
                    <a:cubicBezTo>
                      <a:pt x="40" y="12"/>
                      <a:pt x="38" y="12"/>
                      <a:pt x="35" y="12"/>
                    </a:cubicBezTo>
                    <a:cubicBezTo>
                      <a:pt x="31" y="11"/>
                      <a:pt x="27" y="10"/>
                      <a:pt x="23" y="9"/>
                    </a:cubicBezTo>
                    <a:cubicBezTo>
                      <a:pt x="20" y="9"/>
                      <a:pt x="17" y="8"/>
                      <a:pt x="15" y="7"/>
                    </a:cubicBezTo>
                    <a:cubicBezTo>
                      <a:pt x="14" y="7"/>
                      <a:pt x="14" y="7"/>
                      <a:pt x="14" y="7"/>
                    </a:cubicBezTo>
                    <a:moveTo>
                      <a:pt x="0" y="0"/>
                    </a:moveTo>
                    <a:cubicBezTo>
                      <a:pt x="2" y="1"/>
                      <a:pt x="4" y="2"/>
                      <a:pt x="6" y="3"/>
                    </a:cubicBezTo>
                    <a:cubicBezTo>
                      <a:pt x="4" y="2"/>
                      <a:pt x="3" y="1"/>
                      <a:pt x="1" y="0"/>
                    </a:cubicBezTo>
                    <a:cubicBezTo>
                      <a:pt x="1" y="0"/>
                      <a:pt x="0" y="0"/>
                      <a:pt x="0" y="0"/>
                    </a:cubicBezTo>
                  </a:path>
                </a:pathLst>
              </a:custGeom>
              <a:solidFill>
                <a:srgbClr val="156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1" name="Freeform 196"/>
              <p:cNvSpPr/>
              <p:nvPr/>
            </p:nvSpPr>
            <p:spPr bwMode="auto">
              <a:xfrm>
                <a:off x="3165475" y="5124450"/>
                <a:ext cx="23813" cy="0"/>
              </a:xfrm>
              <a:custGeom>
                <a:gdLst>
                  <a:gd name="T0" fmla="*/ 9 w 9"/>
                  <a:gd name="T1" fmla="*/ 0 w 9"/>
                  <a:gd name="T2" fmla="*/ 0 w 9"/>
                  <a:gd name="T3" fmla="*/ 5 w 9"/>
                  <a:gd name="T4" fmla="*/ 5 w 9"/>
                  <a:gd name="T5" fmla="*/ 5 w 9"/>
                  <a:gd name="T6" fmla="*/ 5 w 9"/>
                  <a:gd name="T7" fmla="*/ 5 w 9"/>
                  <a:gd name="T8" fmla="*/ 5 w 9"/>
                  <a:gd name="T9" fmla="*/ 5 w 9"/>
                  <a:gd name="T10" fmla="*/ 9 w 9"/>
                  <a:gd name="T11" fmla="*/ 9 w 9"/>
                </a:gd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9">
                    <a:moveTo>
                      <a:pt x="9" y="0"/>
                    </a:moveTo>
                    <a:cubicBezTo>
                      <a:pt x="0" y="0"/>
                      <a:pt x="0" y="0"/>
                      <a:pt x="0" y="0"/>
                    </a:cubicBezTo>
                    <a:cubicBezTo>
                      <a:pt x="0" y="0"/>
                      <a:pt x="0" y="0"/>
                      <a:pt x="0" y="0"/>
                    </a:cubicBezTo>
                    <a:cubicBezTo>
                      <a:pt x="1" y="0"/>
                      <a:pt x="3" y="0"/>
                      <a:pt x="5" y="0"/>
                    </a:cubicBezTo>
                    <a:cubicBezTo>
                      <a:pt x="5" y="0"/>
                      <a:pt x="5" y="0"/>
                      <a:pt x="5" y="0"/>
                    </a:cubicBezTo>
                    <a:cubicBezTo>
                      <a:pt x="5" y="0"/>
                      <a:pt x="5" y="0"/>
                      <a:pt x="5" y="0"/>
                    </a:cubicBezTo>
                    <a:cubicBezTo>
                      <a:pt x="5" y="0"/>
                      <a:pt x="5" y="0"/>
                      <a:pt x="5" y="0"/>
                    </a:cubicBezTo>
                    <a:cubicBezTo>
                      <a:pt x="5" y="0"/>
                      <a:pt x="5" y="0"/>
                      <a:pt x="5" y="0"/>
                    </a:cubicBezTo>
                    <a:cubicBezTo>
                      <a:pt x="5" y="0"/>
                      <a:pt x="5" y="0"/>
                      <a:pt x="5" y="0"/>
                    </a:cubicBezTo>
                    <a:cubicBezTo>
                      <a:pt x="5" y="0"/>
                      <a:pt x="5" y="0"/>
                      <a:pt x="5" y="0"/>
                    </a:cubicBezTo>
                    <a:cubicBezTo>
                      <a:pt x="7" y="0"/>
                      <a:pt x="8" y="0"/>
                      <a:pt x="9" y="0"/>
                    </a:cubicBezTo>
                    <a:cubicBezTo>
                      <a:pt x="9" y="0"/>
                      <a:pt x="9" y="0"/>
                      <a:pt x="9" y="0"/>
                    </a:cubicBezTo>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2" name="Freeform 197"/>
              <p:cNvSpPr/>
              <p:nvPr/>
            </p:nvSpPr>
            <p:spPr bwMode="auto">
              <a:xfrm flipH="1">
                <a:off x="3165475" y="5124450"/>
                <a:ext cx="0" cy="0"/>
              </a:xfrm>
              <a:custGeom>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3" name="Freeform 198"/>
              <p:cNvSpPr/>
              <p:nvPr/>
            </p:nvSpPr>
            <p:spPr bwMode="auto">
              <a:xfrm flipH="1">
                <a:off x="3189288" y="5124450"/>
                <a:ext cx="0" cy="0"/>
              </a:xfrm>
              <a:custGeom>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4" name="Freeform 199"/>
              <p:cNvSpPr>
                <a:spLocks noEditPoints="1"/>
              </p:cNvSpPr>
              <p:nvPr/>
            </p:nvSpPr>
            <p:spPr bwMode="auto">
              <a:xfrm>
                <a:off x="3163888" y="5124450"/>
                <a:ext cx="25400" cy="0"/>
              </a:xfrm>
              <a:custGeom>
                <a:gdLst>
                  <a:gd name="T0" fmla="*/ 6 w 10"/>
                  <a:gd name="T1" fmla="*/ 6 w 10"/>
                  <a:gd name="T2" fmla="*/ 6 w 10"/>
                  <a:gd name="T3" fmla="*/ 6 w 10"/>
                  <a:gd name="T4" fmla="*/ 6 w 10"/>
                  <a:gd name="T5" fmla="*/ 6 w 10"/>
                  <a:gd name="T6" fmla="*/ 1 w 10"/>
                  <a:gd name="T7" fmla="*/ 0 w 10"/>
                  <a:gd name="T8" fmla="*/ 6 w 10"/>
                  <a:gd name="T9" fmla="*/ 1 w 10"/>
                  <a:gd name="T10" fmla="*/ 1 w 10"/>
                  <a:gd name="T11" fmla="*/ 10 w 10"/>
                  <a:gd name="T12" fmla="*/ 10 w 10"/>
                  <a:gd name="T13" fmla="*/ 10 w 10"/>
                  <a:gd name="T14" fmla="*/ 6 w 10"/>
                  <a:gd name="T15" fmla="*/ 10 w 10"/>
                </a:gd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Lst>
                <a:rect l="0" t="0" r="r" b="b"/>
                <a:pathLst>
                  <a:path w="10">
                    <a:moveTo>
                      <a:pt x="6" y="0"/>
                    </a:moveTo>
                    <a:cubicBezTo>
                      <a:pt x="6" y="0"/>
                      <a:pt x="6" y="0"/>
                      <a:pt x="6" y="0"/>
                    </a:cubicBezTo>
                    <a:cubicBezTo>
                      <a:pt x="6" y="0"/>
                      <a:pt x="6" y="0"/>
                      <a:pt x="6" y="0"/>
                    </a:cubicBezTo>
                    <a:moveTo>
                      <a:pt x="6" y="0"/>
                    </a:moveTo>
                    <a:cubicBezTo>
                      <a:pt x="6" y="0"/>
                      <a:pt x="6" y="0"/>
                      <a:pt x="6" y="0"/>
                    </a:cubicBezTo>
                    <a:cubicBezTo>
                      <a:pt x="6" y="0"/>
                      <a:pt x="6" y="0"/>
                      <a:pt x="6" y="0"/>
                    </a:cubicBezTo>
                    <a:moveTo>
                      <a:pt x="1" y="0"/>
                    </a:moveTo>
                    <a:cubicBezTo>
                      <a:pt x="0" y="0"/>
                      <a:pt x="0" y="0"/>
                      <a:pt x="0" y="0"/>
                    </a:cubicBezTo>
                    <a:cubicBezTo>
                      <a:pt x="2" y="0"/>
                      <a:pt x="4" y="0"/>
                      <a:pt x="6" y="0"/>
                    </a:cubicBezTo>
                    <a:cubicBezTo>
                      <a:pt x="4" y="0"/>
                      <a:pt x="2" y="0"/>
                      <a:pt x="1" y="0"/>
                    </a:cubicBezTo>
                    <a:cubicBezTo>
                      <a:pt x="1" y="0"/>
                      <a:pt x="1" y="0"/>
                      <a:pt x="1" y="0"/>
                    </a:cubicBezTo>
                    <a:moveTo>
                      <a:pt x="10" y="0"/>
                    </a:moveTo>
                    <a:cubicBezTo>
                      <a:pt x="10" y="0"/>
                      <a:pt x="10" y="0"/>
                      <a:pt x="10" y="0"/>
                    </a:cubicBezTo>
                    <a:cubicBezTo>
                      <a:pt x="10" y="0"/>
                      <a:pt x="10" y="0"/>
                      <a:pt x="10" y="0"/>
                    </a:cubicBezTo>
                    <a:cubicBezTo>
                      <a:pt x="9" y="0"/>
                      <a:pt x="8" y="0"/>
                      <a:pt x="6" y="0"/>
                    </a:cubicBezTo>
                    <a:cubicBezTo>
                      <a:pt x="8" y="0"/>
                      <a:pt x="9" y="0"/>
                      <a:pt x="10" y="0"/>
                    </a:cubicBezTo>
                  </a:path>
                </a:pathLst>
              </a:custGeom>
              <a:solidFill>
                <a:srgbClr val="156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5" name="Freeform 200"/>
              <p:cNvSpPr/>
              <p:nvPr/>
            </p:nvSpPr>
            <p:spPr bwMode="auto">
              <a:xfrm>
                <a:off x="3160713" y="5106988"/>
                <a:ext cx="33338" cy="17462"/>
              </a:xfrm>
              <a:custGeom>
                <a:gdLst>
                  <a:gd name="T0" fmla="*/ 0 w 13"/>
                  <a:gd name="T1" fmla="*/ 0 h 7"/>
                  <a:gd name="T2" fmla="*/ 0 w 13"/>
                  <a:gd name="T3" fmla="*/ 7 h 7"/>
                  <a:gd name="T4" fmla="*/ 0 w 13"/>
                  <a:gd name="T5" fmla="*/ 7 h 7"/>
                  <a:gd name="T6" fmla="*/ 1 w 13"/>
                  <a:gd name="T7" fmla="*/ 7 h 7"/>
                  <a:gd name="T8" fmla="*/ 2 w 13"/>
                  <a:gd name="T9" fmla="*/ 7 h 7"/>
                  <a:gd name="T10" fmla="*/ 2 w 13"/>
                  <a:gd name="T11" fmla="*/ 7 h 7"/>
                  <a:gd name="T12" fmla="*/ 11 w 13"/>
                  <a:gd name="T13" fmla="*/ 7 h 7"/>
                  <a:gd name="T14" fmla="*/ 11 w 13"/>
                  <a:gd name="T15" fmla="*/ 7 h 7"/>
                  <a:gd name="T16" fmla="*/ 11 w 13"/>
                  <a:gd name="T17" fmla="*/ 7 h 7"/>
                  <a:gd name="T18" fmla="*/ 13 w 13"/>
                  <a:gd name="T19" fmla="*/ 7 h 7"/>
                  <a:gd name="T20" fmla="*/ 13 w 13"/>
                  <a:gd name="T21" fmla="*/ 7 h 7"/>
                  <a:gd name="T22" fmla="*/ 13 w 13"/>
                  <a:gd name="T23" fmla="*/ 0 h 7"/>
                  <a:gd name="T24" fmla="*/ 7 w 13"/>
                  <a:gd name="T25" fmla="*/ 0 h 7"/>
                  <a:gd name="T26" fmla="*/ 0 w 13"/>
                  <a:gd name="T27" fmla="*/ 0 h 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7">
                    <a:moveTo>
                      <a:pt x="0" y="0"/>
                    </a:moveTo>
                    <a:cubicBezTo>
                      <a:pt x="0" y="7"/>
                      <a:pt x="0" y="7"/>
                      <a:pt x="0" y="7"/>
                    </a:cubicBezTo>
                    <a:cubicBezTo>
                      <a:pt x="0" y="7"/>
                      <a:pt x="0" y="7"/>
                      <a:pt x="0" y="7"/>
                    </a:cubicBezTo>
                    <a:cubicBezTo>
                      <a:pt x="0" y="7"/>
                      <a:pt x="1" y="7"/>
                      <a:pt x="1" y="7"/>
                    </a:cubicBezTo>
                    <a:cubicBezTo>
                      <a:pt x="2" y="7"/>
                      <a:pt x="2" y="7"/>
                      <a:pt x="2" y="7"/>
                    </a:cubicBezTo>
                    <a:cubicBezTo>
                      <a:pt x="2" y="7"/>
                      <a:pt x="2" y="7"/>
                      <a:pt x="2" y="7"/>
                    </a:cubicBezTo>
                    <a:cubicBezTo>
                      <a:pt x="11" y="7"/>
                      <a:pt x="11" y="7"/>
                      <a:pt x="11" y="7"/>
                    </a:cubicBezTo>
                    <a:cubicBezTo>
                      <a:pt x="11" y="7"/>
                      <a:pt x="11" y="7"/>
                      <a:pt x="11" y="7"/>
                    </a:cubicBezTo>
                    <a:cubicBezTo>
                      <a:pt x="11" y="7"/>
                      <a:pt x="11" y="7"/>
                      <a:pt x="11" y="7"/>
                    </a:cubicBezTo>
                    <a:cubicBezTo>
                      <a:pt x="12" y="7"/>
                      <a:pt x="12" y="7"/>
                      <a:pt x="13" y="7"/>
                    </a:cubicBezTo>
                    <a:cubicBezTo>
                      <a:pt x="13" y="7"/>
                      <a:pt x="13" y="7"/>
                      <a:pt x="13" y="7"/>
                    </a:cubicBezTo>
                    <a:cubicBezTo>
                      <a:pt x="13" y="0"/>
                      <a:pt x="13" y="0"/>
                      <a:pt x="13" y="0"/>
                    </a:cubicBezTo>
                    <a:cubicBezTo>
                      <a:pt x="11" y="0"/>
                      <a:pt x="9" y="0"/>
                      <a:pt x="7" y="0"/>
                    </a:cubicBezTo>
                    <a:cubicBezTo>
                      <a:pt x="4" y="0"/>
                      <a:pt x="2" y="0"/>
                      <a:pt x="0" y="0"/>
                    </a:cubicBezTo>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310" name="组合 309"/>
            <p:cNvGrpSpPr/>
            <p:nvPr/>
          </p:nvGrpSpPr>
          <p:grpSpPr>
            <a:xfrm>
              <a:off x="7913688" y="4797425"/>
              <a:ext cx="2201863" cy="2063750"/>
              <a:chOff x="7913688" y="4797425"/>
              <a:chExt cx="2201863" cy="2063750"/>
            </a:xfrm>
          </p:grpSpPr>
          <p:sp>
            <p:nvSpPr>
              <p:cNvPr id="306" name="Freeform 201"/>
              <p:cNvSpPr/>
              <p:nvPr/>
            </p:nvSpPr>
            <p:spPr bwMode="auto">
              <a:xfrm>
                <a:off x="7964488" y="5459413"/>
                <a:ext cx="230188" cy="263525"/>
              </a:xfrm>
              <a:custGeom>
                <a:gdLst>
                  <a:gd name="T0" fmla="*/ 63 w 89"/>
                  <a:gd name="T1" fmla="*/ 102 h 102"/>
                  <a:gd name="T2" fmla="*/ 45 w 89"/>
                  <a:gd name="T3" fmla="*/ 93 h 102"/>
                  <a:gd name="T4" fmla="*/ 7 w 89"/>
                  <a:gd name="T5" fmla="*/ 38 h 102"/>
                  <a:gd name="T6" fmla="*/ 13 w 89"/>
                  <a:gd name="T7" fmla="*/ 7 h 102"/>
                  <a:gd name="T8" fmla="*/ 44 w 89"/>
                  <a:gd name="T9" fmla="*/ 13 h 102"/>
                  <a:gd name="T10" fmla="*/ 82 w 89"/>
                  <a:gd name="T11" fmla="*/ 67 h 102"/>
                  <a:gd name="T12" fmla="*/ 76 w 89"/>
                  <a:gd name="T13" fmla="*/ 98 h 102"/>
                  <a:gd name="T14" fmla="*/ 63 w 89"/>
                  <a:gd name="T15" fmla="*/ 102 h 10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102">
                    <a:moveTo>
                      <a:pt x="63" y="102"/>
                    </a:moveTo>
                    <a:cubicBezTo>
                      <a:pt x="56" y="102"/>
                      <a:pt x="49" y="99"/>
                      <a:pt x="45" y="93"/>
                    </a:cubicBezTo>
                    <a:cubicBezTo>
                      <a:pt x="7" y="38"/>
                      <a:pt x="7" y="38"/>
                      <a:pt x="7" y="38"/>
                    </a:cubicBezTo>
                    <a:cubicBezTo>
                      <a:pt x="0" y="28"/>
                      <a:pt x="3" y="14"/>
                      <a:pt x="13" y="7"/>
                    </a:cubicBezTo>
                    <a:cubicBezTo>
                      <a:pt x="23" y="0"/>
                      <a:pt x="37" y="3"/>
                      <a:pt x="44" y="13"/>
                    </a:cubicBezTo>
                    <a:cubicBezTo>
                      <a:pt x="82" y="67"/>
                      <a:pt x="82" y="67"/>
                      <a:pt x="82" y="67"/>
                    </a:cubicBezTo>
                    <a:cubicBezTo>
                      <a:pt x="89" y="77"/>
                      <a:pt x="86" y="91"/>
                      <a:pt x="76" y="98"/>
                    </a:cubicBezTo>
                    <a:cubicBezTo>
                      <a:pt x="72" y="101"/>
                      <a:pt x="68" y="102"/>
                      <a:pt x="63" y="102"/>
                    </a:cubicBezTo>
                  </a:path>
                </a:pathLst>
              </a:custGeom>
              <a:solidFill>
                <a:srgbClr val="EAD6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7" name="Freeform 202"/>
              <p:cNvSpPr/>
              <p:nvPr/>
            </p:nvSpPr>
            <p:spPr bwMode="auto">
              <a:xfrm>
                <a:off x="9866313" y="5459413"/>
                <a:ext cx="228600" cy="263525"/>
              </a:xfrm>
              <a:custGeom>
                <a:gdLst>
                  <a:gd name="T0" fmla="*/ 26 w 88"/>
                  <a:gd name="T1" fmla="*/ 102 h 102"/>
                  <a:gd name="T2" fmla="*/ 13 w 88"/>
                  <a:gd name="T3" fmla="*/ 98 h 102"/>
                  <a:gd name="T4" fmla="*/ 7 w 88"/>
                  <a:gd name="T5" fmla="*/ 67 h 102"/>
                  <a:gd name="T6" fmla="*/ 45 w 88"/>
                  <a:gd name="T7" fmla="*/ 13 h 102"/>
                  <a:gd name="T8" fmla="*/ 76 w 88"/>
                  <a:gd name="T9" fmla="*/ 7 h 102"/>
                  <a:gd name="T10" fmla="*/ 81 w 88"/>
                  <a:gd name="T11" fmla="*/ 38 h 102"/>
                  <a:gd name="T12" fmla="*/ 44 w 88"/>
                  <a:gd name="T13" fmla="*/ 93 h 102"/>
                  <a:gd name="T14" fmla="*/ 26 w 88"/>
                  <a:gd name="T15" fmla="*/ 102 h 10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102">
                    <a:moveTo>
                      <a:pt x="26" y="102"/>
                    </a:moveTo>
                    <a:cubicBezTo>
                      <a:pt x="21" y="102"/>
                      <a:pt x="17" y="101"/>
                      <a:pt x="13" y="98"/>
                    </a:cubicBezTo>
                    <a:cubicBezTo>
                      <a:pt x="3" y="91"/>
                      <a:pt x="0" y="77"/>
                      <a:pt x="7" y="67"/>
                    </a:cubicBezTo>
                    <a:cubicBezTo>
                      <a:pt x="45" y="13"/>
                      <a:pt x="45" y="13"/>
                      <a:pt x="45" y="13"/>
                    </a:cubicBezTo>
                    <a:cubicBezTo>
                      <a:pt x="52" y="3"/>
                      <a:pt x="65" y="0"/>
                      <a:pt x="76" y="7"/>
                    </a:cubicBezTo>
                    <a:cubicBezTo>
                      <a:pt x="86" y="14"/>
                      <a:pt x="88" y="28"/>
                      <a:pt x="81" y="38"/>
                    </a:cubicBezTo>
                    <a:cubicBezTo>
                      <a:pt x="44" y="93"/>
                      <a:pt x="44" y="93"/>
                      <a:pt x="44" y="93"/>
                    </a:cubicBezTo>
                    <a:cubicBezTo>
                      <a:pt x="40" y="99"/>
                      <a:pt x="33" y="102"/>
                      <a:pt x="26" y="102"/>
                    </a:cubicBezTo>
                  </a:path>
                </a:pathLst>
              </a:custGeom>
              <a:solidFill>
                <a:srgbClr val="EAD6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8" name="Freeform 203"/>
              <p:cNvSpPr/>
              <p:nvPr/>
            </p:nvSpPr>
            <p:spPr bwMode="auto">
              <a:xfrm>
                <a:off x="9550400" y="5969000"/>
                <a:ext cx="525463" cy="892175"/>
              </a:xfrm>
              <a:custGeom>
                <a:gdLst>
                  <a:gd name="T0" fmla="*/ 203 w 203"/>
                  <a:gd name="T1" fmla="*/ 42 h 344"/>
                  <a:gd name="T2" fmla="*/ 108 w 203"/>
                  <a:gd name="T3" fmla="*/ 122 h 344"/>
                  <a:gd name="T4" fmla="*/ 98 w 203"/>
                  <a:gd name="T5" fmla="*/ 344 h 344"/>
                  <a:gd name="T6" fmla="*/ 0 w 203"/>
                  <a:gd name="T7" fmla="*/ 344 h 344"/>
                  <a:gd name="T8" fmla="*/ 38 w 203"/>
                  <a:gd name="T9" fmla="*/ 127 h 344"/>
                  <a:gd name="T10" fmla="*/ 93 w 203"/>
                  <a:gd name="T11" fmla="*/ 0 h 344"/>
                  <a:gd name="T12" fmla="*/ 203 w 203"/>
                  <a:gd name="T13" fmla="*/ 42 h 344"/>
                </a:gdLst>
                <a:cxnLst>
                  <a:cxn ang="0">
                    <a:pos x="T0" y="T1"/>
                  </a:cxn>
                  <a:cxn ang="0">
                    <a:pos x="T2" y="T3"/>
                  </a:cxn>
                  <a:cxn ang="0">
                    <a:pos x="T4" y="T5"/>
                  </a:cxn>
                  <a:cxn ang="0">
                    <a:pos x="T6" y="T7"/>
                  </a:cxn>
                  <a:cxn ang="0">
                    <a:pos x="T8" y="T9"/>
                  </a:cxn>
                  <a:cxn ang="0">
                    <a:pos x="T10" y="T11"/>
                  </a:cxn>
                  <a:cxn ang="0">
                    <a:pos x="T12" y="T13"/>
                  </a:cxn>
                </a:cxnLst>
                <a:rect l="0" t="0" r="r" b="b"/>
                <a:pathLst>
                  <a:path w="203" h="344">
                    <a:moveTo>
                      <a:pt x="203" y="42"/>
                    </a:moveTo>
                    <a:cubicBezTo>
                      <a:pt x="203" y="42"/>
                      <a:pt x="128" y="90"/>
                      <a:pt x="108" y="122"/>
                    </a:cubicBezTo>
                    <a:cubicBezTo>
                      <a:pt x="98" y="344"/>
                      <a:pt x="98" y="344"/>
                      <a:pt x="98" y="344"/>
                    </a:cubicBezTo>
                    <a:cubicBezTo>
                      <a:pt x="0" y="344"/>
                      <a:pt x="0" y="344"/>
                      <a:pt x="0" y="344"/>
                    </a:cubicBezTo>
                    <a:cubicBezTo>
                      <a:pt x="38" y="127"/>
                      <a:pt x="38" y="127"/>
                      <a:pt x="38" y="127"/>
                    </a:cubicBezTo>
                    <a:cubicBezTo>
                      <a:pt x="93" y="0"/>
                      <a:pt x="93" y="0"/>
                      <a:pt x="93" y="0"/>
                    </a:cubicBezTo>
                    <a:cubicBezTo>
                      <a:pt x="203" y="42"/>
                      <a:pt x="203" y="42"/>
                      <a:pt x="203" y="42"/>
                    </a:cubicBezTo>
                  </a:path>
                </a:pathLst>
              </a:custGeom>
              <a:solidFill>
                <a:srgbClr val="EAD6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9" name="Freeform 204"/>
              <p:cNvSpPr/>
              <p:nvPr/>
            </p:nvSpPr>
            <p:spPr bwMode="auto">
              <a:xfrm>
                <a:off x="9550400" y="6389688"/>
                <a:ext cx="311150" cy="471487"/>
              </a:xfrm>
              <a:custGeom>
                <a:gdLst>
                  <a:gd name="T0" fmla="*/ 0 w 196"/>
                  <a:gd name="T1" fmla="*/ 297 h 297"/>
                  <a:gd name="T2" fmla="*/ 163 w 196"/>
                  <a:gd name="T3" fmla="*/ 297 h 297"/>
                  <a:gd name="T4" fmla="*/ 196 w 196"/>
                  <a:gd name="T5" fmla="*/ 0 h 297"/>
                  <a:gd name="T6" fmla="*/ 36 w 196"/>
                  <a:gd name="T7" fmla="*/ 0 h 297"/>
                  <a:gd name="T8" fmla="*/ 0 w 196"/>
                  <a:gd name="T9" fmla="*/ 297 h 297"/>
                </a:gdLst>
                <a:cxnLst>
                  <a:cxn ang="0">
                    <a:pos x="T0" y="T1"/>
                  </a:cxn>
                  <a:cxn ang="0">
                    <a:pos x="T2" y="T3"/>
                  </a:cxn>
                  <a:cxn ang="0">
                    <a:pos x="T4" y="T5"/>
                  </a:cxn>
                  <a:cxn ang="0">
                    <a:pos x="T6" y="T7"/>
                  </a:cxn>
                  <a:cxn ang="0">
                    <a:pos x="T8" y="T9"/>
                  </a:cxn>
                </a:cxnLst>
                <a:rect l="0" t="0" r="r" b="b"/>
                <a:pathLst>
                  <a:path w="196" h="297">
                    <a:moveTo>
                      <a:pt x="0" y="297"/>
                    </a:moveTo>
                    <a:lnTo>
                      <a:pt x="163" y="297"/>
                    </a:lnTo>
                    <a:lnTo>
                      <a:pt x="196" y="0"/>
                    </a:lnTo>
                    <a:lnTo>
                      <a:pt x="36" y="0"/>
                    </a:lnTo>
                    <a:lnTo>
                      <a:pt x="0" y="297"/>
                    </a:lnTo>
                    <a:close/>
                  </a:path>
                </a:pathLst>
              </a:custGeom>
              <a:solidFill>
                <a:srgbClr val="7775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206"/>
              <p:cNvSpPr/>
              <p:nvPr/>
            </p:nvSpPr>
            <p:spPr bwMode="auto">
              <a:xfrm>
                <a:off x="9536113" y="6497638"/>
                <a:ext cx="320675" cy="363537"/>
              </a:xfrm>
              <a:custGeom>
                <a:gdLst>
                  <a:gd name="T0" fmla="*/ 0 w 202"/>
                  <a:gd name="T1" fmla="*/ 229 h 229"/>
                  <a:gd name="T2" fmla="*/ 174 w 202"/>
                  <a:gd name="T3" fmla="*/ 229 h 229"/>
                  <a:gd name="T4" fmla="*/ 202 w 202"/>
                  <a:gd name="T5" fmla="*/ 0 h 229"/>
                  <a:gd name="T6" fmla="*/ 30 w 202"/>
                  <a:gd name="T7" fmla="*/ 0 h 229"/>
                  <a:gd name="T8" fmla="*/ 0 w 202"/>
                  <a:gd name="T9" fmla="*/ 229 h 229"/>
                </a:gdLst>
                <a:cxnLst>
                  <a:cxn ang="0">
                    <a:pos x="T0" y="T1"/>
                  </a:cxn>
                  <a:cxn ang="0">
                    <a:pos x="T2" y="T3"/>
                  </a:cxn>
                  <a:cxn ang="0">
                    <a:pos x="T4" y="T5"/>
                  </a:cxn>
                  <a:cxn ang="0">
                    <a:pos x="T6" y="T7"/>
                  </a:cxn>
                  <a:cxn ang="0">
                    <a:pos x="T8" y="T9"/>
                  </a:cxn>
                </a:cxnLst>
                <a:rect l="0" t="0" r="r" b="b"/>
                <a:pathLst>
                  <a:path w="201" h="229">
                    <a:moveTo>
                      <a:pt x="0" y="229"/>
                    </a:moveTo>
                    <a:lnTo>
                      <a:pt x="174" y="229"/>
                    </a:lnTo>
                    <a:lnTo>
                      <a:pt x="202" y="0"/>
                    </a:lnTo>
                    <a:lnTo>
                      <a:pt x="30" y="0"/>
                    </a:lnTo>
                    <a:lnTo>
                      <a:pt x="0" y="229"/>
                    </a:lnTo>
                    <a:close/>
                  </a:path>
                </a:pathLst>
              </a:custGeom>
              <a:solidFill>
                <a:srgbClr val="5451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 name="Freeform 207"/>
              <p:cNvSpPr/>
              <p:nvPr/>
            </p:nvSpPr>
            <p:spPr bwMode="auto">
              <a:xfrm flipH="1">
                <a:off x="9829800" y="6283325"/>
                <a:ext cx="0" cy="0"/>
              </a:xfrm>
              <a:custGeom>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Freeform 208"/>
              <p:cNvSpPr/>
              <p:nvPr/>
            </p:nvSpPr>
            <p:spPr bwMode="auto">
              <a:xfrm>
                <a:off x="9632950" y="6283325"/>
                <a:ext cx="196850" cy="92075"/>
              </a:xfrm>
              <a:custGeom>
                <a:gdLst>
                  <a:gd name="T0" fmla="*/ 76 w 76"/>
                  <a:gd name="T1" fmla="*/ 0 h 36"/>
                  <a:gd name="T2" fmla="*/ 3 w 76"/>
                  <a:gd name="T3" fmla="*/ 20 h 36"/>
                  <a:gd name="T4" fmla="*/ 0 w 76"/>
                  <a:gd name="T5" fmla="*/ 36 h 36"/>
                  <a:gd name="T6" fmla="*/ 76 w 76"/>
                  <a:gd name="T7" fmla="*/ 0 h 36"/>
                  <a:gd name="T8" fmla="*/ 76 w 76"/>
                  <a:gd name="T9" fmla="*/ 0 h 36"/>
                </a:gdLst>
                <a:cxnLst>
                  <a:cxn ang="0">
                    <a:pos x="T0" y="T1"/>
                  </a:cxn>
                  <a:cxn ang="0">
                    <a:pos x="T2" y="T3"/>
                  </a:cxn>
                  <a:cxn ang="0">
                    <a:pos x="T4" y="T5"/>
                  </a:cxn>
                  <a:cxn ang="0">
                    <a:pos x="T6" y="T7"/>
                  </a:cxn>
                  <a:cxn ang="0">
                    <a:pos x="T8" y="T9"/>
                  </a:cxn>
                </a:cxnLst>
                <a:rect l="0" t="0" r="r" b="b"/>
                <a:pathLst>
                  <a:path w="76" h="36">
                    <a:moveTo>
                      <a:pt x="76" y="0"/>
                    </a:moveTo>
                    <a:cubicBezTo>
                      <a:pt x="3" y="20"/>
                      <a:pt x="3" y="20"/>
                      <a:pt x="3" y="20"/>
                    </a:cubicBezTo>
                    <a:cubicBezTo>
                      <a:pt x="0" y="36"/>
                      <a:pt x="0" y="36"/>
                      <a:pt x="0" y="36"/>
                    </a:cubicBezTo>
                    <a:cubicBezTo>
                      <a:pt x="76" y="0"/>
                      <a:pt x="76" y="0"/>
                      <a:pt x="76" y="0"/>
                    </a:cubicBezTo>
                    <a:cubicBezTo>
                      <a:pt x="76" y="0"/>
                      <a:pt x="76" y="0"/>
                      <a:pt x="76" y="0"/>
                    </a:cubicBezTo>
                  </a:path>
                </a:pathLst>
              </a:custGeom>
              <a:solidFill>
                <a:srgbClr val="DFC1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Freeform 209"/>
              <p:cNvSpPr/>
              <p:nvPr/>
            </p:nvSpPr>
            <p:spPr bwMode="auto">
              <a:xfrm>
                <a:off x="7951788" y="5969000"/>
                <a:ext cx="525463" cy="892175"/>
              </a:xfrm>
              <a:custGeom>
                <a:gdLst>
                  <a:gd name="T0" fmla="*/ 0 w 203"/>
                  <a:gd name="T1" fmla="*/ 42 h 344"/>
                  <a:gd name="T2" fmla="*/ 95 w 203"/>
                  <a:gd name="T3" fmla="*/ 122 h 344"/>
                  <a:gd name="T4" fmla="*/ 105 w 203"/>
                  <a:gd name="T5" fmla="*/ 344 h 344"/>
                  <a:gd name="T6" fmla="*/ 203 w 203"/>
                  <a:gd name="T7" fmla="*/ 344 h 344"/>
                  <a:gd name="T8" fmla="*/ 165 w 203"/>
                  <a:gd name="T9" fmla="*/ 127 h 344"/>
                  <a:gd name="T10" fmla="*/ 110 w 203"/>
                  <a:gd name="T11" fmla="*/ 0 h 344"/>
                  <a:gd name="T12" fmla="*/ 0 w 203"/>
                  <a:gd name="T13" fmla="*/ 42 h 344"/>
                </a:gdLst>
                <a:cxnLst>
                  <a:cxn ang="0">
                    <a:pos x="T0" y="T1"/>
                  </a:cxn>
                  <a:cxn ang="0">
                    <a:pos x="T2" y="T3"/>
                  </a:cxn>
                  <a:cxn ang="0">
                    <a:pos x="T4" y="T5"/>
                  </a:cxn>
                  <a:cxn ang="0">
                    <a:pos x="T6" y="T7"/>
                  </a:cxn>
                  <a:cxn ang="0">
                    <a:pos x="T8" y="T9"/>
                  </a:cxn>
                  <a:cxn ang="0">
                    <a:pos x="T10" y="T11"/>
                  </a:cxn>
                  <a:cxn ang="0">
                    <a:pos x="T12" y="T13"/>
                  </a:cxn>
                </a:cxnLst>
                <a:rect l="0" t="0" r="r" b="b"/>
                <a:pathLst>
                  <a:path w="203" h="344">
                    <a:moveTo>
                      <a:pt x="0" y="42"/>
                    </a:moveTo>
                    <a:cubicBezTo>
                      <a:pt x="0" y="42"/>
                      <a:pt x="74" y="90"/>
                      <a:pt x="95" y="122"/>
                    </a:cubicBezTo>
                    <a:cubicBezTo>
                      <a:pt x="105" y="344"/>
                      <a:pt x="105" y="344"/>
                      <a:pt x="105" y="344"/>
                    </a:cubicBezTo>
                    <a:cubicBezTo>
                      <a:pt x="203" y="344"/>
                      <a:pt x="203" y="344"/>
                      <a:pt x="203" y="344"/>
                    </a:cubicBezTo>
                    <a:cubicBezTo>
                      <a:pt x="165" y="127"/>
                      <a:pt x="165" y="127"/>
                      <a:pt x="165" y="127"/>
                    </a:cubicBezTo>
                    <a:cubicBezTo>
                      <a:pt x="110" y="0"/>
                      <a:pt x="110" y="0"/>
                      <a:pt x="110" y="0"/>
                    </a:cubicBezTo>
                    <a:cubicBezTo>
                      <a:pt x="0" y="42"/>
                      <a:pt x="0" y="42"/>
                      <a:pt x="0" y="42"/>
                    </a:cubicBezTo>
                  </a:path>
                </a:pathLst>
              </a:custGeom>
              <a:solidFill>
                <a:srgbClr val="EAD6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210"/>
              <p:cNvSpPr/>
              <p:nvPr/>
            </p:nvSpPr>
            <p:spPr bwMode="auto">
              <a:xfrm>
                <a:off x="8166100" y="6389688"/>
                <a:ext cx="311150" cy="471487"/>
              </a:xfrm>
              <a:custGeom>
                <a:gdLst>
                  <a:gd name="T0" fmla="*/ 196 w 196"/>
                  <a:gd name="T1" fmla="*/ 297 h 297"/>
                  <a:gd name="T2" fmla="*/ 33 w 196"/>
                  <a:gd name="T3" fmla="*/ 297 h 297"/>
                  <a:gd name="T4" fmla="*/ 0 w 196"/>
                  <a:gd name="T5" fmla="*/ 0 h 297"/>
                  <a:gd name="T6" fmla="*/ 159 w 196"/>
                  <a:gd name="T7" fmla="*/ 0 h 297"/>
                  <a:gd name="T8" fmla="*/ 196 w 196"/>
                  <a:gd name="T9" fmla="*/ 297 h 297"/>
                </a:gdLst>
                <a:cxnLst>
                  <a:cxn ang="0">
                    <a:pos x="T0" y="T1"/>
                  </a:cxn>
                  <a:cxn ang="0">
                    <a:pos x="T2" y="T3"/>
                  </a:cxn>
                  <a:cxn ang="0">
                    <a:pos x="T4" y="T5"/>
                  </a:cxn>
                  <a:cxn ang="0">
                    <a:pos x="T6" y="T7"/>
                  </a:cxn>
                  <a:cxn ang="0">
                    <a:pos x="T8" y="T9"/>
                  </a:cxn>
                </a:cxnLst>
                <a:rect l="0" t="0" r="r" b="b"/>
                <a:pathLst>
                  <a:path w="196" h="297">
                    <a:moveTo>
                      <a:pt x="196" y="297"/>
                    </a:moveTo>
                    <a:lnTo>
                      <a:pt x="33" y="297"/>
                    </a:lnTo>
                    <a:lnTo>
                      <a:pt x="0" y="0"/>
                    </a:lnTo>
                    <a:lnTo>
                      <a:pt x="159" y="0"/>
                    </a:lnTo>
                    <a:lnTo>
                      <a:pt x="196" y="297"/>
                    </a:lnTo>
                    <a:close/>
                  </a:path>
                </a:pathLst>
              </a:custGeom>
              <a:solidFill>
                <a:srgbClr val="7775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211"/>
              <p:cNvSpPr/>
              <p:nvPr/>
            </p:nvSpPr>
            <p:spPr bwMode="auto">
              <a:xfrm>
                <a:off x="8172450" y="6497638"/>
                <a:ext cx="317500" cy="363537"/>
              </a:xfrm>
              <a:custGeom>
                <a:gdLst>
                  <a:gd name="T0" fmla="*/ 200 w 200"/>
                  <a:gd name="T1" fmla="*/ 229 h 229"/>
                  <a:gd name="T2" fmla="*/ 26 w 200"/>
                  <a:gd name="T3" fmla="*/ 229 h 229"/>
                  <a:gd name="T4" fmla="*/ 0 w 200"/>
                  <a:gd name="T5" fmla="*/ 0 h 229"/>
                  <a:gd name="T6" fmla="*/ 169 w 200"/>
                  <a:gd name="T7" fmla="*/ 0 h 229"/>
                  <a:gd name="T8" fmla="*/ 200 w 200"/>
                  <a:gd name="T9" fmla="*/ 229 h 229"/>
                </a:gdLst>
                <a:cxnLst>
                  <a:cxn ang="0">
                    <a:pos x="T0" y="T1"/>
                  </a:cxn>
                  <a:cxn ang="0">
                    <a:pos x="T2" y="T3"/>
                  </a:cxn>
                  <a:cxn ang="0">
                    <a:pos x="T4" y="T5"/>
                  </a:cxn>
                  <a:cxn ang="0">
                    <a:pos x="T6" y="T7"/>
                  </a:cxn>
                  <a:cxn ang="0">
                    <a:pos x="T8" y="T9"/>
                  </a:cxn>
                </a:cxnLst>
                <a:rect l="0" t="0" r="r" b="b"/>
                <a:pathLst>
                  <a:path w="200" h="229">
                    <a:moveTo>
                      <a:pt x="200" y="229"/>
                    </a:moveTo>
                    <a:lnTo>
                      <a:pt x="26" y="229"/>
                    </a:lnTo>
                    <a:lnTo>
                      <a:pt x="0" y="0"/>
                    </a:lnTo>
                    <a:lnTo>
                      <a:pt x="169" y="0"/>
                    </a:lnTo>
                    <a:lnTo>
                      <a:pt x="200" y="229"/>
                    </a:lnTo>
                    <a:close/>
                  </a:path>
                </a:pathLst>
              </a:custGeom>
              <a:solidFill>
                <a:srgbClr val="5451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212"/>
              <p:cNvSpPr>
                <a:spLocks noEditPoints="1"/>
              </p:cNvSpPr>
              <p:nvPr/>
            </p:nvSpPr>
            <p:spPr bwMode="auto">
              <a:xfrm>
                <a:off x="8194675" y="6283325"/>
                <a:ext cx="195263" cy="79375"/>
              </a:xfrm>
              <a:custGeom>
                <a:gdLst>
                  <a:gd name="T0" fmla="*/ 119 w 123"/>
                  <a:gd name="T1" fmla="*/ 32 h 50"/>
                  <a:gd name="T2" fmla="*/ 123 w 123"/>
                  <a:gd name="T3" fmla="*/ 50 h 50"/>
                  <a:gd name="T4" fmla="*/ 119 w 123"/>
                  <a:gd name="T5" fmla="*/ 32 h 50"/>
                  <a:gd name="T6" fmla="*/ 119 w 123"/>
                  <a:gd name="T7" fmla="*/ 32 h 50"/>
                  <a:gd name="T8" fmla="*/ 0 w 123"/>
                  <a:gd name="T9" fmla="*/ 0 h 50"/>
                  <a:gd name="T10" fmla="*/ 0 w 123"/>
                  <a:gd name="T11" fmla="*/ 0 h 50"/>
                  <a:gd name="T12" fmla="*/ 0 w 123"/>
                  <a:gd name="T13" fmla="*/ 0 h 50"/>
                  <a:gd name="T14" fmla="*/ 0 w 123"/>
                  <a:gd name="T15" fmla="*/ 0 h 50"/>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50">
                    <a:moveTo>
                      <a:pt x="119" y="32"/>
                    </a:moveTo>
                    <a:lnTo>
                      <a:pt x="123" y="50"/>
                    </a:lnTo>
                    <a:lnTo>
                      <a:pt x="119" y="32"/>
                    </a:lnTo>
                    <a:lnTo>
                      <a:pt x="119" y="32"/>
                    </a:lnTo>
                    <a:close/>
                    <a:moveTo>
                      <a:pt x="0" y="0"/>
                    </a:moveTo>
                    <a:lnTo>
                      <a:pt x="0" y="0"/>
                    </a:lnTo>
                    <a:lnTo>
                      <a:pt x="0" y="0"/>
                    </a:lnTo>
                    <a:lnTo>
                      <a:pt x="0" y="0"/>
                    </a:lnTo>
                    <a:close/>
                  </a:path>
                </a:pathLst>
              </a:cu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213"/>
              <p:cNvSpPr>
                <a:spLocks noEditPoints="1"/>
              </p:cNvSpPr>
              <p:nvPr/>
            </p:nvSpPr>
            <p:spPr bwMode="auto">
              <a:xfrm>
                <a:off x="8194675" y="6283325"/>
                <a:ext cx="195263" cy="79375"/>
              </a:xfrm>
              <a:custGeom>
                <a:gdLst>
                  <a:gd name="T0" fmla="*/ 119 w 123"/>
                  <a:gd name="T1" fmla="*/ 32 h 50"/>
                  <a:gd name="T2" fmla="*/ 123 w 123"/>
                  <a:gd name="T3" fmla="*/ 50 h 50"/>
                  <a:gd name="T4" fmla="*/ 119 w 123"/>
                  <a:gd name="T5" fmla="*/ 32 h 50"/>
                  <a:gd name="T6" fmla="*/ 119 w 123"/>
                  <a:gd name="T7" fmla="*/ 32 h 50"/>
                  <a:gd name="T8" fmla="*/ 0 w 123"/>
                  <a:gd name="T9" fmla="*/ 0 h 50"/>
                  <a:gd name="T10" fmla="*/ 0 w 123"/>
                  <a:gd name="T11" fmla="*/ 0 h 50"/>
                  <a:gd name="T12" fmla="*/ 0 w 123"/>
                  <a:gd name="T13" fmla="*/ 0 h 50"/>
                  <a:gd name="T14" fmla="*/ 0 w 123"/>
                  <a:gd name="T15" fmla="*/ 0 h 50"/>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50">
                    <a:moveTo>
                      <a:pt x="119" y="32"/>
                    </a:moveTo>
                    <a:lnTo>
                      <a:pt x="123" y="50"/>
                    </a:lnTo>
                    <a:lnTo>
                      <a:pt x="119" y="32"/>
                    </a:lnTo>
                    <a:lnTo>
                      <a:pt x="119" y="32"/>
                    </a:lnTo>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214"/>
              <p:cNvSpPr/>
              <p:nvPr/>
            </p:nvSpPr>
            <p:spPr bwMode="auto">
              <a:xfrm>
                <a:off x="8194675" y="6283325"/>
                <a:ext cx="196850" cy="92075"/>
              </a:xfrm>
              <a:custGeom>
                <a:gdLst>
                  <a:gd name="T0" fmla="*/ 0 w 124"/>
                  <a:gd name="T1" fmla="*/ 0 h 58"/>
                  <a:gd name="T2" fmla="*/ 0 w 124"/>
                  <a:gd name="T3" fmla="*/ 0 h 58"/>
                  <a:gd name="T4" fmla="*/ 124 w 124"/>
                  <a:gd name="T5" fmla="*/ 58 h 58"/>
                  <a:gd name="T6" fmla="*/ 123 w 124"/>
                  <a:gd name="T7" fmla="*/ 50 h 58"/>
                  <a:gd name="T8" fmla="*/ 119 w 124"/>
                  <a:gd name="T9" fmla="*/ 32 h 58"/>
                  <a:gd name="T10" fmla="*/ 69 w 124"/>
                  <a:gd name="T11" fmla="*/ 19 h 58"/>
                  <a:gd name="T12" fmla="*/ 0 w 124"/>
                  <a:gd name="T13" fmla="*/ 0 h 58"/>
                </a:gdLst>
                <a:cxnLst>
                  <a:cxn ang="0">
                    <a:pos x="T0" y="T1"/>
                  </a:cxn>
                  <a:cxn ang="0">
                    <a:pos x="T2" y="T3"/>
                  </a:cxn>
                  <a:cxn ang="0">
                    <a:pos x="T4" y="T5"/>
                  </a:cxn>
                  <a:cxn ang="0">
                    <a:pos x="T6" y="T7"/>
                  </a:cxn>
                  <a:cxn ang="0">
                    <a:pos x="T8" y="T9"/>
                  </a:cxn>
                  <a:cxn ang="0">
                    <a:pos x="T10" y="T11"/>
                  </a:cxn>
                  <a:cxn ang="0">
                    <a:pos x="T12" y="T13"/>
                  </a:cxn>
                </a:cxnLst>
                <a:rect l="0" t="0" r="r" b="b"/>
                <a:pathLst>
                  <a:path w="124" h="57">
                    <a:moveTo>
                      <a:pt x="0" y="0"/>
                    </a:moveTo>
                    <a:lnTo>
                      <a:pt x="0" y="0"/>
                    </a:lnTo>
                    <a:lnTo>
                      <a:pt x="124" y="58"/>
                    </a:lnTo>
                    <a:lnTo>
                      <a:pt x="123" y="50"/>
                    </a:lnTo>
                    <a:lnTo>
                      <a:pt x="119" y="32"/>
                    </a:lnTo>
                    <a:lnTo>
                      <a:pt x="69" y="19"/>
                    </a:lnTo>
                    <a:lnTo>
                      <a:pt x="0" y="0"/>
                    </a:lnTo>
                    <a:close/>
                  </a:path>
                </a:pathLst>
              </a:custGeom>
              <a:solidFill>
                <a:srgbClr val="DFC1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215"/>
              <p:cNvSpPr/>
              <p:nvPr/>
            </p:nvSpPr>
            <p:spPr bwMode="auto">
              <a:xfrm>
                <a:off x="8194675" y="6283325"/>
                <a:ext cx="196850" cy="92075"/>
              </a:xfrm>
              <a:custGeom>
                <a:gdLst>
                  <a:gd name="T0" fmla="*/ 0 w 124"/>
                  <a:gd name="T1" fmla="*/ 0 h 58"/>
                  <a:gd name="T2" fmla="*/ 0 w 124"/>
                  <a:gd name="T3" fmla="*/ 0 h 58"/>
                  <a:gd name="T4" fmla="*/ 124 w 124"/>
                  <a:gd name="T5" fmla="*/ 58 h 58"/>
                  <a:gd name="T6" fmla="*/ 123 w 124"/>
                  <a:gd name="T7" fmla="*/ 50 h 58"/>
                  <a:gd name="T8" fmla="*/ 119 w 124"/>
                  <a:gd name="T9" fmla="*/ 32 h 58"/>
                  <a:gd name="T10" fmla="*/ 69 w 124"/>
                  <a:gd name="T11" fmla="*/ 19 h 58"/>
                  <a:gd name="T12" fmla="*/ 0 w 124"/>
                  <a:gd name="T13" fmla="*/ 0 h 58"/>
                </a:gdLst>
                <a:cxnLst>
                  <a:cxn ang="0">
                    <a:pos x="T0" y="T1"/>
                  </a:cxn>
                  <a:cxn ang="0">
                    <a:pos x="T2" y="T3"/>
                  </a:cxn>
                  <a:cxn ang="0">
                    <a:pos x="T4" y="T5"/>
                  </a:cxn>
                  <a:cxn ang="0">
                    <a:pos x="T6" y="T7"/>
                  </a:cxn>
                  <a:cxn ang="0">
                    <a:pos x="T8" y="T9"/>
                  </a:cxn>
                  <a:cxn ang="0">
                    <a:pos x="T10" y="T11"/>
                  </a:cxn>
                  <a:cxn ang="0">
                    <a:pos x="T12" y="T13"/>
                  </a:cxn>
                </a:cxnLst>
                <a:rect l="0" t="0" r="r" b="b"/>
                <a:pathLst>
                  <a:path w="124" h="57">
                    <a:moveTo>
                      <a:pt x="0" y="0"/>
                    </a:moveTo>
                    <a:lnTo>
                      <a:pt x="0" y="0"/>
                    </a:lnTo>
                    <a:lnTo>
                      <a:pt x="124" y="58"/>
                    </a:lnTo>
                    <a:lnTo>
                      <a:pt x="123" y="50"/>
                    </a:lnTo>
                    <a:lnTo>
                      <a:pt x="119" y="32"/>
                    </a:lnTo>
                    <a:lnTo>
                      <a:pt x="69" y="1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16"/>
              <p:cNvSpPr/>
              <p:nvPr/>
            </p:nvSpPr>
            <p:spPr bwMode="auto">
              <a:xfrm>
                <a:off x="8223250" y="4813300"/>
                <a:ext cx="779463" cy="1590675"/>
              </a:xfrm>
              <a:custGeom>
                <a:gdLst>
                  <a:gd name="T0" fmla="*/ 0 w 491"/>
                  <a:gd name="T1" fmla="*/ 869 h 1002"/>
                  <a:gd name="T2" fmla="*/ 491 w 491"/>
                  <a:gd name="T3" fmla="*/ 1002 h 1002"/>
                  <a:gd name="T4" fmla="*/ 491 w 491"/>
                  <a:gd name="T5" fmla="*/ 155 h 1002"/>
                  <a:gd name="T6" fmla="*/ 0 w 491"/>
                  <a:gd name="T7" fmla="*/ 0 h 1002"/>
                  <a:gd name="T8" fmla="*/ 0 w 491"/>
                  <a:gd name="T9" fmla="*/ 869 h 1002"/>
                </a:gdLst>
                <a:cxnLst>
                  <a:cxn ang="0">
                    <a:pos x="T0" y="T1"/>
                  </a:cxn>
                  <a:cxn ang="0">
                    <a:pos x="T2" y="T3"/>
                  </a:cxn>
                  <a:cxn ang="0">
                    <a:pos x="T4" y="T5"/>
                  </a:cxn>
                  <a:cxn ang="0">
                    <a:pos x="T6" y="T7"/>
                  </a:cxn>
                  <a:cxn ang="0">
                    <a:pos x="T8" y="T9"/>
                  </a:cxn>
                </a:cxnLst>
                <a:rect l="0" t="0" r="r" b="b"/>
                <a:pathLst>
                  <a:path w="491" h="1002">
                    <a:moveTo>
                      <a:pt x="0" y="869"/>
                    </a:moveTo>
                    <a:lnTo>
                      <a:pt x="491" y="1002"/>
                    </a:lnTo>
                    <a:lnTo>
                      <a:pt x="491" y="155"/>
                    </a:lnTo>
                    <a:lnTo>
                      <a:pt x="0" y="0"/>
                    </a:lnTo>
                    <a:lnTo>
                      <a:pt x="0" y="8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17"/>
              <p:cNvSpPr/>
              <p:nvPr/>
            </p:nvSpPr>
            <p:spPr bwMode="auto">
              <a:xfrm>
                <a:off x="8223250" y="4813300"/>
                <a:ext cx="779463" cy="1590675"/>
              </a:xfrm>
              <a:custGeom>
                <a:gdLst>
                  <a:gd name="T0" fmla="*/ 0 w 491"/>
                  <a:gd name="T1" fmla="*/ 869 h 1002"/>
                  <a:gd name="T2" fmla="*/ 491 w 491"/>
                  <a:gd name="T3" fmla="*/ 1002 h 1002"/>
                  <a:gd name="T4" fmla="*/ 491 w 491"/>
                  <a:gd name="T5" fmla="*/ 155 h 1002"/>
                  <a:gd name="T6" fmla="*/ 0 w 491"/>
                  <a:gd name="T7" fmla="*/ 0 h 1002"/>
                  <a:gd name="T8" fmla="*/ 0 w 491"/>
                  <a:gd name="T9" fmla="*/ 869 h 1002"/>
                </a:gdLst>
                <a:cxnLst>
                  <a:cxn ang="0">
                    <a:pos x="T0" y="T1"/>
                  </a:cxn>
                  <a:cxn ang="0">
                    <a:pos x="T2" y="T3"/>
                  </a:cxn>
                  <a:cxn ang="0">
                    <a:pos x="T4" y="T5"/>
                  </a:cxn>
                  <a:cxn ang="0">
                    <a:pos x="T6" y="T7"/>
                  </a:cxn>
                  <a:cxn ang="0">
                    <a:pos x="T8" y="T9"/>
                  </a:cxn>
                </a:cxnLst>
                <a:rect l="0" t="0" r="r" b="b"/>
                <a:pathLst>
                  <a:path w="491" h="1002">
                    <a:moveTo>
                      <a:pt x="0" y="869"/>
                    </a:moveTo>
                    <a:lnTo>
                      <a:pt x="491" y="1002"/>
                    </a:lnTo>
                    <a:lnTo>
                      <a:pt x="491" y="155"/>
                    </a:lnTo>
                    <a:lnTo>
                      <a:pt x="0" y="0"/>
                    </a:lnTo>
                    <a:lnTo>
                      <a:pt x="0" y="86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Rectangle 218"/>
              <p:cNvSpPr>
                <a:spLocks noChangeArrowheads="1"/>
              </p:cNvSpPr>
              <p:nvPr/>
            </p:nvSpPr>
            <p:spPr bwMode="auto">
              <a:xfrm>
                <a:off x="8223250" y="4829175"/>
                <a:ext cx="1588" cy="9525"/>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19"/>
              <p:cNvSpPr/>
              <p:nvPr/>
            </p:nvSpPr>
            <p:spPr bwMode="auto">
              <a:xfrm flipH="1">
                <a:off x="8223250" y="4829175"/>
                <a:ext cx="0" cy="9525"/>
              </a:xfrm>
              <a:custGeom>
                <a:gdLst>
                  <a:gd name="T0" fmla="*/ 0 h 6"/>
                  <a:gd name="T1" fmla="*/ 6 h 6"/>
                  <a:gd name="T2" fmla="*/ 6 h 6"/>
                  <a:gd name="T3" fmla="*/ 0 h 6"/>
                </a:gdLst>
                <a:cxnLst>
                  <a:cxn ang="0">
                    <a:pos x="0" y="T0"/>
                  </a:cxn>
                  <a:cxn ang="0">
                    <a:pos x="0" y="T1"/>
                  </a:cxn>
                  <a:cxn ang="0">
                    <a:pos x="0" y="T2"/>
                  </a:cxn>
                  <a:cxn ang="0">
                    <a:pos x="0" y="T3"/>
                  </a:cxn>
                </a:cxnLst>
                <a:rect l="0" t="0" r="r" b="b"/>
                <a:pathLst>
                  <a:path h="6">
                    <a:moveTo>
                      <a:pt x="0" y="0"/>
                    </a:moveTo>
                    <a:lnTo>
                      <a:pt x="0" y="6"/>
                    </a:lnTo>
                    <a:lnTo>
                      <a:pt x="0" y="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20"/>
              <p:cNvSpPr/>
              <p:nvPr/>
            </p:nvSpPr>
            <p:spPr bwMode="auto">
              <a:xfrm>
                <a:off x="8223250" y="4829175"/>
                <a:ext cx="688975" cy="204787"/>
              </a:xfrm>
              <a:custGeom>
                <a:gdLst>
                  <a:gd name="T0" fmla="*/ 0 w 434"/>
                  <a:gd name="T1" fmla="*/ 0 h 129"/>
                  <a:gd name="T2" fmla="*/ 0 w 434"/>
                  <a:gd name="T3" fmla="*/ 0 h 129"/>
                  <a:gd name="T4" fmla="*/ 0 w 434"/>
                  <a:gd name="T5" fmla="*/ 6 h 129"/>
                  <a:gd name="T6" fmla="*/ 434 w 434"/>
                  <a:gd name="T7" fmla="*/ 129 h 129"/>
                  <a:gd name="T8" fmla="*/ 0 w 434"/>
                  <a:gd name="T9" fmla="*/ 0 h 129"/>
                </a:gdLst>
                <a:cxnLst>
                  <a:cxn ang="0">
                    <a:pos x="T0" y="T1"/>
                  </a:cxn>
                  <a:cxn ang="0">
                    <a:pos x="T2" y="T3"/>
                  </a:cxn>
                  <a:cxn ang="0">
                    <a:pos x="T4" y="T5"/>
                  </a:cxn>
                  <a:cxn ang="0">
                    <a:pos x="T6" y="T7"/>
                  </a:cxn>
                  <a:cxn ang="0">
                    <a:pos x="T8" y="T9"/>
                  </a:cxn>
                </a:cxnLst>
                <a:rect l="0" t="0" r="r" b="b"/>
                <a:pathLst>
                  <a:path w="432" h="129">
                    <a:moveTo>
                      <a:pt x="0" y="0"/>
                    </a:moveTo>
                    <a:lnTo>
                      <a:pt x="0" y="0"/>
                    </a:lnTo>
                    <a:lnTo>
                      <a:pt x="0" y="6"/>
                    </a:lnTo>
                    <a:lnTo>
                      <a:pt x="434" y="129"/>
                    </a:lnTo>
                    <a:lnTo>
                      <a:pt x="0"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21"/>
              <p:cNvSpPr/>
              <p:nvPr/>
            </p:nvSpPr>
            <p:spPr bwMode="auto">
              <a:xfrm>
                <a:off x="8223250" y="4829175"/>
                <a:ext cx="688975" cy="204787"/>
              </a:xfrm>
              <a:custGeom>
                <a:gdLst>
                  <a:gd name="T0" fmla="*/ 0 w 434"/>
                  <a:gd name="T1" fmla="*/ 0 h 129"/>
                  <a:gd name="T2" fmla="*/ 0 w 434"/>
                  <a:gd name="T3" fmla="*/ 0 h 129"/>
                  <a:gd name="T4" fmla="*/ 0 w 434"/>
                  <a:gd name="T5" fmla="*/ 6 h 129"/>
                  <a:gd name="T6" fmla="*/ 434 w 434"/>
                  <a:gd name="T7" fmla="*/ 129 h 129"/>
                  <a:gd name="T8" fmla="*/ 0 w 434"/>
                  <a:gd name="T9" fmla="*/ 0 h 129"/>
                </a:gdLst>
                <a:cxnLst>
                  <a:cxn ang="0">
                    <a:pos x="T0" y="T1"/>
                  </a:cxn>
                  <a:cxn ang="0">
                    <a:pos x="T2" y="T3"/>
                  </a:cxn>
                  <a:cxn ang="0">
                    <a:pos x="T4" y="T5"/>
                  </a:cxn>
                  <a:cxn ang="0">
                    <a:pos x="T6" y="T7"/>
                  </a:cxn>
                  <a:cxn ang="0">
                    <a:pos x="T8" y="T9"/>
                  </a:cxn>
                </a:cxnLst>
                <a:rect l="0" t="0" r="r" b="b"/>
                <a:pathLst>
                  <a:path w="432" h="129">
                    <a:moveTo>
                      <a:pt x="0" y="0"/>
                    </a:moveTo>
                    <a:lnTo>
                      <a:pt x="0" y="0"/>
                    </a:lnTo>
                    <a:lnTo>
                      <a:pt x="0" y="6"/>
                    </a:lnTo>
                    <a:lnTo>
                      <a:pt x="434" y="12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Freeform 222"/>
              <p:cNvSpPr/>
              <p:nvPr/>
            </p:nvSpPr>
            <p:spPr bwMode="auto">
              <a:xfrm>
                <a:off x="8194675" y="4830763"/>
                <a:ext cx="782638" cy="1592262"/>
              </a:xfrm>
              <a:custGeom>
                <a:gdLst>
                  <a:gd name="T0" fmla="*/ 0 w 493"/>
                  <a:gd name="T1" fmla="*/ 869 h 1003"/>
                  <a:gd name="T2" fmla="*/ 491 w 493"/>
                  <a:gd name="T3" fmla="*/ 1003 h 1003"/>
                  <a:gd name="T4" fmla="*/ 493 w 493"/>
                  <a:gd name="T5" fmla="*/ 139 h 1003"/>
                  <a:gd name="T6" fmla="*/ 0 w 493"/>
                  <a:gd name="T7" fmla="*/ 0 h 1003"/>
                  <a:gd name="T8" fmla="*/ 0 w 493"/>
                  <a:gd name="T9" fmla="*/ 869 h 1003"/>
                </a:gdLst>
                <a:cxnLst>
                  <a:cxn ang="0">
                    <a:pos x="T0" y="T1"/>
                  </a:cxn>
                  <a:cxn ang="0">
                    <a:pos x="T2" y="T3"/>
                  </a:cxn>
                  <a:cxn ang="0">
                    <a:pos x="T4" y="T5"/>
                  </a:cxn>
                  <a:cxn ang="0">
                    <a:pos x="T6" y="T7"/>
                  </a:cxn>
                  <a:cxn ang="0">
                    <a:pos x="T8" y="T9"/>
                  </a:cxn>
                </a:cxnLst>
                <a:rect l="0" t="0" r="r" b="b"/>
                <a:pathLst>
                  <a:path w="492" h="1003">
                    <a:moveTo>
                      <a:pt x="0" y="869"/>
                    </a:moveTo>
                    <a:lnTo>
                      <a:pt x="491" y="1003"/>
                    </a:lnTo>
                    <a:lnTo>
                      <a:pt x="493" y="139"/>
                    </a:lnTo>
                    <a:lnTo>
                      <a:pt x="0" y="0"/>
                    </a:lnTo>
                    <a:lnTo>
                      <a:pt x="0" y="8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223"/>
              <p:cNvSpPr/>
              <p:nvPr/>
            </p:nvSpPr>
            <p:spPr bwMode="auto">
              <a:xfrm>
                <a:off x="8194675" y="4830763"/>
                <a:ext cx="782638" cy="1592262"/>
              </a:xfrm>
              <a:custGeom>
                <a:gdLst>
                  <a:gd name="T0" fmla="*/ 0 w 493"/>
                  <a:gd name="T1" fmla="*/ 869 h 1003"/>
                  <a:gd name="T2" fmla="*/ 491 w 493"/>
                  <a:gd name="T3" fmla="*/ 1003 h 1003"/>
                  <a:gd name="T4" fmla="*/ 493 w 493"/>
                  <a:gd name="T5" fmla="*/ 139 h 1003"/>
                  <a:gd name="T6" fmla="*/ 0 w 493"/>
                  <a:gd name="T7" fmla="*/ 0 h 1003"/>
                  <a:gd name="T8" fmla="*/ 0 w 493"/>
                  <a:gd name="T9" fmla="*/ 869 h 1003"/>
                </a:gdLst>
                <a:cxnLst>
                  <a:cxn ang="0">
                    <a:pos x="T0" y="T1"/>
                  </a:cxn>
                  <a:cxn ang="0">
                    <a:pos x="T2" y="T3"/>
                  </a:cxn>
                  <a:cxn ang="0">
                    <a:pos x="T4" y="T5"/>
                  </a:cxn>
                  <a:cxn ang="0">
                    <a:pos x="T6" y="T7"/>
                  </a:cxn>
                  <a:cxn ang="0">
                    <a:pos x="T8" y="T9"/>
                  </a:cxn>
                </a:cxnLst>
                <a:rect l="0" t="0" r="r" b="b"/>
                <a:pathLst>
                  <a:path w="492" h="1003">
                    <a:moveTo>
                      <a:pt x="0" y="869"/>
                    </a:moveTo>
                    <a:lnTo>
                      <a:pt x="491" y="1003"/>
                    </a:lnTo>
                    <a:lnTo>
                      <a:pt x="493" y="139"/>
                    </a:lnTo>
                    <a:lnTo>
                      <a:pt x="0" y="0"/>
                    </a:lnTo>
                    <a:lnTo>
                      <a:pt x="0" y="86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Rectangle 224"/>
              <p:cNvSpPr>
                <a:spLocks noChangeArrowheads="1"/>
              </p:cNvSpPr>
              <p:nvPr/>
            </p:nvSpPr>
            <p:spPr bwMode="auto">
              <a:xfrm>
                <a:off x="8193088" y="4841875"/>
                <a:ext cx="1588" cy="12700"/>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Rectangle 225"/>
              <p:cNvSpPr>
                <a:spLocks noChangeArrowheads="1"/>
              </p:cNvSpPr>
              <p:nvPr/>
            </p:nvSpPr>
            <p:spPr bwMode="auto">
              <a:xfrm>
                <a:off x="8193088" y="4841875"/>
                <a:ext cx="1588" cy="1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226"/>
              <p:cNvSpPr/>
              <p:nvPr/>
            </p:nvSpPr>
            <p:spPr bwMode="auto">
              <a:xfrm>
                <a:off x="8194675" y="4841875"/>
                <a:ext cx="566738" cy="165100"/>
              </a:xfrm>
              <a:custGeom>
                <a:gdLst>
                  <a:gd name="T0" fmla="*/ 0 w 357"/>
                  <a:gd name="T1" fmla="*/ 0 h 104"/>
                  <a:gd name="T2" fmla="*/ 0 w 357"/>
                  <a:gd name="T3" fmla="*/ 8 h 104"/>
                  <a:gd name="T4" fmla="*/ 357 w 357"/>
                  <a:gd name="T5" fmla="*/ 104 h 104"/>
                  <a:gd name="T6" fmla="*/ 0 w 357"/>
                  <a:gd name="T7" fmla="*/ 0 h 104"/>
                </a:gdLst>
                <a:cxnLst>
                  <a:cxn ang="0">
                    <a:pos x="T0" y="T1"/>
                  </a:cxn>
                  <a:cxn ang="0">
                    <a:pos x="T2" y="T3"/>
                  </a:cxn>
                  <a:cxn ang="0">
                    <a:pos x="T4" y="T5"/>
                  </a:cxn>
                  <a:cxn ang="0">
                    <a:pos x="T6" y="T7"/>
                  </a:cxn>
                </a:cxnLst>
                <a:rect l="0" t="0" r="r" b="b"/>
                <a:pathLst>
                  <a:path w="357" h="104">
                    <a:moveTo>
                      <a:pt x="0" y="0"/>
                    </a:moveTo>
                    <a:lnTo>
                      <a:pt x="0" y="8"/>
                    </a:lnTo>
                    <a:lnTo>
                      <a:pt x="357" y="104"/>
                    </a:lnTo>
                    <a:lnTo>
                      <a:pt x="0"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227"/>
              <p:cNvSpPr/>
              <p:nvPr/>
            </p:nvSpPr>
            <p:spPr bwMode="auto">
              <a:xfrm>
                <a:off x="8194675" y="4841875"/>
                <a:ext cx="566738" cy="165100"/>
              </a:xfrm>
              <a:custGeom>
                <a:gdLst>
                  <a:gd name="T0" fmla="*/ 0 w 357"/>
                  <a:gd name="T1" fmla="*/ 0 h 104"/>
                  <a:gd name="T2" fmla="*/ 0 w 357"/>
                  <a:gd name="T3" fmla="*/ 8 h 104"/>
                  <a:gd name="T4" fmla="*/ 357 w 357"/>
                  <a:gd name="T5" fmla="*/ 104 h 104"/>
                  <a:gd name="T6" fmla="*/ 0 w 357"/>
                  <a:gd name="T7" fmla="*/ 0 h 104"/>
                </a:gdLst>
                <a:cxnLst>
                  <a:cxn ang="0">
                    <a:pos x="T0" y="T1"/>
                  </a:cxn>
                  <a:cxn ang="0">
                    <a:pos x="T2" y="T3"/>
                  </a:cxn>
                  <a:cxn ang="0">
                    <a:pos x="T4" y="T5"/>
                  </a:cxn>
                  <a:cxn ang="0">
                    <a:pos x="T6" y="T7"/>
                  </a:cxn>
                </a:cxnLst>
                <a:rect l="0" t="0" r="r" b="b"/>
                <a:pathLst>
                  <a:path w="357" h="104">
                    <a:moveTo>
                      <a:pt x="0" y="0"/>
                    </a:moveTo>
                    <a:lnTo>
                      <a:pt x="0" y="8"/>
                    </a:lnTo>
                    <a:lnTo>
                      <a:pt x="357" y="10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Freeform 228"/>
              <p:cNvSpPr/>
              <p:nvPr/>
            </p:nvSpPr>
            <p:spPr bwMode="auto">
              <a:xfrm>
                <a:off x="8166100" y="4846638"/>
                <a:ext cx="779463" cy="1592262"/>
              </a:xfrm>
              <a:custGeom>
                <a:gdLst>
                  <a:gd name="T0" fmla="*/ 0 w 491"/>
                  <a:gd name="T1" fmla="*/ 869 h 1003"/>
                  <a:gd name="T2" fmla="*/ 491 w 491"/>
                  <a:gd name="T3" fmla="*/ 1003 h 1003"/>
                  <a:gd name="T4" fmla="*/ 491 w 491"/>
                  <a:gd name="T5" fmla="*/ 134 h 1003"/>
                  <a:gd name="T6" fmla="*/ 0 w 491"/>
                  <a:gd name="T7" fmla="*/ 0 h 1003"/>
                  <a:gd name="T8" fmla="*/ 0 w 491"/>
                  <a:gd name="T9" fmla="*/ 869 h 1003"/>
                </a:gdLst>
                <a:cxnLst>
                  <a:cxn ang="0">
                    <a:pos x="T0" y="T1"/>
                  </a:cxn>
                  <a:cxn ang="0">
                    <a:pos x="T2" y="T3"/>
                  </a:cxn>
                  <a:cxn ang="0">
                    <a:pos x="T4" y="T5"/>
                  </a:cxn>
                  <a:cxn ang="0">
                    <a:pos x="T6" y="T7"/>
                  </a:cxn>
                  <a:cxn ang="0">
                    <a:pos x="T8" y="T9"/>
                  </a:cxn>
                </a:cxnLst>
                <a:rect l="0" t="0" r="r" b="b"/>
                <a:pathLst>
                  <a:path w="491" h="1003">
                    <a:moveTo>
                      <a:pt x="0" y="869"/>
                    </a:moveTo>
                    <a:lnTo>
                      <a:pt x="491" y="1003"/>
                    </a:lnTo>
                    <a:lnTo>
                      <a:pt x="491" y="134"/>
                    </a:lnTo>
                    <a:lnTo>
                      <a:pt x="0" y="0"/>
                    </a:lnTo>
                    <a:lnTo>
                      <a:pt x="0" y="8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229"/>
              <p:cNvSpPr/>
              <p:nvPr/>
            </p:nvSpPr>
            <p:spPr bwMode="auto">
              <a:xfrm>
                <a:off x="8166100" y="4846638"/>
                <a:ext cx="779463" cy="1592262"/>
              </a:xfrm>
              <a:custGeom>
                <a:gdLst>
                  <a:gd name="T0" fmla="*/ 0 w 491"/>
                  <a:gd name="T1" fmla="*/ 869 h 1003"/>
                  <a:gd name="T2" fmla="*/ 491 w 491"/>
                  <a:gd name="T3" fmla="*/ 1003 h 1003"/>
                  <a:gd name="T4" fmla="*/ 491 w 491"/>
                  <a:gd name="T5" fmla="*/ 134 h 1003"/>
                  <a:gd name="T6" fmla="*/ 0 w 491"/>
                  <a:gd name="T7" fmla="*/ 0 h 1003"/>
                  <a:gd name="T8" fmla="*/ 0 w 491"/>
                  <a:gd name="T9" fmla="*/ 869 h 1003"/>
                </a:gdLst>
                <a:cxnLst>
                  <a:cxn ang="0">
                    <a:pos x="T0" y="T1"/>
                  </a:cxn>
                  <a:cxn ang="0">
                    <a:pos x="T2" y="T3"/>
                  </a:cxn>
                  <a:cxn ang="0">
                    <a:pos x="T4" y="T5"/>
                  </a:cxn>
                  <a:cxn ang="0">
                    <a:pos x="T6" y="T7"/>
                  </a:cxn>
                  <a:cxn ang="0">
                    <a:pos x="T8" y="T9"/>
                  </a:cxn>
                </a:cxnLst>
                <a:rect l="0" t="0" r="r" b="b"/>
                <a:pathLst>
                  <a:path w="491" h="1003">
                    <a:moveTo>
                      <a:pt x="0" y="869"/>
                    </a:moveTo>
                    <a:lnTo>
                      <a:pt x="491" y="1003"/>
                    </a:lnTo>
                    <a:lnTo>
                      <a:pt x="491" y="134"/>
                    </a:lnTo>
                    <a:lnTo>
                      <a:pt x="0" y="0"/>
                    </a:lnTo>
                    <a:lnTo>
                      <a:pt x="0" y="86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Rectangle 230"/>
              <p:cNvSpPr>
                <a:spLocks noChangeArrowheads="1"/>
              </p:cNvSpPr>
              <p:nvPr/>
            </p:nvSpPr>
            <p:spPr bwMode="auto">
              <a:xfrm>
                <a:off x="8166100" y="4859338"/>
                <a:ext cx="1588" cy="7937"/>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231"/>
              <p:cNvSpPr/>
              <p:nvPr/>
            </p:nvSpPr>
            <p:spPr bwMode="auto">
              <a:xfrm flipH="1">
                <a:off x="8166100" y="4859338"/>
                <a:ext cx="0" cy="7937"/>
              </a:xfrm>
              <a:custGeom>
                <a:gdLst>
                  <a:gd name="T0" fmla="*/ 0 h 5"/>
                  <a:gd name="T1" fmla="*/ 5 h 5"/>
                  <a:gd name="T2" fmla="*/ 5 h 5"/>
                  <a:gd name="T3" fmla="*/ 0 h 5"/>
                </a:gdLst>
                <a:cxnLst>
                  <a:cxn ang="0">
                    <a:pos x="0" y="T0"/>
                  </a:cxn>
                  <a:cxn ang="0">
                    <a:pos x="0" y="T1"/>
                  </a:cxn>
                  <a:cxn ang="0">
                    <a:pos x="0" y="T2"/>
                  </a:cxn>
                  <a:cxn ang="0">
                    <a:pos x="0" y="T3"/>
                  </a:cxn>
                </a:cxnLst>
                <a:rect l="0" t="0" r="r" b="b"/>
                <a:pathLst>
                  <a:path h="5">
                    <a:moveTo>
                      <a:pt x="0" y="0"/>
                    </a:moveTo>
                    <a:lnTo>
                      <a:pt x="0" y="5"/>
                    </a:lnTo>
                    <a:lnTo>
                      <a:pt x="0" y="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Freeform 232"/>
              <p:cNvSpPr/>
              <p:nvPr/>
            </p:nvSpPr>
            <p:spPr bwMode="auto">
              <a:xfrm>
                <a:off x="8166100" y="4854575"/>
                <a:ext cx="615950" cy="179387"/>
              </a:xfrm>
              <a:custGeom>
                <a:gdLst>
                  <a:gd name="T0" fmla="*/ 0 w 388"/>
                  <a:gd name="T1" fmla="*/ 0 h 113"/>
                  <a:gd name="T2" fmla="*/ 0 w 388"/>
                  <a:gd name="T3" fmla="*/ 3 h 113"/>
                  <a:gd name="T4" fmla="*/ 0 w 388"/>
                  <a:gd name="T5" fmla="*/ 8 h 113"/>
                  <a:gd name="T6" fmla="*/ 388 w 388"/>
                  <a:gd name="T7" fmla="*/ 113 h 113"/>
                  <a:gd name="T8" fmla="*/ 0 w 388"/>
                  <a:gd name="T9" fmla="*/ 0 h 113"/>
                </a:gdLst>
                <a:cxnLst>
                  <a:cxn ang="0">
                    <a:pos x="T0" y="T1"/>
                  </a:cxn>
                  <a:cxn ang="0">
                    <a:pos x="T2" y="T3"/>
                  </a:cxn>
                  <a:cxn ang="0">
                    <a:pos x="T4" y="T5"/>
                  </a:cxn>
                  <a:cxn ang="0">
                    <a:pos x="T6" y="T7"/>
                  </a:cxn>
                  <a:cxn ang="0">
                    <a:pos x="T8" y="T9"/>
                  </a:cxn>
                </a:cxnLst>
                <a:rect l="0" t="0" r="r" b="b"/>
                <a:pathLst>
                  <a:path w="388" h="113">
                    <a:moveTo>
                      <a:pt x="0" y="0"/>
                    </a:moveTo>
                    <a:lnTo>
                      <a:pt x="0" y="3"/>
                    </a:lnTo>
                    <a:lnTo>
                      <a:pt x="0" y="8"/>
                    </a:lnTo>
                    <a:lnTo>
                      <a:pt x="388" y="113"/>
                    </a:lnTo>
                    <a:lnTo>
                      <a:pt x="0"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233"/>
              <p:cNvSpPr/>
              <p:nvPr/>
            </p:nvSpPr>
            <p:spPr bwMode="auto">
              <a:xfrm>
                <a:off x="8166100" y="4854575"/>
                <a:ext cx="615950" cy="179387"/>
              </a:xfrm>
              <a:custGeom>
                <a:gdLst>
                  <a:gd name="T0" fmla="*/ 0 w 388"/>
                  <a:gd name="T1" fmla="*/ 0 h 113"/>
                  <a:gd name="T2" fmla="*/ 0 w 388"/>
                  <a:gd name="T3" fmla="*/ 3 h 113"/>
                  <a:gd name="T4" fmla="*/ 0 w 388"/>
                  <a:gd name="T5" fmla="*/ 8 h 113"/>
                  <a:gd name="T6" fmla="*/ 388 w 388"/>
                  <a:gd name="T7" fmla="*/ 113 h 113"/>
                  <a:gd name="T8" fmla="*/ 0 w 388"/>
                  <a:gd name="T9" fmla="*/ 0 h 113"/>
                </a:gdLst>
                <a:cxnLst>
                  <a:cxn ang="0">
                    <a:pos x="T0" y="T1"/>
                  </a:cxn>
                  <a:cxn ang="0">
                    <a:pos x="T2" y="T3"/>
                  </a:cxn>
                  <a:cxn ang="0">
                    <a:pos x="T4" y="T5"/>
                  </a:cxn>
                  <a:cxn ang="0">
                    <a:pos x="T6" y="T7"/>
                  </a:cxn>
                  <a:cxn ang="0">
                    <a:pos x="T8" y="T9"/>
                  </a:cxn>
                </a:cxnLst>
                <a:rect l="0" t="0" r="r" b="b"/>
                <a:pathLst>
                  <a:path w="388" h="113">
                    <a:moveTo>
                      <a:pt x="0" y="0"/>
                    </a:moveTo>
                    <a:lnTo>
                      <a:pt x="0" y="3"/>
                    </a:lnTo>
                    <a:lnTo>
                      <a:pt x="0" y="8"/>
                    </a:lnTo>
                    <a:lnTo>
                      <a:pt x="388" y="11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Freeform 234"/>
              <p:cNvSpPr/>
              <p:nvPr/>
            </p:nvSpPr>
            <p:spPr bwMode="auto">
              <a:xfrm>
                <a:off x="8143875" y="4859338"/>
                <a:ext cx="781050" cy="1593850"/>
              </a:xfrm>
              <a:custGeom>
                <a:gdLst>
                  <a:gd name="T0" fmla="*/ 0 w 492"/>
                  <a:gd name="T1" fmla="*/ 871 h 1004"/>
                  <a:gd name="T2" fmla="*/ 492 w 492"/>
                  <a:gd name="T3" fmla="*/ 1004 h 1004"/>
                  <a:gd name="T4" fmla="*/ 492 w 492"/>
                  <a:gd name="T5" fmla="*/ 134 h 1004"/>
                  <a:gd name="T6" fmla="*/ 0 w 492"/>
                  <a:gd name="T7" fmla="*/ 0 h 1004"/>
                  <a:gd name="T8" fmla="*/ 0 w 492"/>
                  <a:gd name="T9" fmla="*/ 871 h 1004"/>
                </a:gdLst>
                <a:cxnLst>
                  <a:cxn ang="0">
                    <a:pos x="T0" y="T1"/>
                  </a:cxn>
                  <a:cxn ang="0">
                    <a:pos x="T2" y="T3"/>
                  </a:cxn>
                  <a:cxn ang="0">
                    <a:pos x="T4" y="T5"/>
                  </a:cxn>
                  <a:cxn ang="0">
                    <a:pos x="T6" y="T7"/>
                  </a:cxn>
                  <a:cxn ang="0">
                    <a:pos x="T8" y="T9"/>
                  </a:cxn>
                </a:cxnLst>
                <a:rect l="0" t="0" r="r" b="b"/>
                <a:pathLst>
                  <a:path w="492" h="1004">
                    <a:moveTo>
                      <a:pt x="0" y="871"/>
                    </a:moveTo>
                    <a:lnTo>
                      <a:pt x="492" y="1004"/>
                    </a:lnTo>
                    <a:lnTo>
                      <a:pt x="492" y="134"/>
                    </a:lnTo>
                    <a:lnTo>
                      <a:pt x="0" y="0"/>
                    </a:lnTo>
                    <a:lnTo>
                      <a:pt x="0" y="8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235"/>
              <p:cNvSpPr/>
              <p:nvPr/>
            </p:nvSpPr>
            <p:spPr bwMode="auto">
              <a:xfrm>
                <a:off x="8143875" y="4859338"/>
                <a:ext cx="781050" cy="1593850"/>
              </a:xfrm>
              <a:custGeom>
                <a:gdLst>
                  <a:gd name="T0" fmla="*/ 0 w 492"/>
                  <a:gd name="T1" fmla="*/ 871 h 1004"/>
                  <a:gd name="T2" fmla="*/ 492 w 492"/>
                  <a:gd name="T3" fmla="*/ 1004 h 1004"/>
                  <a:gd name="T4" fmla="*/ 492 w 492"/>
                  <a:gd name="T5" fmla="*/ 134 h 1004"/>
                  <a:gd name="T6" fmla="*/ 0 w 492"/>
                  <a:gd name="T7" fmla="*/ 0 h 1004"/>
                  <a:gd name="T8" fmla="*/ 0 w 492"/>
                  <a:gd name="T9" fmla="*/ 871 h 1004"/>
                </a:gdLst>
                <a:cxnLst>
                  <a:cxn ang="0">
                    <a:pos x="T0" y="T1"/>
                  </a:cxn>
                  <a:cxn ang="0">
                    <a:pos x="T2" y="T3"/>
                  </a:cxn>
                  <a:cxn ang="0">
                    <a:pos x="T4" y="T5"/>
                  </a:cxn>
                  <a:cxn ang="0">
                    <a:pos x="T6" y="T7"/>
                  </a:cxn>
                  <a:cxn ang="0">
                    <a:pos x="T8" y="T9"/>
                  </a:cxn>
                </a:cxnLst>
                <a:rect l="0" t="0" r="r" b="b"/>
                <a:pathLst>
                  <a:path w="492" h="1004">
                    <a:moveTo>
                      <a:pt x="0" y="871"/>
                    </a:moveTo>
                    <a:lnTo>
                      <a:pt x="492" y="1004"/>
                    </a:lnTo>
                    <a:lnTo>
                      <a:pt x="492" y="134"/>
                    </a:lnTo>
                    <a:lnTo>
                      <a:pt x="0" y="0"/>
                    </a:lnTo>
                    <a:lnTo>
                      <a:pt x="0" y="87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Freeform 236"/>
              <p:cNvSpPr/>
              <p:nvPr/>
            </p:nvSpPr>
            <p:spPr bwMode="auto">
              <a:xfrm flipH="1">
                <a:off x="8143875" y="4875213"/>
                <a:ext cx="0" cy="15875"/>
              </a:xfrm>
              <a:custGeom>
                <a:gdLst>
                  <a:gd name="T0" fmla="*/ 0 h 6"/>
                  <a:gd name="T1" fmla="*/ 6 h 6"/>
                  <a:gd name="T2" fmla="*/ 6 h 6"/>
                  <a:gd name="T3" fmla="*/ 0 h 6"/>
                  <a:gd name="T4" fmla="*/ 0 h 6"/>
                </a:gdLst>
                <a:cxnLst>
                  <a:cxn ang="0">
                    <a:pos x="0" y="T0"/>
                  </a:cxn>
                  <a:cxn ang="0">
                    <a:pos x="0" y="T1"/>
                  </a:cxn>
                  <a:cxn ang="0">
                    <a:pos x="0" y="T2"/>
                  </a:cxn>
                  <a:cxn ang="0">
                    <a:pos x="0" y="T3"/>
                  </a:cxn>
                  <a:cxn ang="0">
                    <a:pos x="0" y="T4"/>
                  </a:cxn>
                </a:cxnLst>
                <a:rect l="0" t="0" r="r" b="b"/>
                <a:pathLst>
                  <a:path h="6">
                    <a:moveTo>
                      <a:pt x="0" y="0"/>
                    </a:moveTo>
                    <a:cubicBezTo>
                      <a:pt x="0" y="6"/>
                      <a:pt x="0" y="6"/>
                      <a:pt x="0" y="6"/>
                    </a:cubicBezTo>
                    <a:cubicBezTo>
                      <a:pt x="0" y="6"/>
                      <a:pt x="0" y="6"/>
                      <a:pt x="0" y="6"/>
                    </a:cubicBezTo>
                    <a:cubicBezTo>
                      <a:pt x="0" y="0"/>
                      <a:pt x="0" y="0"/>
                      <a:pt x="0" y="0"/>
                    </a:cubicBezTo>
                    <a:cubicBezTo>
                      <a:pt x="0" y="0"/>
                      <a:pt x="0" y="0"/>
                      <a:pt x="0"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237"/>
              <p:cNvSpPr/>
              <p:nvPr/>
            </p:nvSpPr>
            <p:spPr bwMode="auto">
              <a:xfrm>
                <a:off x="8143875" y="4875213"/>
                <a:ext cx="741363" cy="217487"/>
              </a:xfrm>
              <a:custGeom>
                <a:gdLst>
                  <a:gd name="T0" fmla="*/ 0 w 287"/>
                  <a:gd name="T1" fmla="*/ 0 h 84"/>
                  <a:gd name="T2" fmla="*/ 0 w 287"/>
                  <a:gd name="T3" fmla="*/ 6 h 84"/>
                  <a:gd name="T4" fmla="*/ 1 w 287"/>
                  <a:gd name="T5" fmla="*/ 6 h 84"/>
                  <a:gd name="T6" fmla="*/ 287 w 287"/>
                  <a:gd name="T7" fmla="*/ 84 h 84"/>
                  <a:gd name="T8" fmla="*/ 0 w 287"/>
                  <a:gd name="T9" fmla="*/ 0 h 84"/>
                </a:gdLst>
                <a:cxnLst>
                  <a:cxn ang="0">
                    <a:pos x="T0" y="T1"/>
                  </a:cxn>
                  <a:cxn ang="0">
                    <a:pos x="T2" y="T3"/>
                  </a:cxn>
                  <a:cxn ang="0">
                    <a:pos x="T4" y="T5"/>
                  </a:cxn>
                  <a:cxn ang="0">
                    <a:pos x="T6" y="T7"/>
                  </a:cxn>
                  <a:cxn ang="0">
                    <a:pos x="T8" y="T9"/>
                  </a:cxn>
                </a:cxnLst>
                <a:rect l="0" t="0" r="r" b="b"/>
                <a:pathLst>
                  <a:path w="287" h="84">
                    <a:moveTo>
                      <a:pt x="0" y="0"/>
                    </a:moveTo>
                    <a:cubicBezTo>
                      <a:pt x="0" y="6"/>
                      <a:pt x="0" y="6"/>
                      <a:pt x="0" y="6"/>
                    </a:cubicBezTo>
                    <a:cubicBezTo>
                      <a:pt x="1" y="6"/>
                      <a:pt x="1" y="6"/>
                      <a:pt x="1" y="6"/>
                    </a:cubicBezTo>
                    <a:cubicBezTo>
                      <a:pt x="287" y="84"/>
                      <a:pt x="287" y="84"/>
                      <a:pt x="287" y="84"/>
                    </a:cubicBezTo>
                    <a:cubicBezTo>
                      <a:pt x="0" y="0"/>
                      <a:pt x="0" y="0"/>
                      <a:pt x="0"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Freeform 238"/>
              <p:cNvSpPr/>
              <p:nvPr/>
            </p:nvSpPr>
            <p:spPr bwMode="auto">
              <a:xfrm>
                <a:off x="8262938" y="4797425"/>
                <a:ext cx="739775" cy="261937"/>
              </a:xfrm>
              <a:custGeom>
                <a:gdLst>
                  <a:gd name="T0" fmla="*/ 0 w 286"/>
                  <a:gd name="T1" fmla="*/ 0 h 101"/>
                  <a:gd name="T2" fmla="*/ 286 w 286"/>
                  <a:gd name="T3" fmla="*/ 101 h 101"/>
                  <a:gd name="T4" fmla="*/ 0 w 286"/>
                  <a:gd name="T5" fmla="*/ 11 h 101"/>
                  <a:gd name="T6" fmla="*/ 0 w 286"/>
                  <a:gd name="T7" fmla="*/ 0 h 101"/>
                </a:gdLst>
                <a:cxnLst>
                  <a:cxn ang="0">
                    <a:pos x="T0" y="T1"/>
                  </a:cxn>
                  <a:cxn ang="0">
                    <a:pos x="T2" y="T3"/>
                  </a:cxn>
                  <a:cxn ang="0">
                    <a:pos x="T4" y="T5"/>
                  </a:cxn>
                  <a:cxn ang="0">
                    <a:pos x="T6" y="T7"/>
                  </a:cxn>
                </a:cxnLst>
                <a:rect l="0" t="0" r="r" b="b"/>
                <a:pathLst>
                  <a:path w="286" h="100">
                    <a:moveTo>
                      <a:pt x="0" y="0"/>
                    </a:moveTo>
                    <a:cubicBezTo>
                      <a:pt x="0" y="0"/>
                      <a:pt x="169" y="20"/>
                      <a:pt x="286" y="101"/>
                    </a:cubicBezTo>
                    <a:cubicBezTo>
                      <a:pt x="0" y="11"/>
                      <a:pt x="0" y="11"/>
                      <a:pt x="0" y="11"/>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239"/>
              <p:cNvSpPr/>
              <p:nvPr/>
            </p:nvSpPr>
            <p:spPr bwMode="auto">
              <a:xfrm>
                <a:off x="8262938" y="4810125"/>
                <a:ext cx="592138" cy="195262"/>
              </a:xfrm>
              <a:custGeom>
                <a:gdLst>
                  <a:gd name="T0" fmla="*/ 0 w 373"/>
                  <a:gd name="T1" fmla="*/ 0 h 123"/>
                  <a:gd name="T2" fmla="*/ 0 w 373"/>
                  <a:gd name="T3" fmla="*/ 10 h 123"/>
                  <a:gd name="T4" fmla="*/ 373 w 373"/>
                  <a:gd name="T5" fmla="*/ 123 h 123"/>
                  <a:gd name="T6" fmla="*/ 0 w 373"/>
                  <a:gd name="T7" fmla="*/ 0 h 123"/>
                </a:gdLst>
                <a:cxnLst>
                  <a:cxn ang="0">
                    <a:pos x="T0" y="T1"/>
                  </a:cxn>
                  <a:cxn ang="0">
                    <a:pos x="T2" y="T3"/>
                  </a:cxn>
                  <a:cxn ang="0">
                    <a:pos x="T4" y="T5"/>
                  </a:cxn>
                  <a:cxn ang="0">
                    <a:pos x="T6" y="T7"/>
                  </a:cxn>
                </a:cxnLst>
                <a:rect l="0" t="0" r="r" b="b"/>
                <a:pathLst>
                  <a:path w="373" h="123">
                    <a:moveTo>
                      <a:pt x="0" y="0"/>
                    </a:moveTo>
                    <a:lnTo>
                      <a:pt x="0" y="10"/>
                    </a:lnTo>
                    <a:lnTo>
                      <a:pt x="373" y="123"/>
                    </a:lnTo>
                    <a:lnTo>
                      <a:pt x="0"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240"/>
              <p:cNvSpPr/>
              <p:nvPr/>
            </p:nvSpPr>
            <p:spPr bwMode="auto">
              <a:xfrm>
                <a:off x="8262938" y="4810125"/>
                <a:ext cx="592138" cy="195262"/>
              </a:xfrm>
              <a:custGeom>
                <a:gdLst>
                  <a:gd name="T0" fmla="*/ 0 w 373"/>
                  <a:gd name="T1" fmla="*/ 0 h 123"/>
                  <a:gd name="T2" fmla="*/ 0 w 373"/>
                  <a:gd name="T3" fmla="*/ 10 h 123"/>
                  <a:gd name="T4" fmla="*/ 373 w 373"/>
                  <a:gd name="T5" fmla="*/ 123 h 123"/>
                  <a:gd name="T6" fmla="*/ 0 w 373"/>
                  <a:gd name="T7" fmla="*/ 0 h 123"/>
                </a:gdLst>
                <a:cxnLst>
                  <a:cxn ang="0">
                    <a:pos x="T0" y="T1"/>
                  </a:cxn>
                  <a:cxn ang="0">
                    <a:pos x="T2" y="T3"/>
                  </a:cxn>
                  <a:cxn ang="0">
                    <a:pos x="T4" y="T5"/>
                  </a:cxn>
                  <a:cxn ang="0">
                    <a:pos x="T6" y="T7"/>
                  </a:cxn>
                </a:cxnLst>
                <a:rect l="0" t="0" r="r" b="b"/>
                <a:pathLst>
                  <a:path w="373" h="123">
                    <a:moveTo>
                      <a:pt x="0" y="0"/>
                    </a:moveTo>
                    <a:lnTo>
                      <a:pt x="0" y="10"/>
                    </a:lnTo>
                    <a:lnTo>
                      <a:pt x="373" y="12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241"/>
              <p:cNvSpPr/>
              <p:nvPr/>
            </p:nvSpPr>
            <p:spPr bwMode="auto">
              <a:xfrm>
                <a:off x="9024938" y="4813300"/>
                <a:ext cx="782638" cy="1590675"/>
              </a:xfrm>
              <a:custGeom>
                <a:gdLst>
                  <a:gd name="T0" fmla="*/ 493 w 493"/>
                  <a:gd name="T1" fmla="*/ 869 h 1002"/>
                  <a:gd name="T2" fmla="*/ 0 w 493"/>
                  <a:gd name="T3" fmla="*/ 1002 h 1002"/>
                  <a:gd name="T4" fmla="*/ 0 w 493"/>
                  <a:gd name="T5" fmla="*/ 154 h 1002"/>
                  <a:gd name="T6" fmla="*/ 493 w 493"/>
                  <a:gd name="T7" fmla="*/ 0 h 1002"/>
                  <a:gd name="T8" fmla="*/ 493 w 493"/>
                  <a:gd name="T9" fmla="*/ 869 h 1002"/>
                </a:gdLst>
                <a:cxnLst>
                  <a:cxn ang="0">
                    <a:pos x="T0" y="T1"/>
                  </a:cxn>
                  <a:cxn ang="0">
                    <a:pos x="T2" y="T3"/>
                  </a:cxn>
                  <a:cxn ang="0">
                    <a:pos x="T4" y="T5"/>
                  </a:cxn>
                  <a:cxn ang="0">
                    <a:pos x="T6" y="T7"/>
                  </a:cxn>
                  <a:cxn ang="0">
                    <a:pos x="T8" y="T9"/>
                  </a:cxn>
                </a:cxnLst>
                <a:rect l="0" t="0" r="r" b="b"/>
                <a:pathLst>
                  <a:path w="492" h="1002">
                    <a:moveTo>
                      <a:pt x="493" y="869"/>
                    </a:moveTo>
                    <a:lnTo>
                      <a:pt x="0" y="1002"/>
                    </a:lnTo>
                    <a:lnTo>
                      <a:pt x="0" y="154"/>
                    </a:lnTo>
                    <a:lnTo>
                      <a:pt x="493" y="0"/>
                    </a:lnTo>
                    <a:lnTo>
                      <a:pt x="493" y="8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242"/>
              <p:cNvSpPr/>
              <p:nvPr/>
            </p:nvSpPr>
            <p:spPr bwMode="auto">
              <a:xfrm>
                <a:off x="9024938" y="4813300"/>
                <a:ext cx="782638" cy="1590675"/>
              </a:xfrm>
              <a:custGeom>
                <a:gdLst>
                  <a:gd name="T0" fmla="*/ 493 w 493"/>
                  <a:gd name="T1" fmla="*/ 869 h 1002"/>
                  <a:gd name="T2" fmla="*/ 0 w 493"/>
                  <a:gd name="T3" fmla="*/ 1002 h 1002"/>
                  <a:gd name="T4" fmla="*/ 0 w 493"/>
                  <a:gd name="T5" fmla="*/ 154 h 1002"/>
                  <a:gd name="T6" fmla="*/ 493 w 493"/>
                  <a:gd name="T7" fmla="*/ 0 h 1002"/>
                  <a:gd name="T8" fmla="*/ 493 w 493"/>
                  <a:gd name="T9" fmla="*/ 869 h 1002"/>
                </a:gdLst>
                <a:cxnLst>
                  <a:cxn ang="0">
                    <a:pos x="T0" y="T1"/>
                  </a:cxn>
                  <a:cxn ang="0">
                    <a:pos x="T2" y="T3"/>
                  </a:cxn>
                  <a:cxn ang="0">
                    <a:pos x="T4" y="T5"/>
                  </a:cxn>
                  <a:cxn ang="0">
                    <a:pos x="T6" y="T7"/>
                  </a:cxn>
                  <a:cxn ang="0">
                    <a:pos x="T8" y="T9"/>
                  </a:cxn>
                </a:cxnLst>
                <a:rect l="0" t="0" r="r" b="b"/>
                <a:pathLst>
                  <a:path w="492" h="1002">
                    <a:moveTo>
                      <a:pt x="493" y="869"/>
                    </a:moveTo>
                    <a:lnTo>
                      <a:pt x="0" y="1002"/>
                    </a:lnTo>
                    <a:lnTo>
                      <a:pt x="0" y="154"/>
                    </a:lnTo>
                    <a:lnTo>
                      <a:pt x="493" y="0"/>
                    </a:lnTo>
                    <a:lnTo>
                      <a:pt x="493" y="86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Rectangle 243"/>
              <p:cNvSpPr>
                <a:spLocks noChangeArrowheads="1"/>
              </p:cNvSpPr>
              <p:nvPr/>
            </p:nvSpPr>
            <p:spPr bwMode="auto">
              <a:xfrm>
                <a:off x="9807575" y="4829175"/>
                <a:ext cx="1588" cy="9525"/>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Rectangle 244"/>
              <p:cNvSpPr>
                <a:spLocks noChangeArrowheads="1"/>
              </p:cNvSpPr>
              <p:nvPr/>
            </p:nvSpPr>
            <p:spPr bwMode="auto">
              <a:xfrm>
                <a:off x="9807575" y="4829175"/>
                <a:ext cx="1588"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245"/>
              <p:cNvSpPr/>
              <p:nvPr/>
            </p:nvSpPr>
            <p:spPr bwMode="auto">
              <a:xfrm>
                <a:off x="9117013" y="4829175"/>
                <a:ext cx="690563" cy="201612"/>
              </a:xfrm>
              <a:custGeom>
                <a:gdLst>
                  <a:gd name="T0" fmla="*/ 435 w 435"/>
                  <a:gd name="T1" fmla="*/ 0 h 127"/>
                  <a:gd name="T2" fmla="*/ 0 w 435"/>
                  <a:gd name="T3" fmla="*/ 127 h 127"/>
                  <a:gd name="T4" fmla="*/ 435 w 435"/>
                  <a:gd name="T5" fmla="*/ 6 h 127"/>
                  <a:gd name="T6" fmla="*/ 435 w 435"/>
                  <a:gd name="T7" fmla="*/ 0 h 127"/>
                </a:gdLst>
                <a:cxnLst>
                  <a:cxn ang="0">
                    <a:pos x="T0" y="T1"/>
                  </a:cxn>
                  <a:cxn ang="0">
                    <a:pos x="T2" y="T3"/>
                  </a:cxn>
                  <a:cxn ang="0">
                    <a:pos x="T4" y="T5"/>
                  </a:cxn>
                  <a:cxn ang="0">
                    <a:pos x="T6" y="T7"/>
                  </a:cxn>
                </a:cxnLst>
                <a:rect l="0" t="0" r="r" b="b"/>
                <a:pathLst>
                  <a:path w="435" h="127">
                    <a:moveTo>
                      <a:pt x="435" y="0"/>
                    </a:moveTo>
                    <a:lnTo>
                      <a:pt x="0" y="127"/>
                    </a:lnTo>
                    <a:lnTo>
                      <a:pt x="435" y="6"/>
                    </a:lnTo>
                    <a:lnTo>
                      <a:pt x="435"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246"/>
              <p:cNvSpPr/>
              <p:nvPr/>
            </p:nvSpPr>
            <p:spPr bwMode="auto">
              <a:xfrm>
                <a:off x="9117013" y="4829175"/>
                <a:ext cx="690563" cy="201612"/>
              </a:xfrm>
              <a:custGeom>
                <a:gdLst>
                  <a:gd name="T0" fmla="*/ 435 w 435"/>
                  <a:gd name="T1" fmla="*/ 0 h 127"/>
                  <a:gd name="T2" fmla="*/ 0 w 435"/>
                  <a:gd name="T3" fmla="*/ 127 h 127"/>
                  <a:gd name="T4" fmla="*/ 435 w 435"/>
                  <a:gd name="T5" fmla="*/ 6 h 127"/>
                  <a:gd name="T6" fmla="*/ 435 w 435"/>
                  <a:gd name="T7" fmla="*/ 0 h 127"/>
                </a:gdLst>
                <a:cxnLst>
                  <a:cxn ang="0">
                    <a:pos x="T0" y="T1"/>
                  </a:cxn>
                  <a:cxn ang="0">
                    <a:pos x="T2" y="T3"/>
                  </a:cxn>
                  <a:cxn ang="0">
                    <a:pos x="T4" y="T5"/>
                  </a:cxn>
                  <a:cxn ang="0">
                    <a:pos x="T6" y="T7"/>
                  </a:cxn>
                </a:cxnLst>
                <a:rect l="0" t="0" r="r" b="b"/>
                <a:pathLst>
                  <a:path w="435" h="127">
                    <a:moveTo>
                      <a:pt x="435" y="0"/>
                    </a:moveTo>
                    <a:lnTo>
                      <a:pt x="0" y="127"/>
                    </a:lnTo>
                    <a:lnTo>
                      <a:pt x="435" y="6"/>
                    </a:lnTo>
                    <a:lnTo>
                      <a:pt x="4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Freeform 247"/>
              <p:cNvSpPr/>
              <p:nvPr/>
            </p:nvSpPr>
            <p:spPr bwMode="auto">
              <a:xfrm>
                <a:off x="9053513" y="4830763"/>
                <a:ext cx="782638" cy="1592262"/>
              </a:xfrm>
              <a:custGeom>
                <a:gdLst>
                  <a:gd name="T0" fmla="*/ 493 w 493"/>
                  <a:gd name="T1" fmla="*/ 869 h 1003"/>
                  <a:gd name="T2" fmla="*/ 2 w 493"/>
                  <a:gd name="T3" fmla="*/ 1003 h 1003"/>
                  <a:gd name="T4" fmla="*/ 0 w 493"/>
                  <a:gd name="T5" fmla="*/ 138 h 1003"/>
                  <a:gd name="T6" fmla="*/ 493 w 493"/>
                  <a:gd name="T7" fmla="*/ 0 h 1003"/>
                  <a:gd name="T8" fmla="*/ 493 w 493"/>
                  <a:gd name="T9" fmla="*/ 869 h 1003"/>
                </a:gdLst>
                <a:cxnLst>
                  <a:cxn ang="0">
                    <a:pos x="T0" y="T1"/>
                  </a:cxn>
                  <a:cxn ang="0">
                    <a:pos x="T2" y="T3"/>
                  </a:cxn>
                  <a:cxn ang="0">
                    <a:pos x="T4" y="T5"/>
                  </a:cxn>
                  <a:cxn ang="0">
                    <a:pos x="T6" y="T7"/>
                  </a:cxn>
                  <a:cxn ang="0">
                    <a:pos x="T8" y="T9"/>
                  </a:cxn>
                </a:cxnLst>
                <a:rect l="0" t="0" r="r" b="b"/>
                <a:pathLst>
                  <a:path w="492" h="1003">
                    <a:moveTo>
                      <a:pt x="493" y="869"/>
                    </a:moveTo>
                    <a:lnTo>
                      <a:pt x="2" y="1003"/>
                    </a:lnTo>
                    <a:lnTo>
                      <a:pt x="0" y="138"/>
                    </a:lnTo>
                    <a:lnTo>
                      <a:pt x="493" y="0"/>
                    </a:lnTo>
                    <a:lnTo>
                      <a:pt x="493" y="8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0" name="Freeform 248"/>
              <p:cNvSpPr/>
              <p:nvPr/>
            </p:nvSpPr>
            <p:spPr bwMode="auto">
              <a:xfrm>
                <a:off x="9053513" y="4830763"/>
                <a:ext cx="782638" cy="1592262"/>
              </a:xfrm>
              <a:custGeom>
                <a:gdLst>
                  <a:gd name="T0" fmla="*/ 493 w 493"/>
                  <a:gd name="T1" fmla="*/ 869 h 1003"/>
                  <a:gd name="T2" fmla="*/ 2 w 493"/>
                  <a:gd name="T3" fmla="*/ 1003 h 1003"/>
                  <a:gd name="T4" fmla="*/ 0 w 493"/>
                  <a:gd name="T5" fmla="*/ 138 h 1003"/>
                  <a:gd name="T6" fmla="*/ 493 w 493"/>
                  <a:gd name="T7" fmla="*/ 0 h 1003"/>
                  <a:gd name="T8" fmla="*/ 493 w 493"/>
                  <a:gd name="T9" fmla="*/ 869 h 1003"/>
                </a:gdLst>
                <a:cxnLst>
                  <a:cxn ang="0">
                    <a:pos x="T0" y="T1"/>
                  </a:cxn>
                  <a:cxn ang="0">
                    <a:pos x="T2" y="T3"/>
                  </a:cxn>
                  <a:cxn ang="0">
                    <a:pos x="T4" y="T5"/>
                  </a:cxn>
                  <a:cxn ang="0">
                    <a:pos x="T6" y="T7"/>
                  </a:cxn>
                  <a:cxn ang="0">
                    <a:pos x="T8" y="T9"/>
                  </a:cxn>
                </a:cxnLst>
                <a:rect l="0" t="0" r="r" b="b"/>
                <a:pathLst>
                  <a:path w="492" h="1003">
                    <a:moveTo>
                      <a:pt x="493" y="869"/>
                    </a:moveTo>
                    <a:lnTo>
                      <a:pt x="2" y="1003"/>
                    </a:lnTo>
                    <a:lnTo>
                      <a:pt x="0" y="138"/>
                    </a:lnTo>
                    <a:lnTo>
                      <a:pt x="493" y="0"/>
                    </a:lnTo>
                    <a:lnTo>
                      <a:pt x="493" y="86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1" name="Rectangle 249"/>
              <p:cNvSpPr>
                <a:spLocks noChangeArrowheads="1"/>
              </p:cNvSpPr>
              <p:nvPr/>
            </p:nvSpPr>
            <p:spPr bwMode="auto">
              <a:xfrm>
                <a:off x="9836150" y="4841875"/>
                <a:ext cx="1588" cy="11112"/>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2" name="Rectangle 250"/>
              <p:cNvSpPr>
                <a:spLocks noChangeArrowheads="1"/>
              </p:cNvSpPr>
              <p:nvPr/>
            </p:nvSpPr>
            <p:spPr bwMode="auto">
              <a:xfrm>
                <a:off x="9836150" y="4841875"/>
                <a:ext cx="1588" cy="1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3" name="Freeform 251"/>
              <p:cNvSpPr/>
              <p:nvPr/>
            </p:nvSpPr>
            <p:spPr bwMode="auto">
              <a:xfrm>
                <a:off x="9269413" y="4841875"/>
                <a:ext cx="566738" cy="165100"/>
              </a:xfrm>
              <a:custGeom>
                <a:gdLst>
                  <a:gd name="T0" fmla="*/ 357 w 357"/>
                  <a:gd name="T1" fmla="*/ 0 h 104"/>
                  <a:gd name="T2" fmla="*/ 0 w 357"/>
                  <a:gd name="T3" fmla="*/ 104 h 104"/>
                  <a:gd name="T4" fmla="*/ 357 w 357"/>
                  <a:gd name="T5" fmla="*/ 7 h 104"/>
                  <a:gd name="T6" fmla="*/ 357 w 357"/>
                  <a:gd name="T7" fmla="*/ 0 h 104"/>
                </a:gdLst>
                <a:cxnLst>
                  <a:cxn ang="0">
                    <a:pos x="T0" y="T1"/>
                  </a:cxn>
                  <a:cxn ang="0">
                    <a:pos x="T2" y="T3"/>
                  </a:cxn>
                  <a:cxn ang="0">
                    <a:pos x="T4" y="T5"/>
                  </a:cxn>
                  <a:cxn ang="0">
                    <a:pos x="T6" y="T7"/>
                  </a:cxn>
                </a:cxnLst>
                <a:rect l="0" t="0" r="r" b="b"/>
                <a:pathLst>
                  <a:path w="357" h="104">
                    <a:moveTo>
                      <a:pt x="357" y="0"/>
                    </a:moveTo>
                    <a:lnTo>
                      <a:pt x="0" y="104"/>
                    </a:lnTo>
                    <a:lnTo>
                      <a:pt x="357" y="7"/>
                    </a:lnTo>
                    <a:lnTo>
                      <a:pt x="357"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4" name="Freeform 252"/>
              <p:cNvSpPr/>
              <p:nvPr/>
            </p:nvSpPr>
            <p:spPr bwMode="auto">
              <a:xfrm>
                <a:off x="9269413" y="4841875"/>
                <a:ext cx="566738" cy="165100"/>
              </a:xfrm>
              <a:custGeom>
                <a:gdLst>
                  <a:gd name="T0" fmla="*/ 357 w 357"/>
                  <a:gd name="T1" fmla="*/ 0 h 104"/>
                  <a:gd name="T2" fmla="*/ 0 w 357"/>
                  <a:gd name="T3" fmla="*/ 104 h 104"/>
                  <a:gd name="T4" fmla="*/ 357 w 357"/>
                  <a:gd name="T5" fmla="*/ 7 h 104"/>
                  <a:gd name="T6" fmla="*/ 357 w 357"/>
                  <a:gd name="T7" fmla="*/ 0 h 104"/>
                </a:gdLst>
                <a:cxnLst>
                  <a:cxn ang="0">
                    <a:pos x="T0" y="T1"/>
                  </a:cxn>
                  <a:cxn ang="0">
                    <a:pos x="T2" y="T3"/>
                  </a:cxn>
                  <a:cxn ang="0">
                    <a:pos x="T4" y="T5"/>
                  </a:cxn>
                  <a:cxn ang="0">
                    <a:pos x="T6" y="T7"/>
                  </a:cxn>
                </a:cxnLst>
                <a:rect l="0" t="0" r="r" b="b"/>
                <a:pathLst>
                  <a:path w="357" h="104">
                    <a:moveTo>
                      <a:pt x="357" y="0"/>
                    </a:moveTo>
                    <a:lnTo>
                      <a:pt x="0" y="104"/>
                    </a:lnTo>
                    <a:lnTo>
                      <a:pt x="357" y="7"/>
                    </a:lnTo>
                    <a:lnTo>
                      <a:pt x="35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253"/>
              <p:cNvSpPr/>
              <p:nvPr/>
            </p:nvSpPr>
            <p:spPr bwMode="auto">
              <a:xfrm>
                <a:off x="9082088" y="4846638"/>
                <a:ext cx="779463" cy="1592262"/>
              </a:xfrm>
              <a:custGeom>
                <a:gdLst>
                  <a:gd name="T0" fmla="*/ 491 w 491"/>
                  <a:gd name="T1" fmla="*/ 869 h 1003"/>
                  <a:gd name="T2" fmla="*/ 0 w 491"/>
                  <a:gd name="T3" fmla="*/ 1003 h 1003"/>
                  <a:gd name="T4" fmla="*/ 0 w 491"/>
                  <a:gd name="T5" fmla="*/ 133 h 1003"/>
                  <a:gd name="T6" fmla="*/ 491 w 491"/>
                  <a:gd name="T7" fmla="*/ 0 h 1003"/>
                  <a:gd name="T8" fmla="*/ 491 w 491"/>
                  <a:gd name="T9" fmla="*/ 869 h 1003"/>
                </a:gdLst>
                <a:cxnLst>
                  <a:cxn ang="0">
                    <a:pos x="T0" y="T1"/>
                  </a:cxn>
                  <a:cxn ang="0">
                    <a:pos x="T2" y="T3"/>
                  </a:cxn>
                  <a:cxn ang="0">
                    <a:pos x="T4" y="T5"/>
                  </a:cxn>
                  <a:cxn ang="0">
                    <a:pos x="T6" y="T7"/>
                  </a:cxn>
                  <a:cxn ang="0">
                    <a:pos x="T8" y="T9"/>
                  </a:cxn>
                </a:cxnLst>
                <a:rect l="0" t="0" r="r" b="b"/>
                <a:pathLst>
                  <a:path w="491" h="1003">
                    <a:moveTo>
                      <a:pt x="491" y="869"/>
                    </a:moveTo>
                    <a:lnTo>
                      <a:pt x="0" y="1003"/>
                    </a:lnTo>
                    <a:lnTo>
                      <a:pt x="0" y="133"/>
                    </a:lnTo>
                    <a:lnTo>
                      <a:pt x="491" y="0"/>
                    </a:lnTo>
                    <a:lnTo>
                      <a:pt x="491" y="8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254"/>
              <p:cNvSpPr/>
              <p:nvPr/>
            </p:nvSpPr>
            <p:spPr bwMode="auto">
              <a:xfrm>
                <a:off x="9082088" y="4846638"/>
                <a:ext cx="779463" cy="1592262"/>
              </a:xfrm>
              <a:custGeom>
                <a:gdLst>
                  <a:gd name="T0" fmla="*/ 491 w 491"/>
                  <a:gd name="T1" fmla="*/ 869 h 1003"/>
                  <a:gd name="T2" fmla="*/ 0 w 491"/>
                  <a:gd name="T3" fmla="*/ 1003 h 1003"/>
                  <a:gd name="T4" fmla="*/ 0 w 491"/>
                  <a:gd name="T5" fmla="*/ 133 h 1003"/>
                  <a:gd name="T6" fmla="*/ 491 w 491"/>
                  <a:gd name="T7" fmla="*/ 0 h 1003"/>
                  <a:gd name="T8" fmla="*/ 491 w 491"/>
                  <a:gd name="T9" fmla="*/ 869 h 1003"/>
                </a:gdLst>
                <a:cxnLst>
                  <a:cxn ang="0">
                    <a:pos x="T0" y="T1"/>
                  </a:cxn>
                  <a:cxn ang="0">
                    <a:pos x="T2" y="T3"/>
                  </a:cxn>
                  <a:cxn ang="0">
                    <a:pos x="T4" y="T5"/>
                  </a:cxn>
                  <a:cxn ang="0">
                    <a:pos x="T6" y="T7"/>
                  </a:cxn>
                  <a:cxn ang="0">
                    <a:pos x="T8" y="T9"/>
                  </a:cxn>
                </a:cxnLst>
                <a:rect l="0" t="0" r="r" b="b"/>
                <a:pathLst>
                  <a:path w="491" h="1003">
                    <a:moveTo>
                      <a:pt x="491" y="869"/>
                    </a:moveTo>
                    <a:lnTo>
                      <a:pt x="0" y="1003"/>
                    </a:lnTo>
                    <a:lnTo>
                      <a:pt x="0" y="133"/>
                    </a:lnTo>
                    <a:lnTo>
                      <a:pt x="491" y="0"/>
                    </a:lnTo>
                    <a:lnTo>
                      <a:pt x="491" y="86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Rectangle 255"/>
              <p:cNvSpPr>
                <a:spLocks noChangeArrowheads="1"/>
              </p:cNvSpPr>
              <p:nvPr/>
            </p:nvSpPr>
            <p:spPr bwMode="auto">
              <a:xfrm>
                <a:off x="9861550" y="4859338"/>
                <a:ext cx="1588" cy="6350"/>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Freeform 256"/>
              <p:cNvSpPr/>
              <p:nvPr/>
            </p:nvSpPr>
            <p:spPr bwMode="auto">
              <a:xfrm flipH="1">
                <a:off x="9861550" y="4859338"/>
                <a:ext cx="0" cy="6350"/>
              </a:xfrm>
              <a:custGeom>
                <a:gdLst>
                  <a:gd name="T0" fmla="*/ 0 h 4"/>
                  <a:gd name="T1" fmla="*/ 4 h 4"/>
                  <a:gd name="T2" fmla="*/ 4 h 4"/>
                  <a:gd name="T3" fmla="*/ 0 h 4"/>
                </a:gdLst>
                <a:cxnLst>
                  <a:cxn ang="0">
                    <a:pos x="0" y="T0"/>
                  </a:cxn>
                  <a:cxn ang="0">
                    <a:pos x="0" y="T1"/>
                  </a:cxn>
                  <a:cxn ang="0">
                    <a:pos x="0" y="T2"/>
                  </a:cxn>
                  <a:cxn ang="0">
                    <a:pos x="0" y="T3"/>
                  </a:cxn>
                </a:cxnLst>
                <a:rect l="0" t="0" r="r" b="b"/>
                <a:pathLst>
                  <a:path h="4">
                    <a:moveTo>
                      <a:pt x="0" y="0"/>
                    </a:moveTo>
                    <a:lnTo>
                      <a:pt x="0" y="4"/>
                    </a:lnTo>
                    <a:lnTo>
                      <a:pt x="0" y="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9" name="Freeform 257"/>
              <p:cNvSpPr/>
              <p:nvPr/>
            </p:nvSpPr>
            <p:spPr bwMode="auto">
              <a:xfrm>
                <a:off x="9248775" y="4854575"/>
                <a:ext cx="612775" cy="179387"/>
              </a:xfrm>
              <a:custGeom>
                <a:gdLst>
                  <a:gd name="T0" fmla="*/ 386 w 386"/>
                  <a:gd name="T1" fmla="*/ 0 h 113"/>
                  <a:gd name="T2" fmla="*/ 0 w 386"/>
                  <a:gd name="T3" fmla="*/ 113 h 113"/>
                  <a:gd name="T4" fmla="*/ 386 w 386"/>
                  <a:gd name="T5" fmla="*/ 7 h 113"/>
                  <a:gd name="T6" fmla="*/ 386 w 386"/>
                  <a:gd name="T7" fmla="*/ 3 h 113"/>
                  <a:gd name="T8" fmla="*/ 386 w 386"/>
                  <a:gd name="T9" fmla="*/ 0 h 113"/>
                </a:gdLst>
                <a:cxnLst>
                  <a:cxn ang="0">
                    <a:pos x="T0" y="T1"/>
                  </a:cxn>
                  <a:cxn ang="0">
                    <a:pos x="T2" y="T3"/>
                  </a:cxn>
                  <a:cxn ang="0">
                    <a:pos x="T4" y="T5"/>
                  </a:cxn>
                  <a:cxn ang="0">
                    <a:pos x="T6" y="T7"/>
                  </a:cxn>
                  <a:cxn ang="0">
                    <a:pos x="T8" y="T9"/>
                  </a:cxn>
                </a:cxnLst>
                <a:rect l="0" t="0" r="r" b="b"/>
                <a:pathLst>
                  <a:path w="386" h="113">
                    <a:moveTo>
                      <a:pt x="386" y="0"/>
                    </a:moveTo>
                    <a:lnTo>
                      <a:pt x="0" y="113"/>
                    </a:lnTo>
                    <a:lnTo>
                      <a:pt x="386" y="7"/>
                    </a:lnTo>
                    <a:lnTo>
                      <a:pt x="386" y="3"/>
                    </a:lnTo>
                    <a:lnTo>
                      <a:pt x="386"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0" name="Freeform 258"/>
              <p:cNvSpPr/>
              <p:nvPr/>
            </p:nvSpPr>
            <p:spPr bwMode="auto">
              <a:xfrm>
                <a:off x="9248775" y="4854575"/>
                <a:ext cx="612775" cy="179387"/>
              </a:xfrm>
              <a:custGeom>
                <a:gdLst>
                  <a:gd name="T0" fmla="*/ 386 w 386"/>
                  <a:gd name="T1" fmla="*/ 0 h 113"/>
                  <a:gd name="T2" fmla="*/ 0 w 386"/>
                  <a:gd name="T3" fmla="*/ 113 h 113"/>
                  <a:gd name="T4" fmla="*/ 386 w 386"/>
                  <a:gd name="T5" fmla="*/ 7 h 113"/>
                  <a:gd name="T6" fmla="*/ 386 w 386"/>
                  <a:gd name="T7" fmla="*/ 3 h 113"/>
                  <a:gd name="T8" fmla="*/ 386 w 386"/>
                  <a:gd name="T9" fmla="*/ 0 h 113"/>
                </a:gdLst>
                <a:cxnLst>
                  <a:cxn ang="0">
                    <a:pos x="T0" y="T1"/>
                  </a:cxn>
                  <a:cxn ang="0">
                    <a:pos x="T2" y="T3"/>
                  </a:cxn>
                  <a:cxn ang="0">
                    <a:pos x="T4" y="T5"/>
                  </a:cxn>
                  <a:cxn ang="0">
                    <a:pos x="T6" y="T7"/>
                  </a:cxn>
                  <a:cxn ang="0">
                    <a:pos x="T8" y="T9"/>
                  </a:cxn>
                </a:cxnLst>
                <a:rect l="0" t="0" r="r" b="b"/>
                <a:pathLst>
                  <a:path w="386" h="113">
                    <a:moveTo>
                      <a:pt x="386" y="0"/>
                    </a:moveTo>
                    <a:lnTo>
                      <a:pt x="0" y="113"/>
                    </a:lnTo>
                    <a:lnTo>
                      <a:pt x="386" y="7"/>
                    </a:lnTo>
                    <a:lnTo>
                      <a:pt x="386" y="3"/>
                    </a:lnTo>
                    <a:lnTo>
                      <a:pt x="3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1" name="Freeform 259"/>
              <p:cNvSpPr/>
              <p:nvPr/>
            </p:nvSpPr>
            <p:spPr bwMode="auto">
              <a:xfrm>
                <a:off x="9105900" y="4859338"/>
                <a:ext cx="779463" cy="1592262"/>
              </a:xfrm>
              <a:custGeom>
                <a:gdLst>
                  <a:gd name="T0" fmla="*/ 491 w 491"/>
                  <a:gd name="T1" fmla="*/ 869 h 1003"/>
                  <a:gd name="T2" fmla="*/ 0 w 491"/>
                  <a:gd name="T3" fmla="*/ 1003 h 1003"/>
                  <a:gd name="T4" fmla="*/ 0 w 491"/>
                  <a:gd name="T5" fmla="*/ 134 h 1003"/>
                  <a:gd name="T6" fmla="*/ 491 w 491"/>
                  <a:gd name="T7" fmla="*/ 0 h 1003"/>
                  <a:gd name="T8" fmla="*/ 491 w 491"/>
                  <a:gd name="T9" fmla="*/ 869 h 1003"/>
                </a:gdLst>
                <a:cxnLst>
                  <a:cxn ang="0">
                    <a:pos x="T0" y="T1"/>
                  </a:cxn>
                  <a:cxn ang="0">
                    <a:pos x="T2" y="T3"/>
                  </a:cxn>
                  <a:cxn ang="0">
                    <a:pos x="T4" y="T5"/>
                  </a:cxn>
                  <a:cxn ang="0">
                    <a:pos x="T6" y="T7"/>
                  </a:cxn>
                  <a:cxn ang="0">
                    <a:pos x="T8" y="T9"/>
                  </a:cxn>
                </a:cxnLst>
                <a:rect l="0" t="0" r="r" b="b"/>
                <a:pathLst>
                  <a:path w="491" h="1003">
                    <a:moveTo>
                      <a:pt x="491" y="869"/>
                    </a:moveTo>
                    <a:lnTo>
                      <a:pt x="0" y="1003"/>
                    </a:lnTo>
                    <a:lnTo>
                      <a:pt x="0" y="134"/>
                    </a:lnTo>
                    <a:lnTo>
                      <a:pt x="491" y="0"/>
                    </a:lnTo>
                    <a:lnTo>
                      <a:pt x="491" y="8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2" name="Freeform 260"/>
              <p:cNvSpPr/>
              <p:nvPr/>
            </p:nvSpPr>
            <p:spPr bwMode="auto">
              <a:xfrm>
                <a:off x="9105900" y="4859338"/>
                <a:ext cx="779463" cy="1592262"/>
              </a:xfrm>
              <a:custGeom>
                <a:gdLst>
                  <a:gd name="T0" fmla="*/ 491 w 491"/>
                  <a:gd name="T1" fmla="*/ 869 h 1003"/>
                  <a:gd name="T2" fmla="*/ 0 w 491"/>
                  <a:gd name="T3" fmla="*/ 1003 h 1003"/>
                  <a:gd name="T4" fmla="*/ 0 w 491"/>
                  <a:gd name="T5" fmla="*/ 134 h 1003"/>
                  <a:gd name="T6" fmla="*/ 491 w 491"/>
                  <a:gd name="T7" fmla="*/ 0 h 1003"/>
                  <a:gd name="T8" fmla="*/ 491 w 491"/>
                  <a:gd name="T9" fmla="*/ 869 h 1003"/>
                </a:gdLst>
                <a:cxnLst>
                  <a:cxn ang="0">
                    <a:pos x="T0" y="T1"/>
                  </a:cxn>
                  <a:cxn ang="0">
                    <a:pos x="T2" y="T3"/>
                  </a:cxn>
                  <a:cxn ang="0">
                    <a:pos x="T4" y="T5"/>
                  </a:cxn>
                  <a:cxn ang="0">
                    <a:pos x="T6" y="T7"/>
                  </a:cxn>
                  <a:cxn ang="0">
                    <a:pos x="T8" y="T9"/>
                  </a:cxn>
                </a:cxnLst>
                <a:rect l="0" t="0" r="r" b="b"/>
                <a:pathLst>
                  <a:path w="491" h="1003">
                    <a:moveTo>
                      <a:pt x="491" y="869"/>
                    </a:moveTo>
                    <a:lnTo>
                      <a:pt x="0" y="1003"/>
                    </a:lnTo>
                    <a:lnTo>
                      <a:pt x="0" y="134"/>
                    </a:lnTo>
                    <a:lnTo>
                      <a:pt x="491" y="0"/>
                    </a:lnTo>
                    <a:lnTo>
                      <a:pt x="491" y="86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Freeform 261"/>
              <p:cNvSpPr/>
              <p:nvPr/>
            </p:nvSpPr>
            <p:spPr bwMode="auto">
              <a:xfrm flipH="1">
                <a:off x="9885363" y="4873625"/>
                <a:ext cx="0" cy="14287"/>
              </a:xfrm>
              <a:custGeom>
                <a:gdLst>
                  <a:gd name="T0" fmla="*/ 0 h 6"/>
                  <a:gd name="T1" fmla="*/ 0 h 6"/>
                  <a:gd name="T2" fmla="*/ 6 h 6"/>
                  <a:gd name="T3" fmla="*/ 6 h 6"/>
                  <a:gd name="T4" fmla="*/ 0 h 6"/>
                </a:gdLst>
                <a:cxnLst>
                  <a:cxn ang="0">
                    <a:pos x="0" y="T0"/>
                  </a:cxn>
                  <a:cxn ang="0">
                    <a:pos x="0" y="T1"/>
                  </a:cxn>
                  <a:cxn ang="0">
                    <a:pos x="0" y="T2"/>
                  </a:cxn>
                  <a:cxn ang="0">
                    <a:pos x="0" y="T3"/>
                  </a:cxn>
                  <a:cxn ang="0">
                    <a:pos x="0" y="T4"/>
                  </a:cxn>
                </a:cxnLst>
                <a:rect l="0" t="0" r="r" b="b"/>
                <a:pathLst>
                  <a:path h="6">
                    <a:moveTo>
                      <a:pt x="0" y="0"/>
                    </a:moveTo>
                    <a:cubicBezTo>
                      <a:pt x="0" y="0"/>
                      <a:pt x="0" y="0"/>
                      <a:pt x="0" y="0"/>
                    </a:cubicBezTo>
                    <a:cubicBezTo>
                      <a:pt x="0" y="6"/>
                      <a:pt x="0" y="6"/>
                      <a:pt x="0" y="6"/>
                    </a:cubicBezTo>
                    <a:cubicBezTo>
                      <a:pt x="0" y="6"/>
                      <a:pt x="0" y="6"/>
                      <a:pt x="0" y="6"/>
                    </a:cubicBezTo>
                    <a:cubicBezTo>
                      <a:pt x="0" y="0"/>
                      <a:pt x="0" y="0"/>
                      <a:pt x="0"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62"/>
              <p:cNvSpPr/>
              <p:nvPr/>
            </p:nvSpPr>
            <p:spPr bwMode="auto">
              <a:xfrm>
                <a:off x="9142413" y="4873625"/>
                <a:ext cx="742950" cy="217487"/>
              </a:xfrm>
              <a:custGeom>
                <a:gdLst>
                  <a:gd name="T0" fmla="*/ 287 w 287"/>
                  <a:gd name="T1" fmla="*/ 0 h 84"/>
                  <a:gd name="T2" fmla="*/ 0 w 287"/>
                  <a:gd name="T3" fmla="*/ 84 h 84"/>
                  <a:gd name="T4" fmla="*/ 286 w 287"/>
                  <a:gd name="T5" fmla="*/ 7 h 84"/>
                  <a:gd name="T6" fmla="*/ 287 w 287"/>
                  <a:gd name="T7" fmla="*/ 6 h 84"/>
                  <a:gd name="T8" fmla="*/ 287 w 287"/>
                  <a:gd name="T9" fmla="*/ 0 h 84"/>
                </a:gdLst>
                <a:cxnLst>
                  <a:cxn ang="0">
                    <a:pos x="T0" y="T1"/>
                  </a:cxn>
                  <a:cxn ang="0">
                    <a:pos x="T2" y="T3"/>
                  </a:cxn>
                  <a:cxn ang="0">
                    <a:pos x="T4" y="T5"/>
                  </a:cxn>
                  <a:cxn ang="0">
                    <a:pos x="T6" y="T7"/>
                  </a:cxn>
                  <a:cxn ang="0">
                    <a:pos x="T8" y="T9"/>
                  </a:cxn>
                </a:cxnLst>
                <a:rect l="0" t="0" r="r" b="b"/>
                <a:pathLst>
                  <a:path w="287" h="84">
                    <a:moveTo>
                      <a:pt x="287" y="0"/>
                    </a:moveTo>
                    <a:cubicBezTo>
                      <a:pt x="0" y="84"/>
                      <a:pt x="0" y="84"/>
                      <a:pt x="0" y="84"/>
                    </a:cubicBezTo>
                    <a:cubicBezTo>
                      <a:pt x="286" y="7"/>
                      <a:pt x="286" y="7"/>
                      <a:pt x="286" y="7"/>
                    </a:cubicBezTo>
                    <a:cubicBezTo>
                      <a:pt x="286" y="7"/>
                      <a:pt x="287" y="6"/>
                      <a:pt x="287" y="6"/>
                    </a:cubicBezTo>
                    <a:cubicBezTo>
                      <a:pt x="287" y="0"/>
                      <a:pt x="287" y="0"/>
                      <a:pt x="287"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Freeform 263"/>
              <p:cNvSpPr/>
              <p:nvPr/>
            </p:nvSpPr>
            <p:spPr bwMode="auto">
              <a:xfrm>
                <a:off x="9024938" y="4797425"/>
                <a:ext cx="741363" cy="260350"/>
              </a:xfrm>
              <a:custGeom>
                <a:gdLst>
                  <a:gd name="T0" fmla="*/ 286 w 286"/>
                  <a:gd name="T1" fmla="*/ 0 h 100"/>
                  <a:gd name="T2" fmla="*/ 0 w 286"/>
                  <a:gd name="T3" fmla="*/ 100 h 100"/>
                  <a:gd name="T4" fmla="*/ 286 w 286"/>
                  <a:gd name="T5" fmla="*/ 11 h 100"/>
                  <a:gd name="T6" fmla="*/ 286 w 286"/>
                  <a:gd name="T7" fmla="*/ 0 h 100"/>
                </a:gdLst>
                <a:cxnLst>
                  <a:cxn ang="0">
                    <a:pos x="T0" y="T1"/>
                  </a:cxn>
                  <a:cxn ang="0">
                    <a:pos x="T2" y="T3"/>
                  </a:cxn>
                  <a:cxn ang="0">
                    <a:pos x="T4" y="T5"/>
                  </a:cxn>
                  <a:cxn ang="0">
                    <a:pos x="T6" y="T7"/>
                  </a:cxn>
                </a:cxnLst>
                <a:rect l="0" t="0" r="r" b="b"/>
                <a:pathLst>
                  <a:path w="286" h="100">
                    <a:moveTo>
                      <a:pt x="286" y="0"/>
                    </a:moveTo>
                    <a:cubicBezTo>
                      <a:pt x="286" y="0"/>
                      <a:pt x="117" y="19"/>
                      <a:pt x="0" y="100"/>
                    </a:cubicBezTo>
                    <a:cubicBezTo>
                      <a:pt x="286" y="11"/>
                      <a:pt x="286" y="11"/>
                      <a:pt x="286" y="11"/>
                    </a:cubicBezTo>
                    <a:cubicBezTo>
                      <a:pt x="286" y="0"/>
                      <a:pt x="286" y="0"/>
                      <a:pt x="28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64"/>
              <p:cNvSpPr/>
              <p:nvPr/>
            </p:nvSpPr>
            <p:spPr bwMode="auto">
              <a:xfrm>
                <a:off x="9175750" y="4810125"/>
                <a:ext cx="590550" cy="192087"/>
              </a:xfrm>
              <a:custGeom>
                <a:gdLst>
                  <a:gd name="T0" fmla="*/ 372 w 372"/>
                  <a:gd name="T1" fmla="*/ 0 h 121"/>
                  <a:gd name="T2" fmla="*/ 0 w 372"/>
                  <a:gd name="T3" fmla="*/ 121 h 121"/>
                  <a:gd name="T4" fmla="*/ 372 w 372"/>
                  <a:gd name="T5" fmla="*/ 10 h 121"/>
                  <a:gd name="T6" fmla="*/ 372 w 372"/>
                  <a:gd name="T7" fmla="*/ 0 h 121"/>
                </a:gdLst>
                <a:cxnLst>
                  <a:cxn ang="0">
                    <a:pos x="T0" y="T1"/>
                  </a:cxn>
                  <a:cxn ang="0">
                    <a:pos x="T2" y="T3"/>
                  </a:cxn>
                  <a:cxn ang="0">
                    <a:pos x="T4" y="T5"/>
                  </a:cxn>
                  <a:cxn ang="0">
                    <a:pos x="T6" y="T7"/>
                  </a:cxn>
                </a:cxnLst>
                <a:rect l="0" t="0" r="r" b="b"/>
                <a:pathLst>
                  <a:path w="372" h="120">
                    <a:moveTo>
                      <a:pt x="372" y="0"/>
                    </a:moveTo>
                    <a:lnTo>
                      <a:pt x="0" y="121"/>
                    </a:lnTo>
                    <a:lnTo>
                      <a:pt x="372" y="10"/>
                    </a:lnTo>
                    <a:lnTo>
                      <a:pt x="372"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Freeform 265"/>
              <p:cNvSpPr/>
              <p:nvPr/>
            </p:nvSpPr>
            <p:spPr bwMode="auto">
              <a:xfrm>
                <a:off x="9175750" y="4810125"/>
                <a:ext cx="590550" cy="192087"/>
              </a:xfrm>
              <a:custGeom>
                <a:gdLst>
                  <a:gd name="T0" fmla="*/ 372 w 372"/>
                  <a:gd name="T1" fmla="*/ 0 h 121"/>
                  <a:gd name="T2" fmla="*/ 0 w 372"/>
                  <a:gd name="T3" fmla="*/ 121 h 121"/>
                  <a:gd name="T4" fmla="*/ 372 w 372"/>
                  <a:gd name="T5" fmla="*/ 10 h 121"/>
                  <a:gd name="T6" fmla="*/ 372 w 372"/>
                  <a:gd name="T7" fmla="*/ 0 h 121"/>
                </a:gdLst>
                <a:cxnLst>
                  <a:cxn ang="0">
                    <a:pos x="T0" y="T1"/>
                  </a:cxn>
                  <a:cxn ang="0">
                    <a:pos x="T2" y="T3"/>
                  </a:cxn>
                  <a:cxn ang="0">
                    <a:pos x="T4" y="T5"/>
                  </a:cxn>
                  <a:cxn ang="0">
                    <a:pos x="T6" y="T7"/>
                  </a:cxn>
                </a:cxnLst>
                <a:rect l="0" t="0" r="r" b="b"/>
                <a:pathLst>
                  <a:path w="372" h="120">
                    <a:moveTo>
                      <a:pt x="372" y="0"/>
                    </a:moveTo>
                    <a:lnTo>
                      <a:pt x="0" y="121"/>
                    </a:lnTo>
                    <a:lnTo>
                      <a:pt x="372" y="10"/>
                    </a:lnTo>
                    <a:lnTo>
                      <a:pt x="37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Freeform 266"/>
              <p:cNvSpPr/>
              <p:nvPr/>
            </p:nvSpPr>
            <p:spPr bwMode="auto">
              <a:xfrm>
                <a:off x="8885238" y="5091113"/>
                <a:ext cx="257175" cy="1439862"/>
              </a:xfrm>
              <a:custGeom>
                <a:gdLst>
                  <a:gd name="T0" fmla="*/ 50 w 99"/>
                  <a:gd name="T1" fmla="*/ 13 h 556"/>
                  <a:gd name="T2" fmla="*/ 0 w 99"/>
                  <a:gd name="T3" fmla="*/ 0 h 556"/>
                  <a:gd name="T4" fmla="*/ 0 w 99"/>
                  <a:gd name="T5" fmla="*/ 528 h 556"/>
                  <a:gd name="T6" fmla="*/ 50 w 99"/>
                  <a:gd name="T7" fmla="*/ 556 h 556"/>
                  <a:gd name="T8" fmla="*/ 99 w 99"/>
                  <a:gd name="T9" fmla="*/ 528 h 556"/>
                  <a:gd name="T10" fmla="*/ 99 w 99"/>
                  <a:gd name="T11" fmla="*/ 0 h 556"/>
                  <a:gd name="T12" fmla="*/ 50 w 99"/>
                  <a:gd name="T13" fmla="*/ 13 h 556"/>
                </a:gdLst>
                <a:cxnLst>
                  <a:cxn ang="0">
                    <a:pos x="T0" y="T1"/>
                  </a:cxn>
                  <a:cxn ang="0">
                    <a:pos x="T2" y="T3"/>
                  </a:cxn>
                  <a:cxn ang="0">
                    <a:pos x="T4" y="T5"/>
                  </a:cxn>
                  <a:cxn ang="0">
                    <a:pos x="T6" y="T7"/>
                  </a:cxn>
                  <a:cxn ang="0">
                    <a:pos x="T8" y="T9"/>
                  </a:cxn>
                  <a:cxn ang="0">
                    <a:pos x="T10" y="T11"/>
                  </a:cxn>
                  <a:cxn ang="0">
                    <a:pos x="T12" y="T13"/>
                  </a:cxn>
                </a:cxnLst>
                <a:rect l="0" t="0" r="r" b="b"/>
                <a:pathLst>
                  <a:path w="99" h="556">
                    <a:moveTo>
                      <a:pt x="50" y="13"/>
                    </a:moveTo>
                    <a:cubicBezTo>
                      <a:pt x="29" y="13"/>
                      <a:pt x="11" y="8"/>
                      <a:pt x="0" y="0"/>
                    </a:cubicBezTo>
                    <a:cubicBezTo>
                      <a:pt x="0" y="528"/>
                      <a:pt x="0" y="528"/>
                      <a:pt x="0" y="528"/>
                    </a:cubicBezTo>
                    <a:cubicBezTo>
                      <a:pt x="0" y="544"/>
                      <a:pt x="23" y="556"/>
                      <a:pt x="50" y="556"/>
                    </a:cubicBezTo>
                    <a:cubicBezTo>
                      <a:pt x="77" y="556"/>
                      <a:pt x="99" y="544"/>
                      <a:pt x="99" y="528"/>
                    </a:cubicBezTo>
                    <a:cubicBezTo>
                      <a:pt x="99" y="0"/>
                      <a:pt x="99" y="0"/>
                      <a:pt x="99" y="0"/>
                    </a:cubicBezTo>
                    <a:cubicBezTo>
                      <a:pt x="89" y="8"/>
                      <a:pt x="70" y="13"/>
                      <a:pt x="50" y="13"/>
                    </a:cubicBezTo>
                  </a:path>
                </a:pathLst>
              </a:custGeom>
              <a:solidFill>
                <a:srgbClr val="D671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67"/>
              <p:cNvSpPr/>
              <p:nvPr/>
            </p:nvSpPr>
            <p:spPr bwMode="auto">
              <a:xfrm>
                <a:off x="8885238" y="5473700"/>
                <a:ext cx="257175" cy="134937"/>
              </a:xfrm>
              <a:custGeom>
                <a:gdLst>
                  <a:gd name="T0" fmla="*/ 0 w 99"/>
                  <a:gd name="T1" fmla="*/ 0 h 52"/>
                  <a:gd name="T2" fmla="*/ 0 w 99"/>
                  <a:gd name="T3" fmla="*/ 40 h 52"/>
                  <a:gd name="T4" fmla="*/ 50 w 99"/>
                  <a:gd name="T5" fmla="*/ 52 h 52"/>
                  <a:gd name="T6" fmla="*/ 99 w 99"/>
                  <a:gd name="T7" fmla="*/ 40 h 52"/>
                  <a:gd name="T8" fmla="*/ 99 w 99"/>
                  <a:gd name="T9" fmla="*/ 0 h 52"/>
                  <a:gd name="T10" fmla="*/ 50 w 99"/>
                  <a:gd name="T11" fmla="*/ 12 h 52"/>
                  <a:gd name="T12" fmla="*/ 0 w 99"/>
                  <a:gd name="T13" fmla="*/ 0 h 52"/>
                </a:gdLst>
                <a:cxnLst>
                  <a:cxn ang="0">
                    <a:pos x="T0" y="T1"/>
                  </a:cxn>
                  <a:cxn ang="0">
                    <a:pos x="T2" y="T3"/>
                  </a:cxn>
                  <a:cxn ang="0">
                    <a:pos x="T4" y="T5"/>
                  </a:cxn>
                  <a:cxn ang="0">
                    <a:pos x="T6" y="T7"/>
                  </a:cxn>
                  <a:cxn ang="0">
                    <a:pos x="T8" y="T9"/>
                  </a:cxn>
                  <a:cxn ang="0">
                    <a:pos x="T10" y="T11"/>
                  </a:cxn>
                  <a:cxn ang="0">
                    <a:pos x="T12" y="T13"/>
                  </a:cxn>
                </a:cxnLst>
                <a:rect l="0" t="0" r="r" b="b"/>
                <a:pathLst>
                  <a:path w="99" h="52">
                    <a:moveTo>
                      <a:pt x="0" y="0"/>
                    </a:moveTo>
                    <a:cubicBezTo>
                      <a:pt x="0" y="40"/>
                      <a:pt x="0" y="40"/>
                      <a:pt x="0" y="40"/>
                    </a:cubicBezTo>
                    <a:cubicBezTo>
                      <a:pt x="13" y="48"/>
                      <a:pt x="31" y="52"/>
                      <a:pt x="50" y="52"/>
                    </a:cubicBezTo>
                    <a:cubicBezTo>
                      <a:pt x="69" y="52"/>
                      <a:pt x="86" y="48"/>
                      <a:pt x="99" y="40"/>
                    </a:cubicBezTo>
                    <a:cubicBezTo>
                      <a:pt x="99" y="0"/>
                      <a:pt x="99" y="0"/>
                      <a:pt x="99" y="0"/>
                    </a:cubicBezTo>
                    <a:cubicBezTo>
                      <a:pt x="86" y="8"/>
                      <a:pt x="69" y="12"/>
                      <a:pt x="50" y="12"/>
                    </a:cubicBezTo>
                    <a:cubicBezTo>
                      <a:pt x="31" y="12"/>
                      <a:pt x="13" y="8"/>
                      <a:pt x="0" y="0"/>
                    </a:cubicBezTo>
                  </a:path>
                </a:pathLst>
              </a:custGeom>
              <a:solidFill>
                <a:srgbClr val="EA8E3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0" name="Freeform 268"/>
              <p:cNvSpPr/>
              <p:nvPr/>
            </p:nvSpPr>
            <p:spPr bwMode="auto">
              <a:xfrm>
                <a:off x="8885238" y="5362575"/>
                <a:ext cx="257175" cy="88900"/>
              </a:xfrm>
              <a:custGeom>
                <a:gdLst>
                  <a:gd name="T0" fmla="*/ 0 w 99"/>
                  <a:gd name="T1" fmla="*/ 0 h 34"/>
                  <a:gd name="T2" fmla="*/ 0 w 99"/>
                  <a:gd name="T3" fmla="*/ 23 h 34"/>
                  <a:gd name="T4" fmla="*/ 50 w 99"/>
                  <a:gd name="T5" fmla="*/ 34 h 34"/>
                  <a:gd name="T6" fmla="*/ 99 w 99"/>
                  <a:gd name="T7" fmla="*/ 23 h 34"/>
                  <a:gd name="T8" fmla="*/ 99 w 99"/>
                  <a:gd name="T9" fmla="*/ 0 h 34"/>
                  <a:gd name="T10" fmla="*/ 50 w 99"/>
                  <a:gd name="T11" fmla="*/ 11 h 34"/>
                  <a:gd name="T12" fmla="*/ 0 w 99"/>
                  <a:gd name="T13" fmla="*/ 0 h 34"/>
                </a:gdLst>
                <a:cxnLst>
                  <a:cxn ang="0">
                    <a:pos x="T0" y="T1"/>
                  </a:cxn>
                  <a:cxn ang="0">
                    <a:pos x="T2" y="T3"/>
                  </a:cxn>
                  <a:cxn ang="0">
                    <a:pos x="T4" y="T5"/>
                  </a:cxn>
                  <a:cxn ang="0">
                    <a:pos x="T6" y="T7"/>
                  </a:cxn>
                  <a:cxn ang="0">
                    <a:pos x="T8" y="T9"/>
                  </a:cxn>
                  <a:cxn ang="0">
                    <a:pos x="T10" y="T11"/>
                  </a:cxn>
                  <a:cxn ang="0">
                    <a:pos x="T12" y="T13"/>
                  </a:cxn>
                </a:cxnLst>
                <a:rect l="0" t="0" r="r" b="b"/>
                <a:pathLst>
                  <a:path w="99" h="34">
                    <a:moveTo>
                      <a:pt x="0" y="0"/>
                    </a:moveTo>
                    <a:cubicBezTo>
                      <a:pt x="0" y="23"/>
                      <a:pt x="0" y="23"/>
                      <a:pt x="0" y="23"/>
                    </a:cubicBezTo>
                    <a:cubicBezTo>
                      <a:pt x="13" y="30"/>
                      <a:pt x="31" y="34"/>
                      <a:pt x="50" y="34"/>
                    </a:cubicBezTo>
                    <a:cubicBezTo>
                      <a:pt x="69" y="34"/>
                      <a:pt x="86" y="30"/>
                      <a:pt x="99" y="23"/>
                    </a:cubicBezTo>
                    <a:cubicBezTo>
                      <a:pt x="99" y="0"/>
                      <a:pt x="99" y="0"/>
                      <a:pt x="99" y="0"/>
                    </a:cubicBezTo>
                    <a:cubicBezTo>
                      <a:pt x="86" y="7"/>
                      <a:pt x="69" y="11"/>
                      <a:pt x="50" y="11"/>
                    </a:cubicBezTo>
                    <a:cubicBezTo>
                      <a:pt x="31" y="11"/>
                      <a:pt x="13" y="7"/>
                      <a:pt x="0" y="0"/>
                    </a:cubicBezTo>
                  </a:path>
                </a:pathLst>
              </a:custGeom>
              <a:solidFill>
                <a:srgbClr val="EA8E3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1" name="Freeform 269"/>
              <p:cNvSpPr/>
              <p:nvPr/>
            </p:nvSpPr>
            <p:spPr bwMode="auto">
              <a:xfrm>
                <a:off x="8885238" y="5473700"/>
                <a:ext cx="257175" cy="134937"/>
              </a:xfrm>
              <a:custGeom>
                <a:gdLst>
                  <a:gd name="T0" fmla="*/ 99 w 99"/>
                  <a:gd name="T1" fmla="*/ 0 h 52"/>
                  <a:gd name="T2" fmla="*/ 99 w 99"/>
                  <a:gd name="T3" fmla="*/ 0 h 52"/>
                  <a:gd name="T4" fmla="*/ 50 w 99"/>
                  <a:gd name="T5" fmla="*/ 12 h 52"/>
                  <a:gd name="T6" fmla="*/ 0 w 99"/>
                  <a:gd name="T7" fmla="*/ 0 h 52"/>
                  <a:gd name="T8" fmla="*/ 0 w 99"/>
                  <a:gd name="T9" fmla="*/ 40 h 52"/>
                  <a:gd name="T10" fmla="*/ 50 w 99"/>
                  <a:gd name="T11" fmla="*/ 52 h 52"/>
                  <a:gd name="T12" fmla="*/ 99 w 99"/>
                  <a:gd name="T13" fmla="*/ 40 h 52"/>
                  <a:gd name="T14" fmla="*/ 99 w 99"/>
                  <a:gd name="T15" fmla="*/ 0 h 5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52">
                    <a:moveTo>
                      <a:pt x="99" y="0"/>
                    </a:moveTo>
                    <a:cubicBezTo>
                      <a:pt x="99" y="0"/>
                      <a:pt x="99" y="0"/>
                      <a:pt x="99" y="0"/>
                    </a:cubicBezTo>
                    <a:cubicBezTo>
                      <a:pt x="86" y="8"/>
                      <a:pt x="69" y="12"/>
                      <a:pt x="50" y="12"/>
                    </a:cubicBezTo>
                    <a:cubicBezTo>
                      <a:pt x="31" y="12"/>
                      <a:pt x="13" y="8"/>
                      <a:pt x="0" y="0"/>
                    </a:cubicBezTo>
                    <a:cubicBezTo>
                      <a:pt x="0" y="40"/>
                      <a:pt x="0" y="40"/>
                      <a:pt x="0" y="40"/>
                    </a:cubicBezTo>
                    <a:cubicBezTo>
                      <a:pt x="13" y="48"/>
                      <a:pt x="31" y="52"/>
                      <a:pt x="50" y="52"/>
                    </a:cubicBezTo>
                    <a:cubicBezTo>
                      <a:pt x="69" y="52"/>
                      <a:pt x="86" y="48"/>
                      <a:pt x="99" y="40"/>
                    </a:cubicBezTo>
                    <a:cubicBezTo>
                      <a:pt x="99" y="0"/>
                      <a:pt x="99" y="0"/>
                      <a:pt x="99" y="0"/>
                    </a:cubicBezTo>
                  </a:path>
                </a:pathLst>
              </a:custGeom>
              <a:solidFill>
                <a:srgbClr val="E77D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270"/>
              <p:cNvSpPr/>
              <p:nvPr/>
            </p:nvSpPr>
            <p:spPr bwMode="auto">
              <a:xfrm>
                <a:off x="8885238" y="5362575"/>
                <a:ext cx="257175" cy="88900"/>
              </a:xfrm>
              <a:custGeom>
                <a:gdLst>
                  <a:gd name="T0" fmla="*/ 99 w 99"/>
                  <a:gd name="T1" fmla="*/ 0 h 34"/>
                  <a:gd name="T2" fmla="*/ 99 w 99"/>
                  <a:gd name="T3" fmla="*/ 0 h 34"/>
                  <a:gd name="T4" fmla="*/ 50 w 99"/>
                  <a:gd name="T5" fmla="*/ 11 h 34"/>
                  <a:gd name="T6" fmla="*/ 0 w 99"/>
                  <a:gd name="T7" fmla="*/ 0 h 34"/>
                  <a:gd name="T8" fmla="*/ 0 w 99"/>
                  <a:gd name="T9" fmla="*/ 23 h 34"/>
                  <a:gd name="T10" fmla="*/ 50 w 99"/>
                  <a:gd name="T11" fmla="*/ 34 h 34"/>
                  <a:gd name="T12" fmla="*/ 99 w 99"/>
                  <a:gd name="T13" fmla="*/ 23 h 34"/>
                  <a:gd name="T14" fmla="*/ 99 w 99"/>
                  <a:gd name="T15" fmla="*/ 0 h 34"/>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34">
                    <a:moveTo>
                      <a:pt x="99" y="0"/>
                    </a:moveTo>
                    <a:cubicBezTo>
                      <a:pt x="99" y="0"/>
                      <a:pt x="99" y="0"/>
                      <a:pt x="99" y="0"/>
                    </a:cubicBezTo>
                    <a:cubicBezTo>
                      <a:pt x="86" y="7"/>
                      <a:pt x="69" y="11"/>
                      <a:pt x="50" y="11"/>
                    </a:cubicBezTo>
                    <a:cubicBezTo>
                      <a:pt x="31" y="11"/>
                      <a:pt x="13" y="7"/>
                      <a:pt x="0" y="0"/>
                    </a:cubicBezTo>
                    <a:cubicBezTo>
                      <a:pt x="0" y="23"/>
                      <a:pt x="0" y="23"/>
                      <a:pt x="0" y="23"/>
                    </a:cubicBezTo>
                    <a:cubicBezTo>
                      <a:pt x="13" y="30"/>
                      <a:pt x="31" y="34"/>
                      <a:pt x="50" y="34"/>
                    </a:cubicBezTo>
                    <a:cubicBezTo>
                      <a:pt x="69" y="34"/>
                      <a:pt x="86" y="30"/>
                      <a:pt x="99" y="23"/>
                    </a:cubicBezTo>
                    <a:cubicBezTo>
                      <a:pt x="99" y="0"/>
                      <a:pt x="99" y="0"/>
                      <a:pt x="99" y="0"/>
                    </a:cubicBezTo>
                  </a:path>
                </a:pathLst>
              </a:custGeom>
              <a:solidFill>
                <a:srgbClr val="E77D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271"/>
              <p:cNvSpPr/>
              <p:nvPr/>
            </p:nvSpPr>
            <p:spPr bwMode="auto">
              <a:xfrm>
                <a:off x="9142413" y="4887913"/>
                <a:ext cx="777875" cy="1584325"/>
              </a:xfrm>
              <a:custGeom>
                <a:gdLst>
                  <a:gd name="T0" fmla="*/ 301 w 301"/>
                  <a:gd name="T1" fmla="*/ 520 h 611"/>
                  <a:gd name="T2" fmla="*/ 292 w 301"/>
                  <a:gd name="T3" fmla="*/ 531 h 611"/>
                  <a:gd name="T4" fmla="*/ 0 w 301"/>
                  <a:gd name="T5" fmla="*/ 611 h 611"/>
                  <a:gd name="T6" fmla="*/ 0 w 301"/>
                  <a:gd name="T7" fmla="*/ 78 h 611"/>
                  <a:gd name="T8" fmla="*/ 286 w 301"/>
                  <a:gd name="T9" fmla="*/ 1 h 611"/>
                  <a:gd name="T10" fmla="*/ 296 w 301"/>
                  <a:gd name="T11" fmla="*/ 3 h 611"/>
                  <a:gd name="T12" fmla="*/ 301 w 301"/>
                  <a:gd name="T13" fmla="*/ 12 h 611"/>
                  <a:gd name="T14" fmla="*/ 301 w 301"/>
                  <a:gd name="T15" fmla="*/ 520 h 611"/>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1" h="611">
                    <a:moveTo>
                      <a:pt x="301" y="520"/>
                    </a:moveTo>
                    <a:cubicBezTo>
                      <a:pt x="301" y="525"/>
                      <a:pt x="298" y="530"/>
                      <a:pt x="292" y="531"/>
                    </a:cubicBezTo>
                    <a:cubicBezTo>
                      <a:pt x="0" y="611"/>
                      <a:pt x="0" y="611"/>
                      <a:pt x="0" y="611"/>
                    </a:cubicBezTo>
                    <a:cubicBezTo>
                      <a:pt x="0" y="78"/>
                      <a:pt x="0" y="78"/>
                      <a:pt x="0" y="78"/>
                    </a:cubicBezTo>
                    <a:cubicBezTo>
                      <a:pt x="286" y="1"/>
                      <a:pt x="286" y="1"/>
                      <a:pt x="286" y="1"/>
                    </a:cubicBezTo>
                    <a:cubicBezTo>
                      <a:pt x="290" y="0"/>
                      <a:pt x="294" y="0"/>
                      <a:pt x="296" y="3"/>
                    </a:cubicBezTo>
                    <a:cubicBezTo>
                      <a:pt x="299" y="5"/>
                      <a:pt x="301" y="8"/>
                      <a:pt x="301" y="12"/>
                    </a:cubicBezTo>
                    <a:cubicBezTo>
                      <a:pt x="301" y="520"/>
                      <a:pt x="301" y="520"/>
                      <a:pt x="301" y="520"/>
                    </a:cubicBezTo>
                  </a:path>
                </a:pathLst>
              </a:custGeom>
              <a:solidFill>
                <a:srgbClr val="EA8E3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272"/>
              <p:cNvSpPr/>
              <p:nvPr/>
            </p:nvSpPr>
            <p:spPr bwMode="auto">
              <a:xfrm>
                <a:off x="8107363" y="4887913"/>
                <a:ext cx="777875" cy="1584325"/>
              </a:xfrm>
              <a:custGeom>
                <a:gdLst>
                  <a:gd name="T0" fmla="*/ 0 w 301"/>
                  <a:gd name="T1" fmla="*/ 520 h 611"/>
                  <a:gd name="T2" fmla="*/ 9 w 301"/>
                  <a:gd name="T3" fmla="*/ 531 h 611"/>
                  <a:gd name="T4" fmla="*/ 301 w 301"/>
                  <a:gd name="T5" fmla="*/ 611 h 611"/>
                  <a:gd name="T6" fmla="*/ 301 w 301"/>
                  <a:gd name="T7" fmla="*/ 79 h 611"/>
                  <a:gd name="T8" fmla="*/ 15 w 301"/>
                  <a:gd name="T9" fmla="*/ 1 h 611"/>
                  <a:gd name="T10" fmla="*/ 5 w 301"/>
                  <a:gd name="T11" fmla="*/ 3 h 611"/>
                  <a:gd name="T12" fmla="*/ 0 w 301"/>
                  <a:gd name="T13" fmla="*/ 12 h 611"/>
                  <a:gd name="T14" fmla="*/ 0 w 301"/>
                  <a:gd name="T15" fmla="*/ 520 h 611"/>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1" h="611">
                    <a:moveTo>
                      <a:pt x="0" y="520"/>
                    </a:moveTo>
                    <a:cubicBezTo>
                      <a:pt x="0" y="525"/>
                      <a:pt x="4" y="530"/>
                      <a:pt x="9" y="531"/>
                    </a:cubicBezTo>
                    <a:cubicBezTo>
                      <a:pt x="301" y="611"/>
                      <a:pt x="301" y="611"/>
                      <a:pt x="301" y="611"/>
                    </a:cubicBezTo>
                    <a:cubicBezTo>
                      <a:pt x="301" y="79"/>
                      <a:pt x="301" y="79"/>
                      <a:pt x="301" y="79"/>
                    </a:cubicBezTo>
                    <a:cubicBezTo>
                      <a:pt x="15" y="1"/>
                      <a:pt x="15" y="1"/>
                      <a:pt x="15" y="1"/>
                    </a:cubicBezTo>
                    <a:cubicBezTo>
                      <a:pt x="12" y="0"/>
                      <a:pt x="8" y="1"/>
                      <a:pt x="5" y="3"/>
                    </a:cubicBezTo>
                    <a:cubicBezTo>
                      <a:pt x="2" y="5"/>
                      <a:pt x="0" y="9"/>
                      <a:pt x="0" y="12"/>
                    </a:cubicBezTo>
                    <a:cubicBezTo>
                      <a:pt x="0" y="520"/>
                      <a:pt x="0" y="520"/>
                      <a:pt x="0" y="520"/>
                    </a:cubicBezTo>
                  </a:path>
                </a:pathLst>
              </a:custGeom>
              <a:solidFill>
                <a:srgbClr val="EA8E3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273"/>
              <p:cNvSpPr/>
              <p:nvPr/>
            </p:nvSpPr>
            <p:spPr bwMode="auto">
              <a:xfrm>
                <a:off x="9283700" y="5264150"/>
                <a:ext cx="482600" cy="215900"/>
              </a:xfrm>
              <a:custGeom>
                <a:gdLst>
                  <a:gd name="T0" fmla="*/ 304 w 304"/>
                  <a:gd name="T1" fmla="*/ 0 h 136"/>
                  <a:gd name="T2" fmla="*/ 0 w 304"/>
                  <a:gd name="T3" fmla="*/ 82 h 136"/>
                  <a:gd name="T4" fmla="*/ 0 w 304"/>
                  <a:gd name="T5" fmla="*/ 136 h 136"/>
                  <a:gd name="T6" fmla="*/ 304 w 304"/>
                  <a:gd name="T7" fmla="*/ 54 h 136"/>
                  <a:gd name="T8" fmla="*/ 304 w 304"/>
                  <a:gd name="T9" fmla="*/ 0 h 136"/>
                </a:gdLst>
                <a:cxnLst>
                  <a:cxn ang="0">
                    <a:pos x="T0" y="T1"/>
                  </a:cxn>
                  <a:cxn ang="0">
                    <a:pos x="T2" y="T3"/>
                  </a:cxn>
                  <a:cxn ang="0">
                    <a:pos x="T4" y="T5"/>
                  </a:cxn>
                  <a:cxn ang="0">
                    <a:pos x="T6" y="T7"/>
                  </a:cxn>
                  <a:cxn ang="0">
                    <a:pos x="T8" y="T9"/>
                  </a:cxn>
                </a:cxnLst>
                <a:rect l="0" t="0" r="r" b="b"/>
                <a:pathLst>
                  <a:path w="304" h="136">
                    <a:moveTo>
                      <a:pt x="304" y="0"/>
                    </a:moveTo>
                    <a:lnTo>
                      <a:pt x="0" y="82"/>
                    </a:lnTo>
                    <a:lnTo>
                      <a:pt x="0" y="136"/>
                    </a:lnTo>
                    <a:lnTo>
                      <a:pt x="304" y="54"/>
                    </a:lnTo>
                    <a:lnTo>
                      <a:pt x="304" y="0"/>
                    </a:lnTo>
                    <a:close/>
                  </a:path>
                </a:pathLst>
              </a:custGeom>
              <a:solidFill>
                <a:srgbClr val="D671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6" name="Freeform 274"/>
              <p:cNvSpPr/>
              <p:nvPr/>
            </p:nvSpPr>
            <p:spPr bwMode="auto">
              <a:xfrm>
                <a:off x="9340850" y="5430838"/>
                <a:ext cx="365125" cy="165100"/>
              </a:xfrm>
              <a:custGeom>
                <a:gdLst>
                  <a:gd name="T0" fmla="*/ 230 w 230"/>
                  <a:gd name="T1" fmla="*/ 0 h 104"/>
                  <a:gd name="T2" fmla="*/ 0 w 230"/>
                  <a:gd name="T3" fmla="*/ 63 h 104"/>
                  <a:gd name="T4" fmla="*/ 0 w 230"/>
                  <a:gd name="T5" fmla="*/ 104 h 104"/>
                  <a:gd name="T6" fmla="*/ 230 w 230"/>
                  <a:gd name="T7" fmla="*/ 40 h 104"/>
                  <a:gd name="T8" fmla="*/ 230 w 230"/>
                  <a:gd name="T9" fmla="*/ 0 h 104"/>
                </a:gdLst>
                <a:cxnLst>
                  <a:cxn ang="0">
                    <a:pos x="T0" y="T1"/>
                  </a:cxn>
                  <a:cxn ang="0">
                    <a:pos x="T2" y="T3"/>
                  </a:cxn>
                  <a:cxn ang="0">
                    <a:pos x="T4" y="T5"/>
                  </a:cxn>
                  <a:cxn ang="0">
                    <a:pos x="T6" y="T7"/>
                  </a:cxn>
                  <a:cxn ang="0">
                    <a:pos x="T8" y="T9"/>
                  </a:cxn>
                </a:cxnLst>
                <a:rect l="0" t="0" r="r" b="b"/>
                <a:pathLst>
                  <a:path w="230" h="104">
                    <a:moveTo>
                      <a:pt x="230" y="0"/>
                    </a:moveTo>
                    <a:lnTo>
                      <a:pt x="0" y="63"/>
                    </a:lnTo>
                    <a:lnTo>
                      <a:pt x="0" y="104"/>
                    </a:lnTo>
                    <a:lnTo>
                      <a:pt x="230" y="40"/>
                    </a:lnTo>
                    <a:lnTo>
                      <a:pt x="230" y="0"/>
                    </a:lnTo>
                    <a:close/>
                  </a:path>
                </a:pathLst>
              </a:custGeom>
              <a:solidFill>
                <a:srgbClr val="D671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7" name="Freeform 275"/>
              <p:cNvSpPr/>
              <p:nvPr/>
            </p:nvSpPr>
            <p:spPr bwMode="auto">
              <a:xfrm>
                <a:off x="8997950" y="5054600"/>
                <a:ext cx="33338" cy="69850"/>
              </a:xfrm>
              <a:custGeom>
                <a:gdLst>
                  <a:gd name="T0" fmla="*/ 21 w 21"/>
                  <a:gd name="T1" fmla="*/ 44 h 44"/>
                  <a:gd name="T2" fmla="*/ 0 w 21"/>
                  <a:gd name="T3" fmla="*/ 44 h 44"/>
                  <a:gd name="T4" fmla="*/ 0 w 21"/>
                  <a:gd name="T5" fmla="*/ 0 h 44"/>
                  <a:gd name="T6" fmla="*/ 11 w 21"/>
                  <a:gd name="T7" fmla="*/ 6 h 44"/>
                  <a:gd name="T8" fmla="*/ 21 w 21"/>
                  <a:gd name="T9" fmla="*/ 0 h 44"/>
                  <a:gd name="T10" fmla="*/ 21 w 21"/>
                  <a:gd name="T11" fmla="*/ 44 h 44"/>
                </a:gdLst>
                <a:cxnLst>
                  <a:cxn ang="0">
                    <a:pos x="T0" y="T1"/>
                  </a:cxn>
                  <a:cxn ang="0">
                    <a:pos x="T2" y="T3"/>
                  </a:cxn>
                  <a:cxn ang="0">
                    <a:pos x="T4" y="T5"/>
                  </a:cxn>
                  <a:cxn ang="0">
                    <a:pos x="T6" y="T7"/>
                  </a:cxn>
                  <a:cxn ang="0">
                    <a:pos x="T8" y="T9"/>
                  </a:cxn>
                  <a:cxn ang="0">
                    <a:pos x="T10" y="T11"/>
                  </a:cxn>
                </a:cxnLst>
                <a:rect l="0" t="0" r="r" b="b"/>
                <a:pathLst>
                  <a:path w="21" h="44">
                    <a:moveTo>
                      <a:pt x="21" y="44"/>
                    </a:moveTo>
                    <a:lnTo>
                      <a:pt x="0" y="44"/>
                    </a:lnTo>
                    <a:lnTo>
                      <a:pt x="0" y="0"/>
                    </a:lnTo>
                    <a:lnTo>
                      <a:pt x="11" y="6"/>
                    </a:lnTo>
                    <a:lnTo>
                      <a:pt x="21" y="0"/>
                    </a:lnTo>
                    <a:lnTo>
                      <a:pt x="21" y="4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8" name="Freeform 276"/>
              <p:cNvSpPr/>
              <p:nvPr/>
            </p:nvSpPr>
            <p:spPr bwMode="auto">
              <a:xfrm>
                <a:off x="8997950" y="5054600"/>
                <a:ext cx="33338" cy="69850"/>
              </a:xfrm>
              <a:custGeom>
                <a:gdLst>
                  <a:gd name="T0" fmla="*/ 21 w 21"/>
                  <a:gd name="T1" fmla="*/ 44 h 44"/>
                  <a:gd name="T2" fmla="*/ 0 w 21"/>
                  <a:gd name="T3" fmla="*/ 44 h 44"/>
                  <a:gd name="T4" fmla="*/ 0 w 21"/>
                  <a:gd name="T5" fmla="*/ 0 h 44"/>
                  <a:gd name="T6" fmla="*/ 11 w 21"/>
                  <a:gd name="T7" fmla="*/ 6 h 44"/>
                  <a:gd name="T8" fmla="*/ 21 w 21"/>
                  <a:gd name="T9" fmla="*/ 0 h 44"/>
                  <a:gd name="T10" fmla="*/ 21 w 21"/>
                  <a:gd name="T11" fmla="*/ 44 h 44"/>
                </a:gdLst>
                <a:cxnLst>
                  <a:cxn ang="0">
                    <a:pos x="T0" y="T1"/>
                  </a:cxn>
                  <a:cxn ang="0">
                    <a:pos x="T2" y="T3"/>
                  </a:cxn>
                  <a:cxn ang="0">
                    <a:pos x="T4" y="T5"/>
                  </a:cxn>
                  <a:cxn ang="0">
                    <a:pos x="T6" y="T7"/>
                  </a:cxn>
                  <a:cxn ang="0">
                    <a:pos x="T8" y="T9"/>
                  </a:cxn>
                  <a:cxn ang="0">
                    <a:pos x="T10" y="T11"/>
                  </a:cxn>
                </a:cxnLst>
                <a:rect l="0" t="0" r="r" b="b"/>
                <a:pathLst>
                  <a:path w="21" h="44">
                    <a:moveTo>
                      <a:pt x="21" y="44"/>
                    </a:moveTo>
                    <a:lnTo>
                      <a:pt x="0" y="44"/>
                    </a:lnTo>
                    <a:lnTo>
                      <a:pt x="0" y="0"/>
                    </a:lnTo>
                    <a:lnTo>
                      <a:pt x="11" y="6"/>
                    </a:lnTo>
                    <a:lnTo>
                      <a:pt x="21" y="0"/>
                    </a:lnTo>
                    <a:lnTo>
                      <a:pt x="21" y="4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9" name="Freeform 277"/>
              <p:cNvSpPr/>
              <p:nvPr/>
            </p:nvSpPr>
            <p:spPr bwMode="auto">
              <a:xfrm>
                <a:off x="7939088" y="5702300"/>
                <a:ext cx="168275" cy="376237"/>
              </a:xfrm>
              <a:custGeom>
                <a:gdLst>
                  <a:gd name="T0" fmla="*/ 56 w 65"/>
                  <a:gd name="T1" fmla="*/ 0 h 145"/>
                  <a:gd name="T2" fmla="*/ 22 w 65"/>
                  <a:gd name="T3" fmla="*/ 0 h 145"/>
                  <a:gd name="T4" fmla="*/ 0 w 65"/>
                  <a:gd name="T5" fmla="*/ 22 h 145"/>
                  <a:gd name="T6" fmla="*/ 15 w 65"/>
                  <a:gd name="T7" fmla="*/ 43 h 145"/>
                  <a:gd name="T8" fmla="*/ 0 w 65"/>
                  <a:gd name="T9" fmla="*/ 64 h 145"/>
                  <a:gd name="T10" fmla="*/ 15 w 65"/>
                  <a:gd name="T11" fmla="*/ 85 h 145"/>
                  <a:gd name="T12" fmla="*/ 0 w 65"/>
                  <a:gd name="T13" fmla="*/ 106 h 145"/>
                  <a:gd name="T14" fmla="*/ 15 w 65"/>
                  <a:gd name="T15" fmla="*/ 128 h 145"/>
                  <a:gd name="T16" fmla="*/ 5 w 65"/>
                  <a:gd name="T17" fmla="*/ 144 h 145"/>
                  <a:gd name="T18" fmla="*/ 6 w 65"/>
                  <a:gd name="T19" fmla="*/ 145 h 145"/>
                  <a:gd name="T20" fmla="*/ 65 w 65"/>
                  <a:gd name="T21" fmla="*/ 122 h 145"/>
                  <a:gd name="T22" fmla="*/ 65 w 65"/>
                  <a:gd name="T23" fmla="*/ 7 h 145"/>
                  <a:gd name="T24" fmla="*/ 56 w 65"/>
                  <a:gd name="T25" fmla="*/ 0 h 1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145">
                    <a:moveTo>
                      <a:pt x="56" y="0"/>
                    </a:moveTo>
                    <a:cubicBezTo>
                      <a:pt x="22" y="0"/>
                      <a:pt x="22" y="0"/>
                      <a:pt x="22" y="0"/>
                    </a:cubicBezTo>
                    <a:cubicBezTo>
                      <a:pt x="10" y="0"/>
                      <a:pt x="0" y="10"/>
                      <a:pt x="0" y="22"/>
                    </a:cubicBezTo>
                    <a:cubicBezTo>
                      <a:pt x="0" y="32"/>
                      <a:pt x="6" y="40"/>
                      <a:pt x="15" y="43"/>
                    </a:cubicBezTo>
                    <a:cubicBezTo>
                      <a:pt x="6" y="46"/>
                      <a:pt x="0" y="54"/>
                      <a:pt x="0" y="64"/>
                    </a:cubicBezTo>
                    <a:cubicBezTo>
                      <a:pt x="0" y="74"/>
                      <a:pt x="6" y="82"/>
                      <a:pt x="15" y="85"/>
                    </a:cubicBezTo>
                    <a:cubicBezTo>
                      <a:pt x="6" y="88"/>
                      <a:pt x="0" y="97"/>
                      <a:pt x="0" y="106"/>
                    </a:cubicBezTo>
                    <a:cubicBezTo>
                      <a:pt x="0" y="116"/>
                      <a:pt x="7" y="125"/>
                      <a:pt x="15" y="128"/>
                    </a:cubicBezTo>
                    <a:cubicBezTo>
                      <a:pt x="9" y="130"/>
                      <a:pt x="5" y="136"/>
                      <a:pt x="5" y="144"/>
                    </a:cubicBezTo>
                    <a:cubicBezTo>
                      <a:pt x="6" y="145"/>
                      <a:pt x="6" y="145"/>
                      <a:pt x="6" y="145"/>
                    </a:cubicBezTo>
                    <a:cubicBezTo>
                      <a:pt x="65" y="122"/>
                      <a:pt x="65" y="122"/>
                      <a:pt x="65" y="122"/>
                    </a:cubicBezTo>
                    <a:cubicBezTo>
                      <a:pt x="65" y="7"/>
                      <a:pt x="65" y="7"/>
                      <a:pt x="65" y="7"/>
                    </a:cubicBezTo>
                    <a:cubicBezTo>
                      <a:pt x="62" y="5"/>
                      <a:pt x="58" y="3"/>
                      <a:pt x="56"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0" name="Freeform 278"/>
              <p:cNvSpPr/>
              <p:nvPr/>
            </p:nvSpPr>
            <p:spPr bwMode="auto">
              <a:xfrm>
                <a:off x="8083550" y="5702300"/>
                <a:ext cx="23813" cy="17462"/>
              </a:xfrm>
              <a:custGeom>
                <a:gdLst>
                  <a:gd name="T0" fmla="*/ 9 w 9"/>
                  <a:gd name="T1" fmla="*/ 0 h 7"/>
                  <a:gd name="T2" fmla="*/ 0 w 9"/>
                  <a:gd name="T3" fmla="*/ 0 h 7"/>
                  <a:gd name="T4" fmla="*/ 9 w 9"/>
                  <a:gd name="T5" fmla="*/ 7 h 7"/>
                  <a:gd name="T6" fmla="*/ 9 w 9"/>
                  <a:gd name="T7" fmla="*/ 0 h 7"/>
                </a:gdLst>
                <a:cxnLst>
                  <a:cxn ang="0">
                    <a:pos x="T0" y="T1"/>
                  </a:cxn>
                  <a:cxn ang="0">
                    <a:pos x="T2" y="T3"/>
                  </a:cxn>
                  <a:cxn ang="0">
                    <a:pos x="T4" y="T5"/>
                  </a:cxn>
                  <a:cxn ang="0">
                    <a:pos x="T6" y="T7"/>
                  </a:cxn>
                </a:cxnLst>
                <a:rect l="0" t="0" r="r" b="b"/>
                <a:pathLst>
                  <a:path w="9" h="7">
                    <a:moveTo>
                      <a:pt x="9" y="0"/>
                    </a:moveTo>
                    <a:cubicBezTo>
                      <a:pt x="0" y="0"/>
                      <a:pt x="0" y="0"/>
                      <a:pt x="0" y="0"/>
                    </a:cubicBezTo>
                    <a:cubicBezTo>
                      <a:pt x="2" y="3"/>
                      <a:pt x="6" y="5"/>
                      <a:pt x="9" y="7"/>
                    </a:cubicBezTo>
                    <a:cubicBezTo>
                      <a:pt x="9" y="0"/>
                      <a:pt x="9" y="0"/>
                      <a:pt x="9" y="0"/>
                    </a:cubicBezTo>
                  </a:path>
                </a:pathLst>
              </a:custGeom>
              <a:solidFill>
                <a:srgbClr val="E8D2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1" name="Freeform 279"/>
              <p:cNvSpPr/>
              <p:nvPr/>
            </p:nvSpPr>
            <p:spPr bwMode="auto">
              <a:xfrm>
                <a:off x="7954963" y="6018213"/>
                <a:ext cx="152400" cy="88900"/>
              </a:xfrm>
              <a:custGeom>
                <a:gdLst>
                  <a:gd name="T0" fmla="*/ 96 w 96"/>
                  <a:gd name="T1" fmla="*/ 0 h 56"/>
                  <a:gd name="T2" fmla="*/ 0 w 96"/>
                  <a:gd name="T3" fmla="*/ 38 h 56"/>
                  <a:gd name="T4" fmla="*/ 6 w 96"/>
                  <a:gd name="T5" fmla="*/ 43 h 56"/>
                  <a:gd name="T6" fmla="*/ 96 w 96"/>
                  <a:gd name="T7" fmla="*/ 56 h 56"/>
                  <a:gd name="T8" fmla="*/ 96 w 96"/>
                  <a:gd name="T9" fmla="*/ 0 h 56"/>
                </a:gdLst>
                <a:cxnLst>
                  <a:cxn ang="0">
                    <a:pos x="T0" y="T1"/>
                  </a:cxn>
                  <a:cxn ang="0">
                    <a:pos x="T2" y="T3"/>
                  </a:cxn>
                  <a:cxn ang="0">
                    <a:pos x="T4" y="T5"/>
                  </a:cxn>
                  <a:cxn ang="0">
                    <a:pos x="T6" y="T7"/>
                  </a:cxn>
                  <a:cxn ang="0">
                    <a:pos x="T8" y="T9"/>
                  </a:cxn>
                </a:cxnLst>
                <a:rect l="0" t="0" r="r" b="b"/>
                <a:pathLst>
                  <a:path w="96" h="56">
                    <a:moveTo>
                      <a:pt x="96" y="0"/>
                    </a:moveTo>
                    <a:lnTo>
                      <a:pt x="0" y="38"/>
                    </a:lnTo>
                    <a:lnTo>
                      <a:pt x="6" y="43"/>
                    </a:lnTo>
                    <a:lnTo>
                      <a:pt x="96" y="56"/>
                    </a:lnTo>
                    <a:lnTo>
                      <a:pt x="96" y="0"/>
                    </a:lnTo>
                    <a:close/>
                  </a:path>
                </a:pathLst>
              </a:custGeom>
              <a:solidFill>
                <a:srgbClr val="E8D2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2" name="Freeform 280"/>
              <p:cNvSpPr/>
              <p:nvPr/>
            </p:nvSpPr>
            <p:spPr bwMode="auto">
              <a:xfrm>
                <a:off x="7954963" y="6018213"/>
                <a:ext cx="152400" cy="88900"/>
              </a:xfrm>
              <a:custGeom>
                <a:gdLst>
                  <a:gd name="T0" fmla="*/ 96 w 96"/>
                  <a:gd name="T1" fmla="*/ 0 h 56"/>
                  <a:gd name="T2" fmla="*/ 0 w 96"/>
                  <a:gd name="T3" fmla="*/ 38 h 56"/>
                  <a:gd name="T4" fmla="*/ 6 w 96"/>
                  <a:gd name="T5" fmla="*/ 43 h 56"/>
                  <a:gd name="T6" fmla="*/ 96 w 96"/>
                  <a:gd name="T7" fmla="*/ 56 h 56"/>
                  <a:gd name="T8" fmla="*/ 96 w 96"/>
                  <a:gd name="T9" fmla="*/ 0 h 56"/>
                </a:gdLst>
                <a:cxnLst>
                  <a:cxn ang="0">
                    <a:pos x="T0" y="T1"/>
                  </a:cxn>
                  <a:cxn ang="0">
                    <a:pos x="T2" y="T3"/>
                  </a:cxn>
                  <a:cxn ang="0">
                    <a:pos x="T4" y="T5"/>
                  </a:cxn>
                  <a:cxn ang="0">
                    <a:pos x="T6" y="T7"/>
                  </a:cxn>
                  <a:cxn ang="0">
                    <a:pos x="T8" y="T9"/>
                  </a:cxn>
                </a:cxnLst>
                <a:rect l="0" t="0" r="r" b="b"/>
                <a:pathLst>
                  <a:path w="96" h="56">
                    <a:moveTo>
                      <a:pt x="96" y="0"/>
                    </a:moveTo>
                    <a:lnTo>
                      <a:pt x="0" y="38"/>
                    </a:lnTo>
                    <a:lnTo>
                      <a:pt x="6" y="43"/>
                    </a:lnTo>
                    <a:lnTo>
                      <a:pt x="96" y="56"/>
                    </a:lnTo>
                    <a:lnTo>
                      <a:pt x="9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3" name="Freeform 281"/>
              <p:cNvSpPr/>
              <p:nvPr/>
            </p:nvSpPr>
            <p:spPr bwMode="auto">
              <a:xfrm>
                <a:off x="8107363" y="5702300"/>
                <a:ext cx="193675" cy="417512"/>
              </a:xfrm>
              <a:custGeom>
                <a:gdLst>
                  <a:gd name="T0" fmla="*/ 40 w 75"/>
                  <a:gd name="T1" fmla="*/ 0 h 161"/>
                  <a:gd name="T2" fmla="*/ 0 w 75"/>
                  <a:gd name="T3" fmla="*/ 0 h 161"/>
                  <a:gd name="T4" fmla="*/ 0 w 75"/>
                  <a:gd name="T5" fmla="*/ 7 h 161"/>
                  <a:gd name="T6" fmla="*/ 0 w 75"/>
                  <a:gd name="T7" fmla="*/ 122 h 161"/>
                  <a:gd name="T8" fmla="*/ 0 w 75"/>
                  <a:gd name="T9" fmla="*/ 156 h 161"/>
                  <a:gd name="T10" fmla="*/ 30 w 75"/>
                  <a:gd name="T11" fmla="*/ 161 h 161"/>
                  <a:gd name="T12" fmla="*/ 47 w 75"/>
                  <a:gd name="T13" fmla="*/ 144 h 161"/>
                  <a:gd name="T14" fmla="*/ 39 w 75"/>
                  <a:gd name="T15" fmla="*/ 129 h 161"/>
                  <a:gd name="T16" fmla="*/ 47 w 75"/>
                  <a:gd name="T17" fmla="*/ 129 h 161"/>
                  <a:gd name="T18" fmla="*/ 70 w 75"/>
                  <a:gd name="T19" fmla="*/ 106 h 161"/>
                  <a:gd name="T20" fmla="*/ 57 w 75"/>
                  <a:gd name="T21" fmla="*/ 86 h 161"/>
                  <a:gd name="T22" fmla="*/ 75 w 75"/>
                  <a:gd name="T23" fmla="*/ 64 h 161"/>
                  <a:gd name="T24" fmla="*/ 52 w 75"/>
                  <a:gd name="T25" fmla="*/ 42 h 161"/>
                  <a:gd name="T26" fmla="*/ 50 w 75"/>
                  <a:gd name="T27" fmla="*/ 42 h 161"/>
                  <a:gd name="T28" fmla="*/ 62 w 75"/>
                  <a:gd name="T29" fmla="*/ 22 h 161"/>
                  <a:gd name="T30" fmla="*/ 40 w 75"/>
                  <a:gd name="T31" fmla="*/ 0 h 16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5" h="161">
                    <a:moveTo>
                      <a:pt x="40" y="0"/>
                    </a:moveTo>
                    <a:cubicBezTo>
                      <a:pt x="0" y="0"/>
                      <a:pt x="0" y="0"/>
                      <a:pt x="0" y="0"/>
                    </a:cubicBezTo>
                    <a:cubicBezTo>
                      <a:pt x="0" y="7"/>
                      <a:pt x="0" y="7"/>
                      <a:pt x="0" y="7"/>
                    </a:cubicBezTo>
                    <a:cubicBezTo>
                      <a:pt x="0" y="122"/>
                      <a:pt x="0" y="122"/>
                      <a:pt x="0" y="122"/>
                    </a:cubicBezTo>
                    <a:cubicBezTo>
                      <a:pt x="0" y="156"/>
                      <a:pt x="0" y="156"/>
                      <a:pt x="0" y="156"/>
                    </a:cubicBezTo>
                    <a:cubicBezTo>
                      <a:pt x="30" y="161"/>
                      <a:pt x="30" y="161"/>
                      <a:pt x="30" y="161"/>
                    </a:cubicBezTo>
                    <a:cubicBezTo>
                      <a:pt x="40" y="161"/>
                      <a:pt x="47" y="153"/>
                      <a:pt x="47" y="144"/>
                    </a:cubicBezTo>
                    <a:cubicBezTo>
                      <a:pt x="47" y="137"/>
                      <a:pt x="44" y="132"/>
                      <a:pt x="39" y="129"/>
                    </a:cubicBezTo>
                    <a:cubicBezTo>
                      <a:pt x="47" y="129"/>
                      <a:pt x="47" y="129"/>
                      <a:pt x="47" y="129"/>
                    </a:cubicBezTo>
                    <a:cubicBezTo>
                      <a:pt x="60" y="129"/>
                      <a:pt x="70" y="119"/>
                      <a:pt x="70" y="106"/>
                    </a:cubicBezTo>
                    <a:cubicBezTo>
                      <a:pt x="70" y="97"/>
                      <a:pt x="64" y="90"/>
                      <a:pt x="57" y="86"/>
                    </a:cubicBezTo>
                    <a:cubicBezTo>
                      <a:pt x="67" y="84"/>
                      <a:pt x="75" y="75"/>
                      <a:pt x="75" y="64"/>
                    </a:cubicBezTo>
                    <a:cubicBezTo>
                      <a:pt x="75" y="52"/>
                      <a:pt x="65" y="42"/>
                      <a:pt x="52" y="42"/>
                    </a:cubicBezTo>
                    <a:cubicBezTo>
                      <a:pt x="50" y="42"/>
                      <a:pt x="50" y="42"/>
                      <a:pt x="50" y="42"/>
                    </a:cubicBezTo>
                    <a:cubicBezTo>
                      <a:pt x="57" y="38"/>
                      <a:pt x="62" y="31"/>
                      <a:pt x="62" y="22"/>
                    </a:cubicBezTo>
                    <a:cubicBezTo>
                      <a:pt x="62" y="10"/>
                      <a:pt x="52" y="0"/>
                      <a:pt x="40" y="0"/>
                    </a:cubicBezTo>
                  </a:path>
                </a:pathLst>
              </a:custGeom>
              <a:solidFill>
                <a:srgbClr val="E883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4" name="Freeform 282"/>
              <p:cNvSpPr/>
              <p:nvPr/>
            </p:nvSpPr>
            <p:spPr bwMode="auto">
              <a:xfrm>
                <a:off x="7913688" y="5668963"/>
                <a:ext cx="328613" cy="115887"/>
              </a:xfrm>
              <a:custGeom>
                <a:gdLst>
                  <a:gd name="T0" fmla="*/ 105 w 127"/>
                  <a:gd name="T1" fmla="*/ 45 h 45"/>
                  <a:gd name="T2" fmla="*/ 22 w 127"/>
                  <a:gd name="T3" fmla="*/ 45 h 45"/>
                  <a:gd name="T4" fmla="*/ 0 w 127"/>
                  <a:gd name="T5" fmla="*/ 23 h 45"/>
                  <a:gd name="T6" fmla="*/ 22 w 127"/>
                  <a:gd name="T7" fmla="*/ 0 h 45"/>
                  <a:gd name="T8" fmla="*/ 105 w 127"/>
                  <a:gd name="T9" fmla="*/ 0 h 45"/>
                  <a:gd name="T10" fmla="*/ 127 w 127"/>
                  <a:gd name="T11" fmla="*/ 23 h 45"/>
                  <a:gd name="T12" fmla="*/ 105 w 127"/>
                  <a:gd name="T13" fmla="*/ 45 h 45"/>
                </a:gdLst>
                <a:cxnLst>
                  <a:cxn ang="0">
                    <a:pos x="T0" y="T1"/>
                  </a:cxn>
                  <a:cxn ang="0">
                    <a:pos x="T2" y="T3"/>
                  </a:cxn>
                  <a:cxn ang="0">
                    <a:pos x="T4" y="T5"/>
                  </a:cxn>
                  <a:cxn ang="0">
                    <a:pos x="T6" y="T7"/>
                  </a:cxn>
                  <a:cxn ang="0">
                    <a:pos x="T8" y="T9"/>
                  </a:cxn>
                  <a:cxn ang="0">
                    <a:pos x="T10" y="T11"/>
                  </a:cxn>
                  <a:cxn ang="0">
                    <a:pos x="T12" y="T13"/>
                  </a:cxn>
                </a:cxnLst>
                <a:rect l="0" t="0" r="r" b="b"/>
                <a:pathLst>
                  <a:path w="127" h="45">
                    <a:moveTo>
                      <a:pt x="105" y="45"/>
                    </a:moveTo>
                    <a:cubicBezTo>
                      <a:pt x="22" y="45"/>
                      <a:pt x="22" y="45"/>
                      <a:pt x="22" y="45"/>
                    </a:cubicBezTo>
                    <a:cubicBezTo>
                      <a:pt x="10" y="45"/>
                      <a:pt x="0" y="35"/>
                      <a:pt x="0" y="23"/>
                    </a:cubicBezTo>
                    <a:cubicBezTo>
                      <a:pt x="0" y="10"/>
                      <a:pt x="10" y="0"/>
                      <a:pt x="22" y="0"/>
                    </a:cubicBezTo>
                    <a:cubicBezTo>
                      <a:pt x="105" y="0"/>
                      <a:pt x="105" y="0"/>
                      <a:pt x="105" y="0"/>
                    </a:cubicBezTo>
                    <a:cubicBezTo>
                      <a:pt x="117" y="0"/>
                      <a:pt x="127" y="10"/>
                      <a:pt x="127" y="23"/>
                    </a:cubicBezTo>
                    <a:cubicBezTo>
                      <a:pt x="127" y="35"/>
                      <a:pt x="117" y="45"/>
                      <a:pt x="105" y="45"/>
                    </a:cubicBezTo>
                    <a:close/>
                  </a:path>
                </a:pathLst>
              </a:custGeom>
              <a:solidFill>
                <a:srgbClr val="EAD6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5" name="Freeform 283"/>
              <p:cNvSpPr/>
              <p:nvPr/>
            </p:nvSpPr>
            <p:spPr bwMode="auto">
              <a:xfrm>
                <a:off x="7913688" y="5776913"/>
                <a:ext cx="361950" cy="117475"/>
              </a:xfrm>
              <a:custGeom>
                <a:gdLst>
                  <a:gd name="T0" fmla="*/ 117 w 140"/>
                  <a:gd name="T1" fmla="*/ 45 h 45"/>
                  <a:gd name="T2" fmla="*/ 22 w 140"/>
                  <a:gd name="T3" fmla="*/ 45 h 45"/>
                  <a:gd name="T4" fmla="*/ 0 w 140"/>
                  <a:gd name="T5" fmla="*/ 23 h 45"/>
                  <a:gd name="T6" fmla="*/ 22 w 140"/>
                  <a:gd name="T7" fmla="*/ 0 h 45"/>
                  <a:gd name="T8" fmla="*/ 117 w 140"/>
                  <a:gd name="T9" fmla="*/ 0 h 45"/>
                  <a:gd name="T10" fmla="*/ 140 w 140"/>
                  <a:gd name="T11" fmla="*/ 23 h 45"/>
                  <a:gd name="T12" fmla="*/ 117 w 140"/>
                  <a:gd name="T13" fmla="*/ 45 h 45"/>
                </a:gdLst>
                <a:cxnLst>
                  <a:cxn ang="0">
                    <a:pos x="T0" y="T1"/>
                  </a:cxn>
                  <a:cxn ang="0">
                    <a:pos x="T2" y="T3"/>
                  </a:cxn>
                  <a:cxn ang="0">
                    <a:pos x="T4" y="T5"/>
                  </a:cxn>
                  <a:cxn ang="0">
                    <a:pos x="T6" y="T7"/>
                  </a:cxn>
                  <a:cxn ang="0">
                    <a:pos x="T8" y="T9"/>
                  </a:cxn>
                  <a:cxn ang="0">
                    <a:pos x="T10" y="T11"/>
                  </a:cxn>
                  <a:cxn ang="0">
                    <a:pos x="T12" y="T13"/>
                  </a:cxn>
                </a:cxnLst>
                <a:rect l="0" t="0" r="r" b="b"/>
                <a:pathLst>
                  <a:path w="140" h="45">
                    <a:moveTo>
                      <a:pt x="117" y="45"/>
                    </a:moveTo>
                    <a:cubicBezTo>
                      <a:pt x="22" y="45"/>
                      <a:pt x="22" y="45"/>
                      <a:pt x="22" y="45"/>
                    </a:cubicBezTo>
                    <a:cubicBezTo>
                      <a:pt x="10" y="45"/>
                      <a:pt x="0" y="35"/>
                      <a:pt x="0" y="23"/>
                    </a:cubicBezTo>
                    <a:cubicBezTo>
                      <a:pt x="0" y="10"/>
                      <a:pt x="10" y="0"/>
                      <a:pt x="22" y="0"/>
                    </a:cubicBezTo>
                    <a:cubicBezTo>
                      <a:pt x="117" y="0"/>
                      <a:pt x="117" y="0"/>
                      <a:pt x="117" y="0"/>
                    </a:cubicBezTo>
                    <a:cubicBezTo>
                      <a:pt x="130" y="0"/>
                      <a:pt x="140" y="10"/>
                      <a:pt x="140" y="23"/>
                    </a:cubicBezTo>
                    <a:cubicBezTo>
                      <a:pt x="140" y="35"/>
                      <a:pt x="130" y="45"/>
                      <a:pt x="117" y="45"/>
                    </a:cubicBezTo>
                    <a:close/>
                  </a:path>
                </a:pathLst>
              </a:custGeom>
              <a:solidFill>
                <a:srgbClr val="EAD6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6" name="Freeform 284"/>
              <p:cNvSpPr/>
              <p:nvPr/>
            </p:nvSpPr>
            <p:spPr bwMode="auto">
              <a:xfrm>
                <a:off x="7913688" y="5889625"/>
                <a:ext cx="349250" cy="112712"/>
              </a:xfrm>
              <a:custGeom>
                <a:gdLst>
                  <a:gd name="T0" fmla="*/ 112 w 135"/>
                  <a:gd name="T1" fmla="*/ 44 h 44"/>
                  <a:gd name="T2" fmla="*/ 22 w 135"/>
                  <a:gd name="T3" fmla="*/ 44 h 44"/>
                  <a:gd name="T4" fmla="*/ 0 w 135"/>
                  <a:gd name="T5" fmla="*/ 22 h 44"/>
                  <a:gd name="T6" fmla="*/ 22 w 135"/>
                  <a:gd name="T7" fmla="*/ 0 h 44"/>
                  <a:gd name="T8" fmla="*/ 112 w 135"/>
                  <a:gd name="T9" fmla="*/ 0 h 44"/>
                  <a:gd name="T10" fmla="*/ 135 w 135"/>
                  <a:gd name="T11" fmla="*/ 22 h 44"/>
                  <a:gd name="T12" fmla="*/ 112 w 135"/>
                  <a:gd name="T13" fmla="*/ 44 h 44"/>
                </a:gdLst>
                <a:cxnLst>
                  <a:cxn ang="0">
                    <a:pos x="T0" y="T1"/>
                  </a:cxn>
                  <a:cxn ang="0">
                    <a:pos x="T2" y="T3"/>
                  </a:cxn>
                  <a:cxn ang="0">
                    <a:pos x="T4" y="T5"/>
                  </a:cxn>
                  <a:cxn ang="0">
                    <a:pos x="T6" y="T7"/>
                  </a:cxn>
                  <a:cxn ang="0">
                    <a:pos x="T8" y="T9"/>
                  </a:cxn>
                  <a:cxn ang="0">
                    <a:pos x="T10" y="T11"/>
                  </a:cxn>
                  <a:cxn ang="0">
                    <a:pos x="T12" y="T13"/>
                  </a:cxn>
                </a:cxnLst>
                <a:rect l="0" t="0" r="r" b="b"/>
                <a:pathLst>
                  <a:path w="135" h="44">
                    <a:moveTo>
                      <a:pt x="112" y="44"/>
                    </a:moveTo>
                    <a:cubicBezTo>
                      <a:pt x="22" y="44"/>
                      <a:pt x="22" y="44"/>
                      <a:pt x="22" y="44"/>
                    </a:cubicBezTo>
                    <a:cubicBezTo>
                      <a:pt x="10" y="44"/>
                      <a:pt x="0" y="34"/>
                      <a:pt x="0" y="22"/>
                    </a:cubicBezTo>
                    <a:cubicBezTo>
                      <a:pt x="0" y="10"/>
                      <a:pt x="10" y="0"/>
                      <a:pt x="22" y="0"/>
                    </a:cubicBezTo>
                    <a:cubicBezTo>
                      <a:pt x="112" y="0"/>
                      <a:pt x="112" y="0"/>
                      <a:pt x="112" y="0"/>
                    </a:cubicBezTo>
                    <a:cubicBezTo>
                      <a:pt x="125" y="0"/>
                      <a:pt x="135" y="10"/>
                      <a:pt x="135" y="22"/>
                    </a:cubicBezTo>
                    <a:cubicBezTo>
                      <a:pt x="135" y="34"/>
                      <a:pt x="125" y="44"/>
                      <a:pt x="112" y="44"/>
                    </a:cubicBezTo>
                    <a:close/>
                  </a:path>
                </a:pathLst>
              </a:custGeom>
              <a:solidFill>
                <a:srgbClr val="EAD6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7" name="Freeform 285"/>
              <p:cNvSpPr/>
              <p:nvPr/>
            </p:nvSpPr>
            <p:spPr bwMode="auto">
              <a:xfrm>
                <a:off x="7926388" y="5997575"/>
                <a:ext cx="276225" cy="90487"/>
              </a:xfrm>
              <a:custGeom>
                <a:gdLst>
                  <a:gd name="T0" fmla="*/ 90 w 107"/>
                  <a:gd name="T1" fmla="*/ 35 h 35"/>
                  <a:gd name="T2" fmla="*/ 17 w 107"/>
                  <a:gd name="T3" fmla="*/ 35 h 35"/>
                  <a:gd name="T4" fmla="*/ 0 w 107"/>
                  <a:gd name="T5" fmla="*/ 17 h 35"/>
                  <a:gd name="T6" fmla="*/ 17 w 107"/>
                  <a:gd name="T7" fmla="*/ 0 h 35"/>
                  <a:gd name="T8" fmla="*/ 90 w 107"/>
                  <a:gd name="T9" fmla="*/ 0 h 35"/>
                  <a:gd name="T10" fmla="*/ 107 w 107"/>
                  <a:gd name="T11" fmla="*/ 17 h 35"/>
                  <a:gd name="T12" fmla="*/ 90 w 107"/>
                  <a:gd name="T13" fmla="*/ 35 h 35"/>
                </a:gdLst>
                <a:cxnLst>
                  <a:cxn ang="0">
                    <a:pos x="T0" y="T1"/>
                  </a:cxn>
                  <a:cxn ang="0">
                    <a:pos x="T2" y="T3"/>
                  </a:cxn>
                  <a:cxn ang="0">
                    <a:pos x="T4" y="T5"/>
                  </a:cxn>
                  <a:cxn ang="0">
                    <a:pos x="T6" y="T7"/>
                  </a:cxn>
                  <a:cxn ang="0">
                    <a:pos x="T8" y="T9"/>
                  </a:cxn>
                  <a:cxn ang="0">
                    <a:pos x="T10" y="T11"/>
                  </a:cxn>
                  <a:cxn ang="0">
                    <a:pos x="T12" y="T13"/>
                  </a:cxn>
                </a:cxnLst>
                <a:rect l="0" t="0" r="r" b="b"/>
                <a:pathLst>
                  <a:path w="107" h="35">
                    <a:moveTo>
                      <a:pt x="90" y="35"/>
                    </a:moveTo>
                    <a:cubicBezTo>
                      <a:pt x="17" y="35"/>
                      <a:pt x="17" y="35"/>
                      <a:pt x="17" y="35"/>
                    </a:cubicBezTo>
                    <a:cubicBezTo>
                      <a:pt x="8" y="35"/>
                      <a:pt x="0" y="27"/>
                      <a:pt x="0" y="17"/>
                    </a:cubicBezTo>
                    <a:cubicBezTo>
                      <a:pt x="0" y="8"/>
                      <a:pt x="8" y="0"/>
                      <a:pt x="17" y="0"/>
                    </a:cubicBezTo>
                    <a:cubicBezTo>
                      <a:pt x="90" y="0"/>
                      <a:pt x="90" y="0"/>
                      <a:pt x="90" y="0"/>
                    </a:cubicBezTo>
                    <a:cubicBezTo>
                      <a:pt x="100" y="0"/>
                      <a:pt x="107" y="8"/>
                      <a:pt x="107" y="17"/>
                    </a:cubicBezTo>
                    <a:cubicBezTo>
                      <a:pt x="107" y="27"/>
                      <a:pt x="100" y="35"/>
                      <a:pt x="90" y="35"/>
                    </a:cubicBezTo>
                    <a:close/>
                  </a:path>
                </a:pathLst>
              </a:custGeom>
              <a:solidFill>
                <a:srgbClr val="EAD6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8" name="Freeform 286"/>
              <p:cNvSpPr/>
              <p:nvPr/>
            </p:nvSpPr>
            <p:spPr bwMode="auto">
              <a:xfrm>
                <a:off x="9920288" y="5702300"/>
                <a:ext cx="168275" cy="376237"/>
              </a:xfrm>
              <a:custGeom>
                <a:gdLst>
                  <a:gd name="T0" fmla="*/ 42 w 65"/>
                  <a:gd name="T1" fmla="*/ 0 h 145"/>
                  <a:gd name="T2" fmla="*/ 22 w 65"/>
                  <a:gd name="T3" fmla="*/ 0 h 145"/>
                  <a:gd name="T4" fmla="*/ 5 w 65"/>
                  <a:gd name="T5" fmla="*/ 8 h 145"/>
                  <a:gd name="T6" fmla="*/ 0 w 65"/>
                  <a:gd name="T7" fmla="*/ 8 h 145"/>
                  <a:gd name="T8" fmla="*/ 0 w 65"/>
                  <a:gd name="T9" fmla="*/ 122 h 145"/>
                  <a:gd name="T10" fmla="*/ 59 w 65"/>
                  <a:gd name="T11" fmla="*/ 145 h 145"/>
                  <a:gd name="T12" fmla="*/ 60 w 65"/>
                  <a:gd name="T13" fmla="*/ 144 h 145"/>
                  <a:gd name="T14" fmla="*/ 49 w 65"/>
                  <a:gd name="T15" fmla="*/ 128 h 145"/>
                  <a:gd name="T16" fmla="*/ 65 w 65"/>
                  <a:gd name="T17" fmla="*/ 106 h 145"/>
                  <a:gd name="T18" fmla="*/ 50 w 65"/>
                  <a:gd name="T19" fmla="*/ 85 h 145"/>
                  <a:gd name="T20" fmla="*/ 65 w 65"/>
                  <a:gd name="T21" fmla="*/ 64 h 145"/>
                  <a:gd name="T22" fmla="*/ 50 w 65"/>
                  <a:gd name="T23" fmla="*/ 43 h 145"/>
                  <a:gd name="T24" fmla="*/ 65 w 65"/>
                  <a:gd name="T25" fmla="*/ 22 h 145"/>
                  <a:gd name="T26" fmla="*/ 42 w 65"/>
                  <a:gd name="T27" fmla="*/ 0 h 1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45">
                    <a:moveTo>
                      <a:pt x="42" y="0"/>
                    </a:moveTo>
                    <a:cubicBezTo>
                      <a:pt x="22" y="0"/>
                      <a:pt x="22" y="0"/>
                      <a:pt x="22" y="0"/>
                    </a:cubicBezTo>
                    <a:cubicBezTo>
                      <a:pt x="18" y="5"/>
                      <a:pt x="11" y="8"/>
                      <a:pt x="5" y="8"/>
                    </a:cubicBezTo>
                    <a:cubicBezTo>
                      <a:pt x="3" y="8"/>
                      <a:pt x="2" y="8"/>
                      <a:pt x="0" y="8"/>
                    </a:cubicBezTo>
                    <a:cubicBezTo>
                      <a:pt x="0" y="122"/>
                      <a:pt x="0" y="122"/>
                      <a:pt x="0" y="122"/>
                    </a:cubicBezTo>
                    <a:cubicBezTo>
                      <a:pt x="59" y="145"/>
                      <a:pt x="59" y="145"/>
                      <a:pt x="59" y="145"/>
                    </a:cubicBezTo>
                    <a:cubicBezTo>
                      <a:pt x="60" y="144"/>
                      <a:pt x="60" y="144"/>
                      <a:pt x="60" y="144"/>
                    </a:cubicBezTo>
                    <a:cubicBezTo>
                      <a:pt x="60" y="136"/>
                      <a:pt x="55" y="130"/>
                      <a:pt x="49" y="128"/>
                    </a:cubicBezTo>
                    <a:cubicBezTo>
                      <a:pt x="58" y="125"/>
                      <a:pt x="65" y="116"/>
                      <a:pt x="65" y="106"/>
                    </a:cubicBezTo>
                    <a:cubicBezTo>
                      <a:pt x="65" y="97"/>
                      <a:pt x="58" y="88"/>
                      <a:pt x="50" y="85"/>
                    </a:cubicBezTo>
                    <a:cubicBezTo>
                      <a:pt x="58" y="82"/>
                      <a:pt x="65" y="74"/>
                      <a:pt x="65" y="64"/>
                    </a:cubicBezTo>
                    <a:cubicBezTo>
                      <a:pt x="65" y="54"/>
                      <a:pt x="58" y="46"/>
                      <a:pt x="50" y="43"/>
                    </a:cubicBezTo>
                    <a:cubicBezTo>
                      <a:pt x="58" y="40"/>
                      <a:pt x="65" y="32"/>
                      <a:pt x="65" y="22"/>
                    </a:cubicBezTo>
                    <a:cubicBezTo>
                      <a:pt x="65" y="10"/>
                      <a:pt x="55" y="0"/>
                      <a:pt x="42"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9" name="Freeform 287"/>
              <p:cNvSpPr/>
              <p:nvPr/>
            </p:nvSpPr>
            <p:spPr bwMode="auto">
              <a:xfrm>
                <a:off x="9920288" y="5702300"/>
                <a:ext cx="57150" cy="20637"/>
              </a:xfrm>
              <a:custGeom>
                <a:gdLst>
                  <a:gd name="T0" fmla="*/ 22 w 22"/>
                  <a:gd name="T1" fmla="*/ 0 h 8"/>
                  <a:gd name="T2" fmla="*/ 0 w 22"/>
                  <a:gd name="T3" fmla="*/ 0 h 8"/>
                  <a:gd name="T4" fmla="*/ 0 w 22"/>
                  <a:gd name="T5" fmla="*/ 8 h 8"/>
                  <a:gd name="T6" fmla="*/ 5 w 22"/>
                  <a:gd name="T7" fmla="*/ 8 h 8"/>
                  <a:gd name="T8" fmla="*/ 22 w 22"/>
                  <a:gd name="T9" fmla="*/ 0 h 8"/>
                </a:gdLst>
                <a:cxnLst>
                  <a:cxn ang="0">
                    <a:pos x="T0" y="T1"/>
                  </a:cxn>
                  <a:cxn ang="0">
                    <a:pos x="T2" y="T3"/>
                  </a:cxn>
                  <a:cxn ang="0">
                    <a:pos x="T4" y="T5"/>
                  </a:cxn>
                  <a:cxn ang="0">
                    <a:pos x="T6" y="T7"/>
                  </a:cxn>
                  <a:cxn ang="0">
                    <a:pos x="T8" y="T9"/>
                  </a:cxn>
                </a:cxnLst>
                <a:rect l="0" t="0" r="r" b="b"/>
                <a:pathLst>
                  <a:path w="22" h="8">
                    <a:moveTo>
                      <a:pt x="22" y="0"/>
                    </a:moveTo>
                    <a:cubicBezTo>
                      <a:pt x="0" y="0"/>
                      <a:pt x="0" y="0"/>
                      <a:pt x="0" y="0"/>
                    </a:cubicBezTo>
                    <a:cubicBezTo>
                      <a:pt x="0" y="8"/>
                      <a:pt x="0" y="8"/>
                      <a:pt x="0" y="8"/>
                    </a:cubicBezTo>
                    <a:cubicBezTo>
                      <a:pt x="2" y="8"/>
                      <a:pt x="3" y="8"/>
                      <a:pt x="5" y="8"/>
                    </a:cubicBezTo>
                    <a:cubicBezTo>
                      <a:pt x="11" y="8"/>
                      <a:pt x="18" y="5"/>
                      <a:pt x="22" y="0"/>
                    </a:cubicBezTo>
                  </a:path>
                </a:pathLst>
              </a:custGeom>
              <a:solidFill>
                <a:srgbClr val="E8D2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0" name="Freeform 288"/>
              <p:cNvSpPr/>
              <p:nvPr/>
            </p:nvSpPr>
            <p:spPr bwMode="auto">
              <a:xfrm>
                <a:off x="9920288" y="6018213"/>
                <a:ext cx="152400" cy="88900"/>
              </a:xfrm>
              <a:custGeom>
                <a:gdLst>
                  <a:gd name="T0" fmla="*/ 0 w 96"/>
                  <a:gd name="T1" fmla="*/ 0 h 56"/>
                  <a:gd name="T2" fmla="*/ 0 w 96"/>
                  <a:gd name="T3" fmla="*/ 56 h 56"/>
                  <a:gd name="T4" fmla="*/ 90 w 96"/>
                  <a:gd name="T5" fmla="*/ 43 h 56"/>
                  <a:gd name="T6" fmla="*/ 96 w 96"/>
                  <a:gd name="T7" fmla="*/ 38 h 56"/>
                  <a:gd name="T8" fmla="*/ 0 w 96"/>
                  <a:gd name="T9" fmla="*/ 0 h 56"/>
                </a:gdLst>
                <a:cxnLst>
                  <a:cxn ang="0">
                    <a:pos x="T0" y="T1"/>
                  </a:cxn>
                  <a:cxn ang="0">
                    <a:pos x="T2" y="T3"/>
                  </a:cxn>
                  <a:cxn ang="0">
                    <a:pos x="T4" y="T5"/>
                  </a:cxn>
                  <a:cxn ang="0">
                    <a:pos x="T6" y="T7"/>
                  </a:cxn>
                  <a:cxn ang="0">
                    <a:pos x="T8" y="T9"/>
                  </a:cxn>
                </a:cxnLst>
                <a:rect l="0" t="0" r="r" b="b"/>
                <a:pathLst>
                  <a:path w="96" h="56">
                    <a:moveTo>
                      <a:pt x="0" y="0"/>
                    </a:moveTo>
                    <a:lnTo>
                      <a:pt x="0" y="56"/>
                    </a:lnTo>
                    <a:lnTo>
                      <a:pt x="90" y="43"/>
                    </a:lnTo>
                    <a:lnTo>
                      <a:pt x="96" y="38"/>
                    </a:lnTo>
                    <a:lnTo>
                      <a:pt x="0" y="0"/>
                    </a:lnTo>
                    <a:close/>
                  </a:path>
                </a:pathLst>
              </a:custGeom>
              <a:solidFill>
                <a:srgbClr val="E8D2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1" name="Freeform 289"/>
              <p:cNvSpPr/>
              <p:nvPr/>
            </p:nvSpPr>
            <p:spPr bwMode="auto">
              <a:xfrm>
                <a:off x="9920288" y="6018213"/>
                <a:ext cx="152400" cy="88900"/>
              </a:xfrm>
              <a:custGeom>
                <a:gdLst>
                  <a:gd name="T0" fmla="*/ 0 w 96"/>
                  <a:gd name="T1" fmla="*/ 0 h 56"/>
                  <a:gd name="T2" fmla="*/ 0 w 96"/>
                  <a:gd name="T3" fmla="*/ 56 h 56"/>
                  <a:gd name="T4" fmla="*/ 90 w 96"/>
                  <a:gd name="T5" fmla="*/ 43 h 56"/>
                  <a:gd name="T6" fmla="*/ 96 w 96"/>
                  <a:gd name="T7" fmla="*/ 38 h 56"/>
                  <a:gd name="T8" fmla="*/ 0 w 96"/>
                  <a:gd name="T9" fmla="*/ 0 h 56"/>
                </a:gdLst>
                <a:cxnLst>
                  <a:cxn ang="0">
                    <a:pos x="T0" y="T1"/>
                  </a:cxn>
                  <a:cxn ang="0">
                    <a:pos x="T2" y="T3"/>
                  </a:cxn>
                  <a:cxn ang="0">
                    <a:pos x="T4" y="T5"/>
                  </a:cxn>
                  <a:cxn ang="0">
                    <a:pos x="T6" y="T7"/>
                  </a:cxn>
                  <a:cxn ang="0">
                    <a:pos x="T8" y="T9"/>
                  </a:cxn>
                </a:cxnLst>
                <a:rect l="0" t="0" r="r" b="b"/>
                <a:pathLst>
                  <a:path w="96" h="56">
                    <a:moveTo>
                      <a:pt x="0" y="0"/>
                    </a:moveTo>
                    <a:lnTo>
                      <a:pt x="0" y="56"/>
                    </a:lnTo>
                    <a:lnTo>
                      <a:pt x="90" y="43"/>
                    </a:lnTo>
                    <a:lnTo>
                      <a:pt x="96" y="3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2" name="Freeform 290"/>
              <p:cNvSpPr/>
              <p:nvPr/>
            </p:nvSpPr>
            <p:spPr bwMode="auto">
              <a:xfrm>
                <a:off x="9726613" y="5702300"/>
                <a:ext cx="193675" cy="417512"/>
              </a:xfrm>
              <a:custGeom>
                <a:gdLst>
                  <a:gd name="T0" fmla="*/ 75 w 75"/>
                  <a:gd name="T1" fmla="*/ 0 h 161"/>
                  <a:gd name="T2" fmla="*/ 35 w 75"/>
                  <a:gd name="T3" fmla="*/ 0 h 161"/>
                  <a:gd name="T4" fmla="*/ 12 w 75"/>
                  <a:gd name="T5" fmla="*/ 22 h 161"/>
                  <a:gd name="T6" fmla="*/ 25 w 75"/>
                  <a:gd name="T7" fmla="*/ 42 h 161"/>
                  <a:gd name="T8" fmla="*/ 22 w 75"/>
                  <a:gd name="T9" fmla="*/ 42 h 161"/>
                  <a:gd name="T10" fmla="*/ 0 w 75"/>
                  <a:gd name="T11" fmla="*/ 64 h 161"/>
                  <a:gd name="T12" fmla="*/ 18 w 75"/>
                  <a:gd name="T13" fmla="*/ 86 h 161"/>
                  <a:gd name="T14" fmla="*/ 5 w 75"/>
                  <a:gd name="T15" fmla="*/ 106 h 161"/>
                  <a:gd name="T16" fmla="*/ 27 w 75"/>
                  <a:gd name="T17" fmla="*/ 129 h 161"/>
                  <a:gd name="T18" fmla="*/ 36 w 75"/>
                  <a:gd name="T19" fmla="*/ 129 h 161"/>
                  <a:gd name="T20" fmla="*/ 27 w 75"/>
                  <a:gd name="T21" fmla="*/ 144 h 161"/>
                  <a:gd name="T22" fmla="*/ 45 w 75"/>
                  <a:gd name="T23" fmla="*/ 161 h 161"/>
                  <a:gd name="T24" fmla="*/ 75 w 75"/>
                  <a:gd name="T25" fmla="*/ 156 h 161"/>
                  <a:gd name="T26" fmla="*/ 75 w 75"/>
                  <a:gd name="T27" fmla="*/ 122 h 161"/>
                  <a:gd name="T28" fmla="*/ 75 w 75"/>
                  <a:gd name="T29" fmla="*/ 8 h 161"/>
                  <a:gd name="T30" fmla="*/ 75 w 75"/>
                  <a:gd name="T31" fmla="*/ 0 h 16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5" h="161">
                    <a:moveTo>
                      <a:pt x="75" y="0"/>
                    </a:moveTo>
                    <a:cubicBezTo>
                      <a:pt x="35" y="0"/>
                      <a:pt x="35" y="0"/>
                      <a:pt x="35" y="0"/>
                    </a:cubicBezTo>
                    <a:cubicBezTo>
                      <a:pt x="22" y="0"/>
                      <a:pt x="12" y="10"/>
                      <a:pt x="12" y="22"/>
                    </a:cubicBezTo>
                    <a:cubicBezTo>
                      <a:pt x="12" y="31"/>
                      <a:pt x="17" y="38"/>
                      <a:pt x="25" y="42"/>
                    </a:cubicBezTo>
                    <a:cubicBezTo>
                      <a:pt x="22" y="42"/>
                      <a:pt x="22" y="42"/>
                      <a:pt x="22" y="42"/>
                    </a:cubicBezTo>
                    <a:cubicBezTo>
                      <a:pt x="10" y="42"/>
                      <a:pt x="0" y="52"/>
                      <a:pt x="0" y="64"/>
                    </a:cubicBezTo>
                    <a:cubicBezTo>
                      <a:pt x="0" y="75"/>
                      <a:pt x="8" y="84"/>
                      <a:pt x="18" y="86"/>
                    </a:cubicBezTo>
                    <a:cubicBezTo>
                      <a:pt x="10" y="90"/>
                      <a:pt x="5" y="97"/>
                      <a:pt x="5" y="106"/>
                    </a:cubicBezTo>
                    <a:cubicBezTo>
                      <a:pt x="5" y="119"/>
                      <a:pt x="15" y="129"/>
                      <a:pt x="27" y="129"/>
                    </a:cubicBezTo>
                    <a:cubicBezTo>
                      <a:pt x="36" y="129"/>
                      <a:pt x="36" y="129"/>
                      <a:pt x="36" y="129"/>
                    </a:cubicBezTo>
                    <a:cubicBezTo>
                      <a:pt x="31" y="132"/>
                      <a:pt x="27" y="137"/>
                      <a:pt x="27" y="144"/>
                    </a:cubicBezTo>
                    <a:cubicBezTo>
                      <a:pt x="27" y="153"/>
                      <a:pt x="35" y="161"/>
                      <a:pt x="45" y="161"/>
                    </a:cubicBezTo>
                    <a:cubicBezTo>
                      <a:pt x="75" y="156"/>
                      <a:pt x="75" y="156"/>
                      <a:pt x="75" y="156"/>
                    </a:cubicBezTo>
                    <a:cubicBezTo>
                      <a:pt x="75" y="122"/>
                      <a:pt x="75" y="122"/>
                      <a:pt x="75" y="122"/>
                    </a:cubicBezTo>
                    <a:cubicBezTo>
                      <a:pt x="75" y="8"/>
                      <a:pt x="75" y="8"/>
                      <a:pt x="75" y="8"/>
                    </a:cubicBezTo>
                    <a:cubicBezTo>
                      <a:pt x="75" y="0"/>
                      <a:pt x="75" y="0"/>
                      <a:pt x="75" y="0"/>
                    </a:cubicBezTo>
                  </a:path>
                </a:pathLst>
              </a:custGeom>
              <a:solidFill>
                <a:srgbClr val="E883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3" name="Freeform 291"/>
              <p:cNvSpPr/>
              <p:nvPr/>
            </p:nvSpPr>
            <p:spPr bwMode="auto">
              <a:xfrm>
                <a:off x="9783763" y="5668963"/>
                <a:ext cx="331788" cy="115887"/>
              </a:xfrm>
              <a:custGeom>
                <a:gdLst>
                  <a:gd name="T0" fmla="*/ 105 w 128"/>
                  <a:gd name="T1" fmla="*/ 45 h 45"/>
                  <a:gd name="T2" fmla="*/ 23 w 128"/>
                  <a:gd name="T3" fmla="*/ 45 h 45"/>
                  <a:gd name="T4" fmla="*/ 0 w 128"/>
                  <a:gd name="T5" fmla="*/ 23 h 45"/>
                  <a:gd name="T6" fmla="*/ 23 w 128"/>
                  <a:gd name="T7" fmla="*/ 0 h 45"/>
                  <a:gd name="T8" fmla="*/ 105 w 128"/>
                  <a:gd name="T9" fmla="*/ 0 h 45"/>
                  <a:gd name="T10" fmla="*/ 128 w 128"/>
                  <a:gd name="T11" fmla="*/ 23 h 45"/>
                  <a:gd name="T12" fmla="*/ 105 w 128"/>
                  <a:gd name="T13" fmla="*/ 45 h 45"/>
                </a:gdLst>
                <a:cxnLst>
                  <a:cxn ang="0">
                    <a:pos x="T0" y="T1"/>
                  </a:cxn>
                  <a:cxn ang="0">
                    <a:pos x="T2" y="T3"/>
                  </a:cxn>
                  <a:cxn ang="0">
                    <a:pos x="T4" y="T5"/>
                  </a:cxn>
                  <a:cxn ang="0">
                    <a:pos x="T6" y="T7"/>
                  </a:cxn>
                  <a:cxn ang="0">
                    <a:pos x="T8" y="T9"/>
                  </a:cxn>
                  <a:cxn ang="0">
                    <a:pos x="T10" y="T11"/>
                  </a:cxn>
                  <a:cxn ang="0">
                    <a:pos x="T12" y="T13"/>
                  </a:cxn>
                </a:cxnLst>
                <a:rect l="0" t="0" r="r" b="b"/>
                <a:pathLst>
                  <a:path w="128" h="45">
                    <a:moveTo>
                      <a:pt x="105" y="45"/>
                    </a:moveTo>
                    <a:cubicBezTo>
                      <a:pt x="23" y="45"/>
                      <a:pt x="23" y="45"/>
                      <a:pt x="23" y="45"/>
                    </a:cubicBezTo>
                    <a:cubicBezTo>
                      <a:pt x="10" y="45"/>
                      <a:pt x="0" y="35"/>
                      <a:pt x="0" y="23"/>
                    </a:cubicBezTo>
                    <a:cubicBezTo>
                      <a:pt x="0" y="10"/>
                      <a:pt x="10" y="0"/>
                      <a:pt x="23" y="0"/>
                    </a:cubicBezTo>
                    <a:cubicBezTo>
                      <a:pt x="105" y="0"/>
                      <a:pt x="105" y="0"/>
                      <a:pt x="105" y="0"/>
                    </a:cubicBezTo>
                    <a:cubicBezTo>
                      <a:pt x="118" y="0"/>
                      <a:pt x="128" y="10"/>
                      <a:pt x="128" y="23"/>
                    </a:cubicBezTo>
                    <a:cubicBezTo>
                      <a:pt x="128" y="35"/>
                      <a:pt x="118" y="45"/>
                      <a:pt x="105" y="45"/>
                    </a:cubicBezTo>
                    <a:close/>
                  </a:path>
                </a:pathLst>
              </a:custGeom>
              <a:solidFill>
                <a:srgbClr val="EAD6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4" name="Freeform 292"/>
              <p:cNvSpPr/>
              <p:nvPr/>
            </p:nvSpPr>
            <p:spPr bwMode="auto">
              <a:xfrm>
                <a:off x="9752013" y="5776913"/>
                <a:ext cx="363538" cy="117475"/>
              </a:xfrm>
              <a:custGeom>
                <a:gdLst>
                  <a:gd name="T0" fmla="*/ 117 w 140"/>
                  <a:gd name="T1" fmla="*/ 45 h 45"/>
                  <a:gd name="T2" fmla="*/ 22 w 140"/>
                  <a:gd name="T3" fmla="*/ 45 h 45"/>
                  <a:gd name="T4" fmla="*/ 0 w 140"/>
                  <a:gd name="T5" fmla="*/ 23 h 45"/>
                  <a:gd name="T6" fmla="*/ 22 w 140"/>
                  <a:gd name="T7" fmla="*/ 0 h 45"/>
                  <a:gd name="T8" fmla="*/ 117 w 140"/>
                  <a:gd name="T9" fmla="*/ 0 h 45"/>
                  <a:gd name="T10" fmla="*/ 140 w 140"/>
                  <a:gd name="T11" fmla="*/ 23 h 45"/>
                  <a:gd name="T12" fmla="*/ 117 w 140"/>
                  <a:gd name="T13" fmla="*/ 45 h 45"/>
                </a:gdLst>
                <a:cxnLst>
                  <a:cxn ang="0">
                    <a:pos x="T0" y="T1"/>
                  </a:cxn>
                  <a:cxn ang="0">
                    <a:pos x="T2" y="T3"/>
                  </a:cxn>
                  <a:cxn ang="0">
                    <a:pos x="T4" y="T5"/>
                  </a:cxn>
                  <a:cxn ang="0">
                    <a:pos x="T6" y="T7"/>
                  </a:cxn>
                  <a:cxn ang="0">
                    <a:pos x="T8" y="T9"/>
                  </a:cxn>
                  <a:cxn ang="0">
                    <a:pos x="T10" y="T11"/>
                  </a:cxn>
                  <a:cxn ang="0">
                    <a:pos x="T12" y="T13"/>
                  </a:cxn>
                </a:cxnLst>
                <a:rect l="0" t="0" r="r" b="b"/>
                <a:pathLst>
                  <a:path w="140" h="45">
                    <a:moveTo>
                      <a:pt x="117" y="45"/>
                    </a:moveTo>
                    <a:cubicBezTo>
                      <a:pt x="22" y="45"/>
                      <a:pt x="22" y="45"/>
                      <a:pt x="22" y="45"/>
                    </a:cubicBezTo>
                    <a:cubicBezTo>
                      <a:pt x="10" y="45"/>
                      <a:pt x="0" y="35"/>
                      <a:pt x="0" y="23"/>
                    </a:cubicBezTo>
                    <a:cubicBezTo>
                      <a:pt x="0" y="10"/>
                      <a:pt x="10" y="0"/>
                      <a:pt x="22" y="0"/>
                    </a:cubicBezTo>
                    <a:cubicBezTo>
                      <a:pt x="117" y="0"/>
                      <a:pt x="117" y="0"/>
                      <a:pt x="117" y="0"/>
                    </a:cubicBezTo>
                    <a:cubicBezTo>
                      <a:pt x="130" y="0"/>
                      <a:pt x="140" y="10"/>
                      <a:pt x="140" y="23"/>
                    </a:cubicBezTo>
                    <a:cubicBezTo>
                      <a:pt x="140" y="35"/>
                      <a:pt x="130" y="45"/>
                      <a:pt x="117" y="45"/>
                    </a:cubicBezTo>
                    <a:close/>
                  </a:path>
                </a:pathLst>
              </a:custGeom>
              <a:solidFill>
                <a:srgbClr val="EAD6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5" name="Freeform 293"/>
              <p:cNvSpPr/>
              <p:nvPr/>
            </p:nvSpPr>
            <p:spPr bwMode="auto">
              <a:xfrm>
                <a:off x="9766300" y="5889625"/>
                <a:ext cx="349250" cy="112712"/>
              </a:xfrm>
              <a:custGeom>
                <a:gdLst>
                  <a:gd name="T0" fmla="*/ 112 w 135"/>
                  <a:gd name="T1" fmla="*/ 44 h 44"/>
                  <a:gd name="T2" fmla="*/ 22 w 135"/>
                  <a:gd name="T3" fmla="*/ 44 h 44"/>
                  <a:gd name="T4" fmla="*/ 0 w 135"/>
                  <a:gd name="T5" fmla="*/ 22 h 44"/>
                  <a:gd name="T6" fmla="*/ 22 w 135"/>
                  <a:gd name="T7" fmla="*/ 0 h 44"/>
                  <a:gd name="T8" fmla="*/ 112 w 135"/>
                  <a:gd name="T9" fmla="*/ 0 h 44"/>
                  <a:gd name="T10" fmla="*/ 135 w 135"/>
                  <a:gd name="T11" fmla="*/ 22 h 44"/>
                  <a:gd name="T12" fmla="*/ 112 w 135"/>
                  <a:gd name="T13" fmla="*/ 44 h 44"/>
                </a:gdLst>
                <a:cxnLst>
                  <a:cxn ang="0">
                    <a:pos x="T0" y="T1"/>
                  </a:cxn>
                  <a:cxn ang="0">
                    <a:pos x="T2" y="T3"/>
                  </a:cxn>
                  <a:cxn ang="0">
                    <a:pos x="T4" y="T5"/>
                  </a:cxn>
                  <a:cxn ang="0">
                    <a:pos x="T6" y="T7"/>
                  </a:cxn>
                  <a:cxn ang="0">
                    <a:pos x="T8" y="T9"/>
                  </a:cxn>
                  <a:cxn ang="0">
                    <a:pos x="T10" y="T11"/>
                  </a:cxn>
                  <a:cxn ang="0">
                    <a:pos x="T12" y="T13"/>
                  </a:cxn>
                </a:cxnLst>
                <a:rect l="0" t="0" r="r" b="b"/>
                <a:pathLst>
                  <a:path w="135" h="44">
                    <a:moveTo>
                      <a:pt x="112" y="44"/>
                    </a:moveTo>
                    <a:cubicBezTo>
                      <a:pt x="22" y="44"/>
                      <a:pt x="22" y="44"/>
                      <a:pt x="22" y="44"/>
                    </a:cubicBezTo>
                    <a:cubicBezTo>
                      <a:pt x="10" y="44"/>
                      <a:pt x="0" y="34"/>
                      <a:pt x="0" y="22"/>
                    </a:cubicBezTo>
                    <a:cubicBezTo>
                      <a:pt x="0" y="10"/>
                      <a:pt x="10" y="0"/>
                      <a:pt x="22" y="0"/>
                    </a:cubicBezTo>
                    <a:cubicBezTo>
                      <a:pt x="112" y="0"/>
                      <a:pt x="112" y="0"/>
                      <a:pt x="112" y="0"/>
                    </a:cubicBezTo>
                    <a:cubicBezTo>
                      <a:pt x="125" y="0"/>
                      <a:pt x="135" y="10"/>
                      <a:pt x="135" y="22"/>
                    </a:cubicBezTo>
                    <a:cubicBezTo>
                      <a:pt x="135" y="34"/>
                      <a:pt x="125" y="44"/>
                      <a:pt x="112" y="44"/>
                    </a:cubicBezTo>
                    <a:close/>
                  </a:path>
                </a:pathLst>
              </a:custGeom>
              <a:solidFill>
                <a:srgbClr val="EAD6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6" name="Freeform 294"/>
              <p:cNvSpPr/>
              <p:nvPr/>
            </p:nvSpPr>
            <p:spPr bwMode="auto">
              <a:xfrm>
                <a:off x="9821863" y="5997575"/>
                <a:ext cx="279400" cy="90487"/>
              </a:xfrm>
              <a:custGeom>
                <a:gdLst>
                  <a:gd name="T0" fmla="*/ 90 w 108"/>
                  <a:gd name="T1" fmla="*/ 35 h 35"/>
                  <a:gd name="T2" fmla="*/ 18 w 108"/>
                  <a:gd name="T3" fmla="*/ 35 h 35"/>
                  <a:gd name="T4" fmla="*/ 0 w 108"/>
                  <a:gd name="T5" fmla="*/ 17 h 35"/>
                  <a:gd name="T6" fmla="*/ 18 w 108"/>
                  <a:gd name="T7" fmla="*/ 0 h 35"/>
                  <a:gd name="T8" fmla="*/ 90 w 108"/>
                  <a:gd name="T9" fmla="*/ 0 h 35"/>
                  <a:gd name="T10" fmla="*/ 108 w 108"/>
                  <a:gd name="T11" fmla="*/ 17 h 35"/>
                  <a:gd name="T12" fmla="*/ 90 w 108"/>
                  <a:gd name="T13" fmla="*/ 35 h 35"/>
                </a:gdLst>
                <a:cxnLst>
                  <a:cxn ang="0">
                    <a:pos x="T0" y="T1"/>
                  </a:cxn>
                  <a:cxn ang="0">
                    <a:pos x="T2" y="T3"/>
                  </a:cxn>
                  <a:cxn ang="0">
                    <a:pos x="T4" y="T5"/>
                  </a:cxn>
                  <a:cxn ang="0">
                    <a:pos x="T6" y="T7"/>
                  </a:cxn>
                  <a:cxn ang="0">
                    <a:pos x="T8" y="T9"/>
                  </a:cxn>
                  <a:cxn ang="0">
                    <a:pos x="T10" y="T11"/>
                  </a:cxn>
                  <a:cxn ang="0">
                    <a:pos x="T12" y="T13"/>
                  </a:cxn>
                </a:cxnLst>
                <a:rect l="0" t="0" r="r" b="b"/>
                <a:pathLst>
                  <a:path w="108" h="35">
                    <a:moveTo>
                      <a:pt x="90" y="35"/>
                    </a:moveTo>
                    <a:cubicBezTo>
                      <a:pt x="18" y="35"/>
                      <a:pt x="18" y="35"/>
                      <a:pt x="18" y="35"/>
                    </a:cubicBezTo>
                    <a:cubicBezTo>
                      <a:pt x="8" y="35"/>
                      <a:pt x="0" y="27"/>
                      <a:pt x="0" y="17"/>
                    </a:cubicBezTo>
                    <a:cubicBezTo>
                      <a:pt x="0" y="8"/>
                      <a:pt x="8" y="0"/>
                      <a:pt x="18" y="0"/>
                    </a:cubicBezTo>
                    <a:cubicBezTo>
                      <a:pt x="90" y="0"/>
                      <a:pt x="90" y="0"/>
                      <a:pt x="90" y="0"/>
                    </a:cubicBezTo>
                    <a:cubicBezTo>
                      <a:pt x="100" y="0"/>
                      <a:pt x="108" y="8"/>
                      <a:pt x="108" y="17"/>
                    </a:cubicBezTo>
                    <a:cubicBezTo>
                      <a:pt x="108" y="27"/>
                      <a:pt x="100" y="35"/>
                      <a:pt x="90" y="35"/>
                    </a:cubicBezTo>
                    <a:close/>
                  </a:path>
                </a:pathLst>
              </a:custGeom>
              <a:solidFill>
                <a:srgbClr val="EAD6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7" name="Freeform 295"/>
              <p:cNvSpPr/>
              <p:nvPr/>
            </p:nvSpPr>
            <p:spPr bwMode="auto">
              <a:xfrm>
                <a:off x="8977313" y="5106988"/>
                <a:ext cx="20638" cy="17462"/>
              </a:xfrm>
              <a:custGeom>
                <a:gdLst>
                  <a:gd name="T0" fmla="*/ 0 w 8"/>
                  <a:gd name="T1" fmla="*/ 0 h 7"/>
                  <a:gd name="T2" fmla="*/ 0 w 8"/>
                  <a:gd name="T3" fmla="*/ 7 h 7"/>
                  <a:gd name="T4" fmla="*/ 8 w 8"/>
                  <a:gd name="T5" fmla="*/ 7 h 7"/>
                  <a:gd name="T6" fmla="*/ 8 w 8"/>
                  <a:gd name="T7" fmla="*/ 0 h 7"/>
                  <a:gd name="T8" fmla="*/ 0 w 8"/>
                  <a:gd name="T9" fmla="*/ 0 h 7"/>
                </a:gdLst>
                <a:cxnLst>
                  <a:cxn ang="0">
                    <a:pos x="T0" y="T1"/>
                  </a:cxn>
                  <a:cxn ang="0">
                    <a:pos x="T2" y="T3"/>
                  </a:cxn>
                  <a:cxn ang="0">
                    <a:pos x="T4" y="T5"/>
                  </a:cxn>
                  <a:cxn ang="0">
                    <a:pos x="T6" y="T7"/>
                  </a:cxn>
                  <a:cxn ang="0">
                    <a:pos x="T8" y="T9"/>
                  </a:cxn>
                </a:cxnLst>
                <a:rect l="0" t="0" r="r" b="b"/>
                <a:pathLst>
                  <a:path w="8" h="7">
                    <a:moveTo>
                      <a:pt x="0" y="0"/>
                    </a:moveTo>
                    <a:cubicBezTo>
                      <a:pt x="0" y="7"/>
                      <a:pt x="0" y="7"/>
                      <a:pt x="0" y="7"/>
                    </a:cubicBezTo>
                    <a:cubicBezTo>
                      <a:pt x="3" y="7"/>
                      <a:pt x="5" y="7"/>
                      <a:pt x="8" y="7"/>
                    </a:cubicBezTo>
                    <a:cubicBezTo>
                      <a:pt x="8" y="0"/>
                      <a:pt x="8" y="0"/>
                      <a:pt x="8" y="0"/>
                    </a:cubicBezTo>
                    <a:cubicBezTo>
                      <a:pt x="5" y="0"/>
                      <a:pt x="3" y="0"/>
                      <a:pt x="0" y="0"/>
                    </a:cubicBezTo>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8" name="Freeform 296"/>
              <p:cNvSpPr/>
              <p:nvPr/>
            </p:nvSpPr>
            <p:spPr bwMode="auto">
              <a:xfrm>
                <a:off x="8945563" y="5100638"/>
                <a:ext cx="31750" cy="23812"/>
              </a:xfrm>
              <a:custGeom>
                <a:gdLst>
                  <a:gd name="T0" fmla="*/ 0 w 12"/>
                  <a:gd name="T1" fmla="*/ 0 h 9"/>
                  <a:gd name="T2" fmla="*/ 0 w 12"/>
                  <a:gd name="T3" fmla="*/ 6 h 9"/>
                  <a:gd name="T4" fmla="*/ 12 w 12"/>
                  <a:gd name="T5" fmla="*/ 9 h 9"/>
                  <a:gd name="T6" fmla="*/ 12 w 12"/>
                  <a:gd name="T7" fmla="*/ 2 h 9"/>
                  <a:gd name="T8" fmla="*/ 0 w 12"/>
                  <a:gd name="T9" fmla="*/ 0 h 9"/>
                </a:gdLst>
                <a:cxnLst>
                  <a:cxn ang="0">
                    <a:pos x="T0" y="T1"/>
                  </a:cxn>
                  <a:cxn ang="0">
                    <a:pos x="T2" y="T3"/>
                  </a:cxn>
                  <a:cxn ang="0">
                    <a:pos x="T4" y="T5"/>
                  </a:cxn>
                  <a:cxn ang="0">
                    <a:pos x="T6" y="T7"/>
                  </a:cxn>
                  <a:cxn ang="0">
                    <a:pos x="T8" y="T9"/>
                  </a:cxn>
                </a:cxnLst>
                <a:rect l="0" t="0" r="r" b="b"/>
                <a:pathLst>
                  <a:path w="12" h="9">
                    <a:moveTo>
                      <a:pt x="0" y="0"/>
                    </a:moveTo>
                    <a:cubicBezTo>
                      <a:pt x="0" y="6"/>
                      <a:pt x="0" y="6"/>
                      <a:pt x="0" y="6"/>
                    </a:cubicBezTo>
                    <a:cubicBezTo>
                      <a:pt x="4" y="7"/>
                      <a:pt x="8" y="8"/>
                      <a:pt x="12" y="9"/>
                    </a:cubicBezTo>
                    <a:cubicBezTo>
                      <a:pt x="12" y="2"/>
                      <a:pt x="12" y="2"/>
                      <a:pt x="12" y="2"/>
                    </a:cubicBezTo>
                    <a:cubicBezTo>
                      <a:pt x="8" y="1"/>
                      <a:pt x="4" y="1"/>
                      <a:pt x="0" y="0"/>
                    </a:cubicBezTo>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9" name="Freeform 297"/>
              <p:cNvSpPr/>
              <p:nvPr/>
            </p:nvSpPr>
            <p:spPr bwMode="auto">
              <a:xfrm>
                <a:off x="8924925" y="5099050"/>
                <a:ext cx="20638" cy="17462"/>
              </a:xfrm>
              <a:custGeom>
                <a:gdLst>
                  <a:gd name="T0" fmla="*/ 0 w 8"/>
                  <a:gd name="T1" fmla="*/ 0 h 7"/>
                  <a:gd name="T2" fmla="*/ 0 w 8"/>
                  <a:gd name="T3" fmla="*/ 5 h 7"/>
                  <a:gd name="T4" fmla="*/ 8 w 8"/>
                  <a:gd name="T5" fmla="*/ 7 h 7"/>
                  <a:gd name="T6" fmla="*/ 8 w 8"/>
                  <a:gd name="T7" fmla="*/ 1 h 7"/>
                  <a:gd name="T8" fmla="*/ 0 w 8"/>
                  <a:gd name="T9" fmla="*/ 0 h 7"/>
                </a:gdLst>
                <a:cxnLst>
                  <a:cxn ang="0">
                    <a:pos x="T0" y="T1"/>
                  </a:cxn>
                  <a:cxn ang="0">
                    <a:pos x="T2" y="T3"/>
                  </a:cxn>
                  <a:cxn ang="0">
                    <a:pos x="T4" y="T5"/>
                  </a:cxn>
                  <a:cxn ang="0">
                    <a:pos x="T6" y="T7"/>
                  </a:cxn>
                  <a:cxn ang="0">
                    <a:pos x="T8" y="T9"/>
                  </a:cxn>
                </a:cxnLst>
                <a:rect l="0" t="0" r="r" b="b"/>
                <a:pathLst>
                  <a:path w="8" h="7">
                    <a:moveTo>
                      <a:pt x="0" y="0"/>
                    </a:moveTo>
                    <a:cubicBezTo>
                      <a:pt x="0" y="5"/>
                      <a:pt x="0" y="5"/>
                      <a:pt x="0" y="5"/>
                    </a:cubicBezTo>
                    <a:cubicBezTo>
                      <a:pt x="2" y="6"/>
                      <a:pt x="5" y="7"/>
                      <a:pt x="8" y="7"/>
                    </a:cubicBezTo>
                    <a:cubicBezTo>
                      <a:pt x="8" y="1"/>
                      <a:pt x="8" y="1"/>
                      <a:pt x="8" y="1"/>
                    </a:cubicBezTo>
                    <a:cubicBezTo>
                      <a:pt x="5" y="1"/>
                      <a:pt x="2" y="1"/>
                      <a:pt x="0" y="0"/>
                    </a:cubicBezTo>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0" name="Freeform 298"/>
              <p:cNvSpPr/>
              <p:nvPr/>
            </p:nvSpPr>
            <p:spPr bwMode="auto">
              <a:xfrm>
                <a:off x="8888413" y="5092700"/>
                <a:ext cx="36513" cy="19050"/>
              </a:xfrm>
              <a:custGeom>
                <a:gdLst>
                  <a:gd name="T0" fmla="*/ 0 w 14"/>
                  <a:gd name="T1" fmla="*/ 0 h 7"/>
                  <a:gd name="T2" fmla="*/ 5 w 14"/>
                  <a:gd name="T3" fmla="*/ 3 h 7"/>
                  <a:gd name="T4" fmla="*/ 13 w 14"/>
                  <a:gd name="T5" fmla="*/ 7 h 7"/>
                  <a:gd name="T6" fmla="*/ 14 w 14"/>
                  <a:gd name="T7" fmla="*/ 7 h 7"/>
                  <a:gd name="T8" fmla="*/ 14 w 14"/>
                  <a:gd name="T9" fmla="*/ 2 h 7"/>
                  <a:gd name="T10" fmla="*/ 0 w 14"/>
                  <a:gd name="T11" fmla="*/ 0 h 7"/>
                </a:gdLst>
                <a:cxnLst>
                  <a:cxn ang="0">
                    <a:pos x="T0" y="T1"/>
                  </a:cxn>
                  <a:cxn ang="0">
                    <a:pos x="T2" y="T3"/>
                  </a:cxn>
                  <a:cxn ang="0">
                    <a:pos x="T4" y="T5"/>
                  </a:cxn>
                  <a:cxn ang="0">
                    <a:pos x="T6" y="T7"/>
                  </a:cxn>
                  <a:cxn ang="0">
                    <a:pos x="T8" y="T9"/>
                  </a:cxn>
                  <a:cxn ang="0">
                    <a:pos x="T10" y="T11"/>
                  </a:cxn>
                </a:cxnLst>
                <a:rect l="0" t="0" r="r" b="b"/>
                <a:pathLst>
                  <a:path w="14" h="7">
                    <a:moveTo>
                      <a:pt x="0" y="0"/>
                    </a:moveTo>
                    <a:cubicBezTo>
                      <a:pt x="2" y="1"/>
                      <a:pt x="3" y="2"/>
                      <a:pt x="5" y="3"/>
                    </a:cubicBezTo>
                    <a:cubicBezTo>
                      <a:pt x="7" y="4"/>
                      <a:pt x="10" y="6"/>
                      <a:pt x="13" y="7"/>
                    </a:cubicBezTo>
                    <a:cubicBezTo>
                      <a:pt x="13" y="7"/>
                      <a:pt x="13" y="7"/>
                      <a:pt x="14" y="7"/>
                    </a:cubicBezTo>
                    <a:cubicBezTo>
                      <a:pt x="14" y="2"/>
                      <a:pt x="14" y="2"/>
                      <a:pt x="14" y="2"/>
                    </a:cubicBezTo>
                    <a:cubicBezTo>
                      <a:pt x="7" y="1"/>
                      <a:pt x="2" y="0"/>
                      <a:pt x="0" y="0"/>
                    </a:cubicBezTo>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1" name="Freeform 299"/>
              <p:cNvSpPr/>
              <p:nvPr/>
            </p:nvSpPr>
            <p:spPr bwMode="auto">
              <a:xfrm>
                <a:off x="9031288" y="5106988"/>
                <a:ext cx="22225" cy="17462"/>
              </a:xfrm>
              <a:custGeom>
                <a:gdLst>
                  <a:gd name="T0" fmla="*/ 9 w 9"/>
                  <a:gd name="T1" fmla="*/ 0 h 7"/>
                  <a:gd name="T2" fmla="*/ 0 w 9"/>
                  <a:gd name="T3" fmla="*/ 0 h 7"/>
                  <a:gd name="T4" fmla="*/ 0 w 9"/>
                  <a:gd name="T5" fmla="*/ 7 h 7"/>
                  <a:gd name="T6" fmla="*/ 0 w 9"/>
                  <a:gd name="T7" fmla="*/ 7 h 7"/>
                  <a:gd name="T8" fmla="*/ 9 w 9"/>
                  <a:gd name="T9" fmla="*/ 7 h 7"/>
                  <a:gd name="T10" fmla="*/ 9 w 9"/>
                  <a:gd name="T11" fmla="*/ 0 h 7"/>
                </a:gdLst>
                <a:cxnLst>
                  <a:cxn ang="0">
                    <a:pos x="T0" y="T1"/>
                  </a:cxn>
                  <a:cxn ang="0">
                    <a:pos x="T2" y="T3"/>
                  </a:cxn>
                  <a:cxn ang="0">
                    <a:pos x="T4" y="T5"/>
                  </a:cxn>
                  <a:cxn ang="0">
                    <a:pos x="T6" y="T7"/>
                  </a:cxn>
                  <a:cxn ang="0">
                    <a:pos x="T8" y="T9"/>
                  </a:cxn>
                  <a:cxn ang="0">
                    <a:pos x="T10" y="T11"/>
                  </a:cxn>
                </a:cxnLst>
                <a:rect l="0" t="0" r="r" b="b"/>
                <a:pathLst>
                  <a:path w="9" h="7">
                    <a:moveTo>
                      <a:pt x="9" y="0"/>
                    </a:moveTo>
                    <a:cubicBezTo>
                      <a:pt x="6" y="0"/>
                      <a:pt x="3" y="0"/>
                      <a:pt x="0" y="0"/>
                    </a:cubicBezTo>
                    <a:cubicBezTo>
                      <a:pt x="0" y="7"/>
                      <a:pt x="0" y="7"/>
                      <a:pt x="0" y="7"/>
                    </a:cubicBezTo>
                    <a:cubicBezTo>
                      <a:pt x="0" y="7"/>
                      <a:pt x="0" y="7"/>
                      <a:pt x="0" y="7"/>
                    </a:cubicBezTo>
                    <a:cubicBezTo>
                      <a:pt x="3" y="7"/>
                      <a:pt x="6" y="7"/>
                      <a:pt x="9" y="7"/>
                    </a:cubicBezTo>
                    <a:cubicBezTo>
                      <a:pt x="9" y="0"/>
                      <a:pt x="9" y="0"/>
                      <a:pt x="9" y="0"/>
                    </a:cubicBezTo>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2" name="Freeform 300"/>
              <p:cNvSpPr/>
              <p:nvPr/>
            </p:nvSpPr>
            <p:spPr bwMode="auto">
              <a:xfrm>
                <a:off x="9053513" y="5100638"/>
                <a:ext cx="28575" cy="23812"/>
              </a:xfrm>
              <a:custGeom>
                <a:gdLst>
                  <a:gd name="T0" fmla="*/ 11 w 11"/>
                  <a:gd name="T1" fmla="*/ 0 h 9"/>
                  <a:gd name="T2" fmla="*/ 0 w 11"/>
                  <a:gd name="T3" fmla="*/ 2 h 9"/>
                  <a:gd name="T4" fmla="*/ 0 w 11"/>
                  <a:gd name="T5" fmla="*/ 9 h 9"/>
                  <a:gd name="T6" fmla="*/ 11 w 11"/>
                  <a:gd name="T7" fmla="*/ 6 h 9"/>
                  <a:gd name="T8" fmla="*/ 11 w 11"/>
                  <a:gd name="T9" fmla="*/ 0 h 9"/>
                </a:gdLst>
                <a:cxnLst>
                  <a:cxn ang="0">
                    <a:pos x="T0" y="T1"/>
                  </a:cxn>
                  <a:cxn ang="0">
                    <a:pos x="T2" y="T3"/>
                  </a:cxn>
                  <a:cxn ang="0">
                    <a:pos x="T4" y="T5"/>
                  </a:cxn>
                  <a:cxn ang="0">
                    <a:pos x="T6" y="T7"/>
                  </a:cxn>
                  <a:cxn ang="0">
                    <a:pos x="T8" y="T9"/>
                  </a:cxn>
                </a:cxnLst>
                <a:rect l="0" t="0" r="r" b="b"/>
                <a:pathLst>
                  <a:path w="11" h="9">
                    <a:moveTo>
                      <a:pt x="11" y="0"/>
                    </a:moveTo>
                    <a:cubicBezTo>
                      <a:pt x="8" y="1"/>
                      <a:pt x="4" y="1"/>
                      <a:pt x="0" y="2"/>
                    </a:cubicBezTo>
                    <a:cubicBezTo>
                      <a:pt x="0" y="9"/>
                      <a:pt x="0" y="9"/>
                      <a:pt x="0" y="9"/>
                    </a:cubicBezTo>
                    <a:cubicBezTo>
                      <a:pt x="4" y="8"/>
                      <a:pt x="8" y="7"/>
                      <a:pt x="11" y="6"/>
                    </a:cubicBezTo>
                    <a:cubicBezTo>
                      <a:pt x="11" y="0"/>
                      <a:pt x="11" y="0"/>
                      <a:pt x="11" y="0"/>
                    </a:cubicBezTo>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3" name="Freeform 301"/>
              <p:cNvSpPr/>
              <p:nvPr/>
            </p:nvSpPr>
            <p:spPr bwMode="auto">
              <a:xfrm>
                <a:off x="9002713" y="5124450"/>
                <a:ext cx="22225" cy="0"/>
              </a:xfrm>
              <a:custGeom>
                <a:gdLst>
                  <a:gd name="T0" fmla="*/ 9 w 9"/>
                  <a:gd name="T1" fmla="*/ 0 w 9"/>
                  <a:gd name="T2" fmla="*/ 0 w 9"/>
                  <a:gd name="T3" fmla="*/ 5 w 9"/>
                  <a:gd name="T4" fmla="*/ 5 w 9"/>
                  <a:gd name="T5" fmla="*/ 5 w 9"/>
                  <a:gd name="T6" fmla="*/ 5 w 9"/>
                  <a:gd name="T7" fmla="*/ 5 w 9"/>
                  <a:gd name="T8" fmla="*/ 5 w 9"/>
                  <a:gd name="T9" fmla="*/ 5 w 9"/>
                  <a:gd name="T10" fmla="*/ 9 w 9"/>
                  <a:gd name="T11" fmla="*/ 9 w 9"/>
                </a:gd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9">
                    <a:moveTo>
                      <a:pt x="9" y="0"/>
                    </a:moveTo>
                    <a:cubicBezTo>
                      <a:pt x="0" y="0"/>
                      <a:pt x="0" y="0"/>
                      <a:pt x="0" y="0"/>
                    </a:cubicBezTo>
                    <a:cubicBezTo>
                      <a:pt x="0" y="0"/>
                      <a:pt x="0" y="0"/>
                      <a:pt x="0" y="0"/>
                    </a:cubicBezTo>
                    <a:cubicBezTo>
                      <a:pt x="2" y="0"/>
                      <a:pt x="3" y="0"/>
                      <a:pt x="5" y="0"/>
                    </a:cubicBezTo>
                    <a:cubicBezTo>
                      <a:pt x="5" y="0"/>
                      <a:pt x="5" y="0"/>
                      <a:pt x="5" y="0"/>
                    </a:cubicBezTo>
                    <a:cubicBezTo>
                      <a:pt x="5" y="0"/>
                      <a:pt x="5" y="0"/>
                      <a:pt x="5" y="0"/>
                    </a:cubicBezTo>
                    <a:cubicBezTo>
                      <a:pt x="5" y="0"/>
                      <a:pt x="5" y="0"/>
                      <a:pt x="5" y="0"/>
                    </a:cubicBezTo>
                    <a:cubicBezTo>
                      <a:pt x="5" y="0"/>
                      <a:pt x="5" y="0"/>
                      <a:pt x="5" y="0"/>
                    </a:cubicBezTo>
                    <a:cubicBezTo>
                      <a:pt x="5" y="0"/>
                      <a:pt x="5" y="0"/>
                      <a:pt x="5" y="0"/>
                    </a:cubicBezTo>
                    <a:cubicBezTo>
                      <a:pt x="5" y="0"/>
                      <a:pt x="5" y="0"/>
                      <a:pt x="5" y="0"/>
                    </a:cubicBezTo>
                    <a:cubicBezTo>
                      <a:pt x="7" y="0"/>
                      <a:pt x="8" y="0"/>
                      <a:pt x="9" y="0"/>
                    </a:cubicBezTo>
                    <a:cubicBezTo>
                      <a:pt x="9" y="0"/>
                      <a:pt x="9" y="0"/>
                      <a:pt x="9" y="0"/>
                    </a:cubicBezTo>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 name="Freeform 302"/>
              <p:cNvSpPr/>
              <p:nvPr/>
            </p:nvSpPr>
            <p:spPr bwMode="auto">
              <a:xfrm flipH="1">
                <a:off x="9002713" y="5124450"/>
                <a:ext cx="0" cy="0"/>
              </a:xfrm>
              <a:custGeom>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5" name="Freeform 303"/>
              <p:cNvSpPr/>
              <p:nvPr/>
            </p:nvSpPr>
            <p:spPr bwMode="auto">
              <a:xfrm flipH="1">
                <a:off x="9024938" y="5124450"/>
                <a:ext cx="0" cy="0"/>
              </a:xfrm>
              <a:custGeom>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6" name="Freeform 304"/>
              <p:cNvSpPr/>
              <p:nvPr/>
            </p:nvSpPr>
            <p:spPr bwMode="auto">
              <a:xfrm>
                <a:off x="9082088" y="5099050"/>
                <a:ext cx="23813" cy="17462"/>
              </a:xfrm>
              <a:custGeom>
                <a:gdLst>
                  <a:gd name="T0" fmla="*/ 9 w 9"/>
                  <a:gd name="T1" fmla="*/ 0 h 7"/>
                  <a:gd name="T2" fmla="*/ 0 w 9"/>
                  <a:gd name="T3" fmla="*/ 1 h 7"/>
                  <a:gd name="T4" fmla="*/ 0 w 9"/>
                  <a:gd name="T5" fmla="*/ 7 h 7"/>
                  <a:gd name="T6" fmla="*/ 9 w 9"/>
                  <a:gd name="T7" fmla="*/ 5 h 7"/>
                  <a:gd name="T8" fmla="*/ 9 w 9"/>
                  <a:gd name="T9" fmla="*/ 0 h 7"/>
                </a:gdLst>
                <a:cxnLst>
                  <a:cxn ang="0">
                    <a:pos x="T0" y="T1"/>
                  </a:cxn>
                  <a:cxn ang="0">
                    <a:pos x="T2" y="T3"/>
                  </a:cxn>
                  <a:cxn ang="0">
                    <a:pos x="T4" y="T5"/>
                  </a:cxn>
                  <a:cxn ang="0">
                    <a:pos x="T6" y="T7"/>
                  </a:cxn>
                  <a:cxn ang="0">
                    <a:pos x="T8" y="T9"/>
                  </a:cxn>
                </a:cxnLst>
                <a:rect l="0" t="0" r="r" b="b"/>
                <a:pathLst>
                  <a:path w="9" h="7">
                    <a:moveTo>
                      <a:pt x="9" y="0"/>
                    </a:moveTo>
                    <a:cubicBezTo>
                      <a:pt x="6" y="1"/>
                      <a:pt x="3" y="1"/>
                      <a:pt x="0" y="1"/>
                    </a:cubicBezTo>
                    <a:cubicBezTo>
                      <a:pt x="0" y="7"/>
                      <a:pt x="0" y="7"/>
                      <a:pt x="0" y="7"/>
                    </a:cubicBezTo>
                    <a:cubicBezTo>
                      <a:pt x="3" y="7"/>
                      <a:pt x="6" y="6"/>
                      <a:pt x="9" y="5"/>
                    </a:cubicBezTo>
                    <a:cubicBezTo>
                      <a:pt x="9" y="0"/>
                      <a:pt x="9" y="0"/>
                      <a:pt x="9" y="0"/>
                    </a:cubicBezTo>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7" name="Freeform 305"/>
              <p:cNvSpPr/>
              <p:nvPr/>
            </p:nvSpPr>
            <p:spPr bwMode="auto">
              <a:xfrm>
                <a:off x="9105900" y="5091113"/>
                <a:ext cx="36513" cy="20637"/>
              </a:xfrm>
              <a:custGeom>
                <a:gdLst>
                  <a:gd name="T0" fmla="*/ 14 w 14"/>
                  <a:gd name="T1" fmla="*/ 0 h 8"/>
                  <a:gd name="T2" fmla="*/ 0 w 14"/>
                  <a:gd name="T3" fmla="*/ 3 h 8"/>
                  <a:gd name="T4" fmla="*/ 0 w 14"/>
                  <a:gd name="T5" fmla="*/ 8 h 8"/>
                  <a:gd name="T6" fmla="*/ 13 w 14"/>
                  <a:gd name="T7" fmla="*/ 1 h 8"/>
                  <a:gd name="T8" fmla="*/ 14 w 14"/>
                  <a:gd name="T9" fmla="*/ 0 h 8"/>
                  <a:gd name="T10" fmla="*/ 14 w 14"/>
                  <a:gd name="T11" fmla="*/ 0 h 8"/>
                </a:gdLst>
                <a:cxnLst>
                  <a:cxn ang="0">
                    <a:pos x="T0" y="T1"/>
                  </a:cxn>
                  <a:cxn ang="0">
                    <a:pos x="T2" y="T3"/>
                  </a:cxn>
                  <a:cxn ang="0">
                    <a:pos x="T4" y="T5"/>
                  </a:cxn>
                  <a:cxn ang="0">
                    <a:pos x="T6" y="T7"/>
                  </a:cxn>
                  <a:cxn ang="0">
                    <a:pos x="T8" y="T9"/>
                  </a:cxn>
                  <a:cxn ang="0">
                    <a:pos x="T10" y="T11"/>
                  </a:cxn>
                </a:cxnLst>
                <a:rect l="0" t="0" r="r" b="b"/>
                <a:pathLst>
                  <a:path w="14" h="8">
                    <a:moveTo>
                      <a:pt x="14" y="0"/>
                    </a:moveTo>
                    <a:cubicBezTo>
                      <a:pt x="14" y="0"/>
                      <a:pt x="9" y="2"/>
                      <a:pt x="0" y="3"/>
                    </a:cubicBezTo>
                    <a:cubicBezTo>
                      <a:pt x="0" y="8"/>
                      <a:pt x="0" y="8"/>
                      <a:pt x="0" y="8"/>
                    </a:cubicBezTo>
                    <a:cubicBezTo>
                      <a:pt x="7" y="5"/>
                      <a:pt x="12" y="2"/>
                      <a:pt x="13" y="1"/>
                    </a:cubicBezTo>
                    <a:cubicBezTo>
                      <a:pt x="13" y="1"/>
                      <a:pt x="14" y="1"/>
                      <a:pt x="14" y="0"/>
                    </a:cubicBezTo>
                    <a:cubicBezTo>
                      <a:pt x="14" y="0"/>
                      <a:pt x="14" y="0"/>
                      <a:pt x="14" y="0"/>
                    </a:cubicBezTo>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8" name="Freeform 306"/>
              <p:cNvSpPr>
                <a:spLocks noEditPoints="1"/>
              </p:cNvSpPr>
              <p:nvPr/>
            </p:nvSpPr>
            <p:spPr bwMode="auto">
              <a:xfrm>
                <a:off x="8885238" y="5091113"/>
                <a:ext cx="257175" cy="33337"/>
              </a:xfrm>
              <a:custGeom>
                <a:gdLst>
                  <a:gd name="T0" fmla="*/ 50 w 99"/>
                  <a:gd name="T1" fmla="*/ 13 h 13"/>
                  <a:gd name="T2" fmla="*/ 50 w 99"/>
                  <a:gd name="T3" fmla="*/ 13 h 13"/>
                  <a:gd name="T4" fmla="*/ 50 w 99"/>
                  <a:gd name="T5" fmla="*/ 13 h 13"/>
                  <a:gd name="T6" fmla="*/ 50 w 99"/>
                  <a:gd name="T7" fmla="*/ 13 h 13"/>
                  <a:gd name="T8" fmla="*/ 50 w 99"/>
                  <a:gd name="T9" fmla="*/ 13 h 13"/>
                  <a:gd name="T10" fmla="*/ 50 w 99"/>
                  <a:gd name="T11" fmla="*/ 13 h 13"/>
                  <a:gd name="T12" fmla="*/ 45 w 99"/>
                  <a:gd name="T13" fmla="*/ 13 h 13"/>
                  <a:gd name="T14" fmla="*/ 44 w 99"/>
                  <a:gd name="T15" fmla="*/ 13 h 13"/>
                  <a:gd name="T16" fmla="*/ 50 w 99"/>
                  <a:gd name="T17" fmla="*/ 13 h 13"/>
                  <a:gd name="T18" fmla="*/ 45 w 99"/>
                  <a:gd name="T19" fmla="*/ 13 h 13"/>
                  <a:gd name="T20" fmla="*/ 45 w 99"/>
                  <a:gd name="T21" fmla="*/ 13 h 13"/>
                  <a:gd name="T22" fmla="*/ 54 w 99"/>
                  <a:gd name="T23" fmla="*/ 13 h 13"/>
                  <a:gd name="T24" fmla="*/ 54 w 99"/>
                  <a:gd name="T25" fmla="*/ 13 h 13"/>
                  <a:gd name="T26" fmla="*/ 54 w 99"/>
                  <a:gd name="T27" fmla="*/ 13 h 13"/>
                  <a:gd name="T28" fmla="*/ 50 w 99"/>
                  <a:gd name="T29" fmla="*/ 13 h 13"/>
                  <a:gd name="T30" fmla="*/ 54 w 99"/>
                  <a:gd name="T31" fmla="*/ 13 h 13"/>
                  <a:gd name="T32" fmla="*/ 56 w 99"/>
                  <a:gd name="T33" fmla="*/ 13 h 13"/>
                  <a:gd name="T34" fmla="*/ 56 w 99"/>
                  <a:gd name="T35" fmla="*/ 13 h 13"/>
                  <a:gd name="T36" fmla="*/ 56 w 99"/>
                  <a:gd name="T37" fmla="*/ 13 h 13"/>
                  <a:gd name="T38" fmla="*/ 56 w 99"/>
                  <a:gd name="T39" fmla="*/ 13 h 13"/>
                  <a:gd name="T40" fmla="*/ 14 w 99"/>
                  <a:gd name="T41" fmla="*/ 8 h 13"/>
                  <a:gd name="T42" fmla="*/ 43 w 99"/>
                  <a:gd name="T43" fmla="*/ 13 h 13"/>
                  <a:gd name="T44" fmla="*/ 43 w 99"/>
                  <a:gd name="T45" fmla="*/ 13 h 13"/>
                  <a:gd name="T46" fmla="*/ 35 w 99"/>
                  <a:gd name="T47" fmla="*/ 13 h 13"/>
                  <a:gd name="T48" fmla="*/ 23 w 99"/>
                  <a:gd name="T49" fmla="*/ 10 h 13"/>
                  <a:gd name="T50" fmla="*/ 15 w 99"/>
                  <a:gd name="T51" fmla="*/ 8 h 13"/>
                  <a:gd name="T52" fmla="*/ 14 w 99"/>
                  <a:gd name="T53" fmla="*/ 8 h 13"/>
                  <a:gd name="T54" fmla="*/ 0 w 99"/>
                  <a:gd name="T55" fmla="*/ 1 h 13"/>
                  <a:gd name="T56" fmla="*/ 6 w 99"/>
                  <a:gd name="T57" fmla="*/ 4 h 13"/>
                  <a:gd name="T58" fmla="*/ 1 w 99"/>
                  <a:gd name="T59" fmla="*/ 1 h 13"/>
                  <a:gd name="T60" fmla="*/ 0 w 99"/>
                  <a:gd name="T61" fmla="*/ 1 h 13"/>
                  <a:gd name="T62" fmla="*/ 99 w 99"/>
                  <a:gd name="T63" fmla="*/ 0 h 13"/>
                  <a:gd name="T64" fmla="*/ 98 w 99"/>
                  <a:gd name="T65" fmla="*/ 1 h 13"/>
                  <a:gd name="T66" fmla="*/ 99 w 99"/>
                  <a:gd name="T67" fmla="*/ 0 h 1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 h="13">
                    <a:moveTo>
                      <a:pt x="50" y="13"/>
                    </a:moveTo>
                    <a:cubicBezTo>
                      <a:pt x="50" y="13"/>
                      <a:pt x="50" y="13"/>
                      <a:pt x="50" y="13"/>
                    </a:cubicBezTo>
                    <a:cubicBezTo>
                      <a:pt x="50" y="13"/>
                      <a:pt x="50" y="13"/>
                      <a:pt x="50" y="13"/>
                    </a:cubicBezTo>
                    <a:moveTo>
                      <a:pt x="50" y="13"/>
                    </a:moveTo>
                    <a:cubicBezTo>
                      <a:pt x="50" y="13"/>
                      <a:pt x="50" y="13"/>
                      <a:pt x="50" y="13"/>
                    </a:cubicBezTo>
                    <a:cubicBezTo>
                      <a:pt x="50" y="13"/>
                      <a:pt x="50" y="13"/>
                      <a:pt x="50" y="13"/>
                    </a:cubicBezTo>
                    <a:moveTo>
                      <a:pt x="45" y="13"/>
                    </a:moveTo>
                    <a:cubicBezTo>
                      <a:pt x="44" y="13"/>
                      <a:pt x="44" y="13"/>
                      <a:pt x="44" y="13"/>
                    </a:cubicBezTo>
                    <a:cubicBezTo>
                      <a:pt x="46" y="13"/>
                      <a:pt x="48" y="13"/>
                      <a:pt x="50" y="13"/>
                    </a:cubicBezTo>
                    <a:cubicBezTo>
                      <a:pt x="48" y="13"/>
                      <a:pt x="47" y="13"/>
                      <a:pt x="45" y="13"/>
                    </a:cubicBezTo>
                    <a:cubicBezTo>
                      <a:pt x="45" y="13"/>
                      <a:pt x="45" y="13"/>
                      <a:pt x="45" y="13"/>
                    </a:cubicBezTo>
                    <a:moveTo>
                      <a:pt x="54" y="13"/>
                    </a:moveTo>
                    <a:cubicBezTo>
                      <a:pt x="54" y="13"/>
                      <a:pt x="54" y="13"/>
                      <a:pt x="54" y="13"/>
                    </a:cubicBezTo>
                    <a:cubicBezTo>
                      <a:pt x="54" y="13"/>
                      <a:pt x="54" y="13"/>
                      <a:pt x="54" y="13"/>
                    </a:cubicBezTo>
                    <a:cubicBezTo>
                      <a:pt x="53" y="13"/>
                      <a:pt x="52" y="13"/>
                      <a:pt x="50" y="13"/>
                    </a:cubicBezTo>
                    <a:cubicBezTo>
                      <a:pt x="52" y="13"/>
                      <a:pt x="53" y="13"/>
                      <a:pt x="54" y="13"/>
                    </a:cubicBezTo>
                    <a:moveTo>
                      <a:pt x="56" y="13"/>
                    </a:moveTo>
                    <a:cubicBezTo>
                      <a:pt x="56" y="13"/>
                      <a:pt x="56" y="13"/>
                      <a:pt x="56" y="13"/>
                    </a:cubicBezTo>
                    <a:cubicBezTo>
                      <a:pt x="56" y="13"/>
                      <a:pt x="56" y="13"/>
                      <a:pt x="56" y="13"/>
                    </a:cubicBezTo>
                    <a:cubicBezTo>
                      <a:pt x="56" y="13"/>
                      <a:pt x="56" y="13"/>
                      <a:pt x="56" y="13"/>
                    </a:cubicBezTo>
                    <a:moveTo>
                      <a:pt x="14" y="8"/>
                    </a:moveTo>
                    <a:cubicBezTo>
                      <a:pt x="24" y="12"/>
                      <a:pt x="34" y="13"/>
                      <a:pt x="43" y="13"/>
                    </a:cubicBezTo>
                    <a:cubicBezTo>
                      <a:pt x="43" y="13"/>
                      <a:pt x="43" y="13"/>
                      <a:pt x="43" y="13"/>
                    </a:cubicBezTo>
                    <a:cubicBezTo>
                      <a:pt x="40" y="13"/>
                      <a:pt x="38" y="13"/>
                      <a:pt x="35" y="13"/>
                    </a:cubicBezTo>
                    <a:cubicBezTo>
                      <a:pt x="31" y="12"/>
                      <a:pt x="27" y="11"/>
                      <a:pt x="23" y="10"/>
                    </a:cubicBezTo>
                    <a:cubicBezTo>
                      <a:pt x="20" y="10"/>
                      <a:pt x="17" y="9"/>
                      <a:pt x="15" y="8"/>
                    </a:cubicBezTo>
                    <a:cubicBezTo>
                      <a:pt x="14" y="8"/>
                      <a:pt x="14" y="8"/>
                      <a:pt x="14" y="8"/>
                    </a:cubicBezTo>
                    <a:moveTo>
                      <a:pt x="0" y="1"/>
                    </a:moveTo>
                    <a:cubicBezTo>
                      <a:pt x="2" y="2"/>
                      <a:pt x="4" y="3"/>
                      <a:pt x="6" y="4"/>
                    </a:cubicBezTo>
                    <a:cubicBezTo>
                      <a:pt x="4" y="3"/>
                      <a:pt x="3" y="2"/>
                      <a:pt x="1" y="1"/>
                    </a:cubicBezTo>
                    <a:cubicBezTo>
                      <a:pt x="1" y="1"/>
                      <a:pt x="0" y="1"/>
                      <a:pt x="0" y="1"/>
                    </a:cubicBezTo>
                    <a:moveTo>
                      <a:pt x="99" y="0"/>
                    </a:moveTo>
                    <a:cubicBezTo>
                      <a:pt x="99" y="1"/>
                      <a:pt x="98" y="1"/>
                      <a:pt x="98" y="1"/>
                    </a:cubicBezTo>
                    <a:cubicBezTo>
                      <a:pt x="99" y="1"/>
                      <a:pt x="99" y="0"/>
                      <a:pt x="99" y="0"/>
                    </a:cubicBezTo>
                  </a:path>
                </a:pathLst>
              </a:custGeom>
              <a:solidFill>
                <a:srgbClr val="BA62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9" name="Freeform 307"/>
              <p:cNvSpPr/>
              <p:nvPr/>
            </p:nvSpPr>
            <p:spPr bwMode="auto">
              <a:xfrm>
                <a:off x="8997950" y="5106988"/>
                <a:ext cx="33338" cy="17462"/>
              </a:xfrm>
              <a:custGeom>
                <a:gdLst>
                  <a:gd name="T0" fmla="*/ 0 w 13"/>
                  <a:gd name="T1" fmla="*/ 0 h 7"/>
                  <a:gd name="T2" fmla="*/ 0 w 13"/>
                  <a:gd name="T3" fmla="*/ 7 h 7"/>
                  <a:gd name="T4" fmla="*/ 0 w 13"/>
                  <a:gd name="T5" fmla="*/ 7 h 7"/>
                  <a:gd name="T6" fmla="*/ 1 w 13"/>
                  <a:gd name="T7" fmla="*/ 7 h 7"/>
                  <a:gd name="T8" fmla="*/ 2 w 13"/>
                  <a:gd name="T9" fmla="*/ 7 h 7"/>
                  <a:gd name="T10" fmla="*/ 2 w 13"/>
                  <a:gd name="T11" fmla="*/ 7 h 7"/>
                  <a:gd name="T12" fmla="*/ 11 w 13"/>
                  <a:gd name="T13" fmla="*/ 7 h 7"/>
                  <a:gd name="T14" fmla="*/ 11 w 13"/>
                  <a:gd name="T15" fmla="*/ 7 h 7"/>
                  <a:gd name="T16" fmla="*/ 11 w 13"/>
                  <a:gd name="T17" fmla="*/ 7 h 7"/>
                  <a:gd name="T18" fmla="*/ 13 w 13"/>
                  <a:gd name="T19" fmla="*/ 7 h 7"/>
                  <a:gd name="T20" fmla="*/ 13 w 13"/>
                  <a:gd name="T21" fmla="*/ 7 h 7"/>
                  <a:gd name="T22" fmla="*/ 13 w 13"/>
                  <a:gd name="T23" fmla="*/ 0 h 7"/>
                  <a:gd name="T24" fmla="*/ 7 w 13"/>
                  <a:gd name="T25" fmla="*/ 0 h 7"/>
                  <a:gd name="T26" fmla="*/ 0 w 13"/>
                  <a:gd name="T27" fmla="*/ 0 h 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7">
                    <a:moveTo>
                      <a:pt x="0" y="0"/>
                    </a:moveTo>
                    <a:cubicBezTo>
                      <a:pt x="0" y="7"/>
                      <a:pt x="0" y="7"/>
                      <a:pt x="0" y="7"/>
                    </a:cubicBezTo>
                    <a:cubicBezTo>
                      <a:pt x="0" y="7"/>
                      <a:pt x="0" y="7"/>
                      <a:pt x="0" y="7"/>
                    </a:cubicBezTo>
                    <a:cubicBezTo>
                      <a:pt x="0" y="7"/>
                      <a:pt x="1" y="7"/>
                      <a:pt x="1" y="7"/>
                    </a:cubicBezTo>
                    <a:cubicBezTo>
                      <a:pt x="2" y="7"/>
                      <a:pt x="2" y="7"/>
                      <a:pt x="2" y="7"/>
                    </a:cubicBezTo>
                    <a:cubicBezTo>
                      <a:pt x="2" y="7"/>
                      <a:pt x="2" y="7"/>
                      <a:pt x="2" y="7"/>
                    </a:cubicBezTo>
                    <a:cubicBezTo>
                      <a:pt x="11" y="7"/>
                      <a:pt x="11" y="7"/>
                      <a:pt x="11" y="7"/>
                    </a:cubicBezTo>
                    <a:cubicBezTo>
                      <a:pt x="11" y="7"/>
                      <a:pt x="11" y="7"/>
                      <a:pt x="11" y="7"/>
                    </a:cubicBezTo>
                    <a:cubicBezTo>
                      <a:pt x="11" y="7"/>
                      <a:pt x="11" y="7"/>
                      <a:pt x="11" y="7"/>
                    </a:cubicBezTo>
                    <a:cubicBezTo>
                      <a:pt x="12" y="7"/>
                      <a:pt x="12" y="7"/>
                      <a:pt x="13" y="7"/>
                    </a:cubicBezTo>
                    <a:cubicBezTo>
                      <a:pt x="13" y="7"/>
                      <a:pt x="13" y="7"/>
                      <a:pt x="13" y="7"/>
                    </a:cubicBezTo>
                    <a:cubicBezTo>
                      <a:pt x="13" y="0"/>
                      <a:pt x="13" y="0"/>
                      <a:pt x="13" y="0"/>
                    </a:cubicBezTo>
                    <a:cubicBezTo>
                      <a:pt x="11" y="0"/>
                      <a:pt x="9" y="0"/>
                      <a:pt x="7" y="0"/>
                    </a:cubicBezTo>
                    <a:cubicBezTo>
                      <a:pt x="4" y="0"/>
                      <a:pt x="2" y="0"/>
                      <a:pt x="0" y="0"/>
                    </a:cubicBezTo>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
        <p:nvSpPr>
          <p:cNvPr id="6" name="矩形 5"/>
          <p:cNvSpPr/>
          <p:nvPr/>
        </p:nvSpPr>
        <p:spPr>
          <a:xfrm>
            <a:off x="1522730" y="2415540"/>
            <a:ext cx="5872480" cy="583565"/>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a:solidFill>
                  <a:schemeClr val="accent4"/>
                </a:solidFill>
                <a:effectLst/>
                <a:latin typeface="华文行楷" panose="02010800040101010101" charset="-122"/>
                <a:ea typeface="华文行楷" panose="02010800040101010101" charset="-122"/>
              </a:rPr>
              <a:t>人教版数学四年级下册第四单元</a:t>
            </a:r>
            <a:endParaRPr lang="zh-CN" altLang="en-US" sz="3200">
              <a:solidFill>
                <a:schemeClr val="accent4"/>
              </a:solidFill>
              <a:effectLst/>
              <a:latin typeface="华文行楷" panose="02010800040101010101" charset="-122"/>
              <a:ea typeface="华文行楷" panose="02010800040101010101"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2" dur="500" decel="50000" fill="hold" nodeType="withEffect">
                                  <p:stCondLst>
                                    <p:cond delay="0"/>
                                  </p:stCondLst>
                                  <p:childTnLst>
                                    <p:set>
                                      <p:cBhvr>
                                        <p:cTn id="6" dur="1" fill="hold">
                                          <p:stCondLst>
                                            <p:cond delay="0"/>
                                          </p:stCondLst>
                                        </p:cTn>
                                        <p:tgtEl>
                                          <p:spTgt spid="43202"/>
                                        </p:tgtEl>
                                        <p:attrNameLst>
                                          <p:attrName>style.visibility</p:attrName>
                                        </p:attrNameLst>
                                      </p:cBhvr>
                                      <p:to>
                                        <p:strVal val="visible"/>
                                      </p:to>
                                    </p:set>
                                    <p:anim calcmode="lin" valueType="num">
                                      <p:cBhvr additive="base">
                                        <p:cTn id="7" dur="500" fill="hold"/>
                                        <p:tgtEl>
                                          <p:spTgt spid="43202"/>
                                        </p:tgtEl>
                                        <p:attrNameLst>
                                          <p:attrName>ppt_x</p:attrName>
                                        </p:attrNameLst>
                                      </p:cBhvr>
                                      <p:tavLst>
                                        <p:tav tm="0">
                                          <p:val>
                                            <p:strVal val="1+#ppt_w/2"/>
                                          </p:val>
                                        </p:tav>
                                        <p:tav tm="100000">
                                          <p:val>
                                            <p:strVal val="#ppt_x"/>
                                          </p:val>
                                        </p:tav>
                                      </p:tavLst>
                                    </p:anim>
                                    <p:anim calcmode="lin" valueType="num">
                                      <p:cBhvr additive="base">
                                        <p:cTn id="8" dur="500" fill="hold"/>
                                        <p:tgtEl>
                                          <p:spTgt spid="43202"/>
                                        </p:tgtEl>
                                        <p:attrNameLst>
                                          <p:attrName>ppt_y</p:attrName>
                                        </p:attrNameLst>
                                      </p:cBhvr>
                                      <p:tavLst>
                                        <p:tav tm="0">
                                          <p:val>
                                            <p:strVal val="#ppt_y"/>
                                          </p:val>
                                        </p:tav>
                                        <p:tav tm="100000">
                                          <p:val>
                                            <p:strVal val="#ppt_y"/>
                                          </p:val>
                                        </p:tav>
                                      </p:tavLst>
                                    </p:anim>
                                  </p:childTnLst>
                                </p:cTn>
                              </p:par>
                              <p:par>
                                <p:cTn id="9" presetID="2" presetClass="entr" presetSubtype="2" dur="500" decel="50000" fill="hold" nodeType="withEffect">
                                  <p:stCondLst>
                                    <p:cond delay="100"/>
                                  </p:stCondLst>
                                  <p:childTnLst>
                                    <p:set>
                                      <p:cBhvr>
                                        <p:cTn id="10" dur="1" fill="hold">
                                          <p:stCondLst>
                                            <p:cond delay="0"/>
                                          </p:stCondLst>
                                        </p:cTn>
                                        <p:tgtEl>
                                          <p:spTgt spid="43201"/>
                                        </p:tgtEl>
                                        <p:attrNameLst>
                                          <p:attrName>style.visibility</p:attrName>
                                        </p:attrNameLst>
                                      </p:cBhvr>
                                      <p:to>
                                        <p:strVal val="visible"/>
                                      </p:to>
                                    </p:set>
                                    <p:anim calcmode="lin" valueType="num">
                                      <p:cBhvr additive="base">
                                        <p:cTn id="11" dur="500" fill="hold"/>
                                        <p:tgtEl>
                                          <p:spTgt spid="43201"/>
                                        </p:tgtEl>
                                        <p:attrNameLst>
                                          <p:attrName>ppt_x</p:attrName>
                                        </p:attrNameLst>
                                      </p:cBhvr>
                                      <p:tavLst>
                                        <p:tav tm="0">
                                          <p:val>
                                            <p:strVal val="1+#ppt_w/2"/>
                                          </p:val>
                                        </p:tav>
                                        <p:tav tm="100000">
                                          <p:val>
                                            <p:strVal val="#ppt_x"/>
                                          </p:val>
                                        </p:tav>
                                      </p:tavLst>
                                    </p:anim>
                                    <p:anim calcmode="lin" valueType="num">
                                      <p:cBhvr additive="base">
                                        <p:cTn id="12" dur="500" fill="hold"/>
                                        <p:tgtEl>
                                          <p:spTgt spid="43201"/>
                                        </p:tgtEl>
                                        <p:attrNameLst>
                                          <p:attrName>ppt_y</p:attrName>
                                        </p:attrNameLst>
                                      </p:cBhvr>
                                      <p:tavLst>
                                        <p:tav tm="0">
                                          <p:val>
                                            <p:strVal val="#ppt_y"/>
                                          </p:val>
                                        </p:tav>
                                        <p:tav tm="100000">
                                          <p:val>
                                            <p:strVal val="#ppt_y"/>
                                          </p:val>
                                        </p:tav>
                                      </p:tavLst>
                                    </p:anim>
                                  </p:childTnLst>
                                </p:cTn>
                              </p:par>
                              <p:par>
                                <p:cTn id="13" presetID="2" presetClass="entr" presetSubtype="2" dur="500" decel="50000" fill="hold" nodeType="withEffect">
                                  <p:stCondLst>
                                    <p:cond delay="200"/>
                                  </p:stCondLst>
                                  <p:childTnLst>
                                    <p:set>
                                      <p:cBhvr>
                                        <p:cTn id="14" dur="1" fill="hold">
                                          <p:stCondLst>
                                            <p:cond delay="0"/>
                                          </p:stCondLst>
                                        </p:cTn>
                                        <p:tgtEl>
                                          <p:spTgt spid="43200"/>
                                        </p:tgtEl>
                                        <p:attrNameLst>
                                          <p:attrName>style.visibility</p:attrName>
                                        </p:attrNameLst>
                                      </p:cBhvr>
                                      <p:to>
                                        <p:strVal val="visible"/>
                                      </p:to>
                                    </p:set>
                                    <p:anim calcmode="lin" valueType="num">
                                      <p:cBhvr additive="base">
                                        <p:cTn id="15" dur="500" fill="hold"/>
                                        <p:tgtEl>
                                          <p:spTgt spid="43200"/>
                                        </p:tgtEl>
                                        <p:attrNameLst>
                                          <p:attrName>ppt_x</p:attrName>
                                        </p:attrNameLst>
                                      </p:cBhvr>
                                      <p:tavLst>
                                        <p:tav tm="0">
                                          <p:val>
                                            <p:strVal val="1+#ppt_w/2"/>
                                          </p:val>
                                        </p:tav>
                                        <p:tav tm="100000">
                                          <p:val>
                                            <p:strVal val="#ppt_x"/>
                                          </p:val>
                                        </p:tav>
                                      </p:tavLst>
                                    </p:anim>
                                    <p:anim calcmode="lin" valueType="num">
                                      <p:cBhvr additive="base">
                                        <p:cTn id="16" dur="500" fill="hold"/>
                                        <p:tgtEl>
                                          <p:spTgt spid="43200"/>
                                        </p:tgtEl>
                                        <p:attrNameLst>
                                          <p:attrName>ppt_y</p:attrName>
                                        </p:attrNameLst>
                                      </p:cBhvr>
                                      <p:tavLst>
                                        <p:tav tm="0">
                                          <p:val>
                                            <p:strVal val="#ppt_y"/>
                                          </p:val>
                                        </p:tav>
                                        <p:tav tm="100000">
                                          <p:val>
                                            <p:strVal val="#ppt_y"/>
                                          </p:val>
                                        </p:tav>
                                      </p:tavLst>
                                    </p:anim>
                                  </p:childTnLst>
                                </p:cTn>
                              </p:par>
                              <p:par>
                                <p:cTn id="17" presetID="2" presetClass="entr" presetSubtype="2" dur="500" decel="50000" fill="hold" nodeType="withEffect">
                                  <p:stCondLst>
                                    <p:cond delay="300"/>
                                  </p:stCondLst>
                                  <p:childTnLst>
                                    <p:set>
                                      <p:cBhvr>
                                        <p:cTn id="18" dur="1" fill="hold">
                                          <p:stCondLst>
                                            <p:cond delay="0"/>
                                          </p:stCondLst>
                                        </p:cTn>
                                        <p:tgtEl>
                                          <p:spTgt spid="43199"/>
                                        </p:tgtEl>
                                        <p:attrNameLst>
                                          <p:attrName>style.visibility</p:attrName>
                                        </p:attrNameLst>
                                      </p:cBhvr>
                                      <p:to>
                                        <p:strVal val="visible"/>
                                      </p:to>
                                    </p:set>
                                    <p:anim calcmode="lin" valueType="num">
                                      <p:cBhvr additive="base">
                                        <p:cTn id="19" dur="500" fill="hold"/>
                                        <p:tgtEl>
                                          <p:spTgt spid="43199"/>
                                        </p:tgtEl>
                                        <p:attrNameLst>
                                          <p:attrName>ppt_x</p:attrName>
                                        </p:attrNameLst>
                                      </p:cBhvr>
                                      <p:tavLst>
                                        <p:tav tm="0">
                                          <p:val>
                                            <p:strVal val="1+#ppt_w/2"/>
                                          </p:val>
                                        </p:tav>
                                        <p:tav tm="100000">
                                          <p:val>
                                            <p:strVal val="#ppt_x"/>
                                          </p:val>
                                        </p:tav>
                                      </p:tavLst>
                                    </p:anim>
                                    <p:anim calcmode="lin" valueType="num">
                                      <p:cBhvr additive="base">
                                        <p:cTn id="20" dur="500" fill="hold"/>
                                        <p:tgtEl>
                                          <p:spTgt spid="43199"/>
                                        </p:tgtEl>
                                        <p:attrNameLst>
                                          <p:attrName>ppt_y</p:attrName>
                                        </p:attrNameLst>
                                      </p:cBhvr>
                                      <p:tavLst>
                                        <p:tav tm="0">
                                          <p:val>
                                            <p:strVal val="#ppt_y"/>
                                          </p:val>
                                        </p:tav>
                                        <p:tav tm="100000">
                                          <p:val>
                                            <p:strVal val="#ppt_y"/>
                                          </p:val>
                                        </p:tav>
                                      </p:tavLst>
                                    </p:anim>
                                  </p:childTnLst>
                                </p:cTn>
                              </p:par>
                              <p:par>
                                <p:cTn id="21" presetID="2" presetClass="entr" presetSubtype="2" dur="500" decel="50000" fill="hold" nodeType="withEffect">
                                  <p:stCondLst>
                                    <p:cond delay="400"/>
                                  </p:stCondLst>
                                  <p:childTnLst>
                                    <p:set>
                                      <p:cBhvr>
                                        <p:cTn id="22" dur="1" fill="hold">
                                          <p:stCondLst>
                                            <p:cond delay="0"/>
                                          </p:stCondLst>
                                        </p:cTn>
                                        <p:tgtEl>
                                          <p:spTgt spid="43196"/>
                                        </p:tgtEl>
                                        <p:attrNameLst>
                                          <p:attrName>style.visibility</p:attrName>
                                        </p:attrNameLst>
                                      </p:cBhvr>
                                      <p:to>
                                        <p:strVal val="visible"/>
                                      </p:to>
                                    </p:set>
                                    <p:anim calcmode="lin" valueType="num">
                                      <p:cBhvr additive="base">
                                        <p:cTn id="23" dur="500" fill="hold"/>
                                        <p:tgtEl>
                                          <p:spTgt spid="43196"/>
                                        </p:tgtEl>
                                        <p:attrNameLst>
                                          <p:attrName>ppt_x</p:attrName>
                                        </p:attrNameLst>
                                      </p:cBhvr>
                                      <p:tavLst>
                                        <p:tav tm="0">
                                          <p:val>
                                            <p:strVal val="1+#ppt_w/2"/>
                                          </p:val>
                                        </p:tav>
                                        <p:tav tm="100000">
                                          <p:val>
                                            <p:strVal val="#ppt_x"/>
                                          </p:val>
                                        </p:tav>
                                      </p:tavLst>
                                    </p:anim>
                                    <p:anim calcmode="lin" valueType="num">
                                      <p:cBhvr additive="base">
                                        <p:cTn id="24" dur="500" fill="hold"/>
                                        <p:tgtEl>
                                          <p:spTgt spid="43196"/>
                                        </p:tgtEl>
                                        <p:attrNameLst>
                                          <p:attrName>ppt_y</p:attrName>
                                        </p:attrNameLst>
                                      </p:cBhvr>
                                      <p:tavLst>
                                        <p:tav tm="0">
                                          <p:val>
                                            <p:strVal val="#ppt_y"/>
                                          </p:val>
                                        </p:tav>
                                        <p:tav tm="100000">
                                          <p:val>
                                            <p:strVal val="#ppt_y"/>
                                          </p:val>
                                        </p:tav>
                                      </p:tavLst>
                                    </p:anim>
                                  </p:childTnLst>
                                </p:cTn>
                              </p:par>
                              <p:par>
                                <p:cTn id="25" presetID="2" presetClass="entr" presetSubtype="2" dur="500" decel="50000" fill="hold" nodeType="withEffect">
                                  <p:stCondLst>
                                    <p:cond delay="500"/>
                                  </p:stCondLst>
                                  <p:childTnLst>
                                    <p:set>
                                      <p:cBhvr>
                                        <p:cTn id="26" dur="1" fill="hold">
                                          <p:stCondLst>
                                            <p:cond delay="0"/>
                                          </p:stCondLst>
                                        </p:cTn>
                                        <p:tgtEl>
                                          <p:spTgt spid="43197"/>
                                        </p:tgtEl>
                                        <p:attrNameLst>
                                          <p:attrName>style.visibility</p:attrName>
                                        </p:attrNameLst>
                                      </p:cBhvr>
                                      <p:to>
                                        <p:strVal val="visible"/>
                                      </p:to>
                                    </p:set>
                                    <p:anim calcmode="lin" valueType="num">
                                      <p:cBhvr additive="base">
                                        <p:cTn id="27" dur="500" fill="hold"/>
                                        <p:tgtEl>
                                          <p:spTgt spid="43197"/>
                                        </p:tgtEl>
                                        <p:attrNameLst>
                                          <p:attrName>ppt_x</p:attrName>
                                        </p:attrNameLst>
                                      </p:cBhvr>
                                      <p:tavLst>
                                        <p:tav tm="0">
                                          <p:val>
                                            <p:strVal val="1+#ppt_w/2"/>
                                          </p:val>
                                        </p:tav>
                                        <p:tav tm="100000">
                                          <p:val>
                                            <p:strVal val="#ppt_x"/>
                                          </p:val>
                                        </p:tav>
                                      </p:tavLst>
                                    </p:anim>
                                    <p:anim calcmode="lin" valueType="num">
                                      <p:cBhvr additive="base">
                                        <p:cTn id="28" dur="500" fill="hold"/>
                                        <p:tgtEl>
                                          <p:spTgt spid="43197"/>
                                        </p:tgtEl>
                                        <p:attrNameLst>
                                          <p:attrName>ppt_y</p:attrName>
                                        </p:attrNameLst>
                                      </p:cBhvr>
                                      <p:tavLst>
                                        <p:tav tm="0">
                                          <p:val>
                                            <p:strVal val="#ppt_y"/>
                                          </p:val>
                                        </p:tav>
                                        <p:tav tm="100000">
                                          <p:val>
                                            <p:strVal val="#ppt_y"/>
                                          </p:val>
                                        </p:tav>
                                      </p:tavLst>
                                    </p:anim>
                                  </p:childTnLst>
                                </p:cTn>
                              </p:par>
                              <p:par>
                                <p:cTn id="29" presetID="2" presetClass="entr" presetSubtype="2" dur="500" decel="50000" fill="hold" nodeType="withEffect">
                                  <p:stCondLst>
                                    <p:cond delay="600"/>
                                  </p:stCondLst>
                                  <p:childTnLst>
                                    <p:set>
                                      <p:cBhvr>
                                        <p:cTn id="30" dur="1" fill="hold">
                                          <p:stCondLst>
                                            <p:cond delay="0"/>
                                          </p:stCondLst>
                                        </p:cTn>
                                        <p:tgtEl>
                                          <p:spTgt spid="43198"/>
                                        </p:tgtEl>
                                        <p:attrNameLst>
                                          <p:attrName>style.visibility</p:attrName>
                                        </p:attrNameLst>
                                      </p:cBhvr>
                                      <p:to>
                                        <p:strVal val="visible"/>
                                      </p:to>
                                    </p:set>
                                    <p:anim calcmode="lin" valueType="num">
                                      <p:cBhvr additive="base">
                                        <p:cTn id="31" dur="500" fill="hold"/>
                                        <p:tgtEl>
                                          <p:spTgt spid="43198"/>
                                        </p:tgtEl>
                                        <p:attrNameLst>
                                          <p:attrName>ppt_x</p:attrName>
                                        </p:attrNameLst>
                                      </p:cBhvr>
                                      <p:tavLst>
                                        <p:tav tm="0">
                                          <p:val>
                                            <p:strVal val="1+#ppt_w/2"/>
                                          </p:val>
                                        </p:tav>
                                        <p:tav tm="100000">
                                          <p:val>
                                            <p:strVal val="#ppt_x"/>
                                          </p:val>
                                        </p:tav>
                                      </p:tavLst>
                                    </p:anim>
                                    <p:anim calcmode="lin" valueType="num">
                                      <p:cBhvr additive="base">
                                        <p:cTn id="32" dur="500" fill="hold"/>
                                        <p:tgtEl>
                                          <p:spTgt spid="43198"/>
                                        </p:tgtEl>
                                        <p:attrNameLst>
                                          <p:attrName>ppt_y</p:attrName>
                                        </p:attrNameLst>
                                      </p:cBhvr>
                                      <p:tavLst>
                                        <p:tav tm="0">
                                          <p:val>
                                            <p:strVal val="#ppt_y"/>
                                          </p:val>
                                        </p:tav>
                                        <p:tav tm="100000">
                                          <p:val>
                                            <p:strVal val="#ppt_y"/>
                                          </p:val>
                                        </p:tav>
                                      </p:tavLst>
                                    </p:anim>
                                  </p:childTnLst>
                                </p:cTn>
                              </p:par>
                              <p:par>
                                <p:cTn id="33" presetID="23" presetClass="entr" presetSubtype="16" dur="500" fill="hold" nodeType="withEffect">
                                  <p:stCondLst>
                                    <p:cond delay="600"/>
                                  </p:stCondLst>
                                  <p:childTnLst>
                                    <p:set>
                                      <p:cBhvr>
                                        <p:cTn id="34" dur="1" fill="hold">
                                          <p:stCondLst>
                                            <p:cond delay="0"/>
                                          </p:stCondLst>
                                        </p:cTn>
                                        <p:tgtEl>
                                          <p:spTgt spid="43204"/>
                                        </p:tgtEl>
                                        <p:attrNameLst>
                                          <p:attrName>style.visibility</p:attrName>
                                        </p:attrNameLst>
                                      </p:cBhvr>
                                      <p:to>
                                        <p:strVal val="visible"/>
                                      </p:to>
                                    </p:set>
                                    <p:anim calcmode="lin" valueType="num">
                                      <p:cBhvr>
                                        <p:cTn id="35" dur="500" fill="hold"/>
                                        <p:tgtEl>
                                          <p:spTgt spid="43204"/>
                                        </p:tgtEl>
                                        <p:attrNameLst>
                                          <p:attrName>ppt_w</p:attrName>
                                        </p:attrNameLst>
                                      </p:cBhvr>
                                      <p:tavLst>
                                        <p:tav tm="0">
                                          <p:val>
                                            <p:fltVal val="0"/>
                                          </p:val>
                                        </p:tav>
                                        <p:tav tm="100000">
                                          <p:val>
                                            <p:strVal val="#ppt_w"/>
                                          </p:val>
                                        </p:tav>
                                      </p:tavLst>
                                    </p:anim>
                                    <p:anim calcmode="lin" valueType="num">
                                      <p:cBhvr>
                                        <p:cTn id="36" dur="500" fill="hold"/>
                                        <p:tgtEl>
                                          <p:spTgt spid="43204"/>
                                        </p:tgtEl>
                                        <p:attrNameLst>
                                          <p:attrName>ppt_h</p:attrName>
                                        </p:attrNameLst>
                                      </p:cBhvr>
                                      <p:tavLst>
                                        <p:tav tm="0">
                                          <p:val>
                                            <p:fltVal val="0"/>
                                          </p:val>
                                        </p:tav>
                                        <p:tav tm="100000">
                                          <p:val>
                                            <p:strVal val="#ppt_h"/>
                                          </p:val>
                                        </p:tav>
                                      </p:tavLst>
                                    </p:anim>
                                  </p:childTnLst>
                                </p:cTn>
                              </p:par>
                              <p:par>
                                <p:cTn id="37" presetID="8" presetClass="emph" presetSubtype="0" dur="500" fill="hold" nodeType="withEffect">
                                  <p:stCondLst>
                                    <p:cond delay="600"/>
                                  </p:stCondLst>
                                  <p:childTnLst>
                                    <p:animRot by="21600000">
                                      <p:cBhvr>
                                        <p:cTn id="38" dur="500" fill="hold"/>
                                        <p:tgtEl>
                                          <p:spTgt spid="43204"/>
                                        </p:tgtEl>
                                        <p:attrNameLst>
                                          <p:attrName>r</p:attrName>
                                        </p:attrNameLst>
                                      </p:cBhvr>
                                    </p:animRot>
                                  </p:childTnLst>
                                </p:cTn>
                              </p:par>
                              <p:par>
                                <p:cTn id="39" presetID="8" presetClass="emph" presetSubtype="0" dur="150" decel="50000" autoRev="1" fill="hold" nodeType="withEffect">
                                  <p:stCondLst>
                                    <p:cond delay="1100"/>
                                  </p:stCondLst>
                                  <p:childTnLst>
                                    <p:animRot by="1500000">
                                      <p:cBhvr>
                                        <p:cTn id="40" dur="150" fill="hold"/>
                                        <p:tgtEl>
                                          <p:spTgt spid="43204"/>
                                        </p:tgtEl>
                                        <p:attrNameLst>
                                          <p:attrName>r</p:attrName>
                                        </p:attrNameLst>
                                      </p:cBhvr>
                                    </p:animRot>
                                  </p:childTnLst>
                                </p:cTn>
                              </p:par>
                              <p:par>
                                <p:cTn id="41" presetID="1" presetClass="entr" presetSubtype="0" dur="1" fill="hold" nodeType="withEffect">
                                  <p:stCondLst>
                                    <p:cond delay="1000"/>
                                  </p:stCondLst>
                                  <p:childTnLst>
                                    <p:set>
                                      <p:cBhvr>
                                        <p:cTn id="42" dur="1" fill="hold">
                                          <p:stCondLst>
                                            <p:cond delay="0"/>
                                          </p:stCondLst>
                                        </p:cTn>
                                        <p:tgtEl>
                                          <p:spTgt spid="32976"/>
                                        </p:tgtEl>
                                        <p:attrNameLst>
                                          <p:attrName>style.visibility</p:attrName>
                                        </p:attrNameLst>
                                      </p:cBhvr>
                                      <p:to>
                                        <p:strVal val="visible"/>
                                      </p:to>
                                    </p:set>
                                  </p:childTnLst>
                                </p:cTn>
                              </p:par>
                              <p:par>
                                <p:cTn id="43" presetID="0" presetClass="path" presetSubtype="0" dur="500" accel="50000" decel="50000" fill="hold" nodeType="withEffect">
                                  <p:stCondLst>
                                    <p:cond delay="1000"/>
                                  </p:stCondLst>
                                  <p:childTnLst>
                                    <p:animMotion origin="layout" path="M 0 0 L 0.00017 0.83874" pathEditMode="relative" ptsTypes="AA">
                                      <p:cBhvr>
                                        <p:cTn id="44" dur="500" spd="-100000" fill="hold"/>
                                        <p:tgtEl>
                                          <p:spTgt spid="32976"/>
                                        </p:tgtEl>
                                        <p:attrNameLst>
                                          <p:attrName>ppt_x</p:attrName>
                                          <p:attrName>ppt_y</p:attrName>
                                        </p:attrNameLst>
                                      </p:cBhvr>
                                    </p:animMotion>
                                  </p:childTnLst>
                                </p:cTn>
                              </p:par>
                              <p:par>
                                <p:cTn id="45" presetID="1" presetClass="entr" presetSubtype="0" dur="1" fill="hold" nodeType="withEffect">
                                  <p:stCondLst>
                                    <p:cond delay="1200"/>
                                  </p:stCondLst>
                                  <p:childTnLst>
                                    <p:set>
                                      <p:cBhvr>
                                        <p:cTn id="46" dur="1" fill="hold">
                                          <p:stCondLst>
                                            <p:cond delay="0"/>
                                          </p:stCondLst>
                                        </p:cTn>
                                        <p:tgtEl>
                                          <p:spTgt spid="32978"/>
                                        </p:tgtEl>
                                        <p:attrNameLst>
                                          <p:attrName>style.visibility</p:attrName>
                                        </p:attrNameLst>
                                      </p:cBhvr>
                                      <p:to>
                                        <p:strVal val="visible"/>
                                      </p:to>
                                    </p:set>
                                  </p:childTnLst>
                                </p:cTn>
                              </p:par>
                              <p:par>
                                <p:cTn id="47" presetID="0" presetClass="path" presetSubtype="0" dur="500" accel="50000" decel="50000" fill="hold" nodeType="withEffect">
                                  <p:stCondLst>
                                    <p:cond delay="1200"/>
                                  </p:stCondLst>
                                  <p:childTnLst>
                                    <p:animMotion origin="layout" path="M 1.94444E-06 -1.4118E-06 L -0.22691 0.692" pathEditMode="relative" ptsTypes="AA">
                                      <p:cBhvr>
                                        <p:cTn id="48" dur="500" spd="-100000" fill="hold"/>
                                        <p:tgtEl>
                                          <p:spTgt spid="32978"/>
                                        </p:tgtEl>
                                        <p:attrNameLst>
                                          <p:attrName>ppt_x</p:attrName>
                                          <p:attrName>ppt_y</p:attrName>
                                        </p:attrNameLst>
                                      </p:cBhvr>
                                    </p:animMotion>
                                  </p:childTnLst>
                                </p:cTn>
                              </p:par>
                              <p:par>
                                <p:cTn id="49" presetID="2" presetClass="entr" presetSubtype="8" dur="500" fill="hold" grpId="0" nodeType="withEffect">
                                  <p:stCondLst>
                                    <p:cond delay="800"/>
                                  </p:stCondLst>
                                  <p:childTnLst>
                                    <p:set>
                                      <p:cBhvr>
                                        <p:cTn id="50" dur="1" fill="hold">
                                          <p:stCondLst>
                                            <p:cond delay="0"/>
                                          </p:stCondLst>
                                        </p:cTn>
                                        <p:tgtEl>
                                          <p:spTgt spid="5"/>
                                        </p:tgtEl>
                                        <p:attrNameLst>
                                          <p:attrName>style.visibility</p:attrName>
                                        </p:attrNameLst>
                                      </p:cBhvr>
                                      <p:to>
                                        <p:strVal val="visible"/>
                                      </p:to>
                                    </p:set>
                                    <p:anim calcmode="lin" valueType="num">
                                      <p:cBhvr additive="base">
                                        <p:cTn id="51" dur="500" fill="hold"/>
                                        <p:tgtEl>
                                          <p:spTgt spid="5"/>
                                        </p:tgtEl>
                                        <p:attrNameLst>
                                          <p:attrName>ppt_x</p:attrName>
                                        </p:attrNameLst>
                                      </p:cBhvr>
                                      <p:tavLst>
                                        <p:tav tm="0">
                                          <p:val>
                                            <p:strVal val="0-#ppt_w/2"/>
                                          </p:val>
                                        </p:tav>
                                        <p:tav tm="100000">
                                          <p:val>
                                            <p:strVal val="#ppt_x"/>
                                          </p:val>
                                        </p:tav>
                                      </p:tavLst>
                                    </p:anim>
                                    <p:anim calcmode="lin" valueType="num">
                                      <p:cBhvr additive="base">
                                        <p:cTn id="5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4" name="Freeform 19"/>
          <p:cNvSpPr/>
          <p:nvPr/>
        </p:nvSpPr>
        <p:spPr bwMode="auto">
          <a:xfrm>
            <a:off x="2965969" y="-40671"/>
            <a:ext cx="2345696" cy="6918357"/>
          </a:xfrm>
          <a:custGeom>
            <a:gdLst>
              <a:gd name="T0" fmla="*/ 0 w 1703"/>
              <a:gd name="T1" fmla="*/ 0 h 9079"/>
              <a:gd name="T2" fmla="*/ 1703 w 1703"/>
              <a:gd name="T3" fmla="*/ 4539 h 9079"/>
              <a:gd name="T4" fmla="*/ 0 w 1703"/>
              <a:gd name="T5" fmla="*/ 9079 h 9079"/>
            </a:gdLst>
            <a:cxnLst>
              <a:cxn ang="0">
                <a:pos x="T0" y="T1"/>
              </a:cxn>
              <a:cxn ang="0">
                <a:pos x="T2" y="T3"/>
              </a:cxn>
              <a:cxn ang="0">
                <a:pos x="T4" y="T5"/>
              </a:cxn>
            </a:cxnLst>
            <a:rect l="0" t="0" r="r" b="b"/>
            <a:pathLst>
              <a:path w="1703" h="9079">
                <a:moveTo>
                  <a:pt x="0" y="0"/>
                </a:moveTo>
                <a:cubicBezTo>
                  <a:pt x="1060" y="1213"/>
                  <a:pt x="1703" y="2801"/>
                  <a:pt x="1703" y="4539"/>
                </a:cubicBezTo>
                <a:cubicBezTo>
                  <a:pt x="1703" y="6277"/>
                  <a:pt x="1060" y="7865"/>
                  <a:pt x="0" y="9079"/>
                </a:cubicBezTo>
              </a:path>
            </a:pathLst>
          </a:custGeom>
          <a:noFill/>
          <a:ln w="19050" cap="flat">
            <a:solidFill>
              <a:schemeClr val="accent1"/>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108795" tIns="54397" rIns="108795" bIns="54397"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solidFill>
              <a:ea typeface="微软雅黑" panose="020b0503020204020204" pitchFamily="34" charset="-122"/>
            </a:endParaRPr>
          </a:p>
        </p:txBody>
      </p:sp>
      <p:sp>
        <p:nvSpPr>
          <p:cNvPr id="76" name="椭圆 75"/>
          <p:cNvSpPr>
            <a:spLocks noChangeAspect="1"/>
          </p:cNvSpPr>
          <p:nvPr/>
        </p:nvSpPr>
        <p:spPr bwMode="auto">
          <a:xfrm>
            <a:off x="4747337" y="1866380"/>
            <a:ext cx="767625" cy="729575"/>
          </a:xfrm>
          <a:prstGeom prst="ellipse">
            <a:avLst/>
          </a:prstGeom>
          <a:gradFill>
            <a:gsLst>
              <a:gs pos="0">
                <a:srgbClr val="7B32B2"/>
              </a:gs>
              <a:gs pos="100000">
                <a:srgbClr val="401A5D"/>
              </a:gs>
            </a:gsLst>
            <a:lin ang="5400000" scaled="0"/>
          </a:gradFill>
          <a:ln w="9525" cap="flat" cmpd="sng" algn="ctr">
            <a:noFill/>
            <a:prstDash val="solid"/>
            <a:round/>
            <a:headEnd type="none" w="med" len="med"/>
            <a:tailEnd type="none" w="med" len="med"/>
          </a:ln>
          <a:effectLst/>
        </p:spPr>
        <p:txBody>
          <a:bodyPr vert="horz" wrap="square" lIns="108795" tIns="54397" rIns="108795" bIns="54397" numCol="1" rtlCol="0"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088390"/>
            <a:endParaRPr lang="zh-CN" altLang="en-US">
              <a:solidFill>
                <a:schemeClr val="bg1"/>
              </a:solidFill>
              <a:ea typeface="微软雅黑" panose="020b0503020204020204" pitchFamily="34" charset="-122"/>
            </a:endParaRPr>
          </a:p>
        </p:txBody>
      </p:sp>
      <p:sp>
        <p:nvSpPr>
          <p:cNvPr id="77" name="椭圆 76"/>
          <p:cNvSpPr>
            <a:spLocks noChangeAspect="1"/>
          </p:cNvSpPr>
          <p:nvPr/>
        </p:nvSpPr>
        <p:spPr bwMode="auto">
          <a:xfrm>
            <a:off x="4898317" y="2908928"/>
            <a:ext cx="767625" cy="729575"/>
          </a:xfrm>
          <a:prstGeom prst="ellipse">
            <a:avLst/>
          </a:prstGeom>
          <a:gradFill>
            <a:gsLst>
              <a:gs pos="0">
                <a:srgbClr val="7B32B2"/>
              </a:gs>
              <a:gs pos="100000">
                <a:srgbClr val="401A5D"/>
              </a:gs>
            </a:gsLst>
            <a:lin ang="5400000" scaled="0"/>
          </a:gradFill>
          <a:ln w="9525" cap="flat" cmpd="sng" algn="ctr">
            <a:noFill/>
            <a:prstDash val="solid"/>
            <a:round/>
            <a:headEnd type="none" w="med" len="med"/>
            <a:tailEnd type="none" w="med" len="med"/>
          </a:ln>
          <a:effectLst/>
        </p:spPr>
        <p:txBody>
          <a:bodyPr vert="horz" wrap="square" lIns="108795" tIns="54397" rIns="108795" bIns="54397" numCol="1" rtlCol="0"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088390"/>
            <a:endParaRPr lang="zh-CN" altLang="en-US">
              <a:solidFill>
                <a:schemeClr val="bg1"/>
              </a:solidFill>
              <a:ea typeface="微软雅黑" panose="020b0503020204020204" pitchFamily="34" charset="-122"/>
            </a:endParaRPr>
          </a:p>
        </p:txBody>
      </p:sp>
      <p:sp>
        <p:nvSpPr>
          <p:cNvPr id="78" name="椭圆 77"/>
          <p:cNvSpPr>
            <a:spLocks noChangeAspect="1"/>
          </p:cNvSpPr>
          <p:nvPr/>
        </p:nvSpPr>
        <p:spPr bwMode="auto">
          <a:xfrm>
            <a:off x="4863684" y="3981237"/>
            <a:ext cx="767625" cy="729575"/>
          </a:xfrm>
          <a:prstGeom prst="ellipse">
            <a:avLst/>
          </a:prstGeom>
          <a:gradFill>
            <a:gsLst>
              <a:gs pos="0">
                <a:srgbClr val="7B32B2"/>
              </a:gs>
              <a:gs pos="100000">
                <a:srgbClr val="401A5D"/>
              </a:gs>
            </a:gsLst>
            <a:lin ang="5400000" scaled="0"/>
          </a:gradFill>
          <a:ln w="9525" cap="flat" cmpd="sng" algn="ctr">
            <a:noFill/>
            <a:prstDash val="solid"/>
            <a:round/>
            <a:headEnd type="none" w="med" len="med"/>
            <a:tailEnd type="none" w="med" len="med"/>
          </a:ln>
          <a:effectLst/>
        </p:spPr>
        <p:txBody>
          <a:bodyPr vert="horz" wrap="square" lIns="108795" tIns="54397" rIns="108795" bIns="54397" numCol="1" rtlCol="0"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088390"/>
            <a:endParaRPr lang="zh-CN" altLang="en-US">
              <a:solidFill>
                <a:schemeClr val="bg1"/>
              </a:solidFill>
              <a:ea typeface="微软雅黑" panose="020b0503020204020204" pitchFamily="34" charset="-122"/>
            </a:endParaRPr>
          </a:p>
        </p:txBody>
      </p:sp>
      <p:sp>
        <p:nvSpPr>
          <p:cNvPr id="79" name="椭圆 78"/>
          <p:cNvSpPr>
            <a:spLocks noChangeAspect="1"/>
          </p:cNvSpPr>
          <p:nvPr/>
        </p:nvSpPr>
        <p:spPr bwMode="auto">
          <a:xfrm>
            <a:off x="4343497" y="5017532"/>
            <a:ext cx="767625" cy="729575"/>
          </a:xfrm>
          <a:prstGeom prst="ellipse">
            <a:avLst/>
          </a:prstGeom>
          <a:gradFill>
            <a:gsLst>
              <a:gs pos="0">
                <a:srgbClr val="7B32B2"/>
              </a:gs>
              <a:gs pos="100000">
                <a:srgbClr val="401A5D"/>
              </a:gs>
            </a:gsLst>
            <a:lin ang="5400000" scaled="0"/>
          </a:gradFill>
          <a:ln w="9525" cap="flat" cmpd="sng" algn="ctr">
            <a:noFill/>
            <a:prstDash val="solid"/>
            <a:round/>
            <a:headEnd type="none" w="med" len="med"/>
            <a:tailEnd type="none" w="med" len="med"/>
          </a:ln>
          <a:effectLst/>
        </p:spPr>
        <p:txBody>
          <a:bodyPr vert="horz" wrap="square" lIns="108795" tIns="54397" rIns="108795" bIns="54397" numCol="1" rtlCol="0"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088390"/>
            <a:endParaRPr lang="zh-CN" altLang="en-US">
              <a:solidFill>
                <a:schemeClr val="bg1"/>
              </a:solidFill>
              <a:ea typeface="微软雅黑" panose="020b0503020204020204" pitchFamily="34" charset="-122"/>
            </a:endParaRPr>
          </a:p>
        </p:txBody>
      </p:sp>
      <p:sp>
        <p:nvSpPr>
          <p:cNvPr id="82" name="圆角矩形 81"/>
          <p:cNvSpPr/>
          <p:nvPr/>
        </p:nvSpPr>
        <p:spPr bwMode="auto">
          <a:xfrm>
            <a:off x="5679435" y="1925890"/>
            <a:ext cx="4555312" cy="608521"/>
          </a:xfrm>
          <a:prstGeom prst="roundRect">
            <a:avLst>
              <a:gd name="adj" fmla="val 50000"/>
            </a:avLst>
          </a:prstGeom>
          <a:gradFill>
            <a:gsLst>
              <a:gs pos="0">
                <a:srgbClr val="7B32B2"/>
              </a:gs>
              <a:gs pos="100000">
                <a:srgbClr val="401A5D"/>
              </a:gs>
            </a:gsLst>
            <a:lin ang="5400000" scaled="0"/>
          </a:gradFill>
          <a:ln w="19050" cap="flat" cmpd="sng" algn="ctr">
            <a:noFill/>
            <a:prstDash val="solid"/>
            <a:round/>
            <a:headEnd type="none" w="med" len="med"/>
            <a:tailEnd type="none" w="med" len="med"/>
          </a:ln>
          <a:effectLst/>
        </p:spPr>
        <p:txBody>
          <a:bodyPr vert="horz" wrap="square" lIns="108795" tIns="54397" rIns="108795" bIns="54397" numCol="1" rtlCol="0"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088390"/>
            <a:endParaRPr lang="zh-CN" altLang="en-US">
              <a:solidFill>
                <a:schemeClr val="bg1"/>
              </a:solidFill>
              <a:ea typeface="微软雅黑" panose="020b0503020204020204" pitchFamily="34" charset="-122"/>
            </a:endParaRPr>
          </a:p>
        </p:txBody>
      </p:sp>
      <p:sp>
        <p:nvSpPr>
          <p:cNvPr id="83" name="圆角矩形 82"/>
          <p:cNvSpPr/>
          <p:nvPr/>
        </p:nvSpPr>
        <p:spPr bwMode="auto">
          <a:xfrm>
            <a:off x="5872568" y="2975859"/>
            <a:ext cx="4471275" cy="608521"/>
          </a:xfrm>
          <a:prstGeom prst="roundRect">
            <a:avLst>
              <a:gd name="adj" fmla="val 50000"/>
            </a:avLst>
          </a:prstGeom>
          <a:gradFill>
            <a:gsLst>
              <a:gs pos="0">
                <a:srgbClr val="7B32B2"/>
              </a:gs>
              <a:gs pos="100000">
                <a:srgbClr val="401A5D"/>
              </a:gs>
            </a:gsLst>
            <a:lin ang="5400000" scaled="0"/>
          </a:gradFill>
          <a:ln w="19050" cap="flat" cmpd="sng" algn="ctr">
            <a:noFill/>
            <a:prstDash val="solid"/>
            <a:round/>
            <a:headEnd type="none" w="med" len="med"/>
            <a:tailEnd type="none" w="med" len="med"/>
          </a:ln>
          <a:effectLst/>
        </p:spPr>
        <p:txBody>
          <a:bodyPr vert="horz" wrap="square" lIns="108795" tIns="54397" rIns="108795" bIns="54397" numCol="1" rtlCol="0"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088390"/>
            <a:endParaRPr lang="zh-CN" altLang="en-US">
              <a:solidFill>
                <a:schemeClr val="bg1"/>
              </a:solidFill>
              <a:ea typeface="微软雅黑" panose="020b0503020204020204" pitchFamily="34" charset="-122"/>
            </a:endParaRPr>
          </a:p>
        </p:txBody>
      </p:sp>
      <p:sp>
        <p:nvSpPr>
          <p:cNvPr id="84" name="圆角矩形 83"/>
          <p:cNvSpPr/>
          <p:nvPr/>
        </p:nvSpPr>
        <p:spPr bwMode="auto">
          <a:xfrm>
            <a:off x="5856934" y="4039648"/>
            <a:ext cx="4301833" cy="608521"/>
          </a:xfrm>
          <a:prstGeom prst="roundRect">
            <a:avLst>
              <a:gd name="adj" fmla="val 50000"/>
            </a:avLst>
          </a:prstGeom>
          <a:gradFill>
            <a:gsLst>
              <a:gs pos="0">
                <a:srgbClr val="7B32B2"/>
              </a:gs>
              <a:gs pos="100000">
                <a:srgbClr val="401A5D"/>
              </a:gs>
            </a:gsLst>
            <a:lin ang="5400000" scaled="0"/>
          </a:gradFill>
          <a:ln w="19050" cap="flat" cmpd="sng" algn="ctr">
            <a:noFill/>
            <a:prstDash val="solid"/>
            <a:round/>
            <a:headEnd type="none" w="med" len="med"/>
            <a:tailEnd type="none" w="med" len="med"/>
          </a:ln>
          <a:effectLst/>
        </p:spPr>
        <p:txBody>
          <a:bodyPr vert="horz" wrap="square" lIns="108795" tIns="54397" rIns="108795" bIns="54397" numCol="1" rtlCol="0"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088390"/>
            <a:endParaRPr lang="zh-CN" altLang="en-US">
              <a:solidFill>
                <a:schemeClr val="bg1"/>
              </a:solidFill>
              <a:ea typeface="微软雅黑" panose="020b0503020204020204" pitchFamily="34" charset="-122"/>
            </a:endParaRPr>
          </a:p>
        </p:txBody>
      </p:sp>
      <p:sp>
        <p:nvSpPr>
          <p:cNvPr id="85" name="圆角矩形 84"/>
          <p:cNvSpPr/>
          <p:nvPr/>
        </p:nvSpPr>
        <p:spPr bwMode="auto">
          <a:xfrm>
            <a:off x="5269325" y="5065827"/>
            <a:ext cx="4554748" cy="608521"/>
          </a:xfrm>
          <a:prstGeom prst="roundRect">
            <a:avLst>
              <a:gd name="adj" fmla="val 50000"/>
            </a:avLst>
          </a:prstGeom>
          <a:gradFill>
            <a:gsLst>
              <a:gs pos="0">
                <a:srgbClr val="7B32B2"/>
              </a:gs>
              <a:gs pos="100000">
                <a:srgbClr val="401A5D"/>
              </a:gs>
            </a:gsLst>
            <a:lin ang="5400000" scaled="0"/>
          </a:gradFill>
          <a:ln w="19050" cap="flat" cmpd="sng" algn="ctr">
            <a:noFill/>
            <a:prstDash val="solid"/>
            <a:round/>
            <a:headEnd type="none" w="med" len="med"/>
            <a:tailEnd type="none" w="med" len="med"/>
          </a:ln>
          <a:effectLst/>
        </p:spPr>
        <p:txBody>
          <a:bodyPr vert="horz" wrap="square" lIns="108795" tIns="54397" rIns="108795" bIns="54397" numCol="1" rtlCol="0"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088390"/>
            <a:endParaRPr lang="zh-CN" altLang="en-US">
              <a:solidFill>
                <a:schemeClr val="bg1"/>
              </a:solidFill>
              <a:ea typeface="微软雅黑" panose="020b0503020204020204" pitchFamily="34" charset="-122"/>
            </a:endParaRPr>
          </a:p>
        </p:txBody>
      </p:sp>
      <p:sp>
        <p:nvSpPr>
          <p:cNvPr id="88" name="TextBox 87"/>
          <p:cNvSpPr txBox="1"/>
          <p:nvPr/>
        </p:nvSpPr>
        <p:spPr>
          <a:xfrm>
            <a:off x="6094135" y="1965687"/>
            <a:ext cx="3646170" cy="538480"/>
          </a:xfrm>
          <a:prstGeom prst="rect">
            <a:avLst/>
          </a:prstGeom>
          <a:noFill/>
          <a:ln>
            <a:noFill/>
          </a:ln>
        </p:spPr>
        <p:txBody>
          <a:bodyPr wrap="none" lIns="108795" tIns="54397" rIns="108795" bIns="54397"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spc="200">
                <a:solidFill>
                  <a:schemeClr val="bg1"/>
                </a:solidFill>
                <a:latin typeface="方正大黑简体" panose="02010601030101010101" charset="-122"/>
                <a:ea typeface="方正大黑简体" panose="02010601030101010101" charset="-122"/>
                <a:sym typeface="+mn-ea"/>
              </a:rPr>
              <a:t>课标解读及核心素养</a:t>
            </a:r>
            <a:endParaRPr lang="zh-CN" altLang="en-US" sz="2800" spc="300">
              <a:solidFill>
                <a:schemeClr val="bg1"/>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6207525" y="3004386"/>
            <a:ext cx="4027170" cy="538480"/>
          </a:xfrm>
          <a:prstGeom prst="rect">
            <a:avLst/>
          </a:prstGeom>
          <a:noFill/>
          <a:ln>
            <a:noFill/>
          </a:ln>
          <a:extLst>
            <a:ext uri="{909E8E84-426E-40DD-AFC4-6F175D3DCCD1}">
              <a14:hiddenFill xmlns:a14="http://schemas.microsoft.com/office/drawing/2010/main">
                <a:solidFill>
                  <a:srgbClr val="005292"/>
                </a:solidFill>
              </a14:hiddenFill>
            </a:ext>
          </a:extLst>
        </p:spPr>
        <p:txBody>
          <a:bodyPr wrap="none" lIns="108795" tIns="54397" rIns="108795" bIns="54397"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spc="200">
                <a:solidFill>
                  <a:schemeClr val="bg1"/>
                </a:solidFill>
                <a:latin typeface="方正大黑简体" panose="02010601030101010101" charset="-122"/>
                <a:ea typeface="方正大黑简体" panose="02010601030101010101" charset="-122"/>
                <a:sym typeface="+mn-ea"/>
              </a:rPr>
              <a:t>单元教学目标及重难点</a:t>
            </a:r>
            <a:endParaRPr lang="zh-CN" altLang="en-US" sz="2800" spc="300">
              <a:solidFill>
                <a:schemeClr val="bg1"/>
              </a:solidFill>
              <a:latin typeface="微软雅黑" panose="020b0503020204020204" pitchFamily="34" charset="-122"/>
              <a:ea typeface="微软雅黑" panose="020b0503020204020204" pitchFamily="34" charset="-122"/>
            </a:endParaRPr>
          </a:p>
        </p:txBody>
      </p:sp>
      <p:sp>
        <p:nvSpPr>
          <p:cNvPr id="90" name="TextBox 89"/>
          <p:cNvSpPr txBox="1"/>
          <p:nvPr/>
        </p:nvSpPr>
        <p:spPr>
          <a:xfrm>
            <a:off x="6181847" y="4080838"/>
            <a:ext cx="2503170" cy="538480"/>
          </a:xfrm>
          <a:prstGeom prst="rect">
            <a:avLst/>
          </a:prstGeom>
          <a:noFill/>
          <a:ln>
            <a:noFill/>
          </a:ln>
        </p:spPr>
        <p:txBody>
          <a:bodyPr wrap="none" lIns="108795" tIns="54397" rIns="108795" bIns="54397"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spc="200">
                <a:solidFill>
                  <a:schemeClr val="bg1"/>
                </a:solidFill>
                <a:latin typeface="方正大黑简体" panose="02010601030101010101" charset="-122"/>
                <a:ea typeface="方正大黑简体" panose="02010601030101010101" charset="-122"/>
                <a:sym typeface="+mn-ea"/>
              </a:rPr>
              <a:t>教材例题解析</a:t>
            </a:r>
            <a:endParaRPr lang="zh-CN" altLang="en-US" sz="2800" spc="300">
              <a:solidFill>
                <a:schemeClr val="bg1"/>
              </a:solidFill>
              <a:latin typeface="微软雅黑" panose="020b0503020204020204" pitchFamily="34" charset="-122"/>
              <a:ea typeface="微软雅黑" panose="020b0503020204020204" pitchFamily="34" charset="-122"/>
            </a:endParaRPr>
          </a:p>
        </p:txBody>
      </p:sp>
      <p:sp>
        <p:nvSpPr>
          <p:cNvPr id="91" name="TextBox 90"/>
          <p:cNvSpPr txBox="1"/>
          <p:nvPr/>
        </p:nvSpPr>
        <p:spPr>
          <a:xfrm>
            <a:off x="5704101" y="5105621"/>
            <a:ext cx="2503170" cy="538480"/>
          </a:xfrm>
          <a:prstGeom prst="rect">
            <a:avLst/>
          </a:prstGeom>
          <a:noFill/>
          <a:ln>
            <a:noFill/>
          </a:ln>
        </p:spPr>
        <p:txBody>
          <a:bodyPr wrap="none" lIns="108795" tIns="54397" rIns="108795" bIns="54397"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spc="200">
                <a:solidFill>
                  <a:schemeClr val="bg1"/>
                </a:solidFill>
                <a:latin typeface="方正大黑简体" panose="02010601030101010101" charset="-122"/>
                <a:ea typeface="方正大黑简体" panose="02010601030101010101" charset="-122"/>
                <a:sym typeface="+mn-ea"/>
              </a:rPr>
              <a:t>教学实施建议</a:t>
            </a:r>
            <a:endParaRPr lang="zh-CN" altLang="en-US" sz="2800" spc="30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977715" y="808205"/>
            <a:ext cx="6005988" cy="729480"/>
            <a:chOff x="6262" y="1273"/>
            <a:chExt cx="9460" cy="1149"/>
          </a:xfrm>
          <a:gradFill>
            <a:gsLst>
              <a:gs pos="0">
                <a:srgbClr val="7B32B2"/>
              </a:gs>
              <a:gs pos="100000">
                <a:srgbClr val="401A5D"/>
              </a:gs>
            </a:gsLst>
            <a:lin ang="5400000" scaled="0"/>
          </a:gradFill>
        </p:grpSpPr>
        <p:sp>
          <p:nvSpPr>
            <p:cNvPr id="75" name="椭圆 74"/>
            <p:cNvSpPr>
              <a:spLocks noChangeAspect="1"/>
            </p:cNvSpPr>
            <p:nvPr/>
          </p:nvSpPr>
          <p:spPr bwMode="auto">
            <a:xfrm>
              <a:off x="6262" y="1273"/>
              <a:ext cx="1209" cy="1149"/>
            </a:xfrm>
            <a:prstGeom prst="ellipse">
              <a:avLst/>
            </a:prstGeom>
            <a:grpFill/>
            <a:ln w="9525" cap="flat" cmpd="sng" algn="ctr">
              <a:noFill/>
              <a:prstDash val="solid"/>
              <a:round/>
              <a:headEnd type="none" w="med" len="med"/>
              <a:tailEnd type="none" w="med" len="med"/>
            </a:ln>
            <a:effectLst/>
          </p:spPr>
          <p:txBody>
            <a:bodyPr vert="horz" wrap="square" lIns="108795" tIns="54397" rIns="108795" bIns="54397" numCol="1" rtlCol="0"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088390"/>
              <a:endParaRPr lang="zh-CN" altLang="en-US">
                <a:solidFill>
                  <a:schemeClr val="bg1"/>
                </a:solidFill>
                <a:ea typeface="微软雅黑" panose="020b0503020204020204" pitchFamily="34" charset="-122"/>
              </a:endParaRPr>
            </a:p>
          </p:txBody>
        </p:sp>
        <p:sp>
          <p:nvSpPr>
            <p:cNvPr id="81" name="圆角矩形 80"/>
            <p:cNvSpPr/>
            <p:nvPr/>
          </p:nvSpPr>
          <p:spPr bwMode="auto">
            <a:xfrm>
              <a:off x="7775" y="1367"/>
              <a:ext cx="7947" cy="958"/>
            </a:xfrm>
            <a:prstGeom prst="roundRect">
              <a:avLst>
                <a:gd name="adj" fmla="val 50000"/>
              </a:avLst>
            </a:prstGeom>
            <a:grpFill/>
            <a:ln w="19050" cap="flat" cmpd="sng" algn="ctr">
              <a:noFill/>
              <a:prstDash val="solid"/>
              <a:round/>
              <a:headEnd type="none" w="med" len="med"/>
              <a:tailEnd type="none" w="med" len="med"/>
            </a:ln>
            <a:effectLst/>
          </p:spPr>
          <p:txBody>
            <a:bodyPr vert="horz" wrap="square" lIns="108795" tIns="54397" rIns="108795" bIns="54397" numCol="1" rtlCol="0"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088390"/>
              <a:endParaRPr lang="zh-CN" altLang="en-US">
                <a:solidFill>
                  <a:schemeClr val="bg1"/>
                </a:solidFill>
                <a:ea typeface="微软雅黑" panose="020b0503020204020204" pitchFamily="34" charset="-122"/>
              </a:endParaRPr>
            </a:p>
          </p:txBody>
        </p:sp>
        <p:sp>
          <p:nvSpPr>
            <p:cNvPr id="87" name="TextBox 86"/>
            <p:cNvSpPr txBox="1"/>
            <p:nvPr/>
          </p:nvSpPr>
          <p:spPr>
            <a:xfrm>
              <a:off x="8449" y="1421"/>
              <a:ext cx="3943" cy="848"/>
            </a:xfrm>
            <a:prstGeom prst="rect">
              <a:avLst/>
            </a:prstGeom>
            <a:grpFill/>
            <a:ln>
              <a:noFill/>
            </a:ln>
          </p:spPr>
          <p:txBody>
            <a:bodyPr wrap="none" lIns="108795" tIns="54397" rIns="108795" bIns="54397"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spc="200">
                  <a:solidFill>
                    <a:schemeClr val="bg1"/>
                  </a:solidFill>
                  <a:latin typeface="方正大黑简体" panose="02010601030101010101" charset="-122"/>
                  <a:ea typeface="方正大黑简体" panose="02010601030101010101" charset="-122"/>
                  <a:sym typeface="+mn-ea"/>
                </a:rPr>
                <a:t>单元教材分析</a:t>
              </a:r>
              <a:endParaRPr lang="zh-CN" altLang="en-US" sz="2800" spc="300">
                <a:solidFill>
                  <a:schemeClr val="bg1"/>
                </a:solidFill>
                <a:latin typeface="微软雅黑" panose="020b0503020204020204" pitchFamily="34" charset="-122"/>
                <a:ea typeface="微软雅黑" panose="020b0503020204020204" pitchFamily="34" charset="-122"/>
              </a:endParaRPr>
            </a:p>
          </p:txBody>
        </p:sp>
        <p:sp>
          <p:nvSpPr>
            <p:cNvPr id="93" name="TextBox 92"/>
            <p:cNvSpPr txBox="1"/>
            <p:nvPr/>
          </p:nvSpPr>
          <p:spPr>
            <a:xfrm>
              <a:off x="6497" y="1323"/>
              <a:ext cx="786" cy="1042"/>
            </a:xfrm>
            <a:prstGeom prst="rect">
              <a:avLst/>
            </a:prstGeom>
            <a:noFill/>
            <a:ln>
              <a:noFill/>
            </a:ln>
          </p:spPr>
          <p:txBody>
            <a:bodyPr wrap="none" lIns="108795" tIns="54397" rIns="108795" bIns="54397"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a:solidFill>
                    <a:schemeClr val="bg1"/>
                  </a:solidFill>
                  <a:latin typeface="微软雅黑" panose="020b0503020204020204" pitchFamily="34" charset="-122"/>
                  <a:ea typeface="微软雅黑" panose="020b0503020204020204" pitchFamily="34" charset="-122"/>
                </a:rPr>
                <a:t>1</a:t>
              </a:r>
              <a:endParaRPr lang="zh-CN" altLang="en-US" sz="3600" b="1">
                <a:solidFill>
                  <a:schemeClr val="bg1"/>
                </a:solidFill>
                <a:latin typeface="微软雅黑" panose="020b0503020204020204" pitchFamily="34" charset="-122"/>
                <a:ea typeface="微软雅黑" panose="020b0503020204020204" pitchFamily="34" charset="-122"/>
              </a:endParaRPr>
            </a:p>
          </p:txBody>
        </p:sp>
      </p:grpSp>
      <p:sp>
        <p:nvSpPr>
          <p:cNvPr id="94" name="TextBox 93"/>
          <p:cNvSpPr txBox="1"/>
          <p:nvPr/>
        </p:nvSpPr>
        <p:spPr>
          <a:xfrm>
            <a:off x="4883229" y="1891622"/>
            <a:ext cx="499110" cy="661670"/>
          </a:xfrm>
          <a:prstGeom prst="rect">
            <a:avLst/>
          </a:prstGeom>
          <a:noFill/>
          <a:ln>
            <a:noFill/>
          </a:ln>
        </p:spPr>
        <p:txBody>
          <a:bodyPr wrap="none" lIns="108795" tIns="54397" rIns="108795" bIns="54397"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a:solidFill>
                  <a:schemeClr val="bg1"/>
                </a:solidFill>
                <a:latin typeface="微软雅黑" panose="020b0503020204020204" pitchFamily="34" charset="-122"/>
                <a:ea typeface="微软雅黑" panose="020b0503020204020204" pitchFamily="34" charset="-122"/>
              </a:rPr>
              <a:t>2</a:t>
            </a:r>
            <a:endParaRPr lang="zh-CN" altLang="en-US" sz="3600" b="1">
              <a:solidFill>
                <a:schemeClr val="bg1"/>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5025371" y="2958592"/>
            <a:ext cx="499110" cy="661670"/>
          </a:xfrm>
          <a:prstGeom prst="rect">
            <a:avLst/>
          </a:prstGeom>
          <a:noFill/>
          <a:ln>
            <a:noFill/>
          </a:ln>
        </p:spPr>
        <p:txBody>
          <a:bodyPr wrap="none" lIns="108795" tIns="54397" rIns="108795" bIns="54397"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a:solidFill>
                  <a:schemeClr val="bg1"/>
                </a:solidFill>
                <a:latin typeface="微软雅黑" panose="020b0503020204020204" pitchFamily="34" charset="-122"/>
                <a:ea typeface="微软雅黑" panose="020b0503020204020204" pitchFamily="34" charset="-122"/>
              </a:rPr>
              <a:t>3</a:t>
            </a:r>
            <a:endParaRPr lang="zh-CN" altLang="en-US" sz="3600" b="1">
              <a:solidFill>
                <a:schemeClr val="bg1"/>
              </a:solidFill>
              <a:latin typeface="微软雅黑" panose="020b0503020204020204" pitchFamily="34" charset="-122"/>
              <a:ea typeface="微软雅黑" panose="020b0503020204020204" pitchFamily="34" charset="-122"/>
            </a:endParaRPr>
          </a:p>
        </p:txBody>
      </p:sp>
      <p:sp>
        <p:nvSpPr>
          <p:cNvPr id="96" name="TextBox 95"/>
          <p:cNvSpPr txBox="1"/>
          <p:nvPr/>
        </p:nvSpPr>
        <p:spPr>
          <a:xfrm>
            <a:off x="4989826" y="4012795"/>
            <a:ext cx="499110" cy="661670"/>
          </a:xfrm>
          <a:prstGeom prst="rect">
            <a:avLst/>
          </a:prstGeom>
          <a:noFill/>
          <a:ln>
            <a:noFill/>
          </a:ln>
        </p:spPr>
        <p:txBody>
          <a:bodyPr wrap="none" lIns="108795" tIns="54397" rIns="108795" bIns="54397"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a:solidFill>
                  <a:schemeClr val="bg1"/>
                </a:solidFill>
                <a:latin typeface="微软雅黑" panose="020b0503020204020204" pitchFamily="34" charset="-122"/>
                <a:ea typeface="微软雅黑" panose="020b0503020204020204" pitchFamily="34" charset="-122"/>
              </a:rPr>
              <a:t>4</a:t>
            </a:r>
            <a:endParaRPr lang="zh-CN" altLang="en-US" sz="3600" b="1">
              <a:solidFill>
                <a:schemeClr val="bg1"/>
              </a:solidFill>
              <a:latin typeface="微软雅黑" panose="020b0503020204020204" pitchFamily="34" charset="-122"/>
              <a:ea typeface="微软雅黑" panose="020b0503020204020204" pitchFamily="34" charset="-122"/>
            </a:endParaRPr>
          </a:p>
        </p:txBody>
      </p:sp>
      <p:sp>
        <p:nvSpPr>
          <p:cNvPr id="97" name="TextBox 96"/>
          <p:cNvSpPr txBox="1"/>
          <p:nvPr/>
        </p:nvSpPr>
        <p:spPr>
          <a:xfrm>
            <a:off x="4477647" y="5072514"/>
            <a:ext cx="499110" cy="661670"/>
          </a:xfrm>
          <a:prstGeom prst="rect">
            <a:avLst/>
          </a:prstGeom>
          <a:noFill/>
          <a:ln>
            <a:noFill/>
          </a:ln>
        </p:spPr>
        <p:txBody>
          <a:bodyPr wrap="none" lIns="108795" tIns="54397" rIns="108795" bIns="54397"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a:solidFill>
                  <a:schemeClr val="bg1"/>
                </a:solidFill>
                <a:latin typeface="微软雅黑" panose="020b0503020204020204" pitchFamily="34" charset="-122"/>
                <a:ea typeface="微软雅黑" panose="020b0503020204020204" pitchFamily="34" charset="-122"/>
              </a:rPr>
              <a:t>5</a:t>
            </a:r>
            <a:endParaRPr lang="zh-CN" altLang="en-US" sz="3600" b="1">
              <a:solidFill>
                <a:schemeClr val="bg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285" y="1668145"/>
            <a:ext cx="4229100" cy="3870960"/>
          </a:xfrm>
          <a:prstGeom prst="rect">
            <a:avLst/>
          </a:prstGeom>
        </p:spPr>
      </p:pic>
      <p:sp>
        <p:nvSpPr>
          <p:cNvPr id="456" name="文本框 455"/>
          <p:cNvSpPr txBox="1"/>
          <p:nvPr/>
        </p:nvSpPr>
        <p:spPr>
          <a:xfrm>
            <a:off x="1150147" y="602418"/>
            <a:ext cx="2236510" cy="132343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8000" b="1">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目录</a:t>
            </a:r>
            <a:endParaRPr lang="zh-CN" altLang="en-US" sz="8000" b="1">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mc:Choice xmlns:p14="http://schemas.microsoft.com/office/powerpoint/2010/main" Requires="p14">
      <p:transition spd="slow" advTm="0" p14:dur="160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1" dur="1000"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up)">
                                      <p:cBhvr>
                                        <p:cTn id="7" dur="1000"/>
                                        <p:tgtEl>
                                          <p:spTgt spid="74"/>
                                        </p:tgtEl>
                                      </p:cBhvr>
                                    </p:animEffect>
                                  </p:childTnLst>
                                </p:cTn>
                              </p:par>
                              <p:par>
                                <p:cTn id="8" presetID="1" presetClass="entr" presetSubtype="0" dur="1" fill="hold" grpId="1" nodeType="withEffect">
                                  <p:stCondLst>
                                    <p:cond delay="200"/>
                                  </p:stCondLst>
                                  <p:childTnLst>
                                    <p:set>
                                      <p:cBhvr>
                                        <p:cTn id="9" dur="1" fill="hold">
                                          <p:stCondLst>
                                            <p:cond delay="0"/>
                                          </p:stCondLst>
                                        </p:cTn>
                                        <p:tgtEl>
                                          <p:spTgt spid="76"/>
                                        </p:tgtEl>
                                        <p:attrNameLst>
                                          <p:attrName>style.visibility</p:attrName>
                                        </p:attrNameLst>
                                      </p:cBhvr>
                                      <p:to>
                                        <p:strVal val="visible"/>
                                      </p:to>
                                    </p:set>
                                  </p:childTnLst>
                                </p:cTn>
                              </p:par>
                              <p:par>
                                <p:cTn id="10" presetID="56" presetClass="path" presetSubtype="0" dur="500" accel="50000" decel="50000" fill="hold" grpId="0" nodeType="withEffect">
                                  <p:stCondLst>
                                    <p:cond delay="200"/>
                                  </p:stCondLst>
                                  <p:childTnLst>
                                    <p:animMotion origin="layout" path="M -0.14427 0.2174 L 2.22222E-06 -3.84829E-06" pathEditMode="relative" rAng="0" ptsTypes="AA">
                                      <p:cBhvr>
                                        <p:cTn id="11" dur="500" fill="hold"/>
                                        <p:tgtEl>
                                          <p:spTgt spid="76"/>
                                        </p:tgtEl>
                                        <p:attrNameLst>
                                          <p:attrName>ppt_x</p:attrName>
                                          <p:attrName>ppt_y</p:attrName>
                                        </p:attrNameLst>
                                      </p:cBhvr>
                                      <p:rCtr x="7205" y="-10870"/>
                                    </p:animMotion>
                                  </p:childTnLst>
                                </p:cTn>
                              </p:par>
                              <p:par>
                                <p:cTn id="12" presetID="1" presetClass="entr" presetSubtype="0" dur="1" fill="hold" grpId="1" nodeType="withEffect">
                                  <p:stCondLst>
                                    <p:cond delay="400"/>
                                  </p:stCondLst>
                                  <p:childTnLst>
                                    <p:set>
                                      <p:cBhvr>
                                        <p:cTn id="13" dur="1" fill="hold">
                                          <p:stCondLst>
                                            <p:cond delay="0"/>
                                          </p:stCondLst>
                                        </p:cTn>
                                        <p:tgtEl>
                                          <p:spTgt spid="77"/>
                                        </p:tgtEl>
                                        <p:attrNameLst>
                                          <p:attrName>style.visibility</p:attrName>
                                        </p:attrNameLst>
                                      </p:cBhvr>
                                      <p:to>
                                        <p:strVal val="visible"/>
                                      </p:to>
                                    </p:set>
                                  </p:childTnLst>
                                </p:cTn>
                              </p:par>
                              <p:par>
                                <p:cTn id="14" presetID="56" presetClass="path" presetSubtype="0" dur="500" accel="50000" decel="50000" fill="hold" grpId="0" nodeType="withEffect">
                                  <p:stCondLst>
                                    <p:cond delay="400"/>
                                  </p:stCondLst>
                                  <p:childTnLst>
                                    <p:animMotion origin="layout" path="M -0.16632 0.09506 L 3.61111E-06 -4.27382E-06" pathEditMode="relative" rAng="0" ptsTypes="AA">
                                      <p:cBhvr>
                                        <p:cTn id="15" dur="500" fill="hold"/>
                                        <p:tgtEl>
                                          <p:spTgt spid="77"/>
                                        </p:tgtEl>
                                        <p:attrNameLst>
                                          <p:attrName>ppt_x</p:attrName>
                                          <p:attrName>ppt_y</p:attrName>
                                        </p:attrNameLst>
                                      </p:cBhvr>
                                      <p:rCtr x="8316" y="-4764"/>
                                    </p:animMotion>
                                  </p:childTnLst>
                                </p:cTn>
                              </p:par>
                              <p:par>
                                <p:cTn id="16" presetID="1" presetClass="entr" presetSubtype="0" dur="1" fill="hold" grpId="1" nodeType="withEffect">
                                  <p:stCondLst>
                                    <p:cond delay="600"/>
                                  </p:stCondLst>
                                  <p:childTnLst>
                                    <p:set>
                                      <p:cBhvr>
                                        <p:cTn id="17" dur="1" fill="hold">
                                          <p:stCondLst>
                                            <p:cond delay="0"/>
                                          </p:stCondLst>
                                        </p:cTn>
                                        <p:tgtEl>
                                          <p:spTgt spid="78"/>
                                        </p:tgtEl>
                                        <p:attrNameLst>
                                          <p:attrName>style.visibility</p:attrName>
                                        </p:attrNameLst>
                                      </p:cBhvr>
                                      <p:to>
                                        <p:strVal val="visible"/>
                                      </p:to>
                                    </p:set>
                                  </p:childTnLst>
                                </p:cTn>
                              </p:par>
                              <p:par>
                                <p:cTn id="18" presetID="56" presetClass="path" presetSubtype="0" dur="500" accel="50000" decel="50000" fill="hold" grpId="0" nodeType="withEffect">
                                  <p:stCondLst>
                                    <p:cond delay="600"/>
                                  </p:stCondLst>
                                  <p:childTnLst>
                                    <p:animMotion origin="layout" path="M -0.16632 -0.02752 L 1.11111E-06 4.0333E-06" pathEditMode="relative" rAng="0" ptsTypes="AA">
                                      <p:cBhvr>
                                        <p:cTn id="19" dur="500" fill="hold"/>
                                        <p:tgtEl>
                                          <p:spTgt spid="78"/>
                                        </p:tgtEl>
                                        <p:attrNameLst>
                                          <p:attrName>ppt_x</p:attrName>
                                          <p:attrName>ppt_y</p:attrName>
                                        </p:attrNameLst>
                                      </p:cBhvr>
                                      <p:rCtr x="8316" y="1364"/>
                                    </p:animMotion>
                                  </p:childTnLst>
                                </p:cTn>
                              </p:par>
                              <p:par>
                                <p:cTn id="20" presetID="1" presetClass="entr" presetSubtype="0" dur="1" fill="hold" grpId="1" nodeType="withEffect">
                                  <p:stCondLst>
                                    <p:cond delay="800"/>
                                  </p:stCondLst>
                                  <p:childTnLst>
                                    <p:set>
                                      <p:cBhvr>
                                        <p:cTn id="21" dur="1" fill="hold">
                                          <p:stCondLst>
                                            <p:cond delay="0"/>
                                          </p:stCondLst>
                                        </p:cTn>
                                        <p:tgtEl>
                                          <p:spTgt spid="79"/>
                                        </p:tgtEl>
                                        <p:attrNameLst>
                                          <p:attrName>style.visibility</p:attrName>
                                        </p:attrNameLst>
                                      </p:cBhvr>
                                      <p:to>
                                        <p:strVal val="visible"/>
                                      </p:to>
                                    </p:set>
                                  </p:childTnLst>
                                </p:cTn>
                              </p:par>
                              <p:par>
                                <p:cTn id="22" presetID="56" presetClass="path" presetSubtype="0" dur="500" accel="50000" decel="50000" fill="hold" grpId="0" nodeType="withEffect">
                                  <p:stCondLst>
                                    <p:cond delay="800"/>
                                  </p:stCondLst>
                                  <p:childTnLst>
                                    <p:animMotion origin="layout" path="M -0.1467 -0.15171 L 1.66667E-06 3.46901E-06" pathEditMode="relative" rAng="0" ptsTypes="AA">
                                      <p:cBhvr>
                                        <p:cTn id="23" dur="500" fill="hold"/>
                                        <p:tgtEl>
                                          <p:spTgt spid="79"/>
                                        </p:tgtEl>
                                        <p:attrNameLst>
                                          <p:attrName>ppt_x</p:attrName>
                                          <p:attrName>ppt_y</p:attrName>
                                        </p:attrNameLst>
                                      </p:cBhvr>
                                      <p:rCtr x="7326" y="7586"/>
                                    </p:animMotion>
                                  </p:childTnLst>
                                </p:cTn>
                              </p:par>
                            </p:childTnLst>
                          </p:cTn>
                        </p:par>
                        <p:par>
                          <p:cTn id="24" fill="hold" nodeType="afterGroup">
                            <p:stCondLst>
                              <p:cond delay="1300"/>
                            </p:stCondLst>
                            <p:childTnLst>
                              <p:par>
                                <p:cTn id="25" presetID="31" presetClass="entr" presetSubtype="0" dur="300" fill="hold" grpId="0" nodeType="afterEffect">
                                  <p:stCondLst>
                                    <p:cond delay="0"/>
                                  </p:stCondLst>
                                  <p:childTnLst>
                                    <p:set>
                                      <p:cBhvr>
                                        <p:cTn id="26" dur="1" fill="hold">
                                          <p:stCondLst>
                                            <p:cond delay="0"/>
                                          </p:stCondLst>
                                        </p:cTn>
                                        <p:tgtEl>
                                          <p:spTgt spid="94"/>
                                        </p:tgtEl>
                                        <p:attrNameLst>
                                          <p:attrName>style.visibility</p:attrName>
                                        </p:attrNameLst>
                                      </p:cBhvr>
                                      <p:to>
                                        <p:strVal val="visible"/>
                                      </p:to>
                                    </p:set>
                                    <p:anim calcmode="lin" valueType="num">
                                      <p:cBhvr>
                                        <p:cTn id="27" dur="300" fill="hold"/>
                                        <p:tgtEl>
                                          <p:spTgt spid="94"/>
                                        </p:tgtEl>
                                        <p:attrNameLst>
                                          <p:attrName>ppt_w</p:attrName>
                                        </p:attrNameLst>
                                      </p:cBhvr>
                                      <p:tavLst>
                                        <p:tav tm="0">
                                          <p:val>
                                            <p:fltVal val="0"/>
                                          </p:val>
                                        </p:tav>
                                        <p:tav tm="100000">
                                          <p:val>
                                            <p:strVal val="#ppt_w"/>
                                          </p:val>
                                        </p:tav>
                                      </p:tavLst>
                                    </p:anim>
                                    <p:anim calcmode="lin" valueType="num">
                                      <p:cBhvr>
                                        <p:cTn id="28" dur="300" fill="hold"/>
                                        <p:tgtEl>
                                          <p:spTgt spid="94"/>
                                        </p:tgtEl>
                                        <p:attrNameLst>
                                          <p:attrName>ppt_h</p:attrName>
                                        </p:attrNameLst>
                                      </p:cBhvr>
                                      <p:tavLst>
                                        <p:tav tm="0">
                                          <p:val>
                                            <p:fltVal val="0"/>
                                          </p:val>
                                        </p:tav>
                                        <p:tav tm="100000">
                                          <p:val>
                                            <p:strVal val="#ppt_h"/>
                                          </p:val>
                                        </p:tav>
                                      </p:tavLst>
                                    </p:anim>
                                    <p:anim calcmode="lin" valueType="num">
                                      <p:cBhvr>
                                        <p:cTn id="29" dur="300" fill="hold"/>
                                        <p:tgtEl>
                                          <p:spTgt spid="94"/>
                                        </p:tgtEl>
                                        <p:attrNameLst>
                                          <p:attrName>style.rotation</p:attrName>
                                        </p:attrNameLst>
                                      </p:cBhvr>
                                      <p:tavLst>
                                        <p:tav tm="0">
                                          <p:val>
                                            <p:fltVal val="90"/>
                                          </p:val>
                                        </p:tav>
                                        <p:tav tm="100000">
                                          <p:val>
                                            <p:fltVal val="0"/>
                                          </p:val>
                                        </p:tav>
                                      </p:tavLst>
                                    </p:anim>
                                    <p:animEffect transition="in" filter="fade">
                                      <p:cBhvr>
                                        <p:cTn id="30" dur="300"/>
                                        <p:tgtEl>
                                          <p:spTgt spid="94"/>
                                        </p:tgtEl>
                                      </p:cBhvr>
                                    </p:animEffect>
                                  </p:childTnLst>
                                </p:cTn>
                              </p:par>
                            </p:childTnLst>
                          </p:cTn>
                        </p:par>
                        <p:par>
                          <p:cTn id="31" fill="hold" nodeType="afterGroup">
                            <p:stCondLst>
                              <p:cond delay="1600"/>
                            </p:stCondLst>
                            <p:childTnLst>
                              <p:par>
                                <p:cTn id="32" presetID="22" presetClass="entr" presetSubtype="8" dur="500" fill="hold" grpId="0" nodeType="afterEffect">
                                  <p:stCondLst>
                                    <p:cond delay="0"/>
                                  </p:stCondLst>
                                  <p:childTnLst>
                                    <p:set>
                                      <p:cBhvr>
                                        <p:cTn id="33" dur="1" fill="hold">
                                          <p:stCondLst>
                                            <p:cond delay="0"/>
                                          </p:stCondLst>
                                        </p:cTn>
                                        <p:tgtEl>
                                          <p:spTgt spid="88"/>
                                        </p:tgtEl>
                                        <p:attrNameLst>
                                          <p:attrName>style.visibility</p:attrName>
                                        </p:attrNameLst>
                                      </p:cBhvr>
                                      <p:to>
                                        <p:strVal val="visible"/>
                                      </p:to>
                                    </p:set>
                                    <p:animEffect transition="in" filter="wipe(left)">
                                      <p:cBhvr>
                                        <p:cTn id="34" dur="500"/>
                                        <p:tgtEl>
                                          <p:spTgt spid="88"/>
                                        </p:tgtEl>
                                      </p:cBhvr>
                                    </p:animEffect>
                                  </p:childTnLst>
                                </p:cTn>
                              </p:par>
                              <p:par>
                                <p:cTn id="35" presetID="22" presetClass="entr" presetSubtype="8" dur="500" fill="hold" grpId="0" nodeType="withEffect">
                                  <p:stCondLst>
                                    <p:cond delay="0"/>
                                  </p:stCondLst>
                                  <p:childTnLst>
                                    <p:set>
                                      <p:cBhvr>
                                        <p:cTn id="36" dur="1" fill="hold">
                                          <p:stCondLst>
                                            <p:cond delay="0"/>
                                          </p:stCondLst>
                                        </p:cTn>
                                        <p:tgtEl>
                                          <p:spTgt spid="82"/>
                                        </p:tgtEl>
                                        <p:attrNameLst>
                                          <p:attrName>style.visibility</p:attrName>
                                        </p:attrNameLst>
                                      </p:cBhvr>
                                      <p:to>
                                        <p:strVal val="visible"/>
                                      </p:to>
                                    </p:set>
                                    <p:animEffect transition="in" filter="wipe(left)">
                                      <p:cBhvr>
                                        <p:cTn id="37" dur="500"/>
                                        <p:tgtEl>
                                          <p:spTgt spid="82"/>
                                        </p:tgtEl>
                                      </p:cBhvr>
                                    </p:animEffect>
                                  </p:childTnLst>
                                </p:cTn>
                              </p:par>
                            </p:childTnLst>
                          </p:cTn>
                        </p:par>
                        <p:par>
                          <p:cTn id="38" fill="hold" nodeType="afterGroup">
                            <p:stCondLst>
                              <p:cond delay="2100"/>
                            </p:stCondLst>
                            <p:childTnLst>
                              <p:par>
                                <p:cTn id="39" presetID="31" presetClass="entr" presetSubtype="0" dur="300" fill="hold" grpId="0" nodeType="afterEffect">
                                  <p:stCondLst>
                                    <p:cond delay="0"/>
                                  </p:stCondLst>
                                  <p:childTnLst>
                                    <p:set>
                                      <p:cBhvr>
                                        <p:cTn id="40" dur="1" fill="hold">
                                          <p:stCondLst>
                                            <p:cond delay="0"/>
                                          </p:stCondLst>
                                        </p:cTn>
                                        <p:tgtEl>
                                          <p:spTgt spid="95"/>
                                        </p:tgtEl>
                                        <p:attrNameLst>
                                          <p:attrName>style.visibility</p:attrName>
                                        </p:attrNameLst>
                                      </p:cBhvr>
                                      <p:to>
                                        <p:strVal val="visible"/>
                                      </p:to>
                                    </p:set>
                                    <p:anim calcmode="lin" valueType="num">
                                      <p:cBhvr>
                                        <p:cTn id="41" dur="300" fill="hold"/>
                                        <p:tgtEl>
                                          <p:spTgt spid="95"/>
                                        </p:tgtEl>
                                        <p:attrNameLst>
                                          <p:attrName>ppt_w</p:attrName>
                                        </p:attrNameLst>
                                      </p:cBhvr>
                                      <p:tavLst>
                                        <p:tav tm="0">
                                          <p:val>
                                            <p:fltVal val="0"/>
                                          </p:val>
                                        </p:tav>
                                        <p:tav tm="100000">
                                          <p:val>
                                            <p:strVal val="#ppt_w"/>
                                          </p:val>
                                        </p:tav>
                                      </p:tavLst>
                                    </p:anim>
                                    <p:anim calcmode="lin" valueType="num">
                                      <p:cBhvr>
                                        <p:cTn id="42" dur="300" fill="hold"/>
                                        <p:tgtEl>
                                          <p:spTgt spid="95"/>
                                        </p:tgtEl>
                                        <p:attrNameLst>
                                          <p:attrName>ppt_h</p:attrName>
                                        </p:attrNameLst>
                                      </p:cBhvr>
                                      <p:tavLst>
                                        <p:tav tm="0">
                                          <p:val>
                                            <p:fltVal val="0"/>
                                          </p:val>
                                        </p:tav>
                                        <p:tav tm="100000">
                                          <p:val>
                                            <p:strVal val="#ppt_h"/>
                                          </p:val>
                                        </p:tav>
                                      </p:tavLst>
                                    </p:anim>
                                    <p:anim calcmode="lin" valueType="num">
                                      <p:cBhvr>
                                        <p:cTn id="43" dur="300" fill="hold"/>
                                        <p:tgtEl>
                                          <p:spTgt spid="95"/>
                                        </p:tgtEl>
                                        <p:attrNameLst>
                                          <p:attrName>style.rotation</p:attrName>
                                        </p:attrNameLst>
                                      </p:cBhvr>
                                      <p:tavLst>
                                        <p:tav tm="0">
                                          <p:val>
                                            <p:fltVal val="90"/>
                                          </p:val>
                                        </p:tav>
                                        <p:tav tm="100000">
                                          <p:val>
                                            <p:fltVal val="0"/>
                                          </p:val>
                                        </p:tav>
                                      </p:tavLst>
                                    </p:anim>
                                    <p:animEffect transition="in" filter="fade">
                                      <p:cBhvr>
                                        <p:cTn id="44" dur="300"/>
                                        <p:tgtEl>
                                          <p:spTgt spid="95"/>
                                        </p:tgtEl>
                                      </p:cBhvr>
                                    </p:animEffect>
                                  </p:childTnLst>
                                </p:cTn>
                              </p:par>
                            </p:childTnLst>
                          </p:cTn>
                        </p:par>
                        <p:par>
                          <p:cTn id="45" fill="hold" nodeType="afterGroup">
                            <p:stCondLst>
                              <p:cond delay="2400"/>
                            </p:stCondLst>
                            <p:childTnLst>
                              <p:par>
                                <p:cTn id="46" presetID="22" presetClass="entr" presetSubtype="8" dur="500" fill="hold" grpId="0" nodeType="afterEffect">
                                  <p:stCondLst>
                                    <p:cond delay="0"/>
                                  </p:stCondLst>
                                  <p:childTnLst>
                                    <p:set>
                                      <p:cBhvr>
                                        <p:cTn id="47" dur="1" fill="hold">
                                          <p:stCondLst>
                                            <p:cond delay="0"/>
                                          </p:stCondLst>
                                        </p:cTn>
                                        <p:tgtEl>
                                          <p:spTgt spid="89"/>
                                        </p:tgtEl>
                                        <p:attrNameLst>
                                          <p:attrName>style.visibility</p:attrName>
                                        </p:attrNameLst>
                                      </p:cBhvr>
                                      <p:to>
                                        <p:strVal val="visible"/>
                                      </p:to>
                                    </p:set>
                                    <p:animEffect transition="in" filter="wipe(left)">
                                      <p:cBhvr>
                                        <p:cTn id="48" dur="500"/>
                                        <p:tgtEl>
                                          <p:spTgt spid="89"/>
                                        </p:tgtEl>
                                      </p:cBhvr>
                                    </p:animEffect>
                                  </p:childTnLst>
                                </p:cTn>
                              </p:par>
                              <p:par>
                                <p:cTn id="49" presetID="22" presetClass="entr" presetSubtype="8" dur="500" fill="hold" grpId="0" nodeType="withEffect">
                                  <p:stCondLst>
                                    <p:cond delay="0"/>
                                  </p:stCondLst>
                                  <p:childTnLst>
                                    <p:set>
                                      <p:cBhvr>
                                        <p:cTn id="50" dur="1" fill="hold">
                                          <p:stCondLst>
                                            <p:cond delay="0"/>
                                          </p:stCondLst>
                                        </p:cTn>
                                        <p:tgtEl>
                                          <p:spTgt spid="83"/>
                                        </p:tgtEl>
                                        <p:attrNameLst>
                                          <p:attrName>style.visibility</p:attrName>
                                        </p:attrNameLst>
                                      </p:cBhvr>
                                      <p:to>
                                        <p:strVal val="visible"/>
                                      </p:to>
                                    </p:set>
                                    <p:animEffect transition="in" filter="wipe(left)">
                                      <p:cBhvr>
                                        <p:cTn id="51" dur="500"/>
                                        <p:tgtEl>
                                          <p:spTgt spid="83"/>
                                        </p:tgtEl>
                                      </p:cBhvr>
                                    </p:animEffect>
                                  </p:childTnLst>
                                </p:cTn>
                              </p:par>
                            </p:childTnLst>
                          </p:cTn>
                        </p:par>
                        <p:par>
                          <p:cTn id="52" fill="hold" nodeType="afterGroup">
                            <p:stCondLst>
                              <p:cond delay="2900"/>
                            </p:stCondLst>
                            <p:childTnLst>
                              <p:par>
                                <p:cTn id="53" presetID="31" presetClass="entr" presetSubtype="0" dur="300" fill="hold" grpId="0" nodeType="afterEffect">
                                  <p:stCondLst>
                                    <p:cond delay="0"/>
                                  </p:stCondLst>
                                  <p:childTnLst>
                                    <p:set>
                                      <p:cBhvr>
                                        <p:cTn id="54" dur="1" fill="hold">
                                          <p:stCondLst>
                                            <p:cond delay="0"/>
                                          </p:stCondLst>
                                        </p:cTn>
                                        <p:tgtEl>
                                          <p:spTgt spid="96"/>
                                        </p:tgtEl>
                                        <p:attrNameLst>
                                          <p:attrName>style.visibility</p:attrName>
                                        </p:attrNameLst>
                                      </p:cBhvr>
                                      <p:to>
                                        <p:strVal val="visible"/>
                                      </p:to>
                                    </p:set>
                                    <p:anim calcmode="lin" valueType="num">
                                      <p:cBhvr>
                                        <p:cTn id="55" dur="300" fill="hold"/>
                                        <p:tgtEl>
                                          <p:spTgt spid="96"/>
                                        </p:tgtEl>
                                        <p:attrNameLst>
                                          <p:attrName>ppt_w</p:attrName>
                                        </p:attrNameLst>
                                      </p:cBhvr>
                                      <p:tavLst>
                                        <p:tav tm="0">
                                          <p:val>
                                            <p:fltVal val="0"/>
                                          </p:val>
                                        </p:tav>
                                        <p:tav tm="100000">
                                          <p:val>
                                            <p:strVal val="#ppt_w"/>
                                          </p:val>
                                        </p:tav>
                                      </p:tavLst>
                                    </p:anim>
                                    <p:anim calcmode="lin" valueType="num">
                                      <p:cBhvr>
                                        <p:cTn id="56" dur="300" fill="hold"/>
                                        <p:tgtEl>
                                          <p:spTgt spid="96"/>
                                        </p:tgtEl>
                                        <p:attrNameLst>
                                          <p:attrName>ppt_h</p:attrName>
                                        </p:attrNameLst>
                                      </p:cBhvr>
                                      <p:tavLst>
                                        <p:tav tm="0">
                                          <p:val>
                                            <p:fltVal val="0"/>
                                          </p:val>
                                        </p:tav>
                                        <p:tav tm="100000">
                                          <p:val>
                                            <p:strVal val="#ppt_h"/>
                                          </p:val>
                                        </p:tav>
                                      </p:tavLst>
                                    </p:anim>
                                    <p:anim calcmode="lin" valueType="num">
                                      <p:cBhvr>
                                        <p:cTn id="57" dur="300" fill="hold"/>
                                        <p:tgtEl>
                                          <p:spTgt spid="96"/>
                                        </p:tgtEl>
                                        <p:attrNameLst>
                                          <p:attrName>style.rotation</p:attrName>
                                        </p:attrNameLst>
                                      </p:cBhvr>
                                      <p:tavLst>
                                        <p:tav tm="0">
                                          <p:val>
                                            <p:fltVal val="90"/>
                                          </p:val>
                                        </p:tav>
                                        <p:tav tm="100000">
                                          <p:val>
                                            <p:fltVal val="0"/>
                                          </p:val>
                                        </p:tav>
                                      </p:tavLst>
                                    </p:anim>
                                    <p:animEffect transition="in" filter="fade">
                                      <p:cBhvr>
                                        <p:cTn id="58" dur="300"/>
                                        <p:tgtEl>
                                          <p:spTgt spid="96"/>
                                        </p:tgtEl>
                                      </p:cBhvr>
                                    </p:animEffect>
                                  </p:childTnLst>
                                </p:cTn>
                              </p:par>
                            </p:childTnLst>
                          </p:cTn>
                        </p:par>
                        <p:par>
                          <p:cTn id="59" fill="hold" nodeType="afterGroup">
                            <p:stCondLst>
                              <p:cond delay="3200"/>
                            </p:stCondLst>
                            <p:childTnLst>
                              <p:par>
                                <p:cTn id="60" presetID="22" presetClass="entr" presetSubtype="8" dur="500" fill="hold" grpId="0" nodeType="afterEffect">
                                  <p:stCondLst>
                                    <p:cond delay="0"/>
                                  </p:stCondLst>
                                  <p:childTnLst>
                                    <p:set>
                                      <p:cBhvr>
                                        <p:cTn id="61" dur="1" fill="hold">
                                          <p:stCondLst>
                                            <p:cond delay="0"/>
                                          </p:stCondLst>
                                        </p:cTn>
                                        <p:tgtEl>
                                          <p:spTgt spid="90"/>
                                        </p:tgtEl>
                                        <p:attrNameLst>
                                          <p:attrName>style.visibility</p:attrName>
                                        </p:attrNameLst>
                                      </p:cBhvr>
                                      <p:to>
                                        <p:strVal val="visible"/>
                                      </p:to>
                                    </p:set>
                                    <p:animEffect transition="in" filter="wipe(left)">
                                      <p:cBhvr>
                                        <p:cTn id="62" dur="500"/>
                                        <p:tgtEl>
                                          <p:spTgt spid="90"/>
                                        </p:tgtEl>
                                      </p:cBhvr>
                                    </p:animEffect>
                                  </p:childTnLst>
                                </p:cTn>
                              </p:par>
                              <p:par>
                                <p:cTn id="63" presetID="22" presetClass="entr" presetSubtype="8" dur="500" fill="hold" grpId="0" nodeType="withEffect">
                                  <p:stCondLst>
                                    <p:cond delay="0"/>
                                  </p:stCondLst>
                                  <p:childTnLst>
                                    <p:set>
                                      <p:cBhvr>
                                        <p:cTn id="64" dur="1" fill="hold">
                                          <p:stCondLst>
                                            <p:cond delay="0"/>
                                          </p:stCondLst>
                                        </p:cTn>
                                        <p:tgtEl>
                                          <p:spTgt spid="84"/>
                                        </p:tgtEl>
                                        <p:attrNameLst>
                                          <p:attrName>style.visibility</p:attrName>
                                        </p:attrNameLst>
                                      </p:cBhvr>
                                      <p:to>
                                        <p:strVal val="visible"/>
                                      </p:to>
                                    </p:set>
                                    <p:animEffect transition="in" filter="wipe(left)">
                                      <p:cBhvr>
                                        <p:cTn id="65" dur="500"/>
                                        <p:tgtEl>
                                          <p:spTgt spid="84"/>
                                        </p:tgtEl>
                                      </p:cBhvr>
                                    </p:animEffect>
                                  </p:childTnLst>
                                </p:cTn>
                              </p:par>
                            </p:childTnLst>
                          </p:cTn>
                        </p:par>
                        <p:par>
                          <p:cTn id="66" fill="hold" nodeType="afterGroup">
                            <p:stCondLst>
                              <p:cond delay="3700"/>
                            </p:stCondLst>
                            <p:childTnLst>
                              <p:par>
                                <p:cTn id="67" presetID="31" presetClass="entr" presetSubtype="0" dur="300" fill="hold" grpId="0" nodeType="afterEffect">
                                  <p:stCondLst>
                                    <p:cond delay="0"/>
                                  </p:stCondLst>
                                  <p:childTnLst>
                                    <p:set>
                                      <p:cBhvr>
                                        <p:cTn id="68" dur="1" fill="hold">
                                          <p:stCondLst>
                                            <p:cond delay="0"/>
                                          </p:stCondLst>
                                        </p:cTn>
                                        <p:tgtEl>
                                          <p:spTgt spid="97"/>
                                        </p:tgtEl>
                                        <p:attrNameLst>
                                          <p:attrName>style.visibility</p:attrName>
                                        </p:attrNameLst>
                                      </p:cBhvr>
                                      <p:to>
                                        <p:strVal val="visible"/>
                                      </p:to>
                                    </p:set>
                                    <p:anim calcmode="lin" valueType="num">
                                      <p:cBhvr>
                                        <p:cTn id="69" dur="300" fill="hold"/>
                                        <p:tgtEl>
                                          <p:spTgt spid="97"/>
                                        </p:tgtEl>
                                        <p:attrNameLst>
                                          <p:attrName>ppt_w</p:attrName>
                                        </p:attrNameLst>
                                      </p:cBhvr>
                                      <p:tavLst>
                                        <p:tav tm="0">
                                          <p:val>
                                            <p:fltVal val="0"/>
                                          </p:val>
                                        </p:tav>
                                        <p:tav tm="100000">
                                          <p:val>
                                            <p:strVal val="#ppt_w"/>
                                          </p:val>
                                        </p:tav>
                                      </p:tavLst>
                                    </p:anim>
                                    <p:anim calcmode="lin" valueType="num">
                                      <p:cBhvr>
                                        <p:cTn id="70" dur="300" fill="hold"/>
                                        <p:tgtEl>
                                          <p:spTgt spid="97"/>
                                        </p:tgtEl>
                                        <p:attrNameLst>
                                          <p:attrName>ppt_h</p:attrName>
                                        </p:attrNameLst>
                                      </p:cBhvr>
                                      <p:tavLst>
                                        <p:tav tm="0">
                                          <p:val>
                                            <p:fltVal val="0"/>
                                          </p:val>
                                        </p:tav>
                                        <p:tav tm="100000">
                                          <p:val>
                                            <p:strVal val="#ppt_h"/>
                                          </p:val>
                                        </p:tav>
                                      </p:tavLst>
                                    </p:anim>
                                    <p:anim calcmode="lin" valueType="num">
                                      <p:cBhvr>
                                        <p:cTn id="71" dur="300" fill="hold"/>
                                        <p:tgtEl>
                                          <p:spTgt spid="97"/>
                                        </p:tgtEl>
                                        <p:attrNameLst>
                                          <p:attrName>style.rotation</p:attrName>
                                        </p:attrNameLst>
                                      </p:cBhvr>
                                      <p:tavLst>
                                        <p:tav tm="0">
                                          <p:val>
                                            <p:fltVal val="90"/>
                                          </p:val>
                                        </p:tav>
                                        <p:tav tm="100000">
                                          <p:val>
                                            <p:fltVal val="0"/>
                                          </p:val>
                                        </p:tav>
                                      </p:tavLst>
                                    </p:anim>
                                    <p:animEffect transition="in" filter="fade">
                                      <p:cBhvr>
                                        <p:cTn id="72" dur="300"/>
                                        <p:tgtEl>
                                          <p:spTgt spid="97"/>
                                        </p:tgtEl>
                                      </p:cBhvr>
                                    </p:animEffect>
                                  </p:childTnLst>
                                </p:cTn>
                              </p:par>
                            </p:childTnLst>
                          </p:cTn>
                        </p:par>
                        <p:par>
                          <p:cTn id="73" fill="hold" nodeType="afterGroup">
                            <p:stCondLst>
                              <p:cond delay="4000"/>
                            </p:stCondLst>
                            <p:childTnLst>
                              <p:par>
                                <p:cTn id="74" presetID="22" presetClass="entr" presetSubtype="8" dur="500" fill="hold" grpId="0" nodeType="afterEffect">
                                  <p:stCondLst>
                                    <p:cond delay="0"/>
                                  </p:stCondLst>
                                  <p:childTnLst>
                                    <p:set>
                                      <p:cBhvr>
                                        <p:cTn id="75" dur="1" fill="hold">
                                          <p:stCondLst>
                                            <p:cond delay="0"/>
                                          </p:stCondLst>
                                        </p:cTn>
                                        <p:tgtEl>
                                          <p:spTgt spid="91"/>
                                        </p:tgtEl>
                                        <p:attrNameLst>
                                          <p:attrName>style.visibility</p:attrName>
                                        </p:attrNameLst>
                                      </p:cBhvr>
                                      <p:to>
                                        <p:strVal val="visible"/>
                                      </p:to>
                                    </p:set>
                                    <p:animEffect transition="in" filter="wipe(left)">
                                      <p:cBhvr>
                                        <p:cTn id="76" dur="500"/>
                                        <p:tgtEl>
                                          <p:spTgt spid="91"/>
                                        </p:tgtEl>
                                      </p:cBhvr>
                                    </p:animEffect>
                                  </p:childTnLst>
                                </p:cTn>
                              </p:par>
                              <p:par>
                                <p:cTn id="77" presetID="22" presetClass="entr" presetSubtype="8" dur="500" fill="hold" grpId="0" nodeType="withEffect">
                                  <p:stCondLst>
                                    <p:cond delay="0"/>
                                  </p:stCondLst>
                                  <p:childTnLst>
                                    <p:set>
                                      <p:cBhvr>
                                        <p:cTn id="78" dur="1" fill="hold">
                                          <p:stCondLst>
                                            <p:cond delay="0"/>
                                          </p:stCondLst>
                                        </p:cTn>
                                        <p:tgtEl>
                                          <p:spTgt spid="85"/>
                                        </p:tgtEl>
                                        <p:attrNameLst>
                                          <p:attrName>style.visibility</p:attrName>
                                        </p:attrNameLst>
                                      </p:cBhvr>
                                      <p:to>
                                        <p:strVal val="visible"/>
                                      </p:to>
                                    </p:set>
                                    <p:animEffect transition="in" filter="wipe(left)">
                                      <p:cBhvr>
                                        <p:cTn id="79" dur="500"/>
                                        <p:tgtEl>
                                          <p:spTgt spid="85"/>
                                        </p:tgtEl>
                                      </p:cBhvr>
                                    </p:animEffect>
                                  </p:childTnLst>
                                </p:cTn>
                              </p:par>
                              <p:par>
                                <p:cTn id="80" presetID="10" presetClass="entr" presetSubtype="0" dur="500" fill="hold" grpId="0" nodeType="withEffect">
                                  <p:stCondLst>
                                    <p:cond delay="500"/>
                                  </p:stCondLst>
                                  <p:childTnLst>
                                    <p:set>
                                      <p:cBhvr>
                                        <p:cTn id="81" dur="1" fill="hold">
                                          <p:stCondLst>
                                            <p:cond delay="0"/>
                                          </p:stCondLst>
                                        </p:cTn>
                                        <p:tgtEl>
                                          <p:spTgt spid="456"/>
                                        </p:tgtEl>
                                        <p:attrNameLst>
                                          <p:attrName>style.visibility</p:attrName>
                                        </p:attrNameLst>
                                      </p:cBhvr>
                                      <p:to>
                                        <p:strVal val="visible"/>
                                      </p:to>
                                    </p:set>
                                    <p:animEffect transition="in" filter="fade">
                                      <p:cBhvr>
                                        <p:cTn id="82" dur="500"/>
                                        <p:tgtEl>
                                          <p:spTgt spid="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6" grpId="0"/>
      <p:bldP spid="76" grpId="1"/>
      <p:bldP spid="77" grpId="0"/>
      <p:bldP spid="77" grpId="1"/>
      <p:bldP spid="78" grpId="0"/>
      <p:bldP spid="78" grpId="1"/>
      <p:bldP spid="79" grpId="0"/>
      <p:bldP spid="79" grpId="1"/>
      <p:bldP spid="82" grpId="0"/>
      <p:bldP spid="83" grpId="0"/>
      <p:bldP spid="84" grpId="0"/>
      <p:bldP spid="85" grpId="0"/>
      <p:bldP spid="88" grpId="0"/>
      <p:bldP spid="89" grpId="0"/>
      <p:bldP spid="90" grpId="0"/>
      <p:bldP spid="91" grpId="0"/>
      <p:bldP spid="94" grpId="0"/>
      <p:bldP spid="95" grpId="0"/>
      <p:bldP spid="96" grpId="0"/>
      <p:bldP spid="97" grpId="0"/>
      <p:bldP spid="456"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17150" y="5050155"/>
            <a:ext cx="1974850" cy="1807845"/>
          </a:xfrm>
          <a:prstGeom prst="rect">
            <a:avLst/>
          </a:prstGeom>
        </p:spPr>
      </p:pic>
      <p:pic>
        <p:nvPicPr>
          <p:cNvPr id="3" name="图片 2"/>
          <p:cNvPicPr>
            <a:picLocks noChangeAspect="1"/>
          </p:cNvPicPr>
          <p:nvPr/>
        </p:nvPicPr>
        <p:blipFill>
          <a:blip r:embed="rId3"/>
          <a:srcRect l="14221" t="1065" r="14267" b="8943"/>
          <a:stretch>
            <a:fillRect/>
          </a:stretch>
        </p:blipFill>
        <p:spPr>
          <a:xfrm>
            <a:off x="4857115" y="838200"/>
            <a:ext cx="6461125" cy="4573270"/>
          </a:xfrm>
          <a:prstGeom prst="roundRect">
            <a:avLst/>
          </a:prstGeom>
        </p:spPr>
      </p:pic>
      <p:grpSp>
        <p:nvGrpSpPr>
          <p:cNvPr id="72" name="组合 71"/>
          <p:cNvGrpSpPr/>
          <p:nvPr/>
        </p:nvGrpSpPr>
        <p:grpSpPr>
          <a:xfrm>
            <a:off x="709170" y="978733"/>
            <a:ext cx="2564765" cy="969010"/>
            <a:chOff x="97271" y="1596023"/>
            <a:chExt cx="2564419" cy="968711"/>
          </a:xfrm>
        </p:grpSpPr>
        <p:grpSp>
          <p:nvGrpSpPr>
            <p:cNvPr id="30" name="组合 29"/>
            <p:cNvGrpSpPr/>
            <p:nvPr/>
          </p:nvGrpSpPr>
          <p:grpSpPr>
            <a:xfrm>
              <a:off x="97271" y="1596023"/>
              <a:ext cx="2564419" cy="968711"/>
              <a:chOff x="304800" y="1606539"/>
              <a:chExt cx="5130364" cy="1937997"/>
            </a:xfrm>
            <a:effectLst>
              <a:outerShdw blurRad="317500" dist="190500" dir="8100000" algn="tr" rotWithShape="0">
                <a:prstClr val="black">
                  <a:alpha val="50000"/>
                </a:prstClr>
              </a:outerShdw>
            </a:effectLst>
          </p:grpSpPr>
          <p:sp>
            <p:nvSpPr>
              <p:cNvPr id="31" name="圆角矩形 30"/>
              <p:cNvSpPr/>
              <p:nvPr/>
            </p:nvSpPr>
            <p:spPr>
              <a:xfrm>
                <a:off x="304800" y="1606539"/>
                <a:ext cx="5094798" cy="1911327"/>
              </a:xfrm>
              <a:prstGeom prst="round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sz="5400">
                  <a:solidFill>
                    <a:schemeClr val="tx2"/>
                  </a:solidFill>
                  <a:latin typeface="微软雅黑" panose="020b0503020204020204" pitchFamily="34" charset="-122"/>
                  <a:ea typeface="微软雅黑" panose="020b0503020204020204" pitchFamily="34" charset="-122"/>
                </a:endParaRPr>
              </a:p>
            </p:txBody>
          </p:sp>
          <p:sp>
            <p:nvSpPr>
              <p:cNvPr id="76" name="圆角矩形 75"/>
              <p:cNvSpPr/>
              <p:nvPr/>
            </p:nvSpPr>
            <p:spPr>
              <a:xfrm>
                <a:off x="504222" y="1840216"/>
                <a:ext cx="4697223" cy="149604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sz="5400">
                  <a:solidFill>
                    <a:schemeClr val="tx2"/>
                  </a:solidFill>
                  <a:latin typeface="微软雅黑" panose="020b0503020204020204" pitchFamily="34" charset="-122"/>
                  <a:ea typeface="微软雅黑" panose="020b0503020204020204" pitchFamily="34" charset="-122"/>
                </a:endParaRPr>
              </a:p>
            </p:txBody>
          </p:sp>
          <p:sp>
            <p:nvSpPr>
              <p:cNvPr id="32" name="圆角矩形 31"/>
              <p:cNvSpPr/>
              <p:nvPr/>
            </p:nvSpPr>
            <p:spPr>
              <a:xfrm>
                <a:off x="340366" y="1633209"/>
                <a:ext cx="5094798" cy="1911327"/>
              </a:xfrm>
              <a:prstGeom prst="roundRect">
                <a:avLst/>
              </a:prstGeom>
              <a:gradFill>
                <a:gsLst>
                  <a:gs pos="0">
                    <a:schemeClr val="bg1"/>
                  </a:gs>
                  <a:gs pos="55000">
                    <a:schemeClr val="bg1">
                      <a:lumMod val="95000"/>
                    </a:schemeClr>
                  </a:gs>
                  <a:gs pos="100000">
                    <a:schemeClr val="bg1">
                      <a:lumMod val="65000"/>
                    </a:schemeClr>
                  </a:gs>
                </a:gsLst>
                <a:lin ang="8100000" scaled="0"/>
              </a:gra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sz="5400">
                  <a:solidFill>
                    <a:schemeClr val="tx2"/>
                  </a:solidFill>
                  <a:latin typeface="微软雅黑" panose="020b0503020204020204" pitchFamily="34" charset="-122"/>
                  <a:ea typeface="微软雅黑" panose="020b0503020204020204" pitchFamily="34" charset="-122"/>
                </a:endParaRPr>
              </a:p>
            </p:txBody>
          </p:sp>
          <p:sp>
            <p:nvSpPr>
              <p:cNvPr id="33" name="圆角矩形 32"/>
              <p:cNvSpPr/>
              <p:nvPr/>
            </p:nvSpPr>
            <p:spPr>
              <a:xfrm>
                <a:off x="539788" y="1766557"/>
                <a:ext cx="4697223" cy="1496042"/>
              </a:xfrm>
              <a:prstGeom prst="roundRect">
                <a:avLst/>
              </a:prstGeom>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sz="5400">
                  <a:solidFill>
                    <a:schemeClr val="tx2"/>
                  </a:solidFill>
                  <a:latin typeface="微软雅黑" panose="020b0503020204020204" pitchFamily="34" charset="-122"/>
                  <a:ea typeface="微软雅黑" panose="020b0503020204020204" pitchFamily="34" charset="-122"/>
                </a:endParaRPr>
              </a:p>
            </p:txBody>
          </p:sp>
        </p:grpSp>
        <p:sp>
          <p:nvSpPr>
            <p:cNvPr id="74" name="文本框 55"/>
            <p:cNvSpPr txBox="1"/>
            <p:nvPr/>
          </p:nvSpPr>
          <p:spPr>
            <a:xfrm>
              <a:off x="433141" y="1726158"/>
              <a:ext cx="1911092" cy="646507"/>
            </a:xfrm>
            <a:prstGeom prst="round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a:solidFill>
                    <a:schemeClr val="bg1"/>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数与代数</a:t>
              </a:r>
              <a:endParaRPr lang="zh-CN" altLang="en-US" sz="3200" b="1">
                <a:solidFill>
                  <a:schemeClr val="bg1"/>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726950" y="3584773"/>
            <a:ext cx="2581910" cy="969010"/>
            <a:chOff x="97271" y="1596023"/>
            <a:chExt cx="2581562" cy="968711"/>
          </a:xfrm>
        </p:grpSpPr>
        <p:grpSp>
          <p:nvGrpSpPr>
            <p:cNvPr id="35" name="组合 34"/>
            <p:cNvGrpSpPr/>
            <p:nvPr/>
          </p:nvGrpSpPr>
          <p:grpSpPr>
            <a:xfrm>
              <a:off x="97271" y="1596023"/>
              <a:ext cx="2564419" cy="968711"/>
              <a:chOff x="304800" y="1606539"/>
              <a:chExt cx="5130364" cy="1937997"/>
            </a:xfrm>
            <a:effectLst>
              <a:outerShdw blurRad="317500" dist="190500" dir="8100000" algn="tr" rotWithShape="0">
                <a:prstClr val="black">
                  <a:alpha val="50000"/>
                </a:prstClr>
              </a:outerShdw>
            </a:effectLst>
          </p:grpSpPr>
          <p:sp>
            <p:nvSpPr>
              <p:cNvPr id="36" name="圆角矩形 35"/>
              <p:cNvSpPr/>
              <p:nvPr/>
            </p:nvSpPr>
            <p:spPr>
              <a:xfrm>
                <a:off x="304800" y="1606539"/>
                <a:ext cx="5094798" cy="1911327"/>
              </a:xfrm>
              <a:prstGeom prst="round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sz="5400">
                  <a:solidFill>
                    <a:schemeClr val="tx2"/>
                  </a:solidFill>
                  <a:latin typeface="微软雅黑" panose="020b0503020204020204" pitchFamily="34" charset="-122"/>
                  <a:ea typeface="微软雅黑" panose="020b0503020204020204" pitchFamily="34" charset="-122"/>
                </a:endParaRPr>
              </a:p>
            </p:txBody>
          </p:sp>
          <p:sp>
            <p:nvSpPr>
              <p:cNvPr id="37" name="圆角矩形 36"/>
              <p:cNvSpPr/>
              <p:nvPr/>
            </p:nvSpPr>
            <p:spPr>
              <a:xfrm>
                <a:off x="504222" y="1840216"/>
                <a:ext cx="4697223" cy="149604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sz="5400">
                  <a:solidFill>
                    <a:schemeClr val="tx2"/>
                  </a:solidFill>
                  <a:latin typeface="微软雅黑" panose="020b0503020204020204" pitchFamily="34" charset="-122"/>
                  <a:ea typeface="微软雅黑" panose="020b0503020204020204" pitchFamily="34" charset="-122"/>
                </a:endParaRPr>
              </a:p>
            </p:txBody>
          </p:sp>
          <p:sp>
            <p:nvSpPr>
              <p:cNvPr id="38" name="圆角矩形 37"/>
              <p:cNvSpPr/>
              <p:nvPr/>
            </p:nvSpPr>
            <p:spPr>
              <a:xfrm>
                <a:off x="340366" y="1633209"/>
                <a:ext cx="5094798" cy="1911327"/>
              </a:xfrm>
              <a:prstGeom prst="roundRect">
                <a:avLst/>
              </a:prstGeom>
              <a:gradFill>
                <a:gsLst>
                  <a:gs pos="0">
                    <a:schemeClr val="bg1"/>
                  </a:gs>
                  <a:gs pos="55000">
                    <a:schemeClr val="bg1">
                      <a:lumMod val="95000"/>
                    </a:schemeClr>
                  </a:gs>
                  <a:gs pos="100000">
                    <a:schemeClr val="bg1">
                      <a:lumMod val="65000"/>
                    </a:schemeClr>
                  </a:gs>
                </a:gsLst>
                <a:lin ang="8100000" scaled="0"/>
              </a:gra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sz="5400">
                  <a:solidFill>
                    <a:schemeClr val="tx2"/>
                  </a:solidFill>
                  <a:latin typeface="微软雅黑" panose="020b0503020204020204" pitchFamily="34" charset="-122"/>
                  <a:ea typeface="微软雅黑" panose="020b0503020204020204" pitchFamily="34" charset="-122"/>
                </a:endParaRPr>
              </a:p>
            </p:txBody>
          </p:sp>
          <p:sp>
            <p:nvSpPr>
              <p:cNvPr id="39" name="圆角矩形 38"/>
              <p:cNvSpPr/>
              <p:nvPr/>
            </p:nvSpPr>
            <p:spPr>
              <a:xfrm>
                <a:off x="591866" y="1757667"/>
                <a:ext cx="4697223" cy="1496042"/>
              </a:xfrm>
              <a:prstGeom prst="roundRect">
                <a:avLst/>
              </a:prstGeom>
              <a:solidFill>
                <a:srgbClr val="00B05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sz="5400">
                  <a:solidFill>
                    <a:schemeClr val="tx2"/>
                  </a:solidFill>
                  <a:latin typeface="微软雅黑" panose="020b0503020204020204" pitchFamily="34" charset="-122"/>
                  <a:ea typeface="微软雅黑" panose="020b0503020204020204" pitchFamily="34" charset="-122"/>
                </a:endParaRPr>
              </a:p>
            </p:txBody>
          </p:sp>
        </p:grpSp>
        <p:sp>
          <p:nvSpPr>
            <p:cNvPr id="40" name="文本框 55"/>
            <p:cNvSpPr txBox="1"/>
            <p:nvPr/>
          </p:nvSpPr>
          <p:spPr>
            <a:xfrm>
              <a:off x="232508" y="1726158"/>
              <a:ext cx="2446325" cy="646503"/>
            </a:xfrm>
            <a:prstGeom prst="round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a:solidFill>
                    <a:schemeClr val="bg1"/>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统计与概率</a:t>
              </a:r>
              <a:endParaRPr lang="zh-CN" altLang="en-US" sz="3200" b="1">
                <a:solidFill>
                  <a:schemeClr val="bg1"/>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726950" y="2257623"/>
            <a:ext cx="2581910" cy="969010"/>
            <a:chOff x="97271" y="1596023"/>
            <a:chExt cx="2581562" cy="968711"/>
          </a:xfrm>
        </p:grpSpPr>
        <p:grpSp>
          <p:nvGrpSpPr>
            <p:cNvPr id="42" name="组合 41"/>
            <p:cNvGrpSpPr/>
            <p:nvPr/>
          </p:nvGrpSpPr>
          <p:grpSpPr>
            <a:xfrm>
              <a:off x="97271" y="1596023"/>
              <a:ext cx="2564419" cy="968711"/>
              <a:chOff x="304800" y="1606539"/>
              <a:chExt cx="5130364" cy="1937997"/>
            </a:xfrm>
            <a:effectLst>
              <a:outerShdw blurRad="317500" dist="190500" dir="8100000" algn="tr" rotWithShape="0">
                <a:prstClr val="black">
                  <a:alpha val="50000"/>
                </a:prstClr>
              </a:outerShdw>
            </a:effectLst>
          </p:grpSpPr>
          <p:sp>
            <p:nvSpPr>
              <p:cNvPr id="43" name="圆角矩形 42"/>
              <p:cNvSpPr/>
              <p:nvPr/>
            </p:nvSpPr>
            <p:spPr>
              <a:xfrm>
                <a:off x="304800" y="1606539"/>
                <a:ext cx="5094798" cy="1911327"/>
              </a:xfrm>
              <a:prstGeom prst="round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sz="5400">
                  <a:solidFill>
                    <a:schemeClr val="tx2"/>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504222" y="1840216"/>
                <a:ext cx="4697223" cy="149604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sz="5400">
                  <a:solidFill>
                    <a:schemeClr val="tx2"/>
                  </a:solidFill>
                  <a:latin typeface="微软雅黑" panose="020b0503020204020204" pitchFamily="34" charset="-122"/>
                  <a:ea typeface="微软雅黑" panose="020b0503020204020204" pitchFamily="34" charset="-122"/>
                </a:endParaRPr>
              </a:p>
            </p:txBody>
          </p:sp>
          <p:sp>
            <p:nvSpPr>
              <p:cNvPr id="45" name="圆角矩形 44"/>
              <p:cNvSpPr/>
              <p:nvPr/>
            </p:nvSpPr>
            <p:spPr>
              <a:xfrm>
                <a:off x="340366" y="1633209"/>
                <a:ext cx="5094798" cy="1911327"/>
              </a:xfrm>
              <a:prstGeom prst="roundRect">
                <a:avLst/>
              </a:prstGeom>
              <a:gradFill>
                <a:gsLst>
                  <a:gs pos="0">
                    <a:schemeClr val="bg1"/>
                  </a:gs>
                  <a:gs pos="55000">
                    <a:schemeClr val="bg1">
                      <a:lumMod val="95000"/>
                    </a:schemeClr>
                  </a:gs>
                  <a:gs pos="100000">
                    <a:schemeClr val="bg1">
                      <a:lumMod val="65000"/>
                    </a:schemeClr>
                  </a:gs>
                </a:gsLst>
                <a:lin ang="8100000" scaled="0"/>
              </a:gra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sz="5400">
                  <a:solidFill>
                    <a:schemeClr val="tx2"/>
                  </a:solidFill>
                  <a:latin typeface="微软雅黑" panose="020b0503020204020204" pitchFamily="34" charset="-122"/>
                  <a:ea typeface="微软雅黑" panose="020b0503020204020204" pitchFamily="34" charset="-122"/>
                </a:endParaRPr>
              </a:p>
            </p:txBody>
          </p:sp>
          <p:sp>
            <p:nvSpPr>
              <p:cNvPr id="46" name="圆角矩形 45"/>
              <p:cNvSpPr/>
              <p:nvPr/>
            </p:nvSpPr>
            <p:spPr>
              <a:xfrm>
                <a:off x="539788" y="1766557"/>
                <a:ext cx="4697223" cy="1496042"/>
              </a:xfrm>
              <a:prstGeom prst="roundRect">
                <a:avLst/>
              </a:prstGeom>
              <a:solidFill>
                <a:srgbClr val="00B05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sz="5400">
                  <a:solidFill>
                    <a:schemeClr val="tx2"/>
                  </a:solidFill>
                  <a:latin typeface="微软雅黑" panose="020b0503020204020204" pitchFamily="34" charset="-122"/>
                  <a:ea typeface="微软雅黑" panose="020b0503020204020204" pitchFamily="34" charset="-122"/>
                </a:endParaRPr>
              </a:p>
            </p:txBody>
          </p:sp>
        </p:grpSp>
        <p:sp>
          <p:nvSpPr>
            <p:cNvPr id="47" name="文本框 55"/>
            <p:cNvSpPr txBox="1"/>
            <p:nvPr/>
          </p:nvSpPr>
          <p:spPr>
            <a:xfrm>
              <a:off x="232508" y="1726158"/>
              <a:ext cx="2446325" cy="651704"/>
            </a:xfrm>
            <a:prstGeom prst="round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a:solidFill>
                    <a:schemeClr val="bg1"/>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图形与几何</a:t>
              </a:r>
              <a:endParaRPr lang="zh-CN" altLang="en-US" sz="3200" b="1">
                <a:solidFill>
                  <a:schemeClr val="bg1"/>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708535" y="4874458"/>
            <a:ext cx="2581910" cy="969010"/>
            <a:chOff x="97271" y="1596023"/>
            <a:chExt cx="2581562" cy="968711"/>
          </a:xfrm>
        </p:grpSpPr>
        <p:grpSp>
          <p:nvGrpSpPr>
            <p:cNvPr id="49" name="组合 48"/>
            <p:cNvGrpSpPr/>
            <p:nvPr/>
          </p:nvGrpSpPr>
          <p:grpSpPr>
            <a:xfrm>
              <a:off x="97271" y="1596023"/>
              <a:ext cx="2564419" cy="968711"/>
              <a:chOff x="304800" y="1606539"/>
              <a:chExt cx="5130364" cy="1937997"/>
            </a:xfrm>
            <a:effectLst>
              <a:outerShdw blurRad="317500" dist="190500" dir="8100000" algn="tr" rotWithShape="0">
                <a:prstClr val="black">
                  <a:alpha val="50000"/>
                </a:prstClr>
              </a:outerShdw>
            </a:effectLst>
          </p:grpSpPr>
          <p:sp>
            <p:nvSpPr>
              <p:cNvPr id="50" name="圆角矩形 49"/>
              <p:cNvSpPr/>
              <p:nvPr/>
            </p:nvSpPr>
            <p:spPr>
              <a:xfrm>
                <a:off x="304800" y="1606539"/>
                <a:ext cx="5094798" cy="1911327"/>
              </a:xfrm>
              <a:prstGeom prst="round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sz="5400">
                  <a:solidFill>
                    <a:schemeClr val="tx2"/>
                  </a:solidFill>
                  <a:latin typeface="微软雅黑" panose="020b0503020204020204" pitchFamily="34" charset="-122"/>
                  <a:ea typeface="微软雅黑" panose="020b0503020204020204" pitchFamily="34" charset="-122"/>
                </a:endParaRPr>
              </a:p>
            </p:txBody>
          </p:sp>
          <p:sp>
            <p:nvSpPr>
              <p:cNvPr id="51" name="圆角矩形 50"/>
              <p:cNvSpPr/>
              <p:nvPr/>
            </p:nvSpPr>
            <p:spPr>
              <a:xfrm>
                <a:off x="504222" y="1840216"/>
                <a:ext cx="4697223" cy="149604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sz="5400">
                  <a:solidFill>
                    <a:schemeClr val="tx2"/>
                  </a:solidFill>
                  <a:latin typeface="微软雅黑" panose="020b0503020204020204" pitchFamily="34" charset="-122"/>
                  <a:ea typeface="微软雅黑" panose="020b0503020204020204" pitchFamily="34" charset="-122"/>
                </a:endParaRPr>
              </a:p>
            </p:txBody>
          </p:sp>
          <p:sp>
            <p:nvSpPr>
              <p:cNvPr id="52" name="圆角矩形 51"/>
              <p:cNvSpPr/>
              <p:nvPr/>
            </p:nvSpPr>
            <p:spPr>
              <a:xfrm>
                <a:off x="340366" y="1633209"/>
                <a:ext cx="5094798" cy="1911327"/>
              </a:xfrm>
              <a:prstGeom prst="roundRect">
                <a:avLst/>
              </a:prstGeom>
              <a:gradFill>
                <a:gsLst>
                  <a:gs pos="0">
                    <a:schemeClr val="bg1"/>
                  </a:gs>
                  <a:gs pos="55000">
                    <a:schemeClr val="bg1">
                      <a:lumMod val="95000"/>
                    </a:schemeClr>
                  </a:gs>
                  <a:gs pos="100000">
                    <a:schemeClr val="bg1">
                      <a:lumMod val="65000"/>
                    </a:schemeClr>
                  </a:gs>
                </a:gsLst>
                <a:lin ang="8100000" scaled="0"/>
              </a:gra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sz="5400">
                  <a:solidFill>
                    <a:schemeClr val="tx2"/>
                  </a:solidFill>
                  <a:latin typeface="微软雅黑" panose="020b0503020204020204" pitchFamily="34" charset="-122"/>
                  <a:ea typeface="微软雅黑" panose="020b0503020204020204" pitchFamily="34" charset="-122"/>
                </a:endParaRPr>
              </a:p>
            </p:txBody>
          </p:sp>
          <p:sp>
            <p:nvSpPr>
              <p:cNvPr id="53" name="圆角矩形 52"/>
              <p:cNvSpPr/>
              <p:nvPr/>
            </p:nvSpPr>
            <p:spPr>
              <a:xfrm>
                <a:off x="539788" y="1766557"/>
                <a:ext cx="4697223" cy="1496042"/>
              </a:xfrm>
              <a:prstGeom prst="roundRect">
                <a:avLst/>
              </a:prstGeom>
              <a:solidFill>
                <a:srgbClr val="00B05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sz="5400">
                  <a:solidFill>
                    <a:schemeClr val="tx2"/>
                  </a:solidFill>
                  <a:latin typeface="微软雅黑" panose="020b0503020204020204" pitchFamily="34" charset="-122"/>
                  <a:ea typeface="微软雅黑" panose="020b0503020204020204" pitchFamily="34" charset="-122"/>
                </a:endParaRPr>
              </a:p>
            </p:txBody>
          </p:sp>
        </p:grpSp>
        <p:sp>
          <p:nvSpPr>
            <p:cNvPr id="54" name="文本框 55"/>
            <p:cNvSpPr txBox="1"/>
            <p:nvPr/>
          </p:nvSpPr>
          <p:spPr>
            <a:xfrm>
              <a:off x="232508" y="1726158"/>
              <a:ext cx="2446325" cy="646503"/>
            </a:xfrm>
            <a:prstGeom prst="round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a:solidFill>
                    <a:schemeClr val="bg1"/>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综合与实践</a:t>
              </a:r>
              <a:endParaRPr lang="zh-CN" altLang="en-US" sz="3200" b="1">
                <a:solidFill>
                  <a:schemeClr val="bg1"/>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endParaRPr>
            </a:p>
          </p:txBody>
        </p:sp>
      </p:grpSp>
      <p:sp>
        <p:nvSpPr>
          <p:cNvPr id="55" name="右箭头 54"/>
          <p:cNvSpPr>
            <a:spLocks noChangeArrowheads="1"/>
          </p:cNvSpPr>
          <p:nvPr/>
        </p:nvSpPr>
        <p:spPr bwMode="auto">
          <a:xfrm rot="3240000" flipH="1">
            <a:off x="2722880" y="2733040"/>
            <a:ext cx="2754630" cy="285115"/>
          </a:xfrm>
          <a:prstGeom prst="rightArrow">
            <a:avLst>
              <a:gd name="adj1" fmla="val 50000"/>
              <a:gd name="adj2" fmla="val 50064"/>
            </a:avLst>
          </a:prstGeom>
          <a:solidFill>
            <a:srgbClr val="C00000"/>
          </a:solidFill>
          <a:ln>
            <a:noFill/>
          </a:ln>
          <a:effectLst>
            <a:outerShdw blurRad="50800" dist="38100" dir="2700000" algn="tl" rotWithShape="0">
              <a:prstClr val="black">
                <a:alpha val="40000"/>
              </a:prstClr>
            </a:outerShdw>
          </a:effectLst>
        </p:spPr>
        <p:txBody>
          <a:bodyPr lIns="128296" tIns="64146" rIns="128296" bIns="64146"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defRPr/>
            </a:pPr>
            <a:endParaRPr lang="zh-CN" altLang="en-US" sz="2500" b="1" kern="0">
              <a:solidFill>
                <a:sysClr val="window" lastClr="FFFFFF"/>
              </a:solidFill>
              <a:latin typeface="微软雅黑" panose="020b0503020204020204" pitchFamily="34" charset="-122"/>
              <a:ea typeface="微软雅黑" panose="020b0503020204020204" pitchFamily="34" charset="-122"/>
            </a:endParaRPr>
          </a:p>
        </p:txBody>
      </p:sp>
      <p:sp>
        <p:nvSpPr>
          <p:cNvPr id="56" name="圆角矩形 55"/>
          <p:cNvSpPr/>
          <p:nvPr/>
        </p:nvSpPr>
        <p:spPr>
          <a:xfrm>
            <a:off x="4982210" y="3749040"/>
            <a:ext cx="2226945" cy="626745"/>
          </a:xfrm>
          <a:prstGeom prst="roundRect">
            <a:avLst/>
          </a:prstGeom>
          <a:noFill/>
          <a:ln w="38100">
            <a:solidFill>
              <a:srgbClr val="FF0000"/>
            </a:solidFill>
            <a:prstDash val="sysDash"/>
          </a:ln>
          <a:effectLst>
            <a:outerShdw blurRad="317500" dist="190500" dir="8100000" algn="tr" rotWithShape="0">
              <a:prstClr val="black">
                <a:alpha val="50000"/>
              </a:prstClr>
            </a:outerShdw>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sz="540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dur="500"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childTnLst>
                          </p:cTn>
                        </p:par>
                        <p:par>
                          <p:cTn id="10" fill="hold" nodeType="afterGroup">
                            <p:stCondLst>
                              <p:cond delay="500"/>
                            </p:stCondLst>
                            <p:childTnLst>
                              <p:par>
                                <p:cTn id="11" presetID="53" presetClass="entr" presetSubtype="16" dur="500"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Effect transition="in" filter="fade">
                                      <p:cBhvr>
                                        <p:cTn id="15" dur="500"/>
                                        <p:tgtEl>
                                          <p:spTgt spid="34"/>
                                        </p:tgtEl>
                                      </p:cBhvr>
                                    </p:animEffect>
                                  </p:childTnLst>
                                </p:cTn>
                              </p:par>
                            </p:childTnLst>
                          </p:cTn>
                        </p:par>
                        <p:par>
                          <p:cTn id="16" fill="hold" nodeType="afterGroup">
                            <p:stCondLst>
                              <p:cond delay="1000"/>
                            </p:stCondLst>
                            <p:childTnLst>
                              <p:par>
                                <p:cTn id="17" presetID="53" presetClass="entr" presetSubtype="16" dur="500"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p:cTn id="19" dur="500" fill="hold"/>
                                        <p:tgtEl>
                                          <p:spTgt spid="41"/>
                                        </p:tgtEl>
                                        <p:attrNameLst>
                                          <p:attrName>ppt_w</p:attrName>
                                        </p:attrNameLst>
                                      </p:cBhvr>
                                      <p:tavLst>
                                        <p:tav tm="0">
                                          <p:val>
                                            <p:fltVal val="0"/>
                                          </p:val>
                                        </p:tav>
                                        <p:tav tm="100000">
                                          <p:val>
                                            <p:strVal val="#ppt_w"/>
                                          </p:val>
                                        </p:tav>
                                      </p:tavLst>
                                    </p:anim>
                                    <p:anim calcmode="lin" valueType="num">
                                      <p:cBhvr>
                                        <p:cTn id="20" dur="500" fill="hold"/>
                                        <p:tgtEl>
                                          <p:spTgt spid="41"/>
                                        </p:tgtEl>
                                        <p:attrNameLst>
                                          <p:attrName>ppt_h</p:attrName>
                                        </p:attrNameLst>
                                      </p:cBhvr>
                                      <p:tavLst>
                                        <p:tav tm="0">
                                          <p:val>
                                            <p:fltVal val="0"/>
                                          </p:val>
                                        </p:tav>
                                        <p:tav tm="100000">
                                          <p:val>
                                            <p:strVal val="#ppt_h"/>
                                          </p:val>
                                        </p:tav>
                                      </p:tavLst>
                                    </p:anim>
                                    <p:animEffect transition="in" filter="fade">
                                      <p:cBhvr>
                                        <p:cTn id="21" dur="500"/>
                                        <p:tgtEl>
                                          <p:spTgt spid="41"/>
                                        </p:tgtEl>
                                      </p:cBhvr>
                                    </p:animEffect>
                                  </p:childTnLst>
                                </p:cTn>
                              </p:par>
                            </p:childTnLst>
                          </p:cTn>
                        </p:par>
                        <p:par>
                          <p:cTn id="22" fill="hold" nodeType="afterGroup">
                            <p:stCondLst>
                              <p:cond delay="1500"/>
                            </p:stCondLst>
                            <p:childTnLst>
                              <p:par>
                                <p:cTn id="23" presetID="53" presetClass="entr" presetSubtype="16" dur="500" fill="hold"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par>
                                <p:cTn id="28" presetID="12" presetClass="entr" presetSubtype="2" dur="500" fill="hold" grpId="0" nodeType="with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slide(fromRight)">
                                      <p:cBhvr>
                                        <p:cTn id="3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圆角矩形 2"/>
          <p:cNvSpPr/>
          <p:nvPr/>
        </p:nvSpPr>
        <p:spPr>
          <a:xfrm>
            <a:off x="770255" y="1238250"/>
            <a:ext cx="10680065" cy="4422775"/>
          </a:xfrm>
          <a:prstGeom prst="roundRect">
            <a:avLst/>
          </a:prstGeom>
          <a:solidFill>
            <a:srgbClr val="0070C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p>
        </p:txBody>
      </p:sp>
      <p:sp>
        <p:nvSpPr>
          <p:cNvPr id="4" name="矩形: 圆角 3"/>
          <p:cNvSpPr/>
          <p:nvPr/>
        </p:nvSpPr>
        <p:spPr>
          <a:xfrm>
            <a:off x="544830" y="1394460"/>
            <a:ext cx="10726420" cy="4382135"/>
          </a:xfrm>
          <a:prstGeom prst="roundRect">
            <a:avLst/>
          </a:prstGeom>
          <a:solidFill>
            <a:schemeClr val="bg1"/>
          </a:solid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r>
              <a:rPr lang="zh-CN" altLang="en-US"/>
              <a:t>本单元的主要内容是在复习已学过四则运算的知识的基础上，对加、减、乘、除四则运算进行概括。在学生已经掌握的整数四则混合运算的基础上，对四则混合运算顺序进行归纳总结。这里第一次出现中括号，使四则混合运算方面的知识趋于完整。本单元包括三部分内容，即：四则运算的意义，每种运算中各部分间的关系；四则混合运算；解决实际问题。</a:t>
            </a:r>
            <a:endParaRPr lang="zh-CN" altLang="en-US"/>
          </a:p>
        </p:txBody>
      </p:sp>
      <p:sp>
        <p:nvSpPr>
          <p:cNvPr id="100" name="文本框 99"/>
          <p:cNvSpPr txBox="1"/>
          <p:nvPr/>
        </p:nvSpPr>
        <p:spPr>
          <a:xfrm>
            <a:off x="673100" y="1609090"/>
            <a:ext cx="10325100" cy="3681730"/>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355600" fontAlgn="auto">
              <a:lnSpc>
                <a:spcPts val="4000"/>
              </a:lnSpc>
            </a:pPr>
            <a:r>
              <a:rPr lang="zh-CN" sz="2800" b="1">
                <a:solidFill>
                  <a:srgbClr val="222222"/>
                </a:solidFill>
                <a:latin typeface="楷体" panose="02010609060101010101" charset="-122"/>
                <a:ea typeface="楷体" panose="02010609060101010101" charset="-122"/>
                <a:cs typeface="楷体" panose="02010609060101010101" charset="-122"/>
              </a:rPr>
              <a:t>本单元内容是在三年级“分数的初步认识”和“小数的初步认识”的基础上教学的，是学生系统学习小数的开始。是以后学习小数的四则运算的重要基础。小数在日常生活中有着广泛的应用，也是进一步学习数学和其他学科所必需的基础知识，因此，同整数知识一样，小数知识也是小学数学教学的重要内容。通过这部分内容的教学，使学生进一步理解小数的意义和性质，为今后学习小数四则运算打好基础。</a:t>
            </a:r>
            <a:endParaRPr lang="zh-CN" sz="2800" b="1">
              <a:solidFill>
                <a:srgbClr val="222222"/>
              </a:solidFill>
              <a:latin typeface="楷体" panose="02010609060101010101" charset="-122"/>
              <a:ea typeface="楷体" panose="02010609060101010101" charset="-122"/>
              <a:cs typeface="楷体" panose="02010609060101010101"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7150" y="5013960"/>
            <a:ext cx="1974850" cy="1807845"/>
          </a:xfrm>
          <a:prstGeom prst="rect">
            <a:avLst/>
          </a:prstGeom>
        </p:spPr>
      </p:pic>
      <p:grpSp>
        <p:nvGrpSpPr>
          <p:cNvPr id="5" name="组合 4"/>
          <p:cNvGrpSpPr/>
          <p:nvPr userDrawn="1"/>
        </p:nvGrpSpPr>
        <p:grpSpPr>
          <a:xfrm>
            <a:off x="19050" y="0"/>
            <a:ext cx="12181840" cy="835660"/>
            <a:chOff x="0" y="-42"/>
            <a:chExt cx="19184" cy="1316"/>
          </a:xfrm>
        </p:grpSpPr>
        <p:grpSp>
          <p:nvGrpSpPr>
            <p:cNvPr id="6" name="组合 1"/>
            <p:cNvGrpSpPr/>
            <p:nvPr userDrawn="1"/>
          </p:nvGrpSpPr>
          <p:grpSpPr>
            <a:xfrm>
              <a:off x="533" y="-42"/>
              <a:ext cx="1417" cy="1309"/>
              <a:chOff x="2506532" y="465192"/>
              <a:chExt cx="675190" cy="623007"/>
            </a:xfrm>
          </p:grpSpPr>
          <p:sp>
            <p:nvSpPr>
              <p:cNvPr id="7" name="文本框 2"/>
              <p:cNvSpPr txBox="1">
                <a:spLocks noChangeArrowheads="1"/>
              </p:cNvSpPr>
              <p:nvPr/>
            </p:nvSpPr>
            <p:spPr bwMode="auto">
              <a:xfrm>
                <a:off x="2506532" y="465192"/>
                <a:ext cx="236653" cy="623007"/>
              </a:xfrm>
              <a:prstGeom prst="rect">
                <a:avLst/>
              </a:prstGeom>
              <a:noFill/>
              <a:ln w="9525">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800">
                    <a:solidFill>
                      <a:srgbClr val="7030A0"/>
                    </a:solidFill>
                    <a:latin typeface="Impact" panose="020b0806030902050204" pitchFamily="34" charset="0"/>
                  </a:rPr>
                  <a:t>1</a:t>
                </a:r>
                <a:endParaRPr lang="en-US" altLang="zh-CN" sz="4800">
                  <a:solidFill>
                    <a:srgbClr val="7030A0"/>
                  </a:solidFill>
                  <a:latin typeface="Impact" panose="020b0806030902050204" pitchFamily="34" charset="0"/>
                </a:endParaRPr>
              </a:p>
            </p:txBody>
          </p:sp>
          <p:cxnSp>
            <p:nvCxnSpPr>
              <p:cNvPr id="8" name="直接连接符 7"/>
              <p:cNvCxnSpPr/>
              <p:nvPr/>
            </p:nvCxnSpPr>
            <p:spPr>
              <a:xfrm flipH="1">
                <a:off x="2722573" y="599954"/>
                <a:ext cx="459149" cy="459075"/>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9" name="矩形 8"/>
            <p:cNvSpPr/>
            <p:nvPr userDrawn="1"/>
          </p:nvSpPr>
          <p:spPr>
            <a:xfrm>
              <a:off x="0" y="1202"/>
              <a:ext cx="19185" cy="72"/>
            </a:xfrm>
            <a:prstGeom prst="rect">
              <a:avLst/>
            </a:prstGeom>
            <a:gradFill>
              <a:gsLst>
                <a:gs pos="0">
                  <a:srgbClr val="7B32B2"/>
                </a:gs>
                <a:gs pos="100000">
                  <a:srgbClr val="401A5D"/>
                </a:gs>
              </a:gsLst>
              <a:lin ang="5400000" scaled="0"/>
            </a:gra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fontAlgn="auto">
                <a:spcBef>
                  <a:spcPct val="0"/>
                </a:spcBef>
                <a:spcAft>
                  <a:spcPct val="0"/>
                </a:spcAft>
                <a:defRPr/>
              </a:pPr>
              <a:endParaRPr lang="zh-CN" altLang="en-US"/>
            </a:p>
          </p:txBody>
        </p:sp>
      </p:grpSp>
      <p:sp>
        <p:nvSpPr>
          <p:cNvPr id="17" name="Freeform 119"/>
          <p:cNvSpPr>
            <a:spLocks noEditPoints="1"/>
          </p:cNvSpPr>
          <p:nvPr/>
        </p:nvSpPr>
        <p:spPr bwMode="auto">
          <a:xfrm>
            <a:off x="10927715" y="142875"/>
            <a:ext cx="969010" cy="604520"/>
          </a:xfrm>
          <a:custGeom>
            <a:cxnLst>
              <a:cxn ang="0">
                <a:pos x="2004" y="192"/>
              </a:cxn>
              <a:cxn ang="0">
                <a:pos x="2358" y="373"/>
              </a:cxn>
              <a:cxn ang="0">
                <a:pos x="2435" y="558"/>
              </a:cxn>
              <a:cxn ang="0">
                <a:pos x="2071" y="1086"/>
              </a:cxn>
              <a:cxn ang="0">
                <a:pos x="1680" y="1472"/>
              </a:cxn>
              <a:cxn ang="0">
                <a:pos x="1105" y="1322"/>
              </a:cxn>
              <a:cxn ang="0">
                <a:pos x="941" y="1315"/>
              </a:cxn>
              <a:cxn ang="0">
                <a:pos x="720" y="1014"/>
              </a:cxn>
              <a:cxn ang="0">
                <a:pos x="259" y="879"/>
              </a:cxn>
              <a:cxn ang="0">
                <a:pos x="73" y="724"/>
              </a:cxn>
              <a:cxn ang="0">
                <a:pos x="328" y="435"/>
              </a:cxn>
              <a:cxn ang="0">
                <a:pos x="799" y="0"/>
              </a:cxn>
              <a:cxn ang="0">
                <a:pos x="1498" y="83"/>
              </a:cxn>
              <a:cxn ang="0">
                <a:pos x="1475" y="106"/>
              </a:cxn>
              <a:cxn ang="0">
                <a:pos x="647" y="189"/>
              </a:cxn>
              <a:cxn ang="0">
                <a:pos x="563" y="644"/>
              </a:cxn>
              <a:cxn ang="0">
                <a:pos x="836" y="812"/>
              </a:cxn>
              <a:cxn ang="0">
                <a:pos x="2138" y="382"/>
              </a:cxn>
              <a:cxn ang="0">
                <a:pos x="1691" y="94"/>
              </a:cxn>
              <a:cxn ang="0">
                <a:pos x="1306" y="366"/>
              </a:cxn>
              <a:cxn ang="0">
                <a:pos x="916" y="826"/>
              </a:cxn>
              <a:cxn ang="0">
                <a:pos x="1645" y="1145"/>
              </a:cxn>
              <a:cxn ang="0">
                <a:pos x="2226" y="545"/>
              </a:cxn>
              <a:cxn ang="0">
                <a:pos x="1889" y="1103"/>
              </a:cxn>
              <a:cxn ang="0">
                <a:pos x="1750" y="1319"/>
              </a:cxn>
              <a:cxn ang="0">
                <a:pos x="2111" y="920"/>
              </a:cxn>
              <a:cxn ang="0">
                <a:pos x="2263" y="649"/>
              </a:cxn>
              <a:cxn ang="0">
                <a:pos x="2183" y="693"/>
              </a:cxn>
              <a:cxn ang="0">
                <a:pos x="2313" y="473"/>
              </a:cxn>
              <a:cxn ang="0">
                <a:pos x="1836" y="1058"/>
              </a:cxn>
              <a:cxn ang="0">
                <a:pos x="1750" y="1229"/>
              </a:cxn>
              <a:cxn ang="0">
                <a:pos x="2072" y="996"/>
              </a:cxn>
              <a:cxn ang="0">
                <a:pos x="1643" y="1377"/>
              </a:cxn>
              <a:cxn ang="0">
                <a:pos x="1142" y="1221"/>
              </a:cxn>
              <a:cxn ang="0">
                <a:pos x="1679" y="1445"/>
              </a:cxn>
              <a:cxn ang="0">
                <a:pos x="1857" y="1286"/>
              </a:cxn>
              <a:cxn ang="0">
                <a:pos x="2121" y="969"/>
              </a:cxn>
              <a:cxn ang="0">
                <a:pos x="2411" y="585"/>
              </a:cxn>
              <a:cxn ang="0">
                <a:pos x="197" y="731"/>
              </a:cxn>
              <a:cxn ang="0">
                <a:pos x="172" y="774"/>
              </a:cxn>
              <a:cxn ang="0">
                <a:pos x="647" y="837"/>
              </a:cxn>
              <a:cxn ang="0">
                <a:pos x="692" y="803"/>
              </a:cxn>
              <a:cxn ang="0">
                <a:pos x="672" y="773"/>
              </a:cxn>
              <a:cxn ang="0">
                <a:pos x="654" y="696"/>
              </a:cxn>
              <a:cxn ang="0">
                <a:pos x="242" y="699"/>
              </a:cxn>
              <a:cxn ang="0">
                <a:pos x="227" y="844"/>
              </a:cxn>
              <a:cxn ang="0">
                <a:pos x="477" y="861"/>
              </a:cxn>
              <a:cxn ang="0">
                <a:pos x="32" y="798"/>
              </a:cxn>
              <a:cxn ang="0">
                <a:pos x="708" y="882"/>
              </a:cxn>
              <a:cxn ang="0">
                <a:pos x="880" y="968"/>
              </a:cxn>
              <a:cxn ang="0">
                <a:pos x="985" y="862"/>
              </a:cxn>
              <a:cxn ang="0">
                <a:pos x="1021" y="919"/>
              </a:cxn>
              <a:cxn ang="0">
                <a:pos x="1228" y="1076"/>
              </a:cxn>
              <a:cxn ang="0">
                <a:pos x="1181" y="1164"/>
              </a:cxn>
              <a:cxn ang="0">
                <a:pos x="1623" y="1327"/>
              </a:cxn>
              <a:cxn ang="0">
                <a:pos x="1350" y="1186"/>
              </a:cxn>
              <a:cxn ang="0">
                <a:pos x="1563" y="1246"/>
              </a:cxn>
              <a:cxn ang="0">
                <a:pos x="1517" y="1154"/>
              </a:cxn>
              <a:cxn ang="0">
                <a:pos x="797" y="1008"/>
              </a:cxn>
              <a:cxn ang="0">
                <a:pos x="929" y="957"/>
              </a:cxn>
              <a:cxn ang="0">
                <a:pos x="1030" y="1191"/>
              </a:cxn>
              <a:cxn ang="0">
                <a:pos x="1171" y="1076"/>
              </a:cxn>
              <a:cxn ang="0">
                <a:pos x="923" y="1089"/>
              </a:cxn>
            </a:cxnLst>
            <a:rect l="0" t="0" r="r" b="b"/>
            <a:pathLst>
              <a:path w="2450" h="1473">
                <a:moveTo>
                  <a:pt x="1520" y="111"/>
                </a:moveTo>
                <a:lnTo>
                  <a:pt x="1520" y="111"/>
                </a:lnTo>
                <a:lnTo>
                  <a:pt x="1548" y="102"/>
                </a:lnTo>
                <a:lnTo>
                  <a:pt x="1577" y="93"/>
                </a:lnTo>
                <a:lnTo>
                  <a:pt x="1605" y="84"/>
                </a:lnTo>
                <a:lnTo>
                  <a:pt x="1633" y="75"/>
                </a:lnTo>
                <a:lnTo>
                  <a:pt x="1662" y="69"/>
                </a:lnTo>
                <a:lnTo>
                  <a:pt x="1677" y="67"/>
                </a:lnTo>
                <a:lnTo>
                  <a:pt x="1693" y="64"/>
                </a:lnTo>
                <a:lnTo>
                  <a:pt x="1708" y="63"/>
                </a:lnTo>
                <a:lnTo>
                  <a:pt x="1725" y="63"/>
                </a:lnTo>
                <a:lnTo>
                  <a:pt x="1742" y="64"/>
                </a:lnTo>
                <a:lnTo>
                  <a:pt x="1760" y="65"/>
                </a:lnTo>
                <a:lnTo>
                  <a:pt x="1760" y="65"/>
                </a:lnTo>
                <a:lnTo>
                  <a:pt x="1775" y="69"/>
                </a:lnTo>
                <a:lnTo>
                  <a:pt x="1790" y="72"/>
                </a:lnTo>
                <a:lnTo>
                  <a:pt x="1805" y="75"/>
                </a:lnTo>
                <a:lnTo>
                  <a:pt x="1820" y="80"/>
                </a:lnTo>
                <a:lnTo>
                  <a:pt x="1849" y="91"/>
                </a:lnTo>
                <a:lnTo>
                  <a:pt x="1878" y="105"/>
                </a:lnTo>
                <a:lnTo>
                  <a:pt x="1905" y="119"/>
                </a:lnTo>
                <a:lnTo>
                  <a:pt x="1932" y="135"/>
                </a:lnTo>
                <a:lnTo>
                  <a:pt x="1955" y="151"/>
                </a:lnTo>
                <a:lnTo>
                  <a:pt x="1978" y="167"/>
                </a:lnTo>
                <a:lnTo>
                  <a:pt x="1978" y="167"/>
                </a:lnTo>
                <a:lnTo>
                  <a:pt x="1991" y="179"/>
                </a:lnTo>
                <a:lnTo>
                  <a:pt x="2004" y="192"/>
                </a:lnTo>
                <a:lnTo>
                  <a:pt x="2015" y="207"/>
                </a:lnTo>
                <a:lnTo>
                  <a:pt x="2027" y="222"/>
                </a:lnTo>
                <a:lnTo>
                  <a:pt x="2048" y="253"/>
                </a:lnTo>
                <a:lnTo>
                  <a:pt x="2060" y="268"/>
                </a:lnTo>
                <a:lnTo>
                  <a:pt x="2072" y="283"/>
                </a:lnTo>
                <a:lnTo>
                  <a:pt x="2072" y="283"/>
                </a:lnTo>
                <a:lnTo>
                  <a:pt x="2084" y="296"/>
                </a:lnTo>
                <a:lnTo>
                  <a:pt x="2096" y="307"/>
                </a:lnTo>
                <a:lnTo>
                  <a:pt x="2108" y="318"/>
                </a:lnTo>
                <a:lnTo>
                  <a:pt x="2121" y="329"/>
                </a:lnTo>
                <a:lnTo>
                  <a:pt x="2135" y="338"/>
                </a:lnTo>
                <a:lnTo>
                  <a:pt x="2149" y="347"/>
                </a:lnTo>
                <a:lnTo>
                  <a:pt x="2164" y="356"/>
                </a:lnTo>
                <a:lnTo>
                  <a:pt x="2180" y="363"/>
                </a:lnTo>
                <a:lnTo>
                  <a:pt x="2197" y="368"/>
                </a:lnTo>
                <a:lnTo>
                  <a:pt x="2214" y="375"/>
                </a:lnTo>
                <a:lnTo>
                  <a:pt x="2233" y="379"/>
                </a:lnTo>
                <a:lnTo>
                  <a:pt x="2252" y="382"/>
                </a:lnTo>
                <a:lnTo>
                  <a:pt x="2272" y="386"/>
                </a:lnTo>
                <a:lnTo>
                  <a:pt x="2293" y="387"/>
                </a:lnTo>
                <a:lnTo>
                  <a:pt x="2315" y="388"/>
                </a:lnTo>
                <a:lnTo>
                  <a:pt x="2339" y="388"/>
                </a:lnTo>
                <a:lnTo>
                  <a:pt x="2339" y="388"/>
                </a:lnTo>
                <a:lnTo>
                  <a:pt x="2343" y="386"/>
                </a:lnTo>
                <a:lnTo>
                  <a:pt x="2347" y="383"/>
                </a:lnTo>
                <a:lnTo>
                  <a:pt x="2355" y="376"/>
                </a:lnTo>
                <a:lnTo>
                  <a:pt x="2358" y="373"/>
                </a:lnTo>
                <a:lnTo>
                  <a:pt x="2363" y="371"/>
                </a:lnTo>
                <a:lnTo>
                  <a:pt x="2369" y="370"/>
                </a:lnTo>
                <a:lnTo>
                  <a:pt x="2376" y="371"/>
                </a:lnTo>
                <a:lnTo>
                  <a:pt x="2376" y="371"/>
                </a:lnTo>
                <a:lnTo>
                  <a:pt x="2376" y="388"/>
                </a:lnTo>
                <a:lnTo>
                  <a:pt x="2373" y="404"/>
                </a:lnTo>
                <a:lnTo>
                  <a:pt x="2370" y="420"/>
                </a:lnTo>
                <a:lnTo>
                  <a:pt x="2365" y="436"/>
                </a:lnTo>
                <a:lnTo>
                  <a:pt x="2357" y="467"/>
                </a:lnTo>
                <a:lnTo>
                  <a:pt x="2353" y="483"/>
                </a:lnTo>
                <a:lnTo>
                  <a:pt x="2348" y="500"/>
                </a:lnTo>
                <a:lnTo>
                  <a:pt x="2348" y="500"/>
                </a:lnTo>
                <a:lnTo>
                  <a:pt x="2355" y="500"/>
                </a:lnTo>
                <a:lnTo>
                  <a:pt x="2359" y="502"/>
                </a:lnTo>
                <a:lnTo>
                  <a:pt x="2361" y="506"/>
                </a:lnTo>
                <a:lnTo>
                  <a:pt x="2363" y="510"/>
                </a:lnTo>
                <a:lnTo>
                  <a:pt x="2368" y="520"/>
                </a:lnTo>
                <a:lnTo>
                  <a:pt x="2372" y="527"/>
                </a:lnTo>
                <a:lnTo>
                  <a:pt x="2376" y="531"/>
                </a:lnTo>
                <a:lnTo>
                  <a:pt x="2376" y="531"/>
                </a:lnTo>
                <a:lnTo>
                  <a:pt x="2383" y="534"/>
                </a:lnTo>
                <a:lnTo>
                  <a:pt x="2388" y="538"/>
                </a:lnTo>
                <a:lnTo>
                  <a:pt x="2401" y="543"/>
                </a:lnTo>
                <a:lnTo>
                  <a:pt x="2413" y="547"/>
                </a:lnTo>
                <a:lnTo>
                  <a:pt x="2424" y="552"/>
                </a:lnTo>
                <a:lnTo>
                  <a:pt x="2430" y="555"/>
                </a:lnTo>
                <a:lnTo>
                  <a:pt x="2435" y="558"/>
                </a:lnTo>
                <a:lnTo>
                  <a:pt x="2439" y="561"/>
                </a:lnTo>
                <a:lnTo>
                  <a:pt x="2443" y="567"/>
                </a:lnTo>
                <a:lnTo>
                  <a:pt x="2446" y="572"/>
                </a:lnTo>
                <a:lnTo>
                  <a:pt x="2448" y="578"/>
                </a:lnTo>
                <a:lnTo>
                  <a:pt x="2450" y="586"/>
                </a:lnTo>
                <a:lnTo>
                  <a:pt x="2450" y="594"/>
                </a:lnTo>
                <a:lnTo>
                  <a:pt x="2450" y="594"/>
                </a:lnTo>
                <a:lnTo>
                  <a:pt x="2450" y="600"/>
                </a:lnTo>
                <a:lnTo>
                  <a:pt x="2448" y="605"/>
                </a:lnTo>
                <a:lnTo>
                  <a:pt x="2444" y="618"/>
                </a:lnTo>
                <a:lnTo>
                  <a:pt x="2436" y="632"/>
                </a:lnTo>
                <a:lnTo>
                  <a:pt x="2426" y="646"/>
                </a:lnTo>
                <a:lnTo>
                  <a:pt x="2407" y="674"/>
                </a:lnTo>
                <a:lnTo>
                  <a:pt x="2391" y="696"/>
                </a:lnTo>
                <a:lnTo>
                  <a:pt x="2391" y="696"/>
                </a:lnTo>
                <a:lnTo>
                  <a:pt x="2359" y="739"/>
                </a:lnTo>
                <a:lnTo>
                  <a:pt x="2327" y="779"/>
                </a:lnTo>
                <a:lnTo>
                  <a:pt x="2262" y="860"/>
                </a:lnTo>
                <a:lnTo>
                  <a:pt x="2262" y="860"/>
                </a:lnTo>
                <a:lnTo>
                  <a:pt x="2241" y="885"/>
                </a:lnTo>
                <a:lnTo>
                  <a:pt x="2221" y="909"/>
                </a:lnTo>
                <a:lnTo>
                  <a:pt x="2179" y="955"/>
                </a:lnTo>
                <a:lnTo>
                  <a:pt x="2137" y="1002"/>
                </a:lnTo>
                <a:lnTo>
                  <a:pt x="2117" y="1027"/>
                </a:lnTo>
                <a:lnTo>
                  <a:pt x="2097" y="1053"/>
                </a:lnTo>
                <a:lnTo>
                  <a:pt x="2097" y="1053"/>
                </a:lnTo>
                <a:lnTo>
                  <a:pt x="2071" y="1086"/>
                </a:lnTo>
                <a:lnTo>
                  <a:pt x="2043" y="1119"/>
                </a:lnTo>
                <a:lnTo>
                  <a:pt x="1986" y="1183"/>
                </a:lnTo>
                <a:lnTo>
                  <a:pt x="1957" y="1215"/>
                </a:lnTo>
                <a:lnTo>
                  <a:pt x="1931" y="1248"/>
                </a:lnTo>
                <a:lnTo>
                  <a:pt x="1904" y="1281"/>
                </a:lnTo>
                <a:lnTo>
                  <a:pt x="1879" y="1315"/>
                </a:lnTo>
                <a:lnTo>
                  <a:pt x="1879" y="1315"/>
                </a:lnTo>
                <a:lnTo>
                  <a:pt x="1873" y="1318"/>
                </a:lnTo>
                <a:lnTo>
                  <a:pt x="1866" y="1322"/>
                </a:lnTo>
                <a:lnTo>
                  <a:pt x="1855" y="1331"/>
                </a:lnTo>
                <a:lnTo>
                  <a:pt x="1844" y="1342"/>
                </a:lnTo>
                <a:lnTo>
                  <a:pt x="1832" y="1355"/>
                </a:lnTo>
                <a:lnTo>
                  <a:pt x="1823" y="1367"/>
                </a:lnTo>
                <a:lnTo>
                  <a:pt x="1812" y="1381"/>
                </a:lnTo>
                <a:lnTo>
                  <a:pt x="1792" y="1410"/>
                </a:lnTo>
                <a:lnTo>
                  <a:pt x="1781" y="1424"/>
                </a:lnTo>
                <a:lnTo>
                  <a:pt x="1769" y="1437"/>
                </a:lnTo>
                <a:lnTo>
                  <a:pt x="1757" y="1448"/>
                </a:lnTo>
                <a:lnTo>
                  <a:pt x="1744" y="1457"/>
                </a:lnTo>
                <a:lnTo>
                  <a:pt x="1738" y="1462"/>
                </a:lnTo>
                <a:lnTo>
                  <a:pt x="1730" y="1466"/>
                </a:lnTo>
                <a:lnTo>
                  <a:pt x="1723" y="1469"/>
                </a:lnTo>
                <a:lnTo>
                  <a:pt x="1715" y="1471"/>
                </a:lnTo>
                <a:lnTo>
                  <a:pt x="1707" y="1472"/>
                </a:lnTo>
                <a:lnTo>
                  <a:pt x="1698" y="1473"/>
                </a:lnTo>
                <a:lnTo>
                  <a:pt x="1690" y="1473"/>
                </a:lnTo>
                <a:lnTo>
                  <a:pt x="1680" y="1472"/>
                </a:lnTo>
                <a:lnTo>
                  <a:pt x="1680" y="1472"/>
                </a:lnTo>
                <a:lnTo>
                  <a:pt x="1666" y="1470"/>
                </a:lnTo>
                <a:lnTo>
                  <a:pt x="1650" y="1465"/>
                </a:lnTo>
                <a:lnTo>
                  <a:pt x="1621" y="1455"/>
                </a:lnTo>
                <a:lnTo>
                  <a:pt x="1621" y="1455"/>
                </a:lnTo>
                <a:lnTo>
                  <a:pt x="1560" y="1434"/>
                </a:lnTo>
                <a:lnTo>
                  <a:pt x="1498" y="1409"/>
                </a:lnTo>
                <a:lnTo>
                  <a:pt x="1435" y="1382"/>
                </a:lnTo>
                <a:lnTo>
                  <a:pt x="1371" y="1355"/>
                </a:lnTo>
                <a:lnTo>
                  <a:pt x="1247" y="1300"/>
                </a:lnTo>
                <a:lnTo>
                  <a:pt x="1189" y="1274"/>
                </a:lnTo>
                <a:lnTo>
                  <a:pt x="1134" y="1252"/>
                </a:lnTo>
                <a:lnTo>
                  <a:pt x="1134" y="1252"/>
                </a:lnTo>
                <a:lnTo>
                  <a:pt x="1132" y="1261"/>
                </a:lnTo>
                <a:lnTo>
                  <a:pt x="1131" y="1271"/>
                </a:lnTo>
                <a:lnTo>
                  <a:pt x="1131" y="1282"/>
                </a:lnTo>
                <a:lnTo>
                  <a:pt x="1132" y="1292"/>
                </a:lnTo>
                <a:lnTo>
                  <a:pt x="1133" y="1315"/>
                </a:lnTo>
                <a:lnTo>
                  <a:pt x="1132" y="1326"/>
                </a:lnTo>
                <a:lnTo>
                  <a:pt x="1131" y="1336"/>
                </a:lnTo>
                <a:lnTo>
                  <a:pt x="1131" y="1336"/>
                </a:lnTo>
                <a:lnTo>
                  <a:pt x="1123" y="1337"/>
                </a:lnTo>
                <a:lnTo>
                  <a:pt x="1120" y="1337"/>
                </a:lnTo>
                <a:lnTo>
                  <a:pt x="1117" y="1336"/>
                </a:lnTo>
                <a:lnTo>
                  <a:pt x="1113" y="1333"/>
                </a:lnTo>
                <a:lnTo>
                  <a:pt x="1108" y="1329"/>
                </a:lnTo>
                <a:lnTo>
                  <a:pt x="1105" y="1322"/>
                </a:lnTo>
                <a:lnTo>
                  <a:pt x="1102" y="1315"/>
                </a:lnTo>
                <a:lnTo>
                  <a:pt x="1096" y="1301"/>
                </a:lnTo>
                <a:lnTo>
                  <a:pt x="1096" y="1301"/>
                </a:lnTo>
                <a:lnTo>
                  <a:pt x="1090" y="1290"/>
                </a:lnTo>
                <a:lnTo>
                  <a:pt x="1084" y="1281"/>
                </a:lnTo>
                <a:lnTo>
                  <a:pt x="1069" y="1259"/>
                </a:lnTo>
                <a:lnTo>
                  <a:pt x="1054" y="1240"/>
                </a:lnTo>
                <a:lnTo>
                  <a:pt x="1047" y="1230"/>
                </a:lnTo>
                <a:lnTo>
                  <a:pt x="1043" y="1221"/>
                </a:lnTo>
                <a:lnTo>
                  <a:pt x="1043" y="1221"/>
                </a:lnTo>
                <a:lnTo>
                  <a:pt x="1035" y="1226"/>
                </a:lnTo>
                <a:lnTo>
                  <a:pt x="1026" y="1233"/>
                </a:lnTo>
                <a:lnTo>
                  <a:pt x="1020" y="1240"/>
                </a:lnTo>
                <a:lnTo>
                  <a:pt x="1013" y="1249"/>
                </a:lnTo>
                <a:lnTo>
                  <a:pt x="1007" y="1256"/>
                </a:lnTo>
                <a:lnTo>
                  <a:pt x="1000" y="1264"/>
                </a:lnTo>
                <a:lnTo>
                  <a:pt x="993" y="1271"/>
                </a:lnTo>
                <a:lnTo>
                  <a:pt x="984" y="1276"/>
                </a:lnTo>
                <a:lnTo>
                  <a:pt x="984" y="1276"/>
                </a:lnTo>
                <a:lnTo>
                  <a:pt x="983" y="1284"/>
                </a:lnTo>
                <a:lnTo>
                  <a:pt x="982" y="1291"/>
                </a:lnTo>
                <a:lnTo>
                  <a:pt x="979" y="1299"/>
                </a:lnTo>
                <a:lnTo>
                  <a:pt x="976" y="1305"/>
                </a:lnTo>
                <a:lnTo>
                  <a:pt x="970" y="1310"/>
                </a:lnTo>
                <a:lnTo>
                  <a:pt x="963" y="1314"/>
                </a:lnTo>
                <a:lnTo>
                  <a:pt x="953" y="1315"/>
                </a:lnTo>
                <a:lnTo>
                  <a:pt x="941" y="1315"/>
                </a:lnTo>
                <a:lnTo>
                  <a:pt x="941" y="1315"/>
                </a:lnTo>
                <a:lnTo>
                  <a:pt x="939" y="1279"/>
                </a:lnTo>
                <a:lnTo>
                  <a:pt x="938" y="1258"/>
                </a:lnTo>
                <a:lnTo>
                  <a:pt x="938" y="1237"/>
                </a:lnTo>
                <a:lnTo>
                  <a:pt x="940" y="1215"/>
                </a:lnTo>
                <a:lnTo>
                  <a:pt x="942" y="1194"/>
                </a:lnTo>
                <a:lnTo>
                  <a:pt x="948" y="1173"/>
                </a:lnTo>
                <a:lnTo>
                  <a:pt x="952" y="1162"/>
                </a:lnTo>
                <a:lnTo>
                  <a:pt x="956" y="1151"/>
                </a:lnTo>
                <a:lnTo>
                  <a:pt x="956" y="1151"/>
                </a:lnTo>
                <a:lnTo>
                  <a:pt x="940" y="1135"/>
                </a:lnTo>
                <a:lnTo>
                  <a:pt x="923" y="1120"/>
                </a:lnTo>
                <a:lnTo>
                  <a:pt x="888" y="1092"/>
                </a:lnTo>
                <a:lnTo>
                  <a:pt x="871" y="1078"/>
                </a:lnTo>
                <a:lnTo>
                  <a:pt x="854" y="1064"/>
                </a:lnTo>
                <a:lnTo>
                  <a:pt x="838" y="1048"/>
                </a:lnTo>
                <a:lnTo>
                  <a:pt x="823" y="1032"/>
                </a:lnTo>
                <a:lnTo>
                  <a:pt x="823" y="1032"/>
                </a:lnTo>
                <a:lnTo>
                  <a:pt x="809" y="1034"/>
                </a:lnTo>
                <a:lnTo>
                  <a:pt x="796" y="1036"/>
                </a:lnTo>
                <a:lnTo>
                  <a:pt x="783" y="1036"/>
                </a:lnTo>
                <a:lnTo>
                  <a:pt x="771" y="1034"/>
                </a:lnTo>
                <a:lnTo>
                  <a:pt x="759" y="1032"/>
                </a:lnTo>
                <a:lnTo>
                  <a:pt x="749" y="1028"/>
                </a:lnTo>
                <a:lnTo>
                  <a:pt x="738" y="1025"/>
                </a:lnTo>
                <a:lnTo>
                  <a:pt x="728" y="1019"/>
                </a:lnTo>
                <a:lnTo>
                  <a:pt x="720" y="1014"/>
                </a:lnTo>
                <a:lnTo>
                  <a:pt x="710" y="1007"/>
                </a:lnTo>
                <a:lnTo>
                  <a:pt x="703" y="1000"/>
                </a:lnTo>
                <a:lnTo>
                  <a:pt x="694" y="993"/>
                </a:lnTo>
                <a:lnTo>
                  <a:pt x="688" y="984"/>
                </a:lnTo>
                <a:lnTo>
                  <a:pt x="681" y="976"/>
                </a:lnTo>
                <a:lnTo>
                  <a:pt x="669" y="958"/>
                </a:lnTo>
                <a:lnTo>
                  <a:pt x="669" y="958"/>
                </a:lnTo>
                <a:lnTo>
                  <a:pt x="635" y="952"/>
                </a:lnTo>
                <a:lnTo>
                  <a:pt x="601" y="946"/>
                </a:lnTo>
                <a:lnTo>
                  <a:pt x="530" y="936"/>
                </a:lnTo>
                <a:lnTo>
                  <a:pt x="495" y="931"/>
                </a:lnTo>
                <a:lnTo>
                  <a:pt x="461" y="925"/>
                </a:lnTo>
                <a:lnTo>
                  <a:pt x="426" y="918"/>
                </a:lnTo>
                <a:lnTo>
                  <a:pt x="392" y="909"/>
                </a:lnTo>
                <a:lnTo>
                  <a:pt x="392" y="909"/>
                </a:lnTo>
                <a:lnTo>
                  <a:pt x="374" y="903"/>
                </a:lnTo>
                <a:lnTo>
                  <a:pt x="357" y="895"/>
                </a:lnTo>
                <a:lnTo>
                  <a:pt x="341" y="889"/>
                </a:lnTo>
                <a:lnTo>
                  <a:pt x="331" y="887"/>
                </a:lnTo>
                <a:lnTo>
                  <a:pt x="323" y="885"/>
                </a:lnTo>
                <a:lnTo>
                  <a:pt x="323" y="885"/>
                </a:lnTo>
                <a:lnTo>
                  <a:pt x="313" y="885"/>
                </a:lnTo>
                <a:lnTo>
                  <a:pt x="303" y="885"/>
                </a:lnTo>
                <a:lnTo>
                  <a:pt x="294" y="886"/>
                </a:lnTo>
                <a:lnTo>
                  <a:pt x="284" y="885"/>
                </a:lnTo>
                <a:lnTo>
                  <a:pt x="284" y="885"/>
                </a:lnTo>
                <a:lnTo>
                  <a:pt x="259" y="879"/>
                </a:lnTo>
                <a:lnTo>
                  <a:pt x="235" y="873"/>
                </a:lnTo>
                <a:lnTo>
                  <a:pt x="188" y="859"/>
                </a:lnTo>
                <a:lnTo>
                  <a:pt x="164" y="852"/>
                </a:lnTo>
                <a:lnTo>
                  <a:pt x="140" y="848"/>
                </a:lnTo>
                <a:lnTo>
                  <a:pt x="128" y="846"/>
                </a:lnTo>
                <a:lnTo>
                  <a:pt x="116" y="846"/>
                </a:lnTo>
                <a:lnTo>
                  <a:pt x="104" y="846"/>
                </a:lnTo>
                <a:lnTo>
                  <a:pt x="91" y="846"/>
                </a:lnTo>
                <a:lnTo>
                  <a:pt x="91" y="846"/>
                </a:lnTo>
                <a:lnTo>
                  <a:pt x="84" y="842"/>
                </a:lnTo>
                <a:lnTo>
                  <a:pt x="75" y="838"/>
                </a:lnTo>
                <a:lnTo>
                  <a:pt x="57" y="833"/>
                </a:lnTo>
                <a:lnTo>
                  <a:pt x="38" y="829"/>
                </a:lnTo>
                <a:lnTo>
                  <a:pt x="18" y="826"/>
                </a:lnTo>
                <a:lnTo>
                  <a:pt x="18" y="826"/>
                </a:lnTo>
                <a:lnTo>
                  <a:pt x="14" y="821"/>
                </a:lnTo>
                <a:lnTo>
                  <a:pt x="12" y="817"/>
                </a:lnTo>
                <a:lnTo>
                  <a:pt x="9" y="810"/>
                </a:lnTo>
                <a:lnTo>
                  <a:pt x="6" y="801"/>
                </a:lnTo>
                <a:lnTo>
                  <a:pt x="0" y="790"/>
                </a:lnTo>
                <a:lnTo>
                  <a:pt x="0" y="790"/>
                </a:lnTo>
                <a:lnTo>
                  <a:pt x="9" y="775"/>
                </a:lnTo>
                <a:lnTo>
                  <a:pt x="20" y="762"/>
                </a:lnTo>
                <a:lnTo>
                  <a:pt x="30" y="751"/>
                </a:lnTo>
                <a:lnTo>
                  <a:pt x="43" y="741"/>
                </a:lnTo>
                <a:lnTo>
                  <a:pt x="58" y="731"/>
                </a:lnTo>
                <a:lnTo>
                  <a:pt x="73" y="724"/>
                </a:lnTo>
                <a:lnTo>
                  <a:pt x="89" y="716"/>
                </a:lnTo>
                <a:lnTo>
                  <a:pt x="105" y="710"/>
                </a:lnTo>
                <a:lnTo>
                  <a:pt x="105" y="710"/>
                </a:lnTo>
                <a:lnTo>
                  <a:pt x="104" y="685"/>
                </a:lnTo>
                <a:lnTo>
                  <a:pt x="103" y="674"/>
                </a:lnTo>
                <a:lnTo>
                  <a:pt x="101" y="663"/>
                </a:lnTo>
                <a:lnTo>
                  <a:pt x="98" y="653"/>
                </a:lnTo>
                <a:lnTo>
                  <a:pt x="93" y="643"/>
                </a:lnTo>
                <a:lnTo>
                  <a:pt x="87" y="633"/>
                </a:lnTo>
                <a:lnTo>
                  <a:pt x="77" y="622"/>
                </a:lnTo>
                <a:lnTo>
                  <a:pt x="77" y="622"/>
                </a:lnTo>
                <a:lnTo>
                  <a:pt x="84" y="613"/>
                </a:lnTo>
                <a:lnTo>
                  <a:pt x="90" y="604"/>
                </a:lnTo>
                <a:lnTo>
                  <a:pt x="98" y="595"/>
                </a:lnTo>
                <a:lnTo>
                  <a:pt x="105" y="588"/>
                </a:lnTo>
                <a:lnTo>
                  <a:pt x="121" y="574"/>
                </a:lnTo>
                <a:lnTo>
                  <a:pt x="139" y="561"/>
                </a:lnTo>
                <a:lnTo>
                  <a:pt x="158" y="550"/>
                </a:lnTo>
                <a:lnTo>
                  <a:pt x="177" y="539"/>
                </a:lnTo>
                <a:lnTo>
                  <a:pt x="195" y="528"/>
                </a:lnTo>
                <a:lnTo>
                  <a:pt x="214" y="517"/>
                </a:lnTo>
                <a:lnTo>
                  <a:pt x="214" y="517"/>
                </a:lnTo>
                <a:lnTo>
                  <a:pt x="240" y="500"/>
                </a:lnTo>
                <a:lnTo>
                  <a:pt x="266" y="482"/>
                </a:lnTo>
                <a:lnTo>
                  <a:pt x="315" y="443"/>
                </a:lnTo>
                <a:lnTo>
                  <a:pt x="315" y="443"/>
                </a:lnTo>
                <a:lnTo>
                  <a:pt x="328" y="435"/>
                </a:lnTo>
                <a:lnTo>
                  <a:pt x="339" y="425"/>
                </a:lnTo>
                <a:lnTo>
                  <a:pt x="361" y="404"/>
                </a:lnTo>
                <a:lnTo>
                  <a:pt x="384" y="383"/>
                </a:lnTo>
                <a:lnTo>
                  <a:pt x="394" y="373"/>
                </a:lnTo>
                <a:lnTo>
                  <a:pt x="406" y="363"/>
                </a:lnTo>
                <a:lnTo>
                  <a:pt x="406" y="363"/>
                </a:lnTo>
                <a:lnTo>
                  <a:pt x="422" y="353"/>
                </a:lnTo>
                <a:lnTo>
                  <a:pt x="438" y="344"/>
                </a:lnTo>
                <a:lnTo>
                  <a:pt x="454" y="335"/>
                </a:lnTo>
                <a:lnTo>
                  <a:pt x="469" y="325"/>
                </a:lnTo>
                <a:lnTo>
                  <a:pt x="469" y="325"/>
                </a:lnTo>
                <a:lnTo>
                  <a:pt x="480" y="316"/>
                </a:lnTo>
                <a:lnTo>
                  <a:pt x="490" y="307"/>
                </a:lnTo>
                <a:lnTo>
                  <a:pt x="510" y="288"/>
                </a:lnTo>
                <a:lnTo>
                  <a:pt x="530" y="268"/>
                </a:lnTo>
                <a:lnTo>
                  <a:pt x="550" y="247"/>
                </a:lnTo>
                <a:lnTo>
                  <a:pt x="550" y="247"/>
                </a:lnTo>
                <a:lnTo>
                  <a:pt x="609" y="191"/>
                </a:lnTo>
                <a:lnTo>
                  <a:pt x="639" y="161"/>
                </a:lnTo>
                <a:lnTo>
                  <a:pt x="668" y="131"/>
                </a:lnTo>
                <a:lnTo>
                  <a:pt x="697" y="100"/>
                </a:lnTo>
                <a:lnTo>
                  <a:pt x="725" y="69"/>
                </a:lnTo>
                <a:lnTo>
                  <a:pt x="752" y="37"/>
                </a:lnTo>
                <a:lnTo>
                  <a:pt x="778" y="3"/>
                </a:lnTo>
                <a:lnTo>
                  <a:pt x="778" y="3"/>
                </a:lnTo>
                <a:lnTo>
                  <a:pt x="788" y="0"/>
                </a:lnTo>
                <a:lnTo>
                  <a:pt x="799" y="0"/>
                </a:lnTo>
                <a:lnTo>
                  <a:pt x="810" y="0"/>
                </a:lnTo>
                <a:lnTo>
                  <a:pt x="820" y="2"/>
                </a:lnTo>
                <a:lnTo>
                  <a:pt x="842" y="7"/>
                </a:lnTo>
                <a:lnTo>
                  <a:pt x="851" y="9"/>
                </a:lnTo>
                <a:lnTo>
                  <a:pt x="861" y="10"/>
                </a:lnTo>
                <a:lnTo>
                  <a:pt x="861" y="10"/>
                </a:lnTo>
                <a:lnTo>
                  <a:pt x="899" y="13"/>
                </a:lnTo>
                <a:lnTo>
                  <a:pt x="937" y="14"/>
                </a:lnTo>
                <a:lnTo>
                  <a:pt x="976" y="14"/>
                </a:lnTo>
                <a:lnTo>
                  <a:pt x="1014" y="13"/>
                </a:lnTo>
                <a:lnTo>
                  <a:pt x="1092" y="10"/>
                </a:lnTo>
                <a:lnTo>
                  <a:pt x="1169" y="7"/>
                </a:lnTo>
                <a:lnTo>
                  <a:pt x="1208" y="5"/>
                </a:lnTo>
                <a:lnTo>
                  <a:pt x="1245" y="7"/>
                </a:lnTo>
                <a:lnTo>
                  <a:pt x="1283" y="8"/>
                </a:lnTo>
                <a:lnTo>
                  <a:pt x="1319" y="11"/>
                </a:lnTo>
                <a:lnTo>
                  <a:pt x="1354" y="16"/>
                </a:lnTo>
                <a:lnTo>
                  <a:pt x="1388" y="23"/>
                </a:lnTo>
                <a:lnTo>
                  <a:pt x="1405" y="28"/>
                </a:lnTo>
                <a:lnTo>
                  <a:pt x="1421" y="32"/>
                </a:lnTo>
                <a:lnTo>
                  <a:pt x="1437" y="39"/>
                </a:lnTo>
                <a:lnTo>
                  <a:pt x="1453" y="45"/>
                </a:lnTo>
                <a:lnTo>
                  <a:pt x="1453" y="45"/>
                </a:lnTo>
                <a:lnTo>
                  <a:pt x="1461" y="54"/>
                </a:lnTo>
                <a:lnTo>
                  <a:pt x="1469" y="61"/>
                </a:lnTo>
                <a:lnTo>
                  <a:pt x="1489" y="75"/>
                </a:lnTo>
                <a:lnTo>
                  <a:pt x="1498" y="83"/>
                </a:lnTo>
                <a:lnTo>
                  <a:pt x="1507" y="91"/>
                </a:lnTo>
                <a:lnTo>
                  <a:pt x="1514" y="101"/>
                </a:lnTo>
                <a:lnTo>
                  <a:pt x="1516" y="106"/>
                </a:lnTo>
                <a:lnTo>
                  <a:pt x="1520" y="111"/>
                </a:lnTo>
                <a:lnTo>
                  <a:pt x="1520" y="111"/>
                </a:lnTo>
                <a:close/>
                <a:moveTo>
                  <a:pt x="1358" y="283"/>
                </a:moveTo>
                <a:lnTo>
                  <a:pt x="1358" y="283"/>
                </a:lnTo>
                <a:lnTo>
                  <a:pt x="1364" y="277"/>
                </a:lnTo>
                <a:lnTo>
                  <a:pt x="1369" y="271"/>
                </a:lnTo>
                <a:lnTo>
                  <a:pt x="1379" y="257"/>
                </a:lnTo>
                <a:lnTo>
                  <a:pt x="1389" y="243"/>
                </a:lnTo>
                <a:lnTo>
                  <a:pt x="1401" y="230"/>
                </a:lnTo>
                <a:lnTo>
                  <a:pt x="1401" y="230"/>
                </a:lnTo>
                <a:lnTo>
                  <a:pt x="1410" y="221"/>
                </a:lnTo>
                <a:lnTo>
                  <a:pt x="1424" y="210"/>
                </a:lnTo>
                <a:lnTo>
                  <a:pt x="1439" y="197"/>
                </a:lnTo>
                <a:lnTo>
                  <a:pt x="1454" y="183"/>
                </a:lnTo>
                <a:lnTo>
                  <a:pt x="1469" y="169"/>
                </a:lnTo>
                <a:lnTo>
                  <a:pt x="1481" y="155"/>
                </a:lnTo>
                <a:lnTo>
                  <a:pt x="1485" y="148"/>
                </a:lnTo>
                <a:lnTo>
                  <a:pt x="1489" y="141"/>
                </a:lnTo>
                <a:lnTo>
                  <a:pt x="1491" y="135"/>
                </a:lnTo>
                <a:lnTo>
                  <a:pt x="1492" y="129"/>
                </a:lnTo>
                <a:lnTo>
                  <a:pt x="1492" y="129"/>
                </a:lnTo>
                <a:lnTo>
                  <a:pt x="1490" y="124"/>
                </a:lnTo>
                <a:lnTo>
                  <a:pt x="1486" y="119"/>
                </a:lnTo>
                <a:lnTo>
                  <a:pt x="1475" y="106"/>
                </a:lnTo>
                <a:lnTo>
                  <a:pt x="1462" y="93"/>
                </a:lnTo>
                <a:lnTo>
                  <a:pt x="1449" y="84"/>
                </a:lnTo>
                <a:lnTo>
                  <a:pt x="1449" y="84"/>
                </a:lnTo>
                <a:lnTo>
                  <a:pt x="1436" y="75"/>
                </a:lnTo>
                <a:lnTo>
                  <a:pt x="1420" y="68"/>
                </a:lnTo>
                <a:lnTo>
                  <a:pt x="1403" y="61"/>
                </a:lnTo>
                <a:lnTo>
                  <a:pt x="1386" y="55"/>
                </a:lnTo>
                <a:lnTo>
                  <a:pt x="1370" y="50"/>
                </a:lnTo>
                <a:lnTo>
                  <a:pt x="1354" y="46"/>
                </a:lnTo>
                <a:lnTo>
                  <a:pt x="1339" y="43"/>
                </a:lnTo>
                <a:lnTo>
                  <a:pt x="1327" y="42"/>
                </a:lnTo>
                <a:lnTo>
                  <a:pt x="1327" y="42"/>
                </a:lnTo>
                <a:lnTo>
                  <a:pt x="1299" y="39"/>
                </a:lnTo>
                <a:lnTo>
                  <a:pt x="1270" y="37"/>
                </a:lnTo>
                <a:lnTo>
                  <a:pt x="1207" y="35"/>
                </a:lnTo>
                <a:lnTo>
                  <a:pt x="1139" y="34"/>
                </a:lnTo>
                <a:lnTo>
                  <a:pt x="1070" y="35"/>
                </a:lnTo>
                <a:lnTo>
                  <a:pt x="998" y="35"/>
                </a:lnTo>
                <a:lnTo>
                  <a:pt x="929" y="35"/>
                </a:lnTo>
                <a:lnTo>
                  <a:pt x="861" y="32"/>
                </a:lnTo>
                <a:lnTo>
                  <a:pt x="829" y="30"/>
                </a:lnTo>
                <a:lnTo>
                  <a:pt x="798" y="27"/>
                </a:lnTo>
                <a:lnTo>
                  <a:pt x="798" y="27"/>
                </a:lnTo>
                <a:lnTo>
                  <a:pt x="762" y="69"/>
                </a:lnTo>
                <a:lnTo>
                  <a:pt x="724" y="109"/>
                </a:lnTo>
                <a:lnTo>
                  <a:pt x="687" y="150"/>
                </a:lnTo>
                <a:lnTo>
                  <a:pt x="647" y="189"/>
                </a:lnTo>
                <a:lnTo>
                  <a:pt x="607" y="227"/>
                </a:lnTo>
                <a:lnTo>
                  <a:pt x="568" y="265"/>
                </a:lnTo>
                <a:lnTo>
                  <a:pt x="527" y="302"/>
                </a:lnTo>
                <a:lnTo>
                  <a:pt x="485" y="338"/>
                </a:lnTo>
                <a:lnTo>
                  <a:pt x="442" y="375"/>
                </a:lnTo>
                <a:lnTo>
                  <a:pt x="400" y="410"/>
                </a:lnTo>
                <a:lnTo>
                  <a:pt x="357" y="444"/>
                </a:lnTo>
                <a:lnTo>
                  <a:pt x="312" y="479"/>
                </a:lnTo>
                <a:lnTo>
                  <a:pt x="268" y="512"/>
                </a:lnTo>
                <a:lnTo>
                  <a:pt x="222" y="544"/>
                </a:lnTo>
                <a:lnTo>
                  <a:pt x="177" y="576"/>
                </a:lnTo>
                <a:lnTo>
                  <a:pt x="130" y="608"/>
                </a:lnTo>
                <a:lnTo>
                  <a:pt x="130" y="608"/>
                </a:lnTo>
                <a:lnTo>
                  <a:pt x="147" y="614"/>
                </a:lnTo>
                <a:lnTo>
                  <a:pt x="165" y="618"/>
                </a:lnTo>
                <a:lnTo>
                  <a:pt x="183" y="621"/>
                </a:lnTo>
                <a:lnTo>
                  <a:pt x="202" y="623"/>
                </a:lnTo>
                <a:lnTo>
                  <a:pt x="221" y="625"/>
                </a:lnTo>
                <a:lnTo>
                  <a:pt x="240" y="626"/>
                </a:lnTo>
                <a:lnTo>
                  <a:pt x="279" y="626"/>
                </a:lnTo>
                <a:lnTo>
                  <a:pt x="358" y="624"/>
                </a:lnTo>
                <a:lnTo>
                  <a:pt x="396" y="624"/>
                </a:lnTo>
                <a:lnTo>
                  <a:pt x="435" y="625"/>
                </a:lnTo>
                <a:lnTo>
                  <a:pt x="435" y="625"/>
                </a:lnTo>
                <a:lnTo>
                  <a:pt x="466" y="629"/>
                </a:lnTo>
                <a:lnTo>
                  <a:pt x="499" y="633"/>
                </a:lnTo>
                <a:lnTo>
                  <a:pt x="563" y="644"/>
                </a:lnTo>
                <a:lnTo>
                  <a:pt x="563" y="644"/>
                </a:lnTo>
                <a:lnTo>
                  <a:pt x="604" y="651"/>
                </a:lnTo>
                <a:lnTo>
                  <a:pt x="644" y="660"/>
                </a:lnTo>
                <a:lnTo>
                  <a:pt x="663" y="665"/>
                </a:lnTo>
                <a:lnTo>
                  <a:pt x="681" y="671"/>
                </a:lnTo>
                <a:lnTo>
                  <a:pt x="700" y="679"/>
                </a:lnTo>
                <a:lnTo>
                  <a:pt x="718" y="686"/>
                </a:lnTo>
                <a:lnTo>
                  <a:pt x="736" y="694"/>
                </a:lnTo>
                <a:lnTo>
                  <a:pt x="752" y="704"/>
                </a:lnTo>
                <a:lnTo>
                  <a:pt x="768" y="713"/>
                </a:lnTo>
                <a:lnTo>
                  <a:pt x="782" y="724"/>
                </a:lnTo>
                <a:lnTo>
                  <a:pt x="796" y="736"/>
                </a:lnTo>
                <a:lnTo>
                  <a:pt x="809" y="749"/>
                </a:lnTo>
                <a:lnTo>
                  <a:pt x="820" y="761"/>
                </a:lnTo>
                <a:lnTo>
                  <a:pt x="830" y="776"/>
                </a:lnTo>
                <a:lnTo>
                  <a:pt x="830" y="776"/>
                </a:lnTo>
                <a:lnTo>
                  <a:pt x="832" y="779"/>
                </a:lnTo>
                <a:lnTo>
                  <a:pt x="833" y="781"/>
                </a:lnTo>
                <a:lnTo>
                  <a:pt x="834" y="785"/>
                </a:lnTo>
                <a:lnTo>
                  <a:pt x="833" y="791"/>
                </a:lnTo>
                <a:lnTo>
                  <a:pt x="832" y="797"/>
                </a:lnTo>
                <a:lnTo>
                  <a:pt x="831" y="802"/>
                </a:lnTo>
                <a:lnTo>
                  <a:pt x="830" y="806"/>
                </a:lnTo>
                <a:lnTo>
                  <a:pt x="831" y="809"/>
                </a:lnTo>
                <a:lnTo>
                  <a:pt x="832" y="810"/>
                </a:lnTo>
                <a:lnTo>
                  <a:pt x="834" y="811"/>
                </a:lnTo>
                <a:lnTo>
                  <a:pt x="836" y="812"/>
                </a:lnTo>
                <a:lnTo>
                  <a:pt x="836" y="812"/>
                </a:lnTo>
                <a:lnTo>
                  <a:pt x="846" y="809"/>
                </a:lnTo>
                <a:lnTo>
                  <a:pt x="854" y="803"/>
                </a:lnTo>
                <a:lnTo>
                  <a:pt x="860" y="798"/>
                </a:lnTo>
                <a:lnTo>
                  <a:pt x="866" y="791"/>
                </a:lnTo>
                <a:lnTo>
                  <a:pt x="876" y="777"/>
                </a:lnTo>
                <a:lnTo>
                  <a:pt x="886" y="762"/>
                </a:lnTo>
                <a:lnTo>
                  <a:pt x="886" y="762"/>
                </a:lnTo>
                <a:lnTo>
                  <a:pt x="938" y="718"/>
                </a:lnTo>
                <a:lnTo>
                  <a:pt x="963" y="694"/>
                </a:lnTo>
                <a:lnTo>
                  <a:pt x="987" y="670"/>
                </a:lnTo>
                <a:lnTo>
                  <a:pt x="1011" y="645"/>
                </a:lnTo>
                <a:lnTo>
                  <a:pt x="1033" y="619"/>
                </a:lnTo>
                <a:lnTo>
                  <a:pt x="1055" y="592"/>
                </a:lnTo>
                <a:lnTo>
                  <a:pt x="1075" y="563"/>
                </a:lnTo>
                <a:lnTo>
                  <a:pt x="1075" y="563"/>
                </a:lnTo>
                <a:lnTo>
                  <a:pt x="1112" y="530"/>
                </a:lnTo>
                <a:lnTo>
                  <a:pt x="1148" y="495"/>
                </a:lnTo>
                <a:lnTo>
                  <a:pt x="1183" y="459"/>
                </a:lnTo>
                <a:lnTo>
                  <a:pt x="1219" y="423"/>
                </a:lnTo>
                <a:lnTo>
                  <a:pt x="1288" y="350"/>
                </a:lnTo>
                <a:lnTo>
                  <a:pt x="1323" y="316"/>
                </a:lnTo>
                <a:lnTo>
                  <a:pt x="1358" y="283"/>
                </a:lnTo>
                <a:lnTo>
                  <a:pt x="1358" y="283"/>
                </a:lnTo>
                <a:close/>
                <a:moveTo>
                  <a:pt x="2152" y="391"/>
                </a:moveTo>
                <a:lnTo>
                  <a:pt x="2152" y="391"/>
                </a:lnTo>
                <a:lnTo>
                  <a:pt x="2138" y="382"/>
                </a:lnTo>
                <a:lnTo>
                  <a:pt x="2125" y="372"/>
                </a:lnTo>
                <a:lnTo>
                  <a:pt x="2112" y="361"/>
                </a:lnTo>
                <a:lnTo>
                  <a:pt x="2100" y="350"/>
                </a:lnTo>
                <a:lnTo>
                  <a:pt x="2087" y="338"/>
                </a:lnTo>
                <a:lnTo>
                  <a:pt x="2076" y="326"/>
                </a:lnTo>
                <a:lnTo>
                  <a:pt x="2054" y="300"/>
                </a:lnTo>
                <a:lnTo>
                  <a:pt x="2012" y="247"/>
                </a:lnTo>
                <a:lnTo>
                  <a:pt x="1990" y="222"/>
                </a:lnTo>
                <a:lnTo>
                  <a:pt x="1979" y="210"/>
                </a:lnTo>
                <a:lnTo>
                  <a:pt x="1967" y="199"/>
                </a:lnTo>
                <a:lnTo>
                  <a:pt x="1967" y="199"/>
                </a:lnTo>
                <a:lnTo>
                  <a:pt x="1954" y="187"/>
                </a:lnTo>
                <a:lnTo>
                  <a:pt x="1940" y="177"/>
                </a:lnTo>
                <a:lnTo>
                  <a:pt x="1926" y="166"/>
                </a:lnTo>
                <a:lnTo>
                  <a:pt x="1911" y="156"/>
                </a:lnTo>
                <a:lnTo>
                  <a:pt x="1895" y="147"/>
                </a:lnTo>
                <a:lnTo>
                  <a:pt x="1878" y="138"/>
                </a:lnTo>
                <a:lnTo>
                  <a:pt x="1861" y="131"/>
                </a:lnTo>
                <a:lnTo>
                  <a:pt x="1843" y="123"/>
                </a:lnTo>
                <a:lnTo>
                  <a:pt x="1825" y="117"/>
                </a:lnTo>
                <a:lnTo>
                  <a:pt x="1807" y="110"/>
                </a:lnTo>
                <a:lnTo>
                  <a:pt x="1787" y="105"/>
                </a:lnTo>
                <a:lnTo>
                  <a:pt x="1768" y="101"/>
                </a:lnTo>
                <a:lnTo>
                  <a:pt x="1749" y="98"/>
                </a:lnTo>
                <a:lnTo>
                  <a:pt x="1729" y="95"/>
                </a:lnTo>
                <a:lnTo>
                  <a:pt x="1710" y="94"/>
                </a:lnTo>
                <a:lnTo>
                  <a:pt x="1691" y="94"/>
                </a:lnTo>
                <a:lnTo>
                  <a:pt x="1691" y="94"/>
                </a:lnTo>
                <a:lnTo>
                  <a:pt x="1677" y="94"/>
                </a:lnTo>
                <a:lnTo>
                  <a:pt x="1665" y="96"/>
                </a:lnTo>
                <a:lnTo>
                  <a:pt x="1653" y="100"/>
                </a:lnTo>
                <a:lnTo>
                  <a:pt x="1642" y="103"/>
                </a:lnTo>
                <a:lnTo>
                  <a:pt x="1620" y="110"/>
                </a:lnTo>
                <a:lnTo>
                  <a:pt x="1597" y="118"/>
                </a:lnTo>
                <a:lnTo>
                  <a:pt x="1597" y="118"/>
                </a:lnTo>
                <a:lnTo>
                  <a:pt x="1573" y="126"/>
                </a:lnTo>
                <a:lnTo>
                  <a:pt x="1554" y="135"/>
                </a:lnTo>
                <a:lnTo>
                  <a:pt x="1538" y="145"/>
                </a:lnTo>
                <a:lnTo>
                  <a:pt x="1525" y="154"/>
                </a:lnTo>
                <a:lnTo>
                  <a:pt x="1512" y="165"/>
                </a:lnTo>
                <a:lnTo>
                  <a:pt x="1500" y="177"/>
                </a:lnTo>
                <a:lnTo>
                  <a:pt x="1474" y="202"/>
                </a:lnTo>
                <a:lnTo>
                  <a:pt x="1474" y="202"/>
                </a:lnTo>
                <a:lnTo>
                  <a:pt x="1455" y="220"/>
                </a:lnTo>
                <a:lnTo>
                  <a:pt x="1437" y="238"/>
                </a:lnTo>
                <a:lnTo>
                  <a:pt x="1401" y="276"/>
                </a:lnTo>
                <a:lnTo>
                  <a:pt x="1401" y="276"/>
                </a:lnTo>
                <a:lnTo>
                  <a:pt x="1380" y="295"/>
                </a:lnTo>
                <a:lnTo>
                  <a:pt x="1361" y="312"/>
                </a:lnTo>
                <a:lnTo>
                  <a:pt x="1341" y="329"/>
                </a:lnTo>
                <a:lnTo>
                  <a:pt x="1324" y="346"/>
                </a:lnTo>
                <a:lnTo>
                  <a:pt x="1324" y="346"/>
                </a:lnTo>
                <a:lnTo>
                  <a:pt x="1315" y="356"/>
                </a:lnTo>
                <a:lnTo>
                  <a:pt x="1306" y="366"/>
                </a:lnTo>
                <a:lnTo>
                  <a:pt x="1290" y="388"/>
                </a:lnTo>
                <a:lnTo>
                  <a:pt x="1275" y="408"/>
                </a:lnTo>
                <a:lnTo>
                  <a:pt x="1268" y="418"/>
                </a:lnTo>
                <a:lnTo>
                  <a:pt x="1260" y="426"/>
                </a:lnTo>
                <a:lnTo>
                  <a:pt x="1260" y="426"/>
                </a:lnTo>
                <a:lnTo>
                  <a:pt x="1253" y="433"/>
                </a:lnTo>
                <a:lnTo>
                  <a:pt x="1243" y="439"/>
                </a:lnTo>
                <a:lnTo>
                  <a:pt x="1234" y="444"/>
                </a:lnTo>
                <a:lnTo>
                  <a:pt x="1225" y="451"/>
                </a:lnTo>
                <a:lnTo>
                  <a:pt x="1225" y="451"/>
                </a:lnTo>
                <a:lnTo>
                  <a:pt x="1199" y="476"/>
                </a:lnTo>
                <a:lnTo>
                  <a:pt x="1175" y="501"/>
                </a:lnTo>
                <a:lnTo>
                  <a:pt x="1150" y="527"/>
                </a:lnTo>
                <a:lnTo>
                  <a:pt x="1126" y="554"/>
                </a:lnTo>
                <a:lnTo>
                  <a:pt x="1078" y="608"/>
                </a:lnTo>
                <a:lnTo>
                  <a:pt x="1032" y="661"/>
                </a:lnTo>
                <a:lnTo>
                  <a:pt x="1032" y="661"/>
                </a:lnTo>
                <a:lnTo>
                  <a:pt x="1012" y="683"/>
                </a:lnTo>
                <a:lnTo>
                  <a:pt x="992" y="705"/>
                </a:lnTo>
                <a:lnTo>
                  <a:pt x="950" y="745"/>
                </a:lnTo>
                <a:lnTo>
                  <a:pt x="930" y="766"/>
                </a:lnTo>
                <a:lnTo>
                  <a:pt x="909" y="786"/>
                </a:lnTo>
                <a:lnTo>
                  <a:pt x="890" y="807"/>
                </a:lnTo>
                <a:lnTo>
                  <a:pt x="872" y="829"/>
                </a:lnTo>
                <a:lnTo>
                  <a:pt x="872" y="829"/>
                </a:lnTo>
                <a:lnTo>
                  <a:pt x="894" y="826"/>
                </a:lnTo>
                <a:lnTo>
                  <a:pt x="916" y="826"/>
                </a:lnTo>
                <a:lnTo>
                  <a:pt x="936" y="827"/>
                </a:lnTo>
                <a:lnTo>
                  <a:pt x="956" y="830"/>
                </a:lnTo>
                <a:lnTo>
                  <a:pt x="977" y="834"/>
                </a:lnTo>
                <a:lnTo>
                  <a:pt x="996" y="840"/>
                </a:lnTo>
                <a:lnTo>
                  <a:pt x="1015" y="847"/>
                </a:lnTo>
                <a:lnTo>
                  <a:pt x="1035" y="856"/>
                </a:lnTo>
                <a:lnTo>
                  <a:pt x="1071" y="873"/>
                </a:lnTo>
                <a:lnTo>
                  <a:pt x="1106" y="892"/>
                </a:lnTo>
                <a:lnTo>
                  <a:pt x="1142" y="910"/>
                </a:lnTo>
                <a:lnTo>
                  <a:pt x="1159" y="919"/>
                </a:lnTo>
                <a:lnTo>
                  <a:pt x="1176" y="926"/>
                </a:lnTo>
                <a:lnTo>
                  <a:pt x="1176" y="926"/>
                </a:lnTo>
                <a:lnTo>
                  <a:pt x="1202" y="949"/>
                </a:lnTo>
                <a:lnTo>
                  <a:pt x="1227" y="970"/>
                </a:lnTo>
                <a:lnTo>
                  <a:pt x="1254" y="991"/>
                </a:lnTo>
                <a:lnTo>
                  <a:pt x="1282" y="1011"/>
                </a:lnTo>
                <a:lnTo>
                  <a:pt x="1310" y="1029"/>
                </a:lnTo>
                <a:lnTo>
                  <a:pt x="1339" y="1047"/>
                </a:lnTo>
                <a:lnTo>
                  <a:pt x="1369" y="1064"/>
                </a:lnTo>
                <a:lnTo>
                  <a:pt x="1400" y="1079"/>
                </a:lnTo>
                <a:lnTo>
                  <a:pt x="1432" y="1093"/>
                </a:lnTo>
                <a:lnTo>
                  <a:pt x="1464" y="1106"/>
                </a:lnTo>
                <a:lnTo>
                  <a:pt x="1498" y="1118"/>
                </a:lnTo>
                <a:lnTo>
                  <a:pt x="1533" y="1127"/>
                </a:lnTo>
                <a:lnTo>
                  <a:pt x="1569" y="1135"/>
                </a:lnTo>
                <a:lnTo>
                  <a:pt x="1606" y="1140"/>
                </a:lnTo>
                <a:lnTo>
                  <a:pt x="1645" y="1145"/>
                </a:lnTo>
                <a:lnTo>
                  <a:pt x="1683" y="1147"/>
                </a:lnTo>
                <a:lnTo>
                  <a:pt x="1683" y="1147"/>
                </a:lnTo>
                <a:lnTo>
                  <a:pt x="1687" y="1147"/>
                </a:lnTo>
                <a:lnTo>
                  <a:pt x="1690" y="1149"/>
                </a:lnTo>
                <a:lnTo>
                  <a:pt x="1695" y="1153"/>
                </a:lnTo>
                <a:lnTo>
                  <a:pt x="1701" y="1160"/>
                </a:lnTo>
                <a:lnTo>
                  <a:pt x="1704" y="1163"/>
                </a:lnTo>
                <a:lnTo>
                  <a:pt x="1708" y="1165"/>
                </a:lnTo>
                <a:lnTo>
                  <a:pt x="1708" y="1165"/>
                </a:lnTo>
                <a:lnTo>
                  <a:pt x="1736" y="1139"/>
                </a:lnTo>
                <a:lnTo>
                  <a:pt x="1762" y="1114"/>
                </a:lnTo>
                <a:lnTo>
                  <a:pt x="1786" y="1086"/>
                </a:lnTo>
                <a:lnTo>
                  <a:pt x="1810" y="1056"/>
                </a:lnTo>
                <a:lnTo>
                  <a:pt x="1810" y="1056"/>
                </a:lnTo>
                <a:lnTo>
                  <a:pt x="1821" y="1042"/>
                </a:lnTo>
                <a:lnTo>
                  <a:pt x="1833" y="1027"/>
                </a:lnTo>
                <a:lnTo>
                  <a:pt x="1858" y="997"/>
                </a:lnTo>
                <a:lnTo>
                  <a:pt x="1870" y="982"/>
                </a:lnTo>
                <a:lnTo>
                  <a:pt x="1880" y="966"/>
                </a:lnTo>
                <a:lnTo>
                  <a:pt x="1890" y="949"/>
                </a:lnTo>
                <a:lnTo>
                  <a:pt x="1898" y="931"/>
                </a:lnTo>
                <a:lnTo>
                  <a:pt x="1898" y="931"/>
                </a:lnTo>
                <a:lnTo>
                  <a:pt x="2009" y="804"/>
                </a:lnTo>
                <a:lnTo>
                  <a:pt x="2065" y="741"/>
                </a:lnTo>
                <a:lnTo>
                  <a:pt x="2119" y="677"/>
                </a:lnTo>
                <a:lnTo>
                  <a:pt x="2173" y="612"/>
                </a:lnTo>
                <a:lnTo>
                  <a:pt x="2226" y="545"/>
                </a:lnTo>
                <a:lnTo>
                  <a:pt x="2278" y="478"/>
                </a:lnTo>
                <a:lnTo>
                  <a:pt x="2328" y="409"/>
                </a:lnTo>
                <a:lnTo>
                  <a:pt x="2328" y="409"/>
                </a:lnTo>
                <a:lnTo>
                  <a:pt x="2303" y="411"/>
                </a:lnTo>
                <a:lnTo>
                  <a:pt x="2279" y="413"/>
                </a:lnTo>
                <a:lnTo>
                  <a:pt x="2255" y="413"/>
                </a:lnTo>
                <a:lnTo>
                  <a:pt x="2233" y="413"/>
                </a:lnTo>
                <a:lnTo>
                  <a:pt x="2211" y="411"/>
                </a:lnTo>
                <a:lnTo>
                  <a:pt x="2190" y="407"/>
                </a:lnTo>
                <a:lnTo>
                  <a:pt x="2180" y="404"/>
                </a:lnTo>
                <a:lnTo>
                  <a:pt x="2171" y="401"/>
                </a:lnTo>
                <a:lnTo>
                  <a:pt x="2162" y="396"/>
                </a:lnTo>
                <a:lnTo>
                  <a:pt x="2152" y="391"/>
                </a:lnTo>
                <a:lnTo>
                  <a:pt x="2152" y="391"/>
                </a:lnTo>
                <a:close/>
                <a:moveTo>
                  <a:pt x="1677" y="1326"/>
                </a:moveTo>
                <a:lnTo>
                  <a:pt x="1677" y="1326"/>
                </a:lnTo>
                <a:lnTo>
                  <a:pt x="1722" y="1284"/>
                </a:lnTo>
                <a:lnTo>
                  <a:pt x="1768" y="1241"/>
                </a:lnTo>
                <a:lnTo>
                  <a:pt x="1790" y="1219"/>
                </a:lnTo>
                <a:lnTo>
                  <a:pt x="1812" y="1196"/>
                </a:lnTo>
                <a:lnTo>
                  <a:pt x="1832" y="1174"/>
                </a:lnTo>
                <a:lnTo>
                  <a:pt x="1851" y="1151"/>
                </a:lnTo>
                <a:lnTo>
                  <a:pt x="1851" y="1151"/>
                </a:lnTo>
                <a:lnTo>
                  <a:pt x="1863" y="1134"/>
                </a:lnTo>
                <a:lnTo>
                  <a:pt x="1875" y="1117"/>
                </a:lnTo>
                <a:lnTo>
                  <a:pt x="1883" y="1109"/>
                </a:lnTo>
                <a:lnTo>
                  <a:pt x="1889" y="1103"/>
                </a:lnTo>
                <a:lnTo>
                  <a:pt x="1898" y="1098"/>
                </a:lnTo>
                <a:lnTo>
                  <a:pt x="1908" y="1094"/>
                </a:lnTo>
                <a:lnTo>
                  <a:pt x="1908" y="1094"/>
                </a:lnTo>
                <a:lnTo>
                  <a:pt x="1901" y="1109"/>
                </a:lnTo>
                <a:lnTo>
                  <a:pt x="1892" y="1123"/>
                </a:lnTo>
                <a:lnTo>
                  <a:pt x="1884" y="1137"/>
                </a:lnTo>
                <a:lnTo>
                  <a:pt x="1875" y="1150"/>
                </a:lnTo>
                <a:lnTo>
                  <a:pt x="1855" y="1176"/>
                </a:lnTo>
                <a:lnTo>
                  <a:pt x="1833" y="1200"/>
                </a:lnTo>
                <a:lnTo>
                  <a:pt x="1812" y="1224"/>
                </a:lnTo>
                <a:lnTo>
                  <a:pt x="1789" y="1246"/>
                </a:lnTo>
                <a:lnTo>
                  <a:pt x="1768" y="1269"/>
                </a:lnTo>
                <a:lnTo>
                  <a:pt x="1747" y="1290"/>
                </a:lnTo>
                <a:lnTo>
                  <a:pt x="1747" y="1290"/>
                </a:lnTo>
                <a:lnTo>
                  <a:pt x="1733" y="1305"/>
                </a:lnTo>
                <a:lnTo>
                  <a:pt x="1718" y="1320"/>
                </a:lnTo>
                <a:lnTo>
                  <a:pt x="1711" y="1328"/>
                </a:lnTo>
                <a:lnTo>
                  <a:pt x="1706" y="1336"/>
                </a:lnTo>
                <a:lnTo>
                  <a:pt x="1701" y="1345"/>
                </a:lnTo>
                <a:lnTo>
                  <a:pt x="1697" y="1354"/>
                </a:lnTo>
                <a:lnTo>
                  <a:pt x="1697" y="1354"/>
                </a:lnTo>
                <a:lnTo>
                  <a:pt x="1706" y="1354"/>
                </a:lnTo>
                <a:lnTo>
                  <a:pt x="1713" y="1351"/>
                </a:lnTo>
                <a:lnTo>
                  <a:pt x="1721" y="1348"/>
                </a:lnTo>
                <a:lnTo>
                  <a:pt x="1727" y="1343"/>
                </a:lnTo>
                <a:lnTo>
                  <a:pt x="1739" y="1331"/>
                </a:lnTo>
                <a:lnTo>
                  <a:pt x="1750" y="1319"/>
                </a:lnTo>
                <a:lnTo>
                  <a:pt x="1750" y="1319"/>
                </a:lnTo>
                <a:lnTo>
                  <a:pt x="1779" y="1289"/>
                </a:lnTo>
                <a:lnTo>
                  <a:pt x="1807" y="1259"/>
                </a:lnTo>
                <a:lnTo>
                  <a:pt x="1833" y="1229"/>
                </a:lnTo>
                <a:lnTo>
                  <a:pt x="1859" y="1199"/>
                </a:lnTo>
                <a:lnTo>
                  <a:pt x="1859" y="1199"/>
                </a:lnTo>
                <a:lnTo>
                  <a:pt x="1883" y="1179"/>
                </a:lnTo>
                <a:lnTo>
                  <a:pt x="1905" y="1156"/>
                </a:lnTo>
                <a:lnTo>
                  <a:pt x="1927" y="1133"/>
                </a:lnTo>
                <a:lnTo>
                  <a:pt x="1948" y="1109"/>
                </a:lnTo>
                <a:lnTo>
                  <a:pt x="1968" y="1084"/>
                </a:lnTo>
                <a:lnTo>
                  <a:pt x="1987" y="1058"/>
                </a:lnTo>
                <a:lnTo>
                  <a:pt x="2006" y="1031"/>
                </a:lnTo>
                <a:lnTo>
                  <a:pt x="2023" y="1003"/>
                </a:lnTo>
                <a:lnTo>
                  <a:pt x="2023" y="1003"/>
                </a:lnTo>
                <a:lnTo>
                  <a:pt x="2030" y="1000"/>
                </a:lnTo>
                <a:lnTo>
                  <a:pt x="2037" y="996"/>
                </a:lnTo>
                <a:lnTo>
                  <a:pt x="2043" y="992"/>
                </a:lnTo>
                <a:lnTo>
                  <a:pt x="2048" y="986"/>
                </a:lnTo>
                <a:lnTo>
                  <a:pt x="2058" y="974"/>
                </a:lnTo>
                <a:lnTo>
                  <a:pt x="2068" y="963"/>
                </a:lnTo>
                <a:lnTo>
                  <a:pt x="2076" y="950"/>
                </a:lnTo>
                <a:lnTo>
                  <a:pt x="2086" y="938"/>
                </a:lnTo>
                <a:lnTo>
                  <a:pt x="2091" y="933"/>
                </a:lnTo>
                <a:lnTo>
                  <a:pt x="2097" y="927"/>
                </a:lnTo>
                <a:lnTo>
                  <a:pt x="2103" y="923"/>
                </a:lnTo>
                <a:lnTo>
                  <a:pt x="2111" y="920"/>
                </a:lnTo>
                <a:lnTo>
                  <a:pt x="2111" y="920"/>
                </a:lnTo>
                <a:lnTo>
                  <a:pt x="2123" y="898"/>
                </a:lnTo>
                <a:lnTo>
                  <a:pt x="2136" y="877"/>
                </a:lnTo>
                <a:lnTo>
                  <a:pt x="2150" y="857"/>
                </a:lnTo>
                <a:lnTo>
                  <a:pt x="2165" y="835"/>
                </a:lnTo>
                <a:lnTo>
                  <a:pt x="2195" y="795"/>
                </a:lnTo>
                <a:lnTo>
                  <a:pt x="2227" y="754"/>
                </a:lnTo>
                <a:lnTo>
                  <a:pt x="2259" y="712"/>
                </a:lnTo>
                <a:lnTo>
                  <a:pt x="2290" y="670"/>
                </a:lnTo>
                <a:lnTo>
                  <a:pt x="2305" y="649"/>
                </a:lnTo>
                <a:lnTo>
                  <a:pt x="2319" y="626"/>
                </a:lnTo>
                <a:lnTo>
                  <a:pt x="2332" y="604"/>
                </a:lnTo>
                <a:lnTo>
                  <a:pt x="2345" y="580"/>
                </a:lnTo>
                <a:lnTo>
                  <a:pt x="2345" y="580"/>
                </a:lnTo>
                <a:lnTo>
                  <a:pt x="2339" y="583"/>
                </a:lnTo>
                <a:lnTo>
                  <a:pt x="2333" y="585"/>
                </a:lnTo>
                <a:lnTo>
                  <a:pt x="2328" y="589"/>
                </a:lnTo>
                <a:lnTo>
                  <a:pt x="2323" y="593"/>
                </a:lnTo>
                <a:lnTo>
                  <a:pt x="2313" y="603"/>
                </a:lnTo>
                <a:lnTo>
                  <a:pt x="2303" y="615"/>
                </a:lnTo>
                <a:lnTo>
                  <a:pt x="2294" y="628"/>
                </a:lnTo>
                <a:lnTo>
                  <a:pt x="2284" y="639"/>
                </a:lnTo>
                <a:lnTo>
                  <a:pt x="2273" y="649"/>
                </a:lnTo>
                <a:lnTo>
                  <a:pt x="2267" y="653"/>
                </a:lnTo>
                <a:lnTo>
                  <a:pt x="2262" y="658"/>
                </a:lnTo>
                <a:lnTo>
                  <a:pt x="2262" y="658"/>
                </a:lnTo>
                <a:lnTo>
                  <a:pt x="2263" y="649"/>
                </a:lnTo>
                <a:lnTo>
                  <a:pt x="2266" y="640"/>
                </a:lnTo>
                <a:lnTo>
                  <a:pt x="2269" y="633"/>
                </a:lnTo>
                <a:lnTo>
                  <a:pt x="2273" y="625"/>
                </a:lnTo>
                <a:lnTo>
                  <a:pt x="2284" y="610"/>
                </a:lnTo>
                <a:lnTo>
                  <a:pt x="2296" y="597"/>
                </a:lnTo>
                <a:lnTo>
                  <a:pt x="2308" y="582"/>
                </a:lnTo>
                <a:lnTo>
                  <a:pt x="2319" y="568"/>
                </a:lnTo>
                <a:lnTo>
                  <a:pt x="2330" y="552"/>
                </a:lnTo>
                <a:lnTo>
                  <a:pt x="2334" y="543"/>
                </a:lnTo>
                <a:lnTo>
                  <a:pt x="2339" y="534"/>
                </a:lnTo>
                <a:lnTo>
                  <a:pt x="2339" y="534"/>
                </a:lnTo>
                <a:lnTo>
                  <a:pt x="2333" y="533"/>
                </a:lnTo>
                <a:lnTo>
                  <a:pt x="2329" y="533"/>
                </a:lnTo>
                <a:lnTo>
                  <a:pt x="2325" y="534"/>
                </a:lnTo>
                <a:lnTo>
                  <a:pt x="2320" y="537"/>
                </a:lnTo>
                <a:lnTo>
                  <a:pt x="2313" y="541"/>
                </a:lnTo>
                <a:lnTo>
                  <a:pt x="2307" y="545"/>
                </a:lnTo>
                <a:lnTo>
                  <a:pt x="2307" y="545"/>
                </a:lnTo>
                <a:lnTo>
                  <a:pt x="2296" y="555"/>
                </a:lnTo>
                <a:lnTo>
                  <a:pt x="2286" y="564"/>
                </a:lnTo>
                <a:lnTo>
                  <a:pt x="2277" y="575"/>
                </a:lnTo>
                <a:lnTo>
                  <a:pt x="2267" y="587"/>
                </a:lnTo>
                <a:lnTo>
                  <a:pt x="2249" y="610"/>
                </a:lnTo>
                <a:lnTo>
                  <a:pt x="2232" y="635"/>
                </a:lnTo>
                <a:lnTo>
                  <a:pt x="2213" y="660"/>
                </a:lnTo>
                <a:lnTo>
                  <a:pt x="2193" y="682"/>
                </a:lnTo>
                <a:lnTo>
                  <a:pt x="2183" y="693"/>
                </a:lnTo>
                <a:lnTo>
                  <a:pt x="2173" y="704"/>
                </a:lnTo>
                <a:lnTo>
                  <a:pt x="2161" y="712"/>
                </a:lnTo>
                <a:lnTo>
                  <a:pt x="2149" y="721"/>
                </a:lnTo>
                <a:lnTo>
                  <a:pt x="2149" y="721"/>
                </a:lnTo>
                <a:lnTo>
                  <a:pt x="2158" y="705"/>
                </a:lnTo>
                <a:lnTo>
                  <a:pt x="2166" y="691"/>
                </a:lnTo>
                <a:lnTo>
                  <a:pt x="2175" y="676"/>
                </a:lnTo>
                <a:lnTo>
                  <a:pt x="2186" y="663"/>
                </a:lnTo>
                <a:lnTo>
                  <a:pt x="2206" y="636"/>
                </a:lnTo>
                <a:lnTo>
                  <a:pt x="2227" y="610"/>
                </a:lnTo>
                <a:lnTo>
                  <a:pt x="2249" y="586"/>
                </a:lnTo>
                <a:lnTo>
                  <a:pt x="2270" y="560"/>
                </a:lnTo>
                <a:lnTo>
                  <a:pt x="2290" y="534"/>
                </a:lnTo>
                <a:lnTo>
                  <a:pt x="2301" y="520"/>
                </a:lnTo>
                <a:lnTo>
                  <a:pt x="2310" y="507"/>
                </a:lnTo>
                <a:lnTo>
                  <a:pt x="2310" y="507"/>
                </a:lnTo>
                <a:lnTo>
                  <a:pt x="2318" y="507"/>
                </a:lnTo>
                <a:lnTo>
                  <a:pt x="2322" y="506"/>
                </a:lnTo>
                <a:lnTo>
                  <a:pt x="2324" y="503"/>
                </a:lnTo>
                <a:lnTo>
                  <a:pt x="2324" y="503"/>
                </a:lnTo>
                <a:lnTo>
                  <a:pt x="2330" y="478"/>
                </a:lnTo>
                <a:lnTo>
                  <a:pt x="2333" y="465"/>
                </a:lnTo>
                <a:lnTo>
                  <a:pt x="2334" y="451"/>
                </a:lnTo>
                <a:lnTo>
                  <a:pt x="2334" y="451"/>
                </a:lnTo>
                <a:lnTo>
                  <a:pt x="2326" y="457"/>
                </a:lnTo>
                <a:lnTo>
                  <a:pt x="2319" y="465"/>
                </a:lnTo>
                <a:lnTo>
                  <a:pt x="2313" y="473"/>
                </a:lnTo>
                <a:lnTo>
                  <a:pt x="2308" y="483"/>
                </a:lnTo>
                <a:lnTo>
                  <a:pt x="2301" y="492"/>
                </a:lnTo>
                <a:lnTo>
                  <a:pt x="2295" y="500"/>
                </a:lnTo>
                <a:lnTo>
                  <a:pt x="2287" y="508"/>
                </a:lnTo>
                <a:lnTo>
                  <a:pt x="2279" y="514"/>
                </a:lnTo>
                <a:lnTo>
                  <a:pt x="2279" y="514"/>
                </a:lnTo>
                <a:lnTo>
                  <a:pt x="2272" y="526"/>
                </a:lnTo>
                <a:lnTo>
                  <a:pt x="2265" y="538"/>
                </a:lnTo>
                <a:lnTo>
                  <a:pt x="2257" y="548"/>
                </a:lnTo>
                <a:lnTo>
                  <a:pt x="2249" y="559"/>
                </a:lnTo>
                <a:lnTo>
                  <a:pt x="2232" y="579"/>
                </a:lnTo>
                <a:lnTo>
                  <a:pt x="2213" y="600"/>
                </a:lnTo>
                <a:lnTo>
                  <a:pt x="2195" y="619"/>
                </a:lnTo>
                <a:lnTo>
                  <a:pt x="2178" y="639"/>
                </a:lnTo>
                <a:lnTo>
                  <a:pt x="2171" y="650"/>
                </a:lnTo>
                <a:lnTo>
                  <a:pt x="2163" y="661"/>
                </a:lnTo>
                <a:lnTo>
                  <a:pt x="2156" y="673"/>
                </a:lnTo>
                <a:lnTo>
                  <a:pt x="2149" y="685"/>
                </a:lnTo>
                <a:lnTo>
                  <a:pt x="2149" y="685"/>
                </a:lnTo>
                <a:lnTo>
                  <a:pt x="2118" y="718"/>
                </a:lnTo>
                <a:lnTo>
                  <a:pt x="2089" y="750"/>
                </a:lnTo>
                <a:lnTo>
                  <a:pt x="2060" y="783"/>
                </a:lnTo>
                <a:lnTo>
                  <a:pt x="2031" y="817"/>
                </a:lnTo>
                <a:lnTo>
                  <a:pt x="1976" y="886"/>
                </a:lnTo>
                <a:lnTo>
                  <a:pt x="1920" y="955"/>
                </a:lnTo>
                <a:lnTo>
                  <a:pt x="1864" y="1024"/>
                </a:lnTo>
                <a:lnTo>
                  <a:pt x="1836" y="1058"/>
                </a:lnTo>
                <a:lnTo>
                  <a:pt x="1808" y="1091"/>
                </a:lnTo>
                <a:lnTo>
                  <a:pt x="1778" y="1124"/>
                </a:lnTo>
                <a:lnTo>
                  <a:pt x="1748" y="1156"/>
                </a:lnTo>
                <a:lnTo>
                  <a:pt x="1717" y="1188"/>
                </a:lnTo>
                <a:lnTo>
                  <a:pt x="1683" y="1218"/>
                </a:lnTo>
                <a:lnTo>
                  <a:pt x="1683" y="1218"/>
                </a:lnTo>
                <a:lnTo>
                  <a:pt x="1690" y="1237"/>
                </a:lnTo>
                <a:lnTo>
                  <a:pt x="1691" y="1246"/>
                </a:lnTo>
                <a:lnTo>
                  <a:pt x="1691" y="1250"/>
                </a:lnTo>
                <a:lnTo>
                  <a:pt x="1691" y="1252"/>
                </a:lnTo>
                <a:lnTo>
                  <a:pt x="1691" y="1252"/>
                </a:lnTo>
                <a:lnTo>
                  <a:pt x="1698" y="1248"/>
                </a:lnTo>
                <a:lnTo>
                  <a:pt x="1705" y="1243"/>
                </a:lnTo>
                <a:lnTo>
                  <a:pt x="1719" y="1231"/>
                </a:lnTo>
                <a:lnTo>
                  <a:pt x="1732" y="1220"/>
                </a:lnTo>
                <a:lnTo>
                  <a:pt x="1744" y="1207"/>
                </a:lnTo>
                <a:lnTo>
                  <a:pt x="1756" y="1194"/>
                </a:lnTo>
                <a:lnTo>
                  <a:pt x="1769" y="1183"/>
                </a:lnTo>
                <a:lnTo>
                  <a:pt x="1775" y="1178"/>
                </a:lnTo>
                <a:lnTo>
                  <a:pt x="1782" y="1174"/>
                </a:lnTo>
                <a:lnTo>
                  <a:pt x="1788" y="1170"/>
                </a:lnTo>
                <a:lnTo>
                  <a:pt x="1796" y="1168"/>
                </a:lnTo>
                <a:lnTo>
                  <a:pt x="1796" y="1168"/>
                </a:lnTo>
                <a:lnTo>
                  <a:pt x="1789" y="1179"/>
                </a:lnTo>
                <a:lnTo>
                  <a:pt x="1783" y="1190"/>
                </a:lnTo>
                <a:lnTo>
                  <a:pt x="1767" y="1210"/>
                </a:lnTo>
                <a:lnTo>
                  <a:pt x="1750" y="1229"/>
                </a:lnTo>
                <a:lnTo>
                  <a:pt x="1733" y="1248"/>
                </a:lnTo>
                <a:lnTo>
                  <a:pt x="1715" y="1266"/>
                </a:lnTo>
                <a:lnTo>
                  <a:pt x="1699" y="1285"/>
                </a:lnTo>
                <a:lnTo>
                  <a:pt x="1693" y="1295"/>
                </a:lnTo>
                <a:lnTo>
                  <a:pt x="1687" y="1305"/>
                </a:lnTo>
                <a:lnTo>
                  <a:pt x="1681" y="1315"/>
                </a:lnTo>
                <a:lnTo>
                  <a:pt x="1677" y="1326"/>
                </a:lnTo>
                <a:lnTo>
                  <a:pt x="1677" y="1326"/>
                </a:lnTo>
                <a:close/>
                <a:moveTo>
                  <a:pt x="2345" y="644"/>
                </a:moveTo>
                <a:lnTo>
                  <a:pt x="2345" y="644"/>
                </a:lnTo>
                <a:lnTo>
                  <a:pt x="2309" y="690"/>
                </a:lnTo>
                <a:lnTo>
                  <a:pt x="2271" y="735"/>
                </a:lnTo>
                <a:lnTo>
                  <a:pt x="2254" y="757"/>
                </a:lnTo>
                <a:lnTo>
                  <a:pt x="2238" y="781"/>
                </a:lnTo>
                <a:lnTo>
                  <a:pt x="2224" y="803"/>
                </a:lnTo>
                <a:lnTo>
                  <a:pt x="2212" y="826"/>
                </a:lnTo>
                <a:lnTo>
                  <a:pt x="2212" y="826"/>
                </a:lnTo>
                <a:lnTo>
                  <a:pt x="2201" y="836"/>
                </a:lnTo>
                <a:lnTo>
                  <a:pt x="2190" y="848"/>
                </a:lnTo>
                <a:lnTo>
                  <a:pt x="2179" y="861"/>
                </a:lnTo>
                <a:lnTo>
                  <a:pt x="2169" y="874"/>
                </a:lnTo>
                <a:lnTo>
                  <a:pt x="2160" y="888"/>
                </a:lnTo>
                <a:lnTo>
                  <a:pt x="2151" y="902"/>
                </a:lnTo>
                <a:lnTo>
                  <a:pt x="2135" y="931"/>
                </a:lnTo>
                <a:lnTo>
                  <a:pt x="2135" y="931"/>
                </a:lnTo>
                <a:lnTo>
                  <a:pt x="2103" y="963"/>
                </a:lnTo>
                <a:lnTo>
                  <a:pt x="2072" y="996"/>
                </a:lnTo>
                <a:lnTo>
                  <a:pt x="2042" y="1030"/>
                </a:lnTo>
                <a:lnTo>
                  <a:pt x="2012" y="1064"/>
                </a:lnTo>
                <a:lnTo>
                  <a:pt x="1953" y="1137"/>
                </a:lnTo>
                <a:lnTo>
                  <a:pt x="1893" y="1210"/>
                </a:lnTo>
                <a:lnTo>
                  <a:pt x="1893" y="1210"/>
                </a:lnTo>
                <a:lnTo>
                  <a:pt x="1884" y="1222"/>
                </a:lnTo>
                <a:lnTo>
                  <a:pt x="1873" y="1233"/>
                </a:lnTo>
                <a:lnTo>
                  <a:pt x="1848" y="1255"/>
                </a:lnTo>
                <a:lnTo>
                  <a:pt x="1823" y="1277"/>
                </a:lnTo>
                <a:lnTo>
                  <a:pt x="1810" y="1290"/>
                </a:lnTo>
                <a:lnTo>
                  <a:pt x="1796" y="1304"/>
                </a:lnTo>
                <a:lnTo>
                  <a:pt x="1796" y="1304"/>
                </a:lnTo>
                <a:lnTo>
                  <a:pt x="1773" y="1329"/>
                </a:lnTo>
                <a:lnTo>
                  <a:pt x="1760" y="1343"/>
                </a:lnTo>
                <a:lnTo>
                  <a:pt x="1747" y="1358"/>
                </a:lnTo>
                <a:lnTo>
                  <a:pt x="1733" y="1371"/>
                </a:lnTo>
                <a:lnTo>
                  <a:pt x="1718" y="1381"/>
                </a:lnTo>
                <a:lnTo>
                  <a:pt x="1711" y="1386"/>
                </a:lnTo>
                <a:lnTo>
                  <a:pt x="1704" y="1389"/>
                </a:lnTo>
                <a:lnTo>
                  <a:pt x="1697" y="1391"/>
                </a:lnTo>
                <a:lnTo>
                  <a:pt x="1691" y="1392"/>
                </a:lnTo>
                <a:lnTo>
                  <a:pt x="1691" y="1392"/>
                </a:lnTo>
                <a:lnTo>
                  <a:pt x="1682" y="1392"/>
                </a:lnTo>
                <a:lnTo>
                  <a:pt x="1674" y="1391"/>
                </a:lnTo>
                <a:lnTo>
                  <a:pt x="1666" y="1388"/>
                </a:lnTo>
                <a:lnTo>
                  <a:pt x="1658" y="1385"/>
                </a:lnTo>
                <a:lnTo>
                  <a:pt x="1643" y="1377"/>
                </a:lnTo>
                <a:lnTo>
                  <a:pt x="1635" y="1374"/>
                </a:lnTo>
                <a:lnTo>
                  <a:pt x="1628" y="1372"/>
                </a:lnTo>
                <a:lnTo>
                  <a:pt x="1628" y="1372"/>
                </a:lnTo>
                <a:lnTo>
                  <a:pt x="1607" y="1367"/>
                </a:lnTo>
                <a:lnTo>
                  <a:pt x="1587" y="1364"/>
                </a:lnTo>
                <a:lnTo>
                  <a:pt x="1567" y="1362"/>
                </a:lnTo>
                <a:lnTo>
                  <a:pt x="1557" y="1360"/>
                </a:lnTo>
                <a:lnTo>
                  <a:pt x="1547" y="1357"/>
                </a:lnTo>
                <a:lnTo>
                  <a:pt x="1547" y="1357"/>
                </a:lnTo>
                <a:lnTo>
                  <a:pt x="1521" y="1349"/>
                </a:lnTo>
                <a:lnTo>
                  <a:pt x="1495" y="1340"/>
                </a:lnTo>
                <a:lnTo>
                  <a:pt x="1469" y="1330"/>
                </a:lnTo>
                <a:lnTo>
                  <a:pt x="1444" y="1319"/>
                </a:lnTo>
                <a:lnTo>
                  <a:pt x="1394" y="1297"/>
                </a:lnTo>
                <a:lnTo>
                  <a:pt x="1345" y="1272"/>
                </a:lnTo>
                <a:lnTo>
                  <a:pt x="1296" y="1248"/>
                </a:lnTo>
                <a:lnTo>
                  <a:pt x="1247" y="1224"/>
                </a:lnTo>
                <a:lnTo>
                  <a:pt x="1197" y="1201"/>
                </a:lnTo>
                <a:lnTo>
                  <a:pt x="1173" y="1192"/>
                </a:lnTo>
                <a:lnTo>
                  <a:pt x="1148" y="1182"/>
                </a:lnTo>
                <a:lnTo>
                  <a:pt x="1148" y="1182"/>
                </a:lnTo>
                <a:lnTo>
                  <a:pt x="1147" y="1186"/>
                </a:lnTo>
                <a:lnTo>
                  <a:pt x="1146" y="1191"/>
                </a:lnTo>
                <a:lnTo>
                  <a:pt x="1145" y="1201"/>
                </a:lnTo>
                <a:lnTo>
                  <a:pt x="1144" y="1212"/>
                </a:lnTo>
                <a:lnTo>
                  <a:pt x="1143" y="1216"/>
                </a:lnTo>
                <a:lnTo>
                  <a:pt x="1142" y="1221"/>
                </a:lnTo>
                <a:lnTo>
                  <a:pt x="1142" y="1221"/>
                </a:lnTo>
                <a:lnTo>
                  <a:pt x="1169" y="1221"/>
                </a:lnTo>
                <a:lnTo>
                  <a:pt x="1169" y="1221"/>
                </a:lnTo>
                <a:lnTo>
                  <a:pt x="1189" y="1235"/>
                </a:lnTo>
                <a:lnTo>
                  <a:pt x="1209" y="1249"/>
                </a:lnTo>
                <a:lnTo>
                  <a:pt x="1230" y="1261"/>
                </a:lnTo>
                <a:lnTo>
                  <a:pt x="1252" y="1273"/>
                </a:lnTo>
                <a:lnTo>
                  <a:pt x="1274" y="1286"/>
                </a:lnTo>
                <a:lnTo>
                  <a:pt x="1297" y="1297"/>
                </a:lnTo>
                <a:lnTo>
                  <a:pt x="1344" y="1319"/>
                </a:lnTo>
                <a:lnTo>
                  <a:pt x="1344" y="1319"/>
                </a:lnTo>
                <a:lnTo>
                  <a:pt x="1358" y="1325"/>
                </a:lnTo>
                <a:lnTo>
                  <a:pt x="1372" y="1329"/>
                </a:lnTo>
                <a:lnTo>
                  <a:pt x="1400" y="1336"/>
                </a:lnTo>
                <a:lnTo>
                  <a:pt x="1429" y="1345"/>
                </a:lnTo>
                <a:lnTo>
                  <a:pt x="1442" y="1349"/>
                </a:lnTo>
                <a:lnTo>
                  <a:pt x="1456" y="1354"/>
                </a:lnTo>
                <a:lnTo>
                  <a:pt x="1456" y="1354"/>
                </a:lnTo>
                <a:lnTo>
                  <a:pt x="1481" y="1364"/>
                </a:lnTo>
                <a:lnTo>
                  <a:pt x="1507" y="1376"/>
                </a:lnTo>
                <a:lnTo>
                  <a:pt x="1532" y="1388"/>
                </a:lnTo>
                <a:lnTo>
                  <a:pt x="1558" y="1400"/>
                </a:lnTo>
                <a:lnTo>
                  <a:pt x="1558" y="1400"/>
                </a:lnTo>
                <a:lnTo>
                  <a:pt x="1593" y="1413"/>
                </a:lnTo>
                <a:lnTo>
                  <a:pt x="1629" y="1428"/>
                </a:lnTo>
                <a:lnTo>
                  <a:pt x="1663" y="1440"/>
                </a:lnTo>
                <a:lnTo>
                  <a:pt x="1679" y="1445"/>
                </a:lnTo>
                <a:lnTo>
                  <a:pt x="1694" y="1448"/>
                </a:lnTo>
                <a:lnTo>
                  <a:pt x="1694" y="1448"/>
                </a:lnTo>
                <a:lnTo>
                  <a:pt x="1707" y="1441"/>
                </a:lnTo>
                <a:lnTo>
                  <a:pt x="1719" y="1433"/>
                </a:lnTo>
                <a:lnTo>
                  <a:pt x="1729" y="1423"/>
                </a:lnTo>
                <a:lnTo>
                  <a:pt x="1739" y="1412"/>
                </a:lnTo>
                <a:lnTo>
                  <a:pt x="1749" y="1403"/>
                </a:lnTo>
                <a:lnTo>
                  <a:pt x="1759" y="1393"/>
                </a:lnTo>
                <a:lnTo>
                  <a:pt x="1771" y="1385"/>
                </a:lnTo>
                <a:lnTo>
                  <a:pt x="1779" y="1381"/>
                </a:lnTo>
                <a:lnTo>
                  <a:pt x="1785" y="1378"/>
                </a:lnTo>
                <a:lnTo>
                  <a:pt x="1785" y="1378"/>
                </a:lnTo>
                <a:lnTo>
                  <a:pt x="1787" y="1371"/>
                </a:lnTo>
                <a:lnTo>
                  <a:pt x="1790" y="1364"/>
                </a:lnTo>
                <a:lnTo>
                  <a:pt x="1797" y="1352"/>
                </a:lnTo>
                <a:lnTo>
                  <a:pt x="1805" y="1342"/>
                </a:lnTo>
                <a:lnTo>
                  <a:pt x="1814" y="1332"/>
                </a:lnTo>
                <a:lnTo>
                  <a:pt x="1824" y="1322"/>
                </a:lnTo>
                <a:lnTo>
                  <a:pt x="1832" y="1312"/>
                </a:lnTo>
                <a:lnTo>
                  <a:pt x="1840" y="1300"/>
                </a:lnTo>
                <a:lnTo>
                  <a:pt x="1842" y="1295"/>
                </a:lnTo>
                <a:lnTo>
                  <a:pt x="1845" y="1287"/>
                </a:lnTo>
                <a:lnTo>
                  <a:pt x="1845" y="1287"/>
                </a:lnTo>
                <a:lnTo>
                  <a:pt x="1848" y="1288"/>
                </a:lnTo>
                <a:lnTo>
                  <a:pt x="1851" y="1288"/>
                </a:lnTo>
                <a:lnTo>
                  <a:pt x="1855" y="1287"/>
                </a:lnTo>
                <a:lnTo>
                  <a:pt x="1857" y="1286"/>
                </a:lnTo>
                <a:lnTo>
                  <a:pt x="1861" y="1281"/>
                </a:lnTo>
                <a:lnTo>
                  <a:pt x="1865" y="1274"/>
                </a:lnTo>
                <a:lnTo>
                  <a:pt x="1871" y="1268"/>
                </a:lnTo>
                <a:lnTo>
                  <a:pt x="1875" y="1261"/>
                </a:lnTo>
                <a:lnTo>
                  <a:pt x="1878" y="1259"/>
                </a:lnTo>
                <a:lnTo>
                  <a:pt x="1881" y="1257"/>
                </a:lnTo>
                <a:lnTo>
                  <a:pt x="1886" y="1256"/>
                </a:lnTo>
                <a:lnTo>
                  <a:pt x="1890" y="1256"/>
                </a:lnTo>
                <a:lnTo>
                  <a:pt x="1890" y="1256"/>
                </a:lnTo>
                <a:lnTo>
                  <a:pt x="1898" y="1244"/>
                </a:lnTo>
                <a:lnTo>
                  <a:pt x="1905" y="1234"/>
                </a:lnTo>
                <a:lnTo>
                  <a:pt x="1922" y="1214"/>
                </a:lnTo>
                <a:lnTo>
                  <a:pt x="1938" y="1194"/>
                </a:lnTo>
                <a:lnTo>
                  <a:pt x="1947" y="1183"/>
                </a:lnTo>
                <a:lnTo>
                  <a:pt x="1953" y="1171"/>
                </a:lnTo>
                <a:lnTo>
                  <a:pt x="1953" y="1171"/>
                </a:lnTo>
                <a:lnTo>
                  <a:pt x="1967" y="1162"/>
                </a:lnTo>
                <a:lnTo>
                  <a:pt x="1979" y="1151"/>
                </a:lnTo>
                <a:lnTo>
                  <a:pt x="1991" y="1140"/>
                </a:lnTo>
                <a:lnTo>
                  <a:pt x="2002" y="1129"/>
                </a:lnTo>
                <a:lnTo>
                  <a:pt x="2013" y="1116"/>
                </a:lnTo>
                <a:lnTo>
                  <a:pt x="2024" y="1103"/>
                </a:lnTo>
                <a:lnTo>
                  <a:pt x="2043" y="1076"/>
                </a:lnTo>
                <a:lnTo>
                  <a:pt x="2081" y="1022"/>
                </a:lnTo>
                <a:lnTo>
                  <a:pt x="2100" y="995"/>
                </a:lnTo>
                <a:lnTo>
                  <a:pt x="2121" y="969"/>
                </a:lnTo>
                <a:lnTo>
                  <a:pt x="2121" y="969"/>
                </a:lnTo>
                <a:lnTo>
                  <a:pt x="2133" y="955"/>
                </a:lnTo>
                <a:lnTo>
                  <a:pt x="2147" y="943"/>
                </a:lnTo>
                <a:lnTo>
                  <a:pt x="2174" y="918"/>
                </a:lnTo>
                <a:lnTo>
                  <a:pt x="2187" y="905"/>
                </a:lnTo>
                <a:lnTo>
                  <a:pt x="2198" y="891"/>
                </a:lnTo>
                <a:lnTo>
                  <a:pt x="2208" y="876"/>
                </a:lnTo>
                <a:lnTo>
                  <a:pt x="2212" y="868"/>
                </a:lnTo>
                <a:lnTo>
                  <a:pt x="2216" y="860"/>
                </a:lnTo>
                <a:lnTo>
                  <a:pt x="2216" y="860"/>
                </a:lnTo>
                <a:lnTo>
                  <a:pt x="2229" y="848"/>
                </a:lnTo>
                <a:lnTo>
                  <a:pt x="2242" y="835"/>
                </a:lnTo>
                <a:lnTo>
                  <a:pt x="2254" y="821"/>
                </a:lnTo>
                <a:lnTo>
                  <a:pt x="2266" y="807"/>
                </a:lnTo>
                <a:lnTo>
                  <a:pt x="2289" y="776"/>
                </a:lnTo>
                <a:lnTo>
                  <a:pt x="2314" y="745"/>
                </a:lnTo>
                <a:lnTo>
                  <a:pt x="2314" y="745"/>
                </a:lnTo>
                <a:lnTo>
                  <a:pt x="2335" y="718"/>
                </a:lnTo>
                <a:lnTo>
                  <a:pt x="2355" y="692"/>
                </a:lnTo>
                <a:lnTo>
                  <a:pt x="2387" y="644"/>
                </a:lnTo>
                <a:lnTo>
                  <a:pt x="2387" y="644"/>
                </a:lnTo>
                <a:lnTo>
                  <a:pt x="2401" y="624"/>
                </a:lnTo>
                <a:lnTo>
                  <a:pt x="2407" y="616"/>
                </a:lnTo>
                <a:lnTo>
                  <a:pt x="2411" y="607"/>
                </a:lnTo>
                <a:lnTo>
                  <a:pt x="2414" y="599"/>
                </a:lnTo>
                <a:lnTo>
                  <a:pt x="2414" y="593"/>
                </a:lnTo>
                <a:lnTo>
                  <a:pt x="2414" y="589"/>
                </a:lnTo>
                <a:lnTo>
                  <a:pt x="2411" y="585"/>
                </a:lnTo>
                <a:lnTo>
                  <a:pt x="2409" y="579"/>
                </a:lnTo>
                <a:lnTo>
                  <a:pt x="2406" y="575"/>
                </a:lnTo>
                <a:lnTo>
                  <a:pt x="2401" y="570"/>
                </a:lnTo>
                <a:lnTo>
                  <a:pt x="2401" y="570"/>
                </a:lnTo>
                <a:lnTo>
                  <a:pt x="2398" y="571"/>
                </a:lnTo>
                <a:lnTo>
                  <a:pt x="2393" y="571"/>
                </a:lnTo>
                <a:lnTo>
                  <a:pt x="2386" y="569"/>
                </a:lnTo>
                <a:lnTo>
                  <a:pt x="2379" y="568"/>
                </a:lnTo>
                <a:lnTo>
                  <a:pt x="2377" y="569"/>
                </a:lnTo>
                <a:lnTo>
                  <a:pt x="2376" y="570"/>
                </a:lnTo>
                <a:lnTo>
                  <a:pt x="2376" y="570"/>
                </a:lnTo>
                <a:lnTo>
                  <a:pt x="2379" y="573"/>
                </a:lnTo>
                <a:lnTo>
                  <a:pt x="2381" y="577"/>
                </a:lnTo>
                <a:lnTo>
                  <a:pt x="2383" y="582"/>
                </a:lnTo>
                <a:lnTo>
                  <a:pt x="2383" y="586"/>
                </a:lnTo>
                <a:lnTo>
                  <a:pt x="2381" y="591"/>
                </a:lnTo>
                <a:lnTo>
                  <a:pt x="2379" y="595"/>
                </a:lnTo>
                <a:lnTo>
                  <a:pt x="2374" y="606"/>
                </a:lnTo>
                <a:lnTo>
                  <a:pt x="2368" y="616"/>
                </a:lnTo>
                <a:lnTo>
                  <a:pt x="2359" y="626"/>
                </a:lnTo>
                <a:lnTo>
                  <a:pt x="2345" y="644"/>
                </a:lnTo>
                <a:lnTo>
                  <a:pt x="2345" y="644"/>
                </a:lnTo>
                <a:close/>
                <a:moveTo>
                  <a:pt x="148" y="721"/>
                </a:moveTo>
                <a:lnTo>
                  <a:pt x="148" y="721"/>
                </a:lnTo>
                <a:lnTo>
                  <a:pt x="159" y="724"/>
                </a:lnTo>
                <a:lnTo>
                  <a:pt x="172" y="727"/>
                </a:lnTo>
                <a:lnTo>
                  <a:pt x="197" y="731"/>
                </a:lnTo>
                <a:lnTo>
                  <a:pt x="225" y="735"/>
                </a:lnTo>
                <a:lnTo>
                  <a:pt x="253" y="738"/>
                </a:lnTo>
                <a:lnTo>
                  <a:pt x="280" y="741"/>
                </a:lnTo>
                <a:lnTo>
                  <a:pt x="306" y="745"/>
                </a:lnTo>
                <a:lnTo>
                  <a:pt x="318" y="749"/>
                </a:lnTo>
                <a:lnTo>
                  <a:pt x="330" y="753"/>
                </a:lnTo>
                <a:lnTo>
                  <a:pt x="341" y="757"/>
                </a:lnTo>
                <a:lnTo>
                  <a:pt x="350" y="762"/>
                </a:lnTo>
                <a:lnTo>
                  <a:pt x="350" y="762"/>
                </a:lnTo>
                <a:lnTo>
                  <a:pt x="339" y="765"/>
                </a:lnTo>
                <a:lnTo>
                  <a:pt x="326" y="766"/>
                </a:lnTo>
                <a:lnTo>
                  <a:pt x="314" y="767"/>
                </a:lnTo>
                <a:lnTo>
                  <a:pt x="302" y="767"/>
                </a:lnTo>
                <a:lnTo>
                  <a:pt x="278" y="765"/>
                </a:lnTo>
                <a:lnTo>
                  <a:pt x="252" y="761"/>
                </a:lnTo>
                <a:lnTo>
                  <a:pt x="199" y="753"/>
                </a:lnTo>
                <a:lnTo>
                  <a:pt x="170" y="750"/>
                </a:lnTo>
                <a:lnTo>
                  <a:pt x="140" y="749"/>
                </a:lnTo>
                <a:lnTo>
                  <a:pt x="140" y="749"/>
                </a:lnTo>
                <a:lnTo>
                  <a:pt x="140" y="753"/>
                </a:lnTo>
                <a:lnTo>
                  <a:pt x="140" y="757"/>
                </a:lnTo>
                <a:lnTo>
                  <a:pt x="143" y="760"/>
                </a:lnTo>
                <a:lnTo>
                  <a:pt x="144" y="764"/>
                </a:lnTo>
                <a:lnTo>
                  <a:pt x="149" y="768"/>
                </a:lnTo>
                <a:lnTo>
                  <a:pt x="157" y="771"/>
                </a:lnTo>
                <a:lnTo>
                  <a:pt x="164" y="773"/>
                </a:lnTo>
                <a:lnTo>
                  <a:pt x="172" y="774"/>
                </a:lnTo>
                <a:lnTo>
                  <a:pt x="185" y="776"/>
                </a:lnTo>
                <a:lnTo>
                  <a:pt x="185" y="776"/>
                </a:lnTo>
                <a:lnTo>
                  <a:pt x="259" y="790"/>
                </a:lnTo>
                <a:lnTo>
                  <a:pt x="329" y="802"/>
                </a:lnTo>
                <a:lnTo>
                  <a:pt x="395" y="813"/>
                </a:lnTo>
                <a:lnTo>
                  <a:pt x="427" y="819"/>
                </a:lnTo>
                <a:lnTo>
                  <a:pt x="458" y="826"/>
                </a:lnTo>
                <a:lnTo>
                  <a:pt x="458" y="826"/>
                </a:lnTo>
                <a:lnTo>
                  <a:pt x="485" y="833"/>
                </a:lnTo>
                <a:lnTo>
                  <a:pt x="510" y="842"/>
                </a:lnTo>
                <a:lnTo>
                  <a:pt x="559" y="860"/>
                </a:lnTo>
                <a:lnTo>
                  <a:pt x="585" y="868"/>
                </a:lnTo>
                <a:lnTo>
                  <a:pt x="611" y="875"/>
                </a:lnTo>
                <a:lnTo>
                  <a:pt x="639" y="881"/>
                </a:lnTo>
                <a:lnTo>
                  <a:pt x="653" y="883"/>
                </a:lnTo>
                <a:lnTo>
                  <a:pt x="669" y="885"/>
                </a:lnTo>
                <a:lnTo>
                  <a:pt x="669" y="885"/>
                </a:lnTo>
                <a:lnTo>
                  <a:pt x="670" y="879"/>
                </a:lnTo>
                <a:lnTo>
                  <a:pt x="673" y="875"/>
                </a:lnTo>
                <a:lnTo>
                  <a:pt x="678" y="867"/>
                </a:lnTo>
                <a:lnTo>
                  <a:pt x="684" y="861"/>
                </a:lnTo>
                <a:lnTo>
                  <a:pt x="690" y="853"/>
                </a:lnTo>
                <a:lnTo>
                  <a:pt x="690" y="853"/>
                </a:lnTo>
                <a:lnTo>
                  <a:pt x="683" y="849"/>
                </a:lnTo>
                <a:lnTo>
                  <a:pt x="677" y="846"/>
                </a:lnTo>
                <a:lnTo>
                  <a:pt x="662" y="841"/>
                </a:lnTo>
                <a:lnTo>
                  <a:pt x="647" y="837"/>
                </a:lnTo>
                <a:lnTo>
                  <a:pt x="630" y="834"/>
                </a:lnTo>
                <a:lnTo>
                  <a:pt x="596" y="830"/>
                </a:lnTo>
                <a:lnTo>
                  <a:pt x="577" y="827"/>
                </a:lnTo>
                <a:lnTo>
                  <a:pt x="560" y="821"/>
                </a:lnTo>
                <a:lnTo>
                  <a:pt x="560" y="821"/>
                </a:lnTo>
                <a:lnTo>
                  <a:pt x="571" y="818"/>
                </a:lnTo>
                <a:lnTo>
                  <a:pt x="583" y="815"/>
                </a:lnTo>
                <a:lnTo>
                  <a:pt x="596" y="813"/>
                </a:lnTo>
                <a:lnTo>
                  <a:pt x="611" y="813"/>
                </a:lnTo>
                <a:lnTo>
                  <a:pt x="626" y="813"/>
                </a:lnTo>
                <a:lnTo>
                  <a:pt x="641" y="814"/>
                </a:lnTo>
                <a:lnTo>
                  <a:pt x="654" y="816"/>
                </a:lnTo>
                <a:lnTo>
                  <a:pt x="669" y="818"/>
                </a:lnTo>
                <a:lnTo>
                  <a:pt x="669" y="818"/>
                </a:lnTo>
                <a:lnTo>
                  <a:pt x="678" y="821"/>
                </a:lnTo>
                <a:lnTo>
                  <a:pt x="687" y="825"/>
                </a:lnTo>
                <a:lnTo>
                  <a:pt x="702" y="832"/>
                </a:lnTo>
                <a:lnTo>
                  <a:pt x="709" y="834"/>
                </a:lnTo>
                <a:lnTo>
                  <a:pt x="715" y="835"/>
                </a:lnTo>
                <a:lnTo>
                  <a:pt x="719" y="835"/>
                </a:lnTo>
                <a:lnTo>
                  <a:pt x="722" y="833"/>
                </a:lnTo>
                <a:lnTo>
                  <a:pt x="725" y="832"/>
                </a:lnTo>
                <a:lnTo>
                  <a:pt x="728" y="829"/>
                </a:lnTo>
                <a:lnTo>
                  <a:pt x="728" y="829"/>
                </a:lnTo>
                <a:lnTo>
                  <a:pt x="720" y="821"/>
                </a:lnTo>
                <a:lnTo>
                  <a:pt x="711" y="815"/>
                </a:lnTo>
                <a:lnTo>
                  <a:pt x="692" y="803"/>
                </a:lnTo>
                <a:lnTo>
                  <a:pt x="670" y="792"/>
                </a:lnTo>
                <a:lnTo>
                  <a:pt x="647" y="784"/>
                </a:lnTo>
                <a:lnTo>
                  <a:pt x="623" y="776"/>
                </a:lnTo>
                <a:lnTo>
                  <a:pt x="598" y="770"/>
                </a:lnTo>
                <a:lnTo>
                  <a:pt x="572" y="766"/>
                </a:lnTo>
                <a:lnTo>
                  <a:pt x="546" y="762"/>
                </a:lnTo>
                <a:lnTo>
                  <a:pt x="546" y="762"/>
                </a:lnTo>
                <a:lnTo>
                  <a:pt x="540" y="762"/>
                </a:lnTo>
                <a:lnTo>
                  <a:pt x="533" y="762"/>
                </a:lnTo>
                <a:lnTo>
                  <a:pt x="517" y="764"/>
                </a:lnTo>
                <a:lnTo>
                  <a:pt x="510" y="764"/>
                </a:lnTo>
                <a:lnTo>
                  <a:pt x="503" y="761"/>
                </a:lnTo>
                <a:lnTo>
                  <a:pt x="500" y="760"/>
                </a:lnTo>
                <a:lnTo>
                  <a:pt x="498" y="758"/>
                </a:lnTo>
                <a:lnTo>
                  <a:pt x="496" y="755"/>
                </a:lnTo>
                <a:lnTo>
                  <a:pt x="494" y="752"/>
                </a:lnTo>
                <a:lnTo>
                  <a:pt x="494" y="752"/>
                </a:lnTo>
                <a:lnTo>
                  <a:pt x="514" y="750"/>
                </a:lnTo>
                <a:lnTo>
                  <a:pt x="533" y="749"/>
                </a:lnTo>
                <a:lnTo>
                  <a:pt x="553" y="749"/>
                </a:lnTo>
                <a:lnTo>
                  <a:pt x="571" y="750"/>
                </a:lnTo>
                <a:lnTo>
                  <a:pt x="589" y="752"/>
                </a:lnTo>
                <a:lnTo>
                  <a:pt x="606" y="754"/>
                </a:lnTo>
                <a:lnTo>
                  <a:pt x="623" y="758"/>
                </a:lnTo>
                <a:lnTo>
                  <a:pt x="639" y="762"/>
                </a:lnTo>
                <a:lnTo>
                  <a:pt x="656" y="768"/>
                </a:lnTo>
                <a:lnTo>
                  <a:pt x="672" y="773"/>
                </a:lnTo>
                <a:lnTo>
                  <a:pt x="702" y="785"/>
                </a:lnTo>
                <a:lnTo>
                  <a:pt x="729" y="798"/>
                </a:lnTo>
                <a:lnTo>
                  <a:pt x="756" y="812"/>
                </a:lnTo>
                <a:lnTo>
                  <a:pt x="756" y="812"/>
                </a:lnTo>
                <a:lnTo>
                  <a:pt x="763" y="809"/>
                </a:lnTo>
                <a:lnTo>
                  <a:pt x="769" y="806"/>
                </a:lnTo>
                <a:lnTo>
                  <a:pt x="784" y="804"/>
                </a:lnTo>
                <a:lnTo>
                  <a:pt x="798" y="802"/>
                </a:lnTo>
                <a:lnTo>
                  <a:pt x="802" y="800"/>
                </a:lnTo>
                <a:lnTo>
                  <a:pt x="805" y="798"/>
                </a:lnTo>
                <a:lnTo>
                  <a:pt x="805" y="798"/>
                </a:lnTo>
                <a:lnTo>
                  <a:pt x="804" y="790"/>
                </a:lnTo>
                <a:lnTo>
                  <a:pt x="801" y="785"/>
                </a:lnTo>
                <a:lnTo>
                  <a:pt x="797" y="781"/>
                </a:lnTo>
                <a:lnTo>
                  <a:pt x="794" y="776"/>
                </a:lnTo>
                <a:lnTo>
                  <a:pt x="789" y="772"/>
                </a:lnTo>
                <a:lnTo>
                  <a:pt x="785" y="768"/>
                </a:lnTo>
                <a:lnTo>
                  <a:pt x="782" y="762"/>
                </a:lnTo>
                <a:lnTo>
                  <a:pt x="781" y="755"/>
                </a:lnTo>
                <a:lnTo>
                  <a:pt x="781" y="755"/>
                </a:lnTo>
                <a:lnTo>
                  <a:pt x="764" y="744"/>
                </a:lnTo>
                <a:lnTo>
                  <a:pt x="747" y="735"/>
                </a:lnTo>
                <a:lnTo>
                  <a:pt x="728" y="725"/>
                </a:lnTo>
                <a:lnTo>
                  <a:pt x="710" y="716"/>
                </a:lnTo>
                <a:lnTo>
                  <a:pt x="692" y="709"/>
                </a:lnTo>
                <a:lnTo>
                  <a:pt x="674" y="701"/>
                </a:lnTo>
                <a:lnTo>
                  <a:pt x="654" y="696"/>
                </a:lnTo>
                <a:lnTo>
                  <a:pt x="636" y="690"/>
                </a:lnTo>
                <a:lnTo>
                  <a:pt x="597" y="680"/>
                </a:lnTo>
                <a:lnTo>
                  <a:pt x="557" y="674"/>
                </a:lnTo>
                <a:lnTo>
                  <a:pt x="517" y="667"/>
                </a:lnTo>
                <a:lnTo>
                  <a:pt x="476" y="663"/>
                </a:lnTo>
                <a:lnTo>
                  <a:pt x="435" y="660"/>
                </a:lnTo>
                <a:lnTo>
                  <a:pt x="392" y="658"/>
                </a:lnTo>
                <a:lnTo>
                  <a:pt x="306" y="653"/>
                </a:lnTo>
                <a:lnTo>
                  <a:pt x="263" y="651"/>
                </a:lnTo>
                <a:lnTo>
                  <a:pt x="219" y="649"/>
                </a:lnTo>
                <a:lnTo>
                  <a:pt x="175" y="645"/>
                </a:lnTo>
                <a:lnTo>
                  <a:pt x="130" y="639"/>
                </a:lnTo>
                <a:lnTo>
                  <a:pt x="130" y="639"/>
                </a:lnTo>
                <a:lnTo>
                  <a:pt x="134" y="654"/>
                </a:lnTo>
                <a:lnTo>
                  <a:pt x="136" y="668"/>
                </a:lnTo>
                <a:lnTo>
                  <a:pt x="140" y="692"/>
                </a:lnTo>
                <a:lnTo>
                  <a:pt x="140" y="692"/>
                </a:lnTo>
                <a:lnTo>
                  <a:pt x="142" y="686"/>
                </a:lnTo>
                <a:lnTo>
                  <a:pt x="144" y="683"/>
                </a:lnTo>
                <a:lnTo>
                  <a:pt x="147" y="680"/>
                </a:lnTo>
                <a:lnTo>
                  <a:pt x="151" y="678"/>
                </a:lnTo>
                <a:lnTo>
                  <a:pt x="151" y="678"/>
                </a:lnTo>
                <a:lnTo>
                  <a:pt x="160" y="682"/>
                </a:lnTo>
                <a:lnTo>
                  <a:pt x="169" y="685"/>
                </a:lnTo>
                <a:lnTo>
                  <a:pt x="192" y="691"/>
                </a:lnTo>
                <a:lnTo>
                  <a:pt x="217" y="696"/>
                </a:lnTo>
                <a:lnTo>
                  <a:pt x="242" y="699"/>
                </a:lnTo>
                <a:lnTo>
                  <a:pt x="269" y="704"/>
                </a:lnTo>
                <a:lnTo>
                  <a:pt x="295" y="709"/>
                </a:lnTo>
                <a:lnTo>
                  <a:pt x="319" y="715"/>
                </a:lnTo>
                <a:lnTo>
                  <a:pt x="330" y="720"/>
                </a:lnTo>
                <a:lnTo>
                  <a:pt x="340" y="724"/>
                </a:lnTo>
                <a:lnTo>
                  <a:pt x="340" y="724"/>
                </a:lnTo>
                <a:lnTo>
                  <a:pt x="316" y="724"/>
                </a:lnTo>
                <a:lnTo>
                  <a:pt x="289" y="722"/>
                </a:lnTo>
                <a:lnTo>
                  <a:pt x="263" y="719"/>
                </a:lnTo>
                <a:lnTo>
                  <a:pt x="234" y="715"/>
                </a:lnTo>
                <a:lnTo>
                  <a:pt x="182" y="706"/>
                </a:lnTo>
                <a:lnTo>
                  <a:pt x="144" y="699"/>
                </a:lnTo>
                <a:lnTo>
                  <a:pt x="144" y="699"/>
                </a:lnTo>
                <a:lnTo>
                  <a:pt x="146" y="700"/>
                </a:lnTo>
                <a:lnTo>
                  <a:pt x="148" y="701"/>
                </a:lnTo>
                <a:lnTo>
                  <a:pt x="148" y="705"/>
                </a:lnTo>
                <a:lnTo>
                  <a:pt x="148" y="708"/>
                </a:lnTo>
                <a:lnTo>
                  <a:pt x="147" y="714"/>
                </a:lnTo>
                <a:lnTo>
                  <a:pt x="148" y="721"/>
                </a:lnTo>
                <a:lnTo>
                  <a:pt x="148" y="721"/>
                </a:lnTo>
                <a:close/>
                <a:moveTo>
                  <a:pt x="32" y="798"/>
                </a:moveTo>
                <a:lnTo>
                  <a:pt x="32" y="798"/>
                </a:lnTo>
                <a:lnTo>
                  <a:pt x="66" y="809"/>
                </a:lnTo>
                <a:lnTo>
                  <a:pt x="103" y="818"/>
                </a:lnTo>
                <a:lnTo>
                  <a:pt x="143" y="828"/>
                </a:lnTo>
                <a:lnTo>
                  <a:pt x="185" y="836"/>
                </a:lnTo>
                <a:lnTo>
                  <a:pt x="227" y="844"/>
                </a:lnTo>
                <a:lnTo>
                  <a:pt x="269" y="850"/>
                </a:lnTo>
                <a:lnTo>
                  <a:pt x="308" y="856"/>
                </a:lnTo>
                <a:lnTo>
                  <a:pt x="344" y="860"/>
                </a:lnTo>
                <a:lnTo>
                  <a:pt x="344" y="860"/>
                </a:lnTo>
                <a:lnTo>
                  <a:pt x="375" y="872"/>
                </a:lnTo>
                <a:lnTo>
                  <a:pt x="406" y="880"/>
                </a:lnTo>
                <a:lnTo>
                  <a:pt x="438" y="889"/>
                </a:lnTo>
                <a:lnTo>
                  <a:pt x="471" y="896"/>
                </a:lnTo>
                <a:lnTo>
                  <a:pt x="505" y="902"/>
                </a:lnTo>
                <a:lnTo>
                  <a:pt x="538" y="907"/>
                </a:lnTo>
                <a:lnTo>
                  <a:pt x="606" y="917"/>
                </a:lnTo>
                <a:lnTo>
                  <a:pt x="606" y="917"/>
                </a:lnTo>
                <a:lnTo>
                  <a:pt x="620" y="919"/>
                </a:lnTo>
                <a:lnTo>
                  <a:pt x="635" y="921"/>
                </a:lnTo>
                <a:lnTo>
                  <a:pt x="643" y="921"/>
                </a:lnTo>
                <a:lnTo>
                  <a:pt x="650" y="920"/>
                </a:lnTo>
                <a:lnTo>
                  <a:pt x="657" y="918"/>
                </a:lnTo>
                <a:lnTo>
                  <a:pt x="662" y="912"/>
                </a:lnTo>
                <a:lnTo>
                  <a:pt x="662" y="912"/>
                </a:lnTo>
                <a:lnTo>
                  <a:pt x="653" y="905"/>
                </a:lnTo>
                <a:lnTo>
                  <a:pt x="644" y="900"/>
                </a:lnTo>
                <a:lnTo>
                  <a:pt x="633" y="895"/>
                </a:lnTo>
                <a:lnTo>
                  <a:pt x="622" y="892"/>
                </a:lnTo>
                <a:lnTo>
                  <a:pt x="600" y="889"/>
                </a:lnTo>
                <a:lnTo>
                  <a:pt x="578" y="885"/>
                </a:lnTo>
                <a:lnTo>
                  <a:pt x="578" y="885"/>
                </a:lnTo>
                <a:lnTo>
                  <a:pt x="477" y="861"/>
                </a:lnTo>
                <a:lnTo>
                  <a:pt x="378" y="836"/>
                </a:lnTo>
                <a:lnTo>
                  <a:pt x="328" y="824"/>
                </a:lnTo>
                <a:lnTo>
                  <a:pt x="276" y="812"/>
                </a:lnTo>
                <a:lnTo>
                  <a:pt x="224" y="801"/>
                </a:lnTo>
                <a:lnTo>
                  <a:pt x="168" y="790"/>
                </a:lnTo>
                <a:lnTo>
                  <a:pt x="168" y="790"/>
                </a:lnTo>
                <a:lnTo>
                  <a:pt x="163" y="792"/>
                </a:lnTo>
                <a:lnTo>
                  <a:pt x="157" y="794"/>
                </a:lnTo>
                <a:lnTo>
                  <a:pt x="151" y="794"/>
                </a:lnTo>
                <a:lnTo>
                  <a:pt x="146" y="792"/>
                </a:lnTo>
                <a:lnTo>
                  <a:pt x="134" y="789"/>
                </a:lnTo>
                <a:lnTo>
                  <a:pt x="123" y="787"/>
                </a:lnTo>
                <a:lnTo>
                  <a:pt x="123" y="787"/>
                </a:lnTo>
                <a:lnTo>
                  <a:pt x="119" y="771"/>
                </a:lnTo>
                <a:lnTo>
                  <a:pt x="115" y="758"/>
                </a:lnTo>
                <a:lnTo>
                  <a:pt x="111" y="747"/>
                </a:lnTo>
                <a:lnTo>
                  <a:pt x="105" y="738"/>
                </a:lnTo>
                <a:lnTo>
                  <a:pt x="105" y="738"/>
                </a:lnTo>
                <a:lnTo>
                  <a:pt x="83" y="750"/>
                </a:lnTo>
                <a:lnTo>
                  <a:pt x="71" y="756"/>
                </a:lnTo>
                <a:lnTo>
                  <a:pt x="60" y="762"/>
                </a:lnTo>
                <a:lnTo>
                  <a:pt x="51" y="770"/>
                </a:lnTo>
                <a:lnTo>
                  <a:pt x="42" y="779"/>
                </a:lnTo>
                <a:lnTo>
                  <a:pt x="36" y="787"/>
                </a:lnTo>
                <a:lnTo>
                  <a:pt x="33" y="792"/>
                </a:lnTo>
                <a:lnTo>
                  <a:pt x="32" y="798"/>
                </a:lnTo>
                <a:lnTo>
                  <a:pt x="32" y="798"/>
                </a:lnTo>
                <a:close/>
                <a:moveTo>
                  <a:pt x="893" y="923"/>
                </a:moveTo>
                <a:lnTo>
                  <a:pt x="893" y="923"/>
                </a:lnTo>
                <a:lnTo>
                  <a:pt x="892" y="915"/>
                </a:lnTo>
                <a:lnTo>
                  <a:pt x="890" y="905"/>
                </a:lnTo>
                <a:lnTo>
                  <a:pt x="888" y="897"/>
                </a:lnTo>
                <a:lnTo>
                  <a:pt x="885" y="889"/>
                </a:lnTo>
                <a:lnTo>
                  <a:pt x="880" y="882"/>
                </a:lnTo>
                <a:lnTo>
                  <a:pt x="876" y="875"/>
                </a:lnTo>
                <a:lnTo>
                  <a:pt x="871" y="868"/>
                </a:lnTo>
                <a:lnTo>
                  <a:pt x="865" y="863"/>
                </a:lnTo>
                <a:lnTo>
                  <a:pt x="859" y="858"/>
                </a:lnTo>
                <a:lnTo>
                  <a:pt x="853" y="853"/>
                </a:lnTo>
                <a:lnTo>
                  <a:pt x="846" y="849"/>
                </a:lnTo>
                <a:lnTo>
                  <a:pt x="839" y="846"/>
                </a:lnTo>
                <a:lnTo>
                  <a:pt x="824" y="841"/>
                </a:lnTo>
                <a:lnTo>
                  <a:pt x="808" y="837"/>
                </a:lnTo>
                <a:lnTo>
                  <a:pt x="791" y="836"/>
                </a:lnTo>
                <a:lnTo>
                  <a:pt x="775" y="837"/>
                </a:lnTo>
                <a:lnTo>
                  <a:pt x="759" y="842"/>
                </a:lnTo>
                <a:lnTo>
                  <a:pt x="752" y="845"/>
                </a:lnTo>
                <a:lnTo>
                  <a:pt x="744" y="848"/>
                </a:lnTo>
                <a:lnTo>
                  <a:pt x="738" y="852"/>
                </a:lnTo>
                <a:lnTo>
                  <a:pt x="730" y="857"/>
                </a:lnTo>
                <a:lnTo>
                  <a:pt x="724" y="862"/>
                </a:lnTo>
                <a:lnTo>
                  <a:pt x="719" y="868"/>
                </a:lnTo>
                <a:lnTo>
                  <a:pt x="713" y="875"/>
                </a:lnTo>
                <a:lnTo>
                  <a:pt x="708" y="882"/>
                </a:lnTo>
                <a:lnTo>
                  <a:pt x="704" y="890"/>
                </a:lnTo>
                <a:lnTo>
                  <a:pt x="700" y="898"/>
                </a:lnTo>
                <a:lnTo>
                  <a:pt x="700" y="898"/>
                </a:lnTo>
                <a:lnTo>
                  <a:pt x="709" y="897"/>
                </a:lnTo>
                <a:lnTo>
                  <a:pt x="719" y="895"/>
                </a:lnTo>
                <a:lnTo>
                  <a:pt x="737" y="888"/>
                </a:lnTo>
                <a:lnTo>
                  <a:pt x="755" y="879"/>
                </a:lnTo>
                <a:lnTo>
                  <a:pt x="774" y="871"/>
                </a:lnTo>
                <a:lnTo>
                  <a:pt x="784" y="867"/>
                </a:lnTo>
                <a:lnTo>
                  <a:pt x="794" y="865"/>
                </a:lnTo>
                <a:lnTo>
                  <a:pt x="803" y="863"/>
                </a:lnTo>
                <a:lnTo>
                  <a:pt x="813" y="863"/>
                </a:lnTo>
                <a:lnTo>
                  <a:pt x="824" y="864"/>
                </a:lnTo>
                <a:lnTo>
                  <a:pt x="833" y="866"/>
                </a:lnTo>
                <a:lnTo>
                  <a:pt x="844" y="872"/>
                </a:lnTo>
                <a:lnTo>
                  <a:pt x="855" y="878"/>
                </a:lnTo>
                <a:lnTo>
                  <a:pt x="855" y="878"/>
                </a:lnTo>
                <a:lnTo>
                  <a:pt x="859" y="883"/>
                </a:lnTo>
                <a:lnTo>
                  <a:pt x="862" y="889"/>
                </a:lnTo>
                <a:lnTo>
                  <a:pt x="869" y="901"/>
                </a:lnTo>
                <a:lnTo>
                  <a:pt x="873" y="913"/>
                </a:lnTo>
                <a:lnTo>
                  <a:pt x="875" y="926"/>
                </a:lnTo>
                <a:lnTo>
                  <a:pt x="876" y="939"/>
                </a:lnTo>
                <a:lnTo>
                  <a:pt x="877" y="952"/>
                </a:lnTo>
                <a:lnTo>
                  <a:pt x="879" y="976"/>
                </a:lnTo>
                <a:lnTo>
                  <a:pt x="879" y="976"/>
                </a:lnTo>
                <a:lnTo>
                  <a:pt x="880" y="968"/>
                </a:lnTo>
                <a:lnTo>
                  <a:pt x="882" y="961"/>
                </a:lnTo>
                <a:lnTo>
                  <a:pt x="887" y="948"/>
                </a:lnTo>
                <a:lnTo>
                  <a:pt x="891" y="936"/>
                </a:lnTo>
                <a:lnTo>
                  <a:pt x="892" y="930"/>
                </a:lnTo>
                <a:lnTo>
                  <a:pt x="893" y="923"/>
                </a:lnTo>
                <a:lnTo>
                  <a:pt x="893" y="923"/>
                </a:lnTo>
                <a:close/>
                <a:moveTo>
                  <a:pt x="1435" y="1133"/>
                </a:moveTo>
                <a:lnTo>
                  <a:pt x="1435" y="1133"/>
                </a:lnTo>
                <a:lnTo>
                  <a:pt x="1414" y="1123"/>
                </a:lnTo>
                <a:lnTo>
                  <a:pt x="1391" y="1113"/>
                </a:lnTo>
                <a:lnTo>
                  <a:pt x="1370" y="1100"/>
                </a:lnTo>
                <a:lnTo>
                  <a:pt x="1348" y="1086"/>
                </a:lnTo>
                <a:lnTo>
                  <a:pt x="1327" y="1072"/>
                </a:lnTo>
                <a:lnTo>
                  <a:pt x="1305" y="1057"/>
                </a:lnTo>
                <a:lnTo>
                  <a:pt x="1267" y="1028"/>
                </a:lnTo>
                <a:lnTo>
                  <a:pt x="1267" y="1028"/>
                </a:lnTo>
                <a:lnTo>
                  <a:pt x="1208" y="984"/>
                </a:lnTo>
                <a:lnTo>
                  <a:pt x="1178" y="964"/>
                </a:lnTo>
                <a:lnTo>
                  <a:pt x="1148" y="944"/>
                </a:lnTo>
                <a:lnTo>
                  <a:pt x="1148" y="944"/>
                </a:lnTo>
                <a:lnTo>
                  <a:pt x="1122" y="927"/>
                </a:lnTo>
                <a:lnTo>
                  <a:pt x="1093" y="911"/>
                </a:lnTo>
                <a:lnTo>
                  <a:pt x="1065" y="895"/>
                </a:lnTo>
                <a:lnTo>
                  <a:pt x="1033" y="880"/>
                </a:lnTo>
                <a:lnTo>
                  <a:pt x="1017" y="874"/>
                </a:lnTo>
                <a:lnTo>
                  <a:pt x="1001" y="867"/>
                </a:lnTo>
                <a:lnTo>
                  <a:pt x="985" y="862"/>
                </a:lnTo>
                <a:lnTo>
                  <a:pt x="968" y="858"/>
                </a:lnTo>
                <a:lnTo>
                  <a:pt x="952" y="856"/>
                </a:lnTo>
                <a:lnTo>
                  <a:pt x="936" y="853"/>
                </a:lnTo>
                <a:lnTo>
                  <a:pt x="920" y="852"/>
                </a:lnTo>
                <a:lnTo>
                  <a:pt x="903" y="853"/>
                </a:lnTo>
                <a:lnTo>
                  <a:pt x="903" y="853"/>
                </a:lnTo>
                <a:lnTo>
                  <a:pt x="901" y="853"/>
                </a:lnTo>
                <a:lnTo>
                  <a:pt x="900" y="855"/>
                </a:lnTo>
                <a:lnTo>
                  <a:pt x="900" y="857"/>
                </a:lnTo>
                <a:lnTo>
                  <a:pt x="900" y="857"/>
                </a:lnTo>
                <a:lnTo>
                  <a:pt x="907" y="863"/>
                </a:lnTo>
                <a:lnTo>
                  <a:pt x="916" y="867"/>
                </a:lnTo>
                <a:lnTo>
                  <a:pt x="924" y="872"/>
                </a:lnTo>
                <a:lnTo>
                  <a:pt x="934" y="875"/>
                </a:lnTo>
                <a:lnTo>
                  <a:pt x="954" y="881"/>
                </a:lnTo>
                <a:lnTo>
                  <a:pt x="976" y="886"/>
                </a:lnTo>
                <a:lnTo>
                  <a:pt x="997" y="891"/>
                </a:lnTo>
                <a:lnTo>
                  <a:pt x="1017" y="897"/>
                </a:lnTo>
                <a:lnTo>
                  <a:pt x="1027" y="901"/>
                </a:lnTo>
                <a:lnTo>
                  <a:pt x="1036" y="905"/>
                </a:lnTo>
                <a:lnTo>
                  <a:pt x="1043" y="910"/>
                </a:lnTo>
                <a:lnTo>
                  <a:pt x="1051" y="917"/>
                </a:lnTo>
                <a:lnTo>
                  <a:pt x="1051" y="917"/>
                </a:lnTo>
                <a:lnTo>
                  <a:pt x="1044" y="919"/>
                </a:lnTo>
                <a:lnTo>
                  <a:pt x="1037" y="920"/>
                </a:lnTo>
                <a:lnTo>
                  <a:pt x="1029" y="920"/>
                </a:lnTo>
                <a:lnTo>
                  <a:pt x="1021" y="919"/>
                </a:lnTo>
                <a:lnTo>
                  <a:pt x="1002" y="913"/>
                </a:lnTo>
                <a:lnTo>
                  <a:pt x="984" y="908"/>
                </a:lnTo>
                <a:lnTo>
                  <a:pt x="966" y="903"/>
                </a:lnTo>
                <a:lnTo>
                  <a:pt x="957" y="902"/>
                </a:lnTo>
                <a:lnTo>
                  <a:pt x="949" y="901"/>
                </a:lnTo>
                <a:lnTo>
                  <a:pt x="940" y="902"/>
                </a:lnTo>
                <a:lnTo>
                  <a:pt x="933" y="904"/>
                </a:lnTo>
                <a:lnTo>
                  <a:pt x="926" y="907"/>
                </a:lnTo>
                <a:lnTo>
                  <a:pt x="921" y="912"/>
                </a:lnTo>
                <a:lnTo>
                  <a:pt x="921" y="912"/>
                </a:lnTo>
                <a:lnTo>
                  <a:pt x="976" y="928"/>
                </a:lnTo>
                <a:lnTo>
                  <a:pt x="1002" y="936"/>
                </a:lnTo>
                <a:lnTo>
                  <a:pt x="1027" y="943"/>
                </a:lnTo>
                <a:lnTo>
                  <a:pt x="1052" y="952"/>
                </a:lnTo>
                <a:lnTo>
                  <a:pt x="1075" y="962"/>
                </a:lnTo>
                <a:lnTo>
                  <a:pt x="1098" y="973"/>
                </a:lnTo>
                <a:lnTo>
                  <a:pt x="1120" y="986"/>
                </a:lnTo>
                <a:lnTo>
                  <a:pt x="1120" y="986"/>
                </a:lnTo>
                <a:lnTo>
                  <a:pt x="1134" y="996"/>
                </a:lnTo>
                <a:lnTo>
                  <a:pt x="1147" y="1007"/>
                </a:lnTo>
                <a:lnTo>
                  <a:pt x="1173" y="1029"/>
                </a:lnTo>
                <a:lnTo>
                  <a:pt x="1184" y="1041"/>
                </a:lnTo>
                <a:lnTo>
                  <a:pt x="1197" y="1052"/>
                </a:lnTo>
                <a:lnTo>
                  <a:pt x="1211" y="1061"/>
                </a:lnTo>
                <a:lnTo>
                  <a:pt x="1225" y="1070"/>
                </a:lnTo>
                <a:lnTo>
                  <a:pt x="1225" y="1070"/>
                </a:lnTo>
                <a:lnTo>
                  <a:pt x="1228" y="1076"/>
                </a:lnTo>
                <a:lnTo>
                  <a:pt x="1232" y="1082"/>
                </a:lnTo>
                <a:lnTo>
                  <a:pt x="1239" y="1094"/>
                </a:lnTo>
                <a:lnTo>
                  <a:pt x="1242" y="1100"/>
                </a:lnTo>
                <a:lnTo>
                  <a:pt x="1244" y="1106"/>
                </a:lnTo>
                <a:lnTo>
                  <a:pt x="1244" y="1113"/>
                </a:lnTo>
                <a:lnTo>
                  <a:pt x="1243" y="1119"/>
                </a:lnTo>
                <a:lnTo>
                  <a:pt x="1243" y="1119"/>
                </a:lnTo>
                <a:lnTo>
                  <a:pt x="1234" y="1119"/>
                </a:lnTo>
                <a:lnTo>
                  <a:pt x="1227" y="1117"/>
                </a:lnTo>
                <a:lnTo>
                  <a:pt x="1222" y="1113"/>
                </a:lnTo>
                <a:lnTo>
                  <a:pt x="1218" y="1107"/>
                </a:lnTo>
                <a:lnTo>
                  <a:pt x="1210" y="1097"/>
                </a:lnTo>
                <a:lnTo>
                  <a:pt x="1206" y="1091"/>
                </a:lnTo>
                <a:lnTo>
                  <a:pt x="1200" y="1088"/>
                </a:lnTo>
                <a:lnTo>
                  <a:pt x="1200" y="1088"/>
                </a:lnTo>
                <a:lnTo>
                  <a:pt x="1188" y="1103"/>
                </a:lnTo>
                <a:lnTo>
                  <a:pt x="1174" y="1120"/>
                </a:lnTo>
                <a:lnTo>
                  <a:pt x="1167" y="1130"/>
                </a:lnTo>
                <a:lnTo>
                  <a:pt x="1162" y="1139"/>
                </a:lnTo>
                <a:lnTo>
                  <a:pt x="1160" y="1148"/>
                </a:lnTo>
                <a:lnTo>
                  <a:pt x="1159" y="1153"/>
                </a:lnTo>
                <a:lnTo>
                  <a:pt x="1159" y="1158"/>
                </a:lnTo>
                <a:lnTo>
                  <a:pt x="1159" y="1158"/>
                </a:lnTo>
                <a:lnTo>
                  <a:pt x="1163" y="1158"/>
                </a:lnTo>
                <a:lnTo>
                  <a:pt x="1166" y="1158"/>
                </a:lnTo>
                <a:lnTo>
                  <a:pt x="1174" y="1160"/>
                </a:lnTo>
                <a:lnTo>
                  <a:pt x="1181" y="1164"/>
                </a:lnTo>
                <a:lnTo>
                  <a:pt x="1190" y="1168"/>
                </a:lnTo>
                <a:lnTo>
                  <a:pt x="1197" y="1174"/>
                </a:lnTo>
                <a:lnTo>
                  <a:pt x="1206" y="1178"/>
                </a:lnTo>
                <a:lnTo>
                  <a:pt x="1215" y="1181"/>
                </a:lnTo>
                <a:lnTo>
                  <a:pt x="1225" y="1182"/>
                </a:lnTo>
                <a:lnTo>
                  <a:pt x="1225" y="1182"/>
                </a:lnTo>
                <a:lnTo>
                  <a:pt x="1315" y="1228"/>
                </a:lnTo>
                <a:lnTo>
                  <a:pt x="1362" y="1251"/>
                </a:lnTo>
                <a:lnTo>
                  <a:pt x="1409" y="1273"/>
                </a:lnTo>
                <a:lnTo>
                  <a:pt x="1459" y="1295"/>
                </a:lnTo>
                <a:lnTo>
                  <a:pt x="1483" y="1304"/>
                </a:lnTo>
                <a:lnTo>
                  <a:pt x="1509" y="1314"/>
                </a:lnTo>
                <a:lnTo>
                  <a:pt x="1533" y="1322"/>
                </a:lnTo>
                <a:lnTo>
                  <a:pt x="1559" y="1330"/>
                </a:lnTo>
                <a:lnTo>
                  <a:pt x="1585" y="1337"/>
                </a:lnTo>
                <a:lnTo>
                  <a:pt x="1611" y="1343"/>
                </a:lnTo>
                <a:lnTo>
                  <a:pt x="1611" y="1343"/>
                </a:lnTo>
                <a:lnTo>
                  <a:pt x="1620" y="1346"/>
                </a:lnTo>
                <a:lnTo>
                  <a:pt x="1629" y="1347"/>
                </a:lnTo>
                <a:lnTo>
                  <a:pt x="1633" y="1347"/>
                </a:lnTo>
                <a:lnTo>
                  <a:pt x="1636" y="1347"/>
                </a:lnTo>
                <a:lnTo>
                  <a:pt x="1639" y="1346"/>
                </a:lnTo>
                <a:lnTo>
                  <a:pt x="1642" y="1343"/>
                </a:lnTo>
                <a:lnTo>
                  <a:pt x="1642" y="1343"/>
                </a:lnTo>
                <a:lnTo>
                  <a:pt x="1637" y="1339"/>
                </a:lnTo>
                <a:lnTo>
                  <a:pt x="1633" y="1334"/>
                </a:lnTo>
                <a:lnTo>
                  <a:pt x="1623" y="1327"/>
                </a:lnTo>
                <a:lnTo>
                  <a:pt x="1612" y="1321"/>
                </a:lnTo>
                <a:lnTo>
                  <a:pt x="1600" y="1317"/>
                </a:lnTo>
                <a:lnTo>
                  <a:pt x="1575" y="1312"/>
                </a:lnTo>
                <a:lnTo>
                  <a:pt x="1562" y="1309"/>
                </a:lnTo>
                <a:lnTo>
                  <a:pt x="1551" y="1304"/>
                </a:lnTo>
                <a:lnTo>
                  <a:pt x="1551" y="1304"/>
                </a:lnTo>
                <a:lnTo>
                  <a:pt x="1526" y="1296"/>
                </a:lnTo>
                <a:lnTo>
                  <a:pt x="1501" y="1286"/>
                </a:lnTo>
                <a:lnTo>
                  <a:pt x="1478" y="1276"/>
                </a:lnTo>
                <a:lnTo>
                  <a:pt x="1454" y="1266"/>
                </a:lnTo>
                <a:lnTo>
                  <a:pt x="1410" y="1244"/>
                </a:lnTo>
                <a:lnTo>
                  <a:pt x="1369" y="1221"/>
                </a:lnTo>
                <a:lnTo>
                  <a:pt x="1369" y="1221"/>
                </a:lnTo>
                <a:lnTo>
                  <a:pt x="1346" y="1209"/>
                </a:lnTo>
                <a:lnTo>
                  <a:pt x="1335" y="1203"/>
                </a:lnTo>
                <a:lnTo>
                  <a:pt x="1325" y="1196"/>
                </a:lnTo>
                <a:lnTo>
                  <a:pt x="1314" y="1190"/>
                </a:lnTo>
                <a:lnTo>
                  <a:pt x="1304" y="1181"/>
                </a:lnTo>
                <a:lnTo>
                  <a:pt x="1297" y="1173"/>
                </a:lnTo>
                <a:lnTo>
                  <a:pt x="1295" y="1167"/>
                </a:lnTo>
                <a:lnTo>
                  <a:pt x="1291" y="1161"/>
                </a:lnTo>
                <a:lnTo>
                  <a:pt x="1291" y="1161"/>
                </a:lnTo>
                <a:lnTo>
                  <a:pt x="1300" y="1163"/>
                </a:lnTo>
                <a:lnTo>
                  <a:pt x="1308" y="1165"/>
                </a:lnTo>
                <a:lnTo>
                  <a:pt x="1323" y="1170"/>
                </a:lnTo>
                <a:lnTo>
                  <a:pt x="1336" y="1178"/>
                </a:lnTo>
                <a:lnTo>
                  <a:pt x="1350" y="1186"/>
                </a:lnTo>
                <a:lnTo>
                  <a:pt x="1376" y="1206"/>
                </a:lnTo>
                <a:lnTo>
                  <a:pt x="1390" y="1215"/>
                </a:lnTo>
                <a:lnTo>
                  <a:pt x="1404" y="1224"/>
                </a:lnTo>
                <a:lnTo>
                  <a:pt x="1404" y="1224"/>
                </a:lnTo>
                <a:lnTo>
                  <a:pt x="1433" y="1239"/>
                </a:lnTo>
                <a:lnTo>
                  <a:pt x="1463" y="1254"/>
                </a:lnTo>
                <a:lnTo>
                  <a:pt x="1494" y="1266"/>
                </a:lnTo>
                <a:lnTo>
                  <a:pt x="1526" y="1277"/>
                </a:lnTo>
                <a:lnTo>
                  <a:pt x="1558" y="1286"/>
                </a:lnTo>
                <a:lnTo>
                  <a:pt x="1591" y="1294"/>
                </a:lnTo>
                <a:lnTo>
                  <a:pt x="1626" y="1299"/>
                </a:lnTo>
                <a:lnTo>
                  <a:pt x="1659" y="1301"/>
                </a:lnTo>
                <a:lnTo>
                  <a:pt x="1659" y="1301"/>
                </a:lnTo>
                <a:lnTo>
                  <a:pt x="1661" y="1295"/>
                </a:lnTo>
                <a:lnTo>
                  <a:pt x="1664" y="1289"/>
                </a:lnTo>
                <a:lnTo>
                  <a:pt x="1667" y="1283"/>
                </a:lnTo>
                <a:lnTo>
                  <a:pt x="1669" y="1276"/>
                </a:lnTo>
                <a:lnTo>
                  <a:pt x="1669" y="1276"/>
                </a:lnTo>
                <a:lnTo>
                  <a:pt x="1662" y="1274"/>
                </a:lnTo>
                <a:lnTo>
                  <a:pt x="1653" y="1272"/>
                </a:lnTo>
                <a:lnTo>
                  <a:pt x="1637" y="1266"/>
                </a:lnTo>
                <a:lnTo>
                  <a:pt x="1621" y="1258"/>
                </a:lnTo>
                <a:lnTo>
                  <a:pt x="1603" y="1252"/>
                </a:lnTo>
                <a:lnTo>
                  <a:pt x="1603" y="1252"/>
                </a:lnTo>
                <a:lnTo>
                  <a:pt x="1593" y="1251"/>
                </a:lnTo>
                <a:lnTo>
                  <a:pt x="1584" y="1249"/>
                </a:lnTo>
                <a:lnTo>
                  <a:pt x="1563" y="1246"/>
                </a:lnTo>
                <a:lnTo>
                  <a:pt x="1554" y="1244"/>
                </a:lnTo>
                <a:lnTo>
                  <a:pt x="1545" y="1241"/>
                </a:lnTo>
                <a:lnTo>
                  <a:pt x="1542" y="1238"/>
                </a:lnTo>
                <a:lnTo>
                  <a:pt x="1539" y="1236"/>
                </a:lnTo>
                <a:lnTo>
                  <a:pt x="1536" y="1231"/>
                </a:lnTo>
                <a:lnTo>
                  <a:pt x="1533" y="1228"/>
                </a:lnTo>
                <a:lnTo>
                  <a:pt x="1533" y="1228"/>
                </a:lnTo>
                <a:lnTo>
                  <a:pt x="1551" y="1227"/>
                </a:lnTo>
                <a:lnTo>
                  <a:pt x="1567" y="1228"/>
                </a:lnTo>
                <a:lnTo>
                  <a:pt x="1582" y="1229"/>
                </a:lnTo>
                <a:lnTo>
                  <a:pt x="1597" y="1230"/>
                </a:lnTo>
                <a:lnTo>
                  <a:pt x="1624" y="1236"/>
                </a:lnTo>
                <a:lnTo>
                  <a:pt x="1652" y="1242"/>
                </a:lnTo>
                <a:lnTo>
                  <a:pt x="1652" y="1242"/>
                </a:lnTo>
                <a:lnTo>
                  <a:pt x="1654" y="1231"/>
                </a:lnTo>
                <a:lnTo>
                  <a:pt x="1657" y="1223"/>
                </a:lnTo>
                <a:lnTo>
                  <a:pt x="1658" y="1208"/>
                </a:lnTo>
                <a:lnTo>
                  <a:pt x="1659" y="1193"/>
                </a:lnTo>
                <a:lnTo>
                  <a:pt x="1660" y="1186"/>
                </a:lnTo>
                <a:lnTo>
                  <a:pt x="1663" y="1179"/>
                </a:lnTo>
                <a:lnTo>
                  <a:pt x="1663" y="1179"/>
                </a:lnTo>
                <a:lnTo>
                  <a:pt x="1647" y="1175"/>
                </a:lnTo>
                <a:lnTo>
                  <a:pt x="1632" y="1170"/>
                </a:lnTo>
                <a:lnTo>
                  <a:pt x="1603" y="1165"/>
                </a:lnTo>
                <a:lnTo>
                  <a:pt x="1574" y="1161"/>
                </a:lnTo>
                <a:lnTo>
                  <a:pt x="1545" y="1158"/>
                </a:lnTo>
                <a:lnTo>
                  <a:pt x="1517" y="1154"/>
                </a:lnTo>
                <a:lnTo>
                  <a:pt x="1491" y="1149"/>
                </a:lnTo>
                <a:lnTo>
                  <a:pt x="1463" y="1143"/>
                </a:lnTo>
                <a:lnTo>
                  <a:pt x="1449" y="1138"/>
                </a:lnTo>
                <a:lnTo>
                  <a:pt x="1435" y="1133"/>
                </a:lnTo>
                <a:lnTo>
                  <a:pt x="1435" y="1133"/>
                </a:lnTo>
                <a:close/>
                <a:moveTo>
                  <a:pt x="841" y="1000"/>
                </a:moveTo>
                <a:lnTo>
                  <a:pt x="841" y="1000"/>
                </a:lnTo>
                <a:lnTo>
                  <a:pt x="796" y="986"/>
                </a:lnTo>
                <a:lnTo>
                  <a:pt x="775" y="981"/>
                </a:lnTo>
                <a:lnTo>
                  <a:pt x="756" y="974"/>
                </a:lnTo>
                <a:lnTo>
                  <a:pt x="739" y="967"/>
                </a:lnTo>
                <a:lnTo>
                  <a:pt x="722" y="958"/>
                </a:lnTo>
                <a:lnTo>
                  <a:pt x="706" y="949"/>
                </a:lnTo>
                <a:lnTo>
                  <a:pt x="690" y="937"/>
                </a:lnTo>
                <a:lnTo>
                  <a:pt x="690" y="937"/>
                </a:lnTo>
                <a:lnTo>
                  <a:pt x="693" y="948"/>
                </a:lnTo>
                <a:lnTo>
                  <a:pt x="698" y="958"/>
                </a:lnTo>
                <a:lnTo>
                  <a:pt x="704" y="967"/>
                </a:lnTo>
                <a:lnTo>
                  <a:pt x="711" y="976"/>
                </a:lnTo>
                <a:lnTo>
                  <a:pt x="720" y="983"/>
                </a:lnTo>
                <a:lnTo>
                  <a:pt x="729" y="989"/>
                </a:lnTo>
                <a:lnTo>
                  <a:pt x="740" y="995"/>
                </a:lnTo>
                <a:lnTo>
                  <a:pt x="751" y="999"/>
                </a:lnTo>
                <a:lnTo>
                  <a:pt x="762" y="1002"/>
                </a:lnTo>
                <a:lnTo>
                  <a:pt x="773" y="1006"/>
                </a:lnTo>
                <a:lnTo>
                  <a:pt x="785" y="1007"/>
                </a:lnTo>
                <a:lnTo>
                  <a:pt x="797" y="1008"/>
                </a:lnTo>
                <a:lnTo>
                  <a:pt x="809" y="1008"/>
                </a:lnTo>
                <a:lnTo>
                  <a:pt x="819" y="1006"/>
                </a:lnTo>
                <a:lnTo>
                  <a:pt x="830" y="1003"/>
                </a:lnTo>
                <a:lnTo>
                  <a:pt x="841" y="1000"/>
                </a:lnTo>
                <a:lnTo>
                  <a:pt x="841" y="1000"/>
                </a:lnTo>
                <a:close/>
                <a:moveTo>
                  <a:pt x="903" y="997"/>
                </a:moveTo>
                <a:lnTo>
                  <a:pt x="903" y="997"/>
                </a:lnTo>
                <a:lnTo>
                  <a:pt x="912" y="1007"/>
                </a:lnTo>
                <a:lnTo>
                  <a:pt x="922" y="1016"/>
                </a:lnTo>
                <a:lnTo>
                  <a:pt x="933" y="1025"/>
                </a:lnTo>
                <a:lnTo>
                  <a:pt x="944" y="1033"/>
                </a:lnTo>
                <a:lnTo>
                  <a:pt x="966" y="1049"/>
                </a:lnTo>
                <a:lnTo>
                  <a:pt x="977" y="1058"/>
                </a:lnTo>
                <a:lnTo>
                  <a:pt x="987" y="1067"/>
                </a:lnTo>
                <a:lnTo>
                  <a:pt x="987" y="1067"/>
                </a:lnTo>
                <a:lnTo>
                  <a:pt x="1031" y="1028"/>
                </a:lnTo>
                <a:lnTo>
                  <a:pt x="1075" y="989"/>
                </a:lnTo>
                <a:lnTo>
                  <a:pt x="1075" y="989"/>
                </a:lnTo>
                <a:lnTo>
                  <a:pt x="1056" y="981"/>
                </a:lnTo>
                <a:lnTo>
                  <a:pt x="1032" y="971"/>
                </a:lnTo>
                <a:lnTo>
                  <a:pt x="1006" y="962"/>
                </a:lnTo>
                <a:lnTo>
                  <a:pt x="992" y="957"/>
                </a:lnTo>
                <a:lnTo>
                  <a:pt x="978" y="954"/>
                </a:lnTo>
                <a:lnTo>
                  <a:pt x="964" y="953"/>
                </a:lnTo>
                <a:lnTo>
                  <a:pt x="951" y="952"/>
                </a:lnTo>
                <a:lnTo>
                  <a:pt x="939" y="954"/>
                </a:lnTo>
                <a:lnTo>
                  <a:pt x="929" y="957"/>
                </a:lnTo>
                <a:lnTo>
                  <a:pt x="924" y="959"/>
                </a:lnTo>
                <a:lnTo>
                  <a:pt x="920" y="963"/>
                </a:lnTo>
                <a:lnTo>
                  <a:pt x="916" y="967"/>
                </a:lnTo>
                <a:lnTo>
                  <a:pt x="912" y="971"/>
                </a:lnTo>
                <a:lnTo>
                  <a:pt x="909" y="977"/>
                </a:lnTo>
                <a:lnTo>
                  <a:pt x="907" y="982"/>
                </a:lnTo>
                <a:lnTo>
                  <a:pt x="905" y="989"/>
                </a:lnTo>
                <a:lnTo>
                  <a:pt x="903" y="997"/>
                </a:lnTo>
                <a:lnTo>
                  <a:pt x="903" y="997"/>
                </a:lnTo>
                <a:close/>
                <a:moveTo>
                  <a:pt x="998" y="1147"/>
                </a:moveTo>
                <a:lnTo>
                  <a:pt x="998" y="1147"/>
                </a:lnTo>
                <a:lnTo>
                  <a:pt x="990" y="1156"/>
                </a:lnTo>
                <a:lnTo>
                  <a:pt x="982" y="1167"/>
                </a:lnTo>
                <a:lnTo>
                  <a:pt x="976" y="1179"/>
                </a:lnTo>
                <a:lnTo>
                  <a:pt x="970" y="1192"/>
                </a:lnTo>
                <a:lnTo>
                  <a:pt x="967" y="1206"/>
                </a:lnTo>
                <a:lnTo>
                  <a:pt x="965" y="1220"/>
                </a:lnTo>
                <a:lnTo>
                  <a:pt x="965" y="1227"/>
                </a:lnTo>
                <a:lnTo>
                  <a:pt x="966" y="1235"/>
                </a:lnTo>
                <a:lnTo>
                  <a:pt x="967" y="1241"/>
                </a:lnTo>
                <a:lnTo>
                  <a:pt x="970" y="1249"/>
                </a:lnTo>
                <a:lnTo>
                  <a:pt x="970" y="1249"/>
                </a:lnTo>
                <a:lnTo>
                  <a:pt x="980" y="1239"/>
                </a:lnTo>
                <a:lnTo>
                  <a:pt x="990" y="1229"/>
                </a:lnTo>
                <a:lnTo>
                  <a:pt x="1009" y="1209"/>
                </a:lnTo>
                <a:lnTo>
                  <a:pt x="1018" y="1199"/>
                </a:lnTo>
                <a:lnTo>
                  <a:pt x="1030" y="1191"/>
                </a:lnTo>
                <a:lnTo>
                  <a:pt x="1043" y="1183"/>
                </a:lnTo>
                <a:lnTo>
                  <a:pt x="1050" y="1181"/>
                </a:lnTo>
                <a:lnTo>
                  <a:pt x="1057" y="1179"/>
                </a:lnTo>
                <a:lnTo>
                  <a:pt x="1057" y="1179"/>
                </a:lnTo>
                <a:lnTo>
                  <a:pt x="1061" y="1182"/>
                </a:lnTo>
                <a:lnTo>
                  <a:pt x="1066" y="1188"/>
                </a:lnTo>
                <a:lnTo>
                  <a:pt x="1069" y="1192"/>
                </a:lnTo>
                <a:lnTo>
                  <a:pt x="1071" y="1197"/>
                </a:lnTo>
                <a:lnTo>
                  <a:pt x="1074" y="1209"/>
                </a:lnTo>
                <a:lnTo>
                  <a:pt x="1077" y="1222"/>
                </a:lnTo>
                <a:lnTo>
                  <a:pt x="1081" y="1235"/>
                </a:lnTo>
                <a:lnTo>
                  <a:pt x="1085" y="1245"/>
                </a:lnTo>
                <a:lnTo>
                  <a:pt x="1088" y="1251"/>
                </a:lnTo>
                <a:lnTo>
                  <a:pt x="1092" y="1255"/>
                </a:lnTo>
                <a:lnTo>
                  <a:pt x="1097" y="1259"/>
                </a:lnTo>
                <a:lnTo>
                  <a:pt x="1103" y="1263"/>
                </a:lnTo>
                <a:lnTo>
                  <a:pt x="1103" y="1263"/>
                </a:lnTo>
                <a:lnTo>
                  <a:pt x="1107" y="1233"/>
                </a:lnTo>
                <a:lnTo>
                  <a:pt x="1113" y="1204"/>
                </a:lnTo>
                <a:lnTo>
                  <a:pt x="1119" y="1177"/>
                </a:lnTo>
                <a:lnTo>
                  <a:pt x="1127" y="1152"/>
                </a:lnTo>
                <a:lnTo>
                  <a:pt x="1136" y="1129"/>
                </a:lnTo>
                <a:lnTo>
                  <a:pt x="1143" y="1117"/>
                </a:lnTo>
                <a:lnTo>
                  <a:pt x="1148" y="1106"/>
                </a:lnTo>
                <a:lnTo>
                  <a:pt x="1156" y="1095"/>
                </a:lnTo>
                <a:lnTo>
                  <a:pt x="1163" y="1086"/>
                </a:lnTo>
                <a:lnTo>
                  <a:pt x="1171" y="1076"/>
                </a:lnTo>
                <a:lnTo>
                  <a:pt x="1180" y="1067"/>
                </a:lnTo>
                <a:lnTo>
                  <a:pt x="1180" y="1067"/>
                </a:lnTo>
                <a:lnTo>
                  <a:pt x="1160" y="1052"/>
                </a:lnTo>
                <a:lnTo>
                  <a:pt x="1141" y="1036"/>
                </a:lnTo>
                <a:lnTo>
                  <a:pt x="1121" y="1021"/>
                </a:lnTo>
                <a:lnTo>
                  <a:pt x="1111" y="1014"/>
                </a:lnTo>
                <a:lnTo>
                  <a:pt x="1100" y="1008"/>
                </a:lnTo>
                <a:lnTo>
                  <a:pt x="1100" y="1008"/>
                </a:lnTo>
                <a:lnTo>
                  <a:pt x="1082" y="1022"/>
                </a:lnTo>
                <a:lnTo>
                  <a:pt x="1065" y="1036"/>
                </a:lnTo>
                <a:lnTo>
                  <a:pt x="1048" y="1049"/>
                </a:lnTo>
                <a:lnTo>
                  <a:pt x="1033" y="1064"/>
                </a:lnTo>
                <a:lnTo>
                  <a:pt x="1026" y="1072"/>
                </a:lnTo>
                <a:lnTo>
                  <a:pt x="1020" y="1080"/>
                </a:lnTo>
                <a:lnTo>
                  <a:pt x="1014" y="1089"/>
                </a:lnTo>
                <a:lnTo>
                  <a:pt x="1009" y="1099"/>
                </a:lnTo>
                <a:lnTo>
                  <a:pt x="1005" y="1109"/>
                </a:lnTo>
                <a:lnTo>
                  <a:pt x="1001" y="1121"/>
                </a:lnTo>
                <a:lnTo>
                  <a:pt x="999" y="1133"/>
                </a:lnTo>
                <a:lnTo>
                  <a:pt x="998" y="1147"/>
                </a:lnTo>
                <a:lnTo>
                  <a:pt x="998" y="1147"/>
                </a:lnTo>
                <a:close/>
                <a:moveTo>
                  <a:pt x="858" y="1022"/>
                </a:moveTo>
                <a:lnTo>
                  <a:pt x="858" y="1022"/>
                </a:lnTo>
                <a:lnTo>
                  <a:pt x="882" y="1050"/>
                </a:lnTo>
                <a:lnTo>
                  <a:pt x="895" y="1064"/>
                </a:lnTo>
                <a:lnTo>
                  <a:pt x="908" y="1077"/>
                </a:lnTo>
                <a:lnTo>
                  <a:pt x="923" y="1089"/>
                </a:lnTo>
                <a:lnTo>
                  <a:pt x="938" y="1101"/>
                </a:lnTo>
                <a:lnTo>
                  <a:pt x="955" y="1110"/>
                </a:lnTo>
                <a:lnTo>
                  <a:pt x="974" y="1119"/>
                </a:lnTo>
                <a:lnTo>
                  <a:pt x="974" y="1119"/>
                </a:lnTo>
                <a:lnTo>
                  <a:pt x="974" y="1114"/>
                </a:lnTo>
                <a:lnTo>
                  <a:pt x="974" y="1108"/>
                </a:lnTo>
                <a:lnTo>
                  <a:pt x="975" y="1104"/>
                </a:lnTo>
                <a:lnTo>
                  <a:pt x="977" y="1100"/>
                </a:lnTo>
                <a:lnTo>
                  <a:pt x="981" y="1092"/>
                </a:lnTo>
                <a:lnTo>
                  <a:pt x="982" y="1089"/>
                </a:lnTo>
                <a:lnTo>
                  <a:pt x="984" y="1085"/>
                </a:lnTo>
                <a:lnTo>
                  <a:pt x="984" y="1085"/>
                </a:lnTo>
                <a:lnTo>
                  <a:pt x="975" y="1082"/>
                </a:lnTo>
                <a:lnTo>
                  <a:pt x="966" y="1078"/>
                </a:lnTo>
                <a:lnTo>
                  <a:pt x="957" y="1074"/>
                </a:lnTo>
                <a:lnTo>
                  <a:pt x="950" y="1069"/>
                </a:lnTo>
                <a:lnTo>
                  <a:pt x="935" y="1057"/>
                </a:lnTo>
                <a:lnTo>
                  <a:pt x="921" y="1044"/>
                </a:lnTo>
                <a:lnTo>
                  <a:pt x="907" y="1033"/>
                </a:lnTo>
                <a:lnTo>
                  <a:pt x="900" y="1028"/>
                </a:lnTo>
                <a:lnTo>
                  <a:pt x="892" y="1025"/>
                </a:lnTo>
                <a:lnTo>
                  <a:pt x="885" y="1022"/>
                </a:lnTo>
                <a:lnTo>
                  <a:pt x="876" y="1019"/>
                </a:lnTo>
                <a:lnTo>
                  <a:pt x="868" y="1019"/>
                </a:lnTo>
                <a:lnTo>
                  <a:pt x="858" y="1022"/>
                </a:lnTo>
                <a:lnTo>
                  <a:pt x="858" y="1022"/>
                </a:lnTo>
                <a:close/>
              </a:path>
            </a:pathLst>
          </a:custGeom>
          <a:gradFill>
            <a:gsLst>
              <a:gs pos="0">
                <a:srgbClr val="7B32B2"/>
              </a:gs>
              <a:gs pos="100000">
                <a:srgbClr val="401A5D"/>
              </a:gs>
            </a:gsLst>
            <a:lin ang="5400000" scaled="0"/>
          </a:gradFill>
          <a:ln w="9525">
            <a:solidFill>
              <a:srgbClr val="7030A0"/>
            </a:solidFill>
            <a:round/>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grpSp>
        <p:nvGrpSpPr>
          <p:cNvPr id="25" name="组合 24"/>
          <p:cNvGrpSpPr/>
          <p:nvPr/>
        </p:nvGrpSpPr>
        <p:grpSpPr>
          <a:xfrm>
            <a:off x="1276985" y="163195"/>
            <a:ext cx="3019932" cy="542925"/>
            <a:chOff x="2872" y="2655"/>
            <a:chExt cx="3868" cy="855"/>
          </a:xfrm>
        </p:grpSpPr>
        <p:sp>
          <p:nvSpPr>
            <p:cNvPr id="72" name="圆角矩形 71"/>
            <p:cNvSpPr/>
            <p:nvPr/>
          </p:nvSpPr>
          <p:spPr>
            <a:xfrm>
              <a:off x="2872" y="2655"/>
              <a:ext cx="3868" cy="801"/>
            </a:xfrm>
            <a:prstGeom prst="roundRect">
              <a:avLst>
                <a:gd name="adj" fmla="val 50000"/>
              </a:avLst>
            </a:prstGeom>
            <a:solidFill>
              <a:srgbClr val="FFFFFF"/>
            </a:solidFill>
            <a:ln w="28575">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lnSpc>
                  <a:spcPct val="150000"/>
                </a:lnSpc>
              </a:pPr>
              <a:endParaRPr lang="zh-CN" altLang="zh-CN" sz="1800">
                <a:solidFill>
                  <a:schemeClr val="accent1"/>
                </a:solidFill>
                <a:latin typeface="幼圆" panose="02010509060101010101" charset="-122"/>
                <a:ea typeface="幼圆" panose="02010509060101010101" charset="-122"/>
              </a:endParaRPr>
            </a:p>
          </p:txBody>
        </p:sp>
        <p:sp>
          <p:nvSpPr>
            <p:cNvPr id="21" name="文本框 20"/>
            <p:cNvSpPr txBox="1"/>
            <p:nvPr/>
          </p:nvSpPr>
          <p:spPr>
            <a:xfrm>
              <a:off x="3327" y="2688"/>
              <a:ext cx="3282" cy="822"/>
            </a:xfrm>
            <a:prstGeom prst="rect">
              <a:avLst/>
            </a:prstGeom>
            <a:noFill/>
            <a:ln w="9525">
              <a:noFill/>
            </a:ln>
          </p:spPr>
          <p:txBody>
            <a:bodyPr wrap="square">
              <a:sp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800">
                  <a:solidFill>
                    <a:schemeClr val="tx1"/>
                  </a:solidFill>
                  <a:effectLst/>
                  <a:latin typeface="方正大黑简体" panose="02010601030101010101" charset="-122"/>
                  <a:ea typeface="方正大黑简体" panose="02010601030101010101" charset="-122"/>
                </a:rPr>
                <a:t>单元教材分析</a:t>
              </a:r>
              <a:endParaRPr lang="zh-CN" altLang="en-US" sz="2800">
                <a:solidFill>
                  <a:schemeClr val="tx1"/>
                </a:solidFill>
                <a:effectLst/>
                <a:latin typeface="方正大黑简体" panose="02010601030101010101" charset="-122"/>
                <a:ea typeface="方正大黑简体" panose="02010601030101010101"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p:tgtEl>
                                          <p:spTgt spid="25"/>
                                        </p:tgtEl>
                                        <p:attrNameLst>
                                          <p:attrName>ppt_y</p:attrName>
                                        </p:attrNameLst>
                                      </p:cBhvr>
                                      <p:tavLst>
                                        <p:tav tm="0">
                                          <p:val>
                                            <p:strVal val="#ppt_y+#ppt_h*1.125000"/>
                                          </p:val>
                                        </p:tav>
                                        <p:tav tm="100000">
                                          <p:val>
                                            <p:strVal val="#ppt_y"/>
                                          </p:val>
                                        </p:tav>
                                      </p:tavLst>
                                    </p:anim>
                                    <p:animEffect transition="in" filter="wipe(up)">
                                      <p:cBhvr>
                                        <p:cTn id="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7150" y="5013960"/>
            <a:ext cx="1974850" cy="1807845"/>
          </a:xfrm>
          <a:prstGeom prst="rect">
            <a:avLst/>
          </a:prstGeom>
        </p:spPr>
      </p:pic>
      <p:grpSp>
        <p:nvGrpSpPr>
          <p:cNvPr id="5" name="组合 4"/>
          <p:cNvGrpSpPr/>
          <p:nvPr userDrawn="1"/>
        </p:nvGrpSpPr>
        <p:grpSpPr>
          <a:xfrm>
            <a:off x="19050" y="0"/>
            <a:ext cx="12181840" cy="835660"/>
            <a:chOff x="0" y="-42"/>
            <a:chExt cx="19184" cy="1316"/>
          </a:xfrm>
        </p:grpSpPr>
        <p:grpSp>
          <p:nvGrpSpPr>
            <p:cNvPr id="6" name="组合 1"/>
            <p:cNvGrpSpPr/>
            <p:nvPr userDrawn="1"/>
          </p:nvGrpSpPr>
          <p:grpSpPr>
            <a:xfrm>
              <a:off x="533" y="-42"/>
              <a:ext cx="1417" cy="1309"/>
              <a:chOff x="2506532" y="465192"/>
              <a:chExt cx="675190" cy="623007"/>
            </a:xfrm>
          </p:grpSpPr>
          <p:sp>
            <p:nvSpPr>
              <p:cNvPr id="7" name="文本框 2"/>
              <p:cNvSpPr txBox="1">
                <a:spLocks noChangeArrowheads="1"/>
              </p:cNvSpPr>
              <p:nvPr/>
            </p:nvSpPr>
            <p:spPr bwMode="auto">
              <a:xfrm>
                <a:off x="2506532" y="465192"/>
                <a:ext cx="236653" cy="623007"/>
              </a:xfrm>
              <a:prstGeom prst="rect">
                <a:avLst/>
              </a:prstGeom>
              <a:noFill/>
              <a:ln w="9525">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800">
                    <a:solidFill>
                      <a:srgbClr val="7030A0"/>
                    </a:solidFill>
                    <a:latin typeface="Impact" panose="020b0806030902050204" pitchFamily="34" charset="0"/>
                  </a:rPr>
                  <a:t>1</a:t>
                </a:r>
                <a:endParaRPr lang="en-US" altLang="zh-CN" sz="4800">
                  <a:solidFill>
                    <a:srgbClr val="7030A0"/>
                  </a:solidFill>
                  <a:latin typeface="Impact" panose="020b0806030902050204" pitchFamily="34" charset="0"/>
                </a:endParaRPr>
              </a:p>
            </p:txBody>
          </p:sp>
          <p:cxnSp>
            <p:nvCxnSpPr>
              <p:cNvPr id="8" name="直接连接符 7"/>
              <p:cNvCxnSpPr/>
              <p:nvPr/>
            </p:nvCxnSpPr>
            <p:spPr>
              <a:xfrm flipH="1">
                <a:off x="2722573" y="599954"/>
                <a:ext cx="459149" cy="459075"/>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9" name="矩形 8"/>
            <p:cNvSpPr/>
            <p:nvPr userDrawn="1"/>
          </p:nvSpPr>
          <p:spPr>
            <a:xfrm>
              <a:off x="0" y="1202"/>
              <a:ext cx="19185" cy="72"/>
            </a:xfrm>
            <a:prstGeom prst="rect">
              <a:avLst/>
            </a:prstGeom>
            <a:gradFill>
              <a:gsLst>
                <a:gs pos="0">
                  <a:srgbClr val="7B32B2"/>
                </a:gs>
                <a:gs pos="100000">
                  <a:srgbClr val="401A5D"/>
                </a:gs>
              </a:gsLst>
              <a:lin ang="5400000" scaled="0"/>
            </a:gra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fontAlgn="auto">
                <a:spcBef>
                  <a:spcPct val="0"/>
                </a:spcBef>
                <a:spcAft>
                  <a:spcPct val="0"/>
                </a:spcAft>
                <a:defRPr/>
              </a:pPr>
              <a:endParaRPr lang="zh-CN" altLang="en-US"/>
            </a:p>
          </p:txBody>
        </p:sp>
      </p:grpSp>
      <p:sp>
        <p:nvSpPr>
          <p:cNvPr id="17" name="Freeform 119"/>
          <p:cNvSpPr>
            <a:spLocks noEditPoints="1"/>
          </p:cNvSpPr>
          <p:nvPr/>
        </p:nvSpPr>
        <p:spPr bwMode="auto">
          <a:xfrm>
            <a:off x="10927715" y="142875"/>
            <a:ext cx="969010" cy="604520"/>
          </a:xfrm>
          <a:custGeom>
            <a:cxnLst>
              <a:cxn ang="0">
                <a:pos x="2004" y="192"/>
              </a:cxn>
              <a:cxn ang="0">
                <a:pos x="2358" y="373"/>
              </a:cxn>
              <a:cxn ang="0">
                <a:pos x="2435" y="558"/>
              </a:cxn>
              <a:cxn ang="0">
                <a:pos x="2071" y="1086"/>
              </a:cxn>
              <a:cxn ang="0">
                <a:pos x="1680" y="1472"/>
              </a:cxn>
              <a:cxn ang="0">
                <a:pos x="1105" y="1322"/>
              </a:cxn>
              <a:cxn ang="0">
                <a:pos x="941" y="1315"/>
              </a:cxn>
              <a:cxn ang="0">
                <a:pos x="720" y="1014"/>
              </a:cxn>
              <a:cxn ang="0">
                <a:pos x="259" y="879"/>
              </a:cxn>
              <a:cxn ang="0">
                <a:pos x="73" y="724"/>
              </a:cxn>
              <a:cxn ang="0">
                <a:pos x="328" y="435"/>
              </a:cxn>
              <a:cxn ang="0">
                <a:pos x="799" y="0"/>
              </a:cxn>
              <a:cxn ang="0">
                <a:pos x="1498" y="83"/>
              </a:cxn>
              <a:cxn ang="0">
                <a:pos x="1475" y="106"/>
              </a:cxn>
              <a:cxn ang="0">
                <a:pos x="647" y="189"/>
              </a:cxn>
              <a:cxn ang="0">
                <a:pos x="563" y="644"/>
              </a:cxn>
              <a:cxn ang="0">
                <a:pos x="836" y="812"/>
              </a:cxn>
              <a:cxn ang="0">
                <a:pos x="2138" y="382"/>
              </a:cxn>
              <a:cxn ang="0">
                <a:pos x="1691" y="94"/>
              </a:cxn>
              <a:cxn ang="0">
                <a:pos x="1306" y="366"/>
              </a:cxn>
              <a:cxn ang="0">
                <a:pos x="916" y="826"/>
              </a:cxn>
              <a:cxn ang="0">
                <a:pos x="1645" y="1145"/>
              </a:cxn>
              <a:cxn ang="0">
                <a:pos x="2226" y="545"/>
              </a:cxn>
              <a:cxn ang="0">
                <a:pos x="1889" y="1103"/>
              </a:cxn>
              <a:cxn ang="0">
                <a:pos x="1750" y="1319"/>
              </a:cxn>
              <a:cxn ang="0">
                <a:pos x="2111" y="920"/>
              </a:cxn>
              <a:cxn ang="0">
                <a:pos x="2263" y="649"/>
              </a:cxn>
              <a:cxn ang="0">
                <a:pos x="2183" y="693"/>
              </a:cxn>
              <a:cxn ang="0">
                <a:pos x="2313" y="473"/>
              </a:cxn>
              <a:cxn ang="0">
                <a:pos x="1836" y="1058"/>
              </a:cxn>
              <a:cxn ang="0">
                <a:pos x="1750" y="1229"/>
              </a:cxn>
              <a:cxn ang="0">
                <a:pos x="2072" y="996"/>
              </a:cxn>
              <a:cxn ang="0">
                <a:pos x="1643" y="1377"/>
              </a:cxn>
              <a:cxn ang="0">
                <a:pos x="1142" y="1221"/>
              </a:cxn>
              <a:cxn ang="0">
                <a:pos x="1679" y="1445"/>
              </a:cxn>
              <a:cxn ang="0">
                <a:pos x="1857" y="1286"/>
              </a:cxn>
              <a:cxn ang="0">
                <a:pos x="2121" y="969"/>
              </a:cxn>
              <a:cxn ang="0">
                <a:pos x="2411" y="585"/>
              </a:cxn>
              <a:cxn ang="0">
                <a:pos x="197" y="731"/>
              </a:cxn>
              <a:cxn ang="0">
                <a:pos x="172" y="774"/>
              </a:cxn>
              <a:cxn ang="0">
                <a:pos x="647" y="837"/>
              </a:cxn>
              <a:cxn ang="0">
                <a:pos x="692" y="803"/>
              </a:cxn>
              <a:cxn ang="0">
                <a:pos x="672" y="773"/>
              </a:cxn>
              <a:cxn ang="0">
                <a:pos x="654" y="696"/>
              </a:cxn>
              <a:cxn ang="0">
                <a:pos x="242" y="699"/>
              </a:cxn>
              <a:cxn ang="0">
                <a:pos x="227" y="844"/>
              </a:cxn>
              <a:cxn ang="0">
                <a:pos x="477" y="861"/>
              </a:cxn>
              <a:cxn ang="0">
                <a:pos x="32" y="798"/>
              </a:cxn>
              <a:cxn ang="0">
                <a:pos x="708" y="882"/>
              </a:cxn>
              <a:cxn ang="0">
                <a:pos x="880" y="968"/>
              </a:cxn>
              <a:cxn ang="0">
                <a:pos x="985" y="862"/>
              </a:cxn>
              <a:cxn ang="0">
                <a:pos x="1021" y="919"/>
              </a:cxn>
              <a:cxn ang="0">
                <a:pos x="1228" y="1076"/>
              </a:cxn>
              <a:cxn ang="0">
                <a:pos x="1181" y="1164"/>
              </a:cxn>
              <a:cxn ang="0">
                <a:pos x="1623" y="1327"/>
              </a:cxn>
              <a:cxn ang="0">
                <a:pos x="1350" y="1186"/>
              </a:cxn>
              <a:cxn ang="0">
                <a:pos x="1563" y="1246"/>
              </a:cxn>
              <a:cxn ang="0">
                <a:pos x="1517" y="1154"/>
              </a:cxn>
              <a:cxn ang="0">
                <a:pos x="797" y="1008"/>
              </a:cxn>
              <a:cxn ang="0">
                <a:pos x="929" y="957"/>
              </a:cxn>
              <a:cxn ang="0">
                <a:pos x="1030" y="1191"/>
              </a:cxn>
              <a:cxn ang="0">
                <a:pos x="1171" y="1076"/>
              </a:cxn>
              <a:cxn ang="0">
                <a:pos x="923" y="1089"/>
              </a:cxn>
            </a:cxnLst>
            <a:rect l="0" t="0" r="r" b="b"/>
            <a:pathLst>
              <a:path w="2450" h="1473">
                <a:moveTo>
                  <a:pt x="1520" y="111"/>
                </a:moveTo>
                <a:lnTo>
                  <a:pt x="1520" y="111"/>
                </a:lnTo>
                <a:lnTo>
                  <a:pt x="1548" y="102"/>
                </a:lnTo>
                <a:lnTo>
                  <a:pt x="1577" y="93"/>
                </a:lnTo>
                <a:lnTo>
                  <a:pt x="1605" y="84"/>
                </a:lnTo>
                <a:lnTo>
                  <a:pt x="1633" y="75"/>
                </a:lnTo>
                <a:lnTo>
                  <a:pt x="1662" y="69"/>
                </a:lnTo>
                <a:lnTo>
                  <a:pt x="1677" y="67"/>
                </a:lnTo>
                <a:lnTo>
                  <a:pt x="1693" y="64"/>
                </a:lnTo>
                <a:lnTo>
                  <a:pt x="1708" y="63"/>
                </a:lnTo>
                <a:lnTo>
                  <a:pt x="1725" y="63"/>
                </a:lnTo>
                <a:lnTo>
                  <a:pt x="1742" y="64"/>
                </a:lnTo>
                <a:lnTo>
                  <a:pt x="1760" y="65"/>
                </a:lnTo>
                <a:lnTo>
                  <a:pt x="1760" y="65"/>
                </a:lnTo>
                <a:lnTo>
                  <a:pt x="1775" y="69"/>
                </a:lnTo>
                <a:lnTo>
                  <a:pt x="1790" y="72"/>
                </a:lnTo>
                <a:lnTo>
                  <a:pt x="1805" y="75"/>
                </a:lnTo>
                <a:lnTo>
                  <a:pt x="1820" y="80"/>
                </a:lnTo>
                <a:lnTo>
                  <a:pt x="1849" y="91"/>
                </a:lnTo>
                <a:lnTo>
                  <a:pt x="1878" y="105"/>
                </a:lnTo>
                <a:lnTo>
                  <a:pt x="1905" y="119"/>
                </a:lnTo>
                <a:lnTo>
                  <a:pt x="1932" y="135"/>
                </a:lnTo>
                <a:lnTo>
                  <a:pt x="1955" y="151"/>
                </a:lnTo>
                <a:lnTo>
                  <a:pt x="1978" y="167"/>
                </a:lnTo>
                <a:lnTo>
                  <a:pt x="1978" y="167"/>
                </a:lnTo>
                <a:lnTo>
                  <a:pt x="1991" y="179"/>
                </a:lnTo>
                <a:lnTo>
                  <a:pt x="2004" y="192"/>
                </a:lnTo>
                <a:lnTo>
                  <a:pt x="2015" y="207"/>
                </a:lnTo>
                <a:lnTo>
                  <a:pt x="2027" y="222"/>
                </a:lnTo>
                <a:lnTo>
                  <a:pt x="2048" y="253"/>
                </a:lnTo>
                <a:lnTo>
                  <a:pt x="2060" y="268"/>
                </a:lnTo>
                <a:lnTo>
                  <a:pt x="2072" y="283"/>
                </a:lnTo>
                <a:lnTo>
                  <a:pt x="2072" y="283"/>
                </a:lnTo>
                <a:lnTo>
                  <a:pt x="2084" y="296"/>
                </a:lnTo>
                <a:lnTo>
                  <a:pt x="2096" y="307"/>
                </a:lnTo>
                <a:lnTo>
                  <a:pt x="2108" y="318"/>
                </a:lnTo>
                <a:lnTo>
                  <a:pt x="2121" y="329"/>
                </a:lnTo>
                <a:lnTo>
                  <a:pt x="2135" y="338"/>
                </a:lnTo>
                <a:lnTo>
                  <a:pt x="2149" y="347"/>
                </a:lnTo>
                <a:lnTo>
                  <a:pt x="2164" y="356"/>
                </a:lnTo>
                <a:lnTo>
                  <a:pt x="2180" y="363"/>
                </a:lnTo>
                <a:lnTo>
                  <a:pt x="2197" y="368"/>
                </a:lnTo>
                <a:lnTo>
                  <a:pt x="2214" y="375"/>
                </a:lnTo>
                <a:lnTo>
                  <a:pt x="2233" y="379"/>
                </a:lnTo>
                <a:lnTo>
                  <a:pt x="2252" y="382"/>
                </a:lnTo>
                <a:lnTo>
                  <a:pt x="2272" y="386"/>
                </a:lnTo>
                <a:lnTo>
                  <a:pt x="2293" y="387"/>
                </a:lnTo>
                <a:lnTo>
                  <a:pt x="2315" y="388"/>
                </a:lnTo>
                <a:lnTo>
                  <a:pt x="2339" y="388"/>
                </a:lnTo>
                <a:lnTo>
                  <a:pt x="2339" y="388"/>
                </a:lnTo>
                <a:lnTo>
                  <a:pt x="2343" y="386"/>
                </a:lnTo>
                <a:lnTo>
                  <a:pt x="2347" y="383"/>
                </a:lnTo>
                <a:lnTo>
                  <a:pt x="2355" y="376"/>
                </a:lnTo>
                <a:lnTo>
                  <a:pt x="2358" y="373"/>
                </a:lnTo>
                <a:lnTo>
                  <a:pt x="2363" y="371"/>
                </a:lnTo>
                <a:lnTo>
                  <a:pt x="2369" y="370"/>
                </a:lnTo>
                <a:lnTo>
                  <a:pt x="2376" y="371"/>
                </a:lnTo>
                <a:lnTo>
                  <a:pt x="2376" y="371"/>
                </a:lnTo>
                <a:lnTo>
                  <a:pt x="2376" y="388"/>
                </a:lnTo>
                <a:lnTo>
                  <a:pt x="2373" y="404"/>
                </a:lnTo>
                <a:lnTo>
                  <a:pt x="2370" y="420"/>
                </a:lnTo>
                <a:lnTo>
                  <a:pt x="2365" y="436"/>
                </a:lnTo>
                <a:lnTo>
                  <a:pt x="2357" y="467"/>
                </a:lnTo>
                <a:lnTo>
                  <a:pt x="2353" y="483"/>
                </a:lnTo>
                <a:lnTo>
                  <a:pt x="2348" y="500"/>
                </a:lnTo>
                <a:lnTo>
                  <a:pt x="2348" y="500"/>
                </a:lnTo>
                <a:lnTo>
                  <a:pt x="2355" y="500"/>
                </a:lnTo>
                <a:lnTo>
                  <a:pt x="2359" y="502"/>
                </a:lnTo>
                <a:lnTo>
                  <a:pt x="2361" y="506"/>
                </a:lnTo>
                <a:lnTo>
                  <a:pt x="2363" y="510"/>
                </a:lnTo>
                <a:lnTo>
                  <a:pt x="2368" y="520"/>
                </a:lnTo>
                <a:lnTo>
                  <a:pt x="2372" y="527"/>
                </a:lnTo>
                <a:lnTo>
                  <a:pt x="2376" y="531"/>
                </a:lnTo>
                <a:lnTo>
                  <a:pt x="2376" y="531"/>
                </a:lnTo>
                <a:lnTo>
                  <a:pt x="2383" y="534"/>
                </a:lnTo>
                <a:lnTo>
                  <a:pt x="2388" y="538"/>
                </a:lnTo>
                <a:lnTo>
                  <a:pt x="2401" y="543"/>
                </a:lnTo>
                <a:lnTo>
                  <a:pt x="2413" y="547"/>
                </a:lnTo>
                <a:lnTo>
                  <a:pt x="2424" y="552"/>
                </a:lnTo>
                <a:lnTo>
                  <a:pt x="2430" y="555"/>
                </a:lnTo>
                <a:lnTo>
                  <a:pt x="2435" y="558"/>
                </a:lnTo>
                <a:lnTo>
                  <a:pt x="2439" y="561"/>
                </a:lnTo>
                <a:lnTo>
                  <a:pt x="2443" y="567"/>
                </a:lnTo>
                <a:lnTo>
                  <a:pt x="2446" y="572"/>
                </a:lnTo>
                <a:lnTo>
                  <a:pt x="2448" y="578"/>
                </a:lnTo>
                <a:lnTo>
                  <a:pt x="2450" y="586"/>
                </a:lnTo>
                <a:lnTo>
                  <a:pt x="2450" y="594"/>
                </a:lnTo>
                <a:lnTo>
                  <a:pt x="2450" y="594"/>
                </a:lnTo>
                <a:lnTo>
                  <a:pt x="2450" y="600"/>
                </a:lnTo>
                <a:lnTo>
                  <a:pt x="2448" y="605"/>
                </a:lnTo>
                <a:lnTo>
                  <a:pt x="2444" y="618"/>
                </a:lnTo>
                <a:lnTo>
                  <a:pt x="2436" y="632"/>
                </a:lnTo>
                <a:lnTo>
                  <a:pt x="2426" y="646"/>
                </a:lnTo>
                <a:lnTo>
                  <a:pt x="2407" y="674"/>
                </a:lnTo>
                <a:lnTo>
                  <a:pt x="2391" y="696"/>
                </a:lnTo>
                <a:lnTo>
                  <a:pt x="2391" y="696"/>
                </a:lnTo>
                <a:lnTo>
                  <a:pt x="2359" y="739"/>
                </a:lnTo>
                <a:lnTo>
                  <a:pt x="2327" y="779"/>
                </a:lnTo>
                <a:lnTo>
                  <a:pt x="2262" y="860"/>
                </a:lnTo>
                <a:lnTo>
                  <a:pt x="2262" y="860"/>
                </a:lnTo>
                <a:lnTo>
                  <a:pt x="2241" y="885"/>
                </a:lnTo>
                <a:lnTo>
                  <a:pt x="2221" y="909"/>
                </a:lnTo>
                <a:lnTo>
                  <a:pt x="2179" y="955"/>
                </a:lnTo>
                <a:lnTo>
                  <a:pt x="2137" y="1002"/>
                </a:lnTo>
                <a:lnTo>
                  <a:pt x="2117" y="1027"/>
                </a:lnTo>
                <a:lnTo>
                  <a:pt x="2097" y="1053"/>
                </a:lnTo>
                <a:lnTo>
                  <a:pt x="2097" y="1053"/>
                </a:lnTo>
                <a:lnTo>
                  <a:pt x="2071" y="1086"/>
                </a:lnTo>
                <a:lnTo>
                  <a:pt x="2043" y="1119"/>
                </a:lnTo>
                <a:lnTo>
                  <a:pt x="1986" y="1183"/>
                </a:lnTo>
                <a:lnTo>
                  <a:pt x="1957" y="1215"/>
                </a:lnTo>
                <a:lnTo>
                  <a:pt x="1931" y="1248"/>
                </a:lnTo>
                <a:lnTo>
                  <a:pt x="1904" y="1281"/>
                </a:lnTo>
                <a:lnTo>
                  <a:pt x="1879" y="1315"/>
                </a:lnTo>
                <a:lnTo>
                  <a:pt x="1879" y="1315"/>
                </a:lnTo>
                <a:lnTo>
                  <a:pt x="1873" y="1318"/>
                </a:lnTo>
                <a:lnTo>
                  <a:pt x="1866" y="1322"/>
                </a:lnTo>
                <a:lnTo>
                  <a:pt x="1855" y="1331"/>
                </a:lnTo>
                <a:lnTo>
                  <a:pt x="1844" y="1342"/>
                </a:lnTo>
                <a:lnTo>
                  <a:pt x="1832" y="1355"/>
                </a:lnTo>
                <a:lnTo>
                  <a:pt x="1823" y="1367"/>
                </a:lnTo>
                <a:lnTo>
                  <a:pt x="1812" y="1381"/>
                </a:lnTo>
                <a:lnTo>
                  <a:pt x="1792" y="1410"/>
                </a:lnTo>
                <a:lnTo>
                  <a:pt x="1781" y="1424"/>
                </a:lnTo>
                <a:lnTo>
                  <a:pt x="1769" y="1437"/>
                </a:lnTo>
                <a:lnTo>
                  <a:pt x="1757" y="1448"/>
                </a:lnTo>
                <a:lnTo>
                  <a:pt x="1744" y="1457"/>
                </a:lnTo>
                <a:lnTo>
                  <a:pt x="1738" y="1462"/>
                </a:lnTo>
                <a:lnTo>
                  <a:pt x="1730" y="1466"/>
                </a:lnTo>
                <a:lnTo>
                  <a:pt x="1723" y="1469"/>
                </a:lnTo>
                <a:lnTo>
                  <a:pt x="1715" y="1471"/>
                </a:lnTo>
                <a:lnTo>
                  <a:pt x="1707" y="1472"/>
                </a:lnTo>
                <a:lnTo>
                  <a:pt x="1698" y="1473"/>
                </a:lnTo>
                <a:lnTo>
                  <a:pt x="1690" y="1473"/>
                </a:lnTo>
                <a:lnTo>
                  <a:pt x="1680" y="1472"/>
                </a:lnTo>
                <a:lnTo>
                  <a:pt x="1680" y="1472"/>
                </a:lnTo>
                <a:lnTo>
                  <a:pt x="1666" y="1470"/>
                </a:lnTo>
                <a:lnTo>
                  <a:pt x="1650" y="1465"/>
                </a:lnTo>
                <a:lnTo>
                  <a:pt x="1621" y="1455"/>
                </a:lnTo>
                <a:lnTo>
                  <a:pt x="1621" y="1455"/>
                </a:lnTo>
                <a:lnTo>
                  <a:pt x="1560" y="1434"/>
                </a:lnTo>
                <a:lnTo>
                  <a:pt x="1498" y="1409"/>
                </a:lnTo>
                <a:lnTo>
                  <a:pt x="1435" y="1382"/>
                </a:lnTo>
                <a:lnTo>
                  <a:pt x="1371" y="1355"/>
                </a:lnTo>
                <a:lnTo>
                  <a:pt x="1247" y="1300"/>
                </a:lnTo>
                <a:lnTo>
                  <a:pt x="1189" y="1274"/>
                </a:lnTo>
                <a:lnTo>
                  <a:pt x="1134" y="1252"/>
                </a:lnTo>
                <a:lnTo>
                  <a:pt x="1134" y="1252"/>
                </a:lnTo>
                <a:lnTo>
                  <a:pt x="1132" y="1261"/>
                </a:lnTo>
                <a:lnTo>
                  <a:pt x="1131" y="1271"/>
                </a:lnTo>
                <a:lnTo>
                  <a:pt x="1131" y="1282"/>
                </a:lnTo>
                <a:lnTo>
                  <a:pt x="1132" y="1292"/>
                </a:lnTo>
                <a:lnTo>
                  <a:pt x="1133" y="1315"/>
                </a:lnTo>
                <a:lnTo>
                  <a:pt x="1132" y="1326"/>
                </a:lnTo>
                <a:lnTo>
                  <a:pt x="1131" y="1336"/>
                </a:lnTo>
                <a:lnTo>
                  <a:pt x="1131" y="1336"/>
                </a:lnTo>
                <a:lnTo>
                  <a:pt x="1123" y="1337"/>
                </a:lnTo>
                <a:lnTo>
                  <a:pt x="1120" y="1337"/>
                </a:lnTo>
                <a:lnTo>
                  <a:pt x="1117" y="1336"/>
                </a:lnTo>
                <a:lnTo>
                  <a:pt x="1113" y="1333"/>
                </a:lnTo>
                <a:lnTo>
                  <a:pt x="1108" y="1329"/>
                </a:lnTo>
                <a:lnTo>
                  <a:pt x="1105" y="1322"/>
                </a:lnTo>
                <a:lnTo>
                  <a:pt x="1102" y="1315"/>
                </a:lnTo>
                <a:lnTo>
                  <a:pt x="1096" y="1301"/>
                </a:lnTo>
                <a:lnTo>
                  <a:pt x="1096" y="1301"/>
                </a:lnTo>
                <a:lnTo>
                  <a:pt x="1090" y="1290"/>
                </a:lnTo>
                <a:lnTo>
                  <a:pt x="1084" y="1281"/>
                </a:lnTo>
                <a:lnTo>
                  <a:pt x="1069" y="1259"/>
                </a:lnTo>
                <a:lnTo>
                  <a:pt x="1054" y="1240"/>
                </a:lnTo>
                <a:lnTo>
                  <a:pt x="1047" y="1230"/>
                </a:lnTo>
                <a:lnTo>
                  <a:pt x="1043" y="1221"/>
                </a:lnTo>
                <a:lnTo>
                  <a:pt x="1043" y="1221"/>
                </a:lnTo>
                <a:lnTo>
                  <a:pt x="1035" y="1226"/>
                </a:lnTo>
                <a:lnTo>
                  <a:pt x="1026" y="1233"/>
                </a:lnTo>
                <a:lnTo>
                  <a:pt x="1020" y="1240"/>
                </a:lnTo>
                <a:lnTo>
                  <a:pt x="1013" y="1249"/>
                </a:lnTo>
                <a:lnTo>
                  <a:pt x="1007" y="1256"/>
                </a:lnTo>
                <a:lnTo>
                  <a:pt x="1000" y="1264"/>
                </a:lnTo>
                <a:lnTo>
                  <a:pt x="993" y="1271"/>
                </a:lnTo>
                <a:lnTo>
                  <a:pt x="984" y="1276"/>
                </a:lnTo>
                <a:lnTo>
                  <a:pt x="984" y="1276"/>
                </a:lnTo>
                <a:lnTo>
                  <a:pt x="983" y="1284"/>
                </a:lnTo>
                <a:lnTo>
                  <a:pt x="982" y="1291"/>
                </a:lnTo>
                <a:lnTo>
                  <a:pt x="979" y="1299"/>
                </a:lnTo>
                <a:lnTo>
                  <a:pt x="976" y="1305"/>
                </a:lnTo>
                <a:lnTo>
                  <a:pt x="970" y="1310"/>
                </a:lnTo>
                <a:lnTo>
                  <a:pt x="963" y="1314"/>
                </a:lnTo>
                <a:lnTo>
                  <a:pt x="953" y="1315"/>
                </a:lnTo>
                <a:lnTo>
                  <a:pt x="941" y="1315"/>
                </a:lnTo>
                <a:lnTo>
                  <a:pt x="941" y="1315"/>
                </a:lnTo>
                <a:lnTo>
                  <a:pt x="939" y="1279"/>
                </a:lnTo>
                <a:lnTo>
                  <a:pt x="938" y="1258"/>
                </a:lnTo>
                <a:lnTo>
                  <a:pt x="938" y="1237"/>
                </a:lnTo>
                <a:lnTo>
                  <a:pt x="940" y="1215"/>
                </a:lnTo>
                <a:lnTo>
                  <a:pt x="942" y="1194"/>
                </a:lnTo>
                <a:lnTo>
                  <a:pt x="948" y="1173"/>
                </a:lnTo>
                <a:lnTo>
                  <a:pt x="952" y="1162"/>
                </a:lnTo>
                <a:lnTo>
                  <a:pt x="956" y="1151"/>
                </a:lnTo>
                <a:lnTo>
                  <a:pt x="956" y="1151"/>
                </a:lnTo>
                <a:lnTo>
                  <a:pt x="940" y="1135"/>
                </a:lnTo>
                <a:lnTo>
                  <a:pt x="923" y="1120"/>
                </a:lnTo>
                <a:lnTo>
                  <a:pt x="888" y="1092"/>
                </a:lnTo>
                <a:lnTo>
                  <a:pt x="871" y="1078"/>
                </a:lnTo>
                <a:lnTo>
                  <a:pt x="854" y="1064"/>
                </a:lnTo>
                <a:lnTo>
                  <a:pt x="838" y="1048"/>
                </a:lnTo>
                <a:lnTo>
                  <a:pt x="823" y="1032"/>
                </a:lnTo>
                <a:lnTo>
                  <a:pt x="823" y="1032"/>
                </a:lnTo>
                <a:lnTo>
                  <a:pt x="809" y="1034"/>
                </a:lnTo>
                <a:lnTo>
                  <a:pt x="796" y="1036"/>
                </a:lnTo>
                <a:lnTo>
                  <a:pt x="783" y="1036"/>
                </a:lnTo>
                <a:lnTo>
                  <a:pt x="771" y="1034"/>
                </a:lnTo>
                <a:lnTo>
                  <a:pt x="759" y="1032"/>
                </a:lnTo>
                <a:lnTo>
                  <a:pt x="749" y="1028"/>
                </a:lnTo>
                <a:lnTo>
                  <a:pt x="738" y="1025"/>
                </a:lnTo>
                <a:lnTo>
                  <a:pt x="728" y="1019"/>
                </a:lnTo>
                <a:lnTo>
                  <a:pt x="720" y="1014"/>
                </a:lnTo>
                <a:lnTo>
                  <a:pt x="710" y="1007"/>
                </a:lnTo>
                <a:lnTo>
                  <a:pt x="703" y="1000"/>
                </a:lnTo>
                <a:lnTo>
                  <a:pt x="694" y="993"/>
                </a:lnTo>
                <a:lnTo>
                  <a:pt x="688" y="984"/>
                </a:lnTo>
                <a:lnTo>
                  <a:pt x="681" y="976"/>
                </a:lnTo>
                <a:lnTo>
                  <a:pt x="669" y="958"/>
                </a:lnTo>
                <a:lnTo>
                  <a:pt x="669" y="958"/>
                </a:lnTo>
                <a:lnTo>
                  <a:pt x="635" y="952"/>
                </a:lnTo>
                <a:lnTo>
                  <a:pt x="601" y="946"/>
                </a:lnTo>
                <a:lnTo>
                  <a:pt x="530" y="936"/>
                </a:lnTo>
                <a:lnTo>
                  <a:pt x="495" y="931"/>
                </a:lnTo>
                <a:lnTo>
                  <a:pt x="461" y="925"/>
                </a:lnTo>
                <a:lnTo>
                  <a:pt x="426" y="918"/>
                </a:lnTo>
                <a:lnTo>
                  <a:pt x="392" y="909"/>
                </a:lnTo>
                <a:lnTo>
                  <a:pt x="392" y="909"/>
                </a:lnTo>
                <a:lnTo>
                  <a:pt x="374" y="903"/>
                </a:lnTo>
                <a:lnTo>
                  <a:pt x="357" y="895"/>
                </a:lnTo>
                <a:lnTo>
                  <a:pt x="341" y="889"/>
                </a:lnTo>
                <a:lnTo>
                  <a:pt x="331" y="887"/>
                </a:lnTo>
                <a:lnTo>
                  <a:pt x="323" y="885"/>
                </a:lnTo>
                <a:lnTo>
                  <a:pt x="323" y="885"/>
                </a:lnTo>
                <a:lnTo>
                  <a:pt x="313" y="885"/>
                </a:lnTo>
                <a:lnTo>
                  <a:pt x="303" y="885"/>
                </a:lnTo>
                <a:lnTo>
                  <a:pt x="294" y="886"/>
                </a:lnTo>
                <a:lnTo>
                  <a:pt x="284" y="885"/>
                </a:lnTo>
                <a:lnTo>
                  <a:pt x="284" y="885"/>
                </a:lnTo>
                <a:lnTo>
                  <a:pt x="259" y="879"/>
                </a:lnTo>
                <a:lnTo>
                  <a:pt x="235" y="873"/>
                </a:lnTo>
                <a:lnTo>
                  <a:pt x="188" y="859"/>
                </a:lnTo>
                <a:lnTo>
                  <a:pt x="164" y="852"/>
                </a:lnTo>
                <a:lnTo>
                  <a:pt x="140" y="848"/>
                </a:lnTo>
                <a:lnTo>
                  <a:pt x="128" y="846"/>
                </a:lnTo>
                <a:lnTo>
                  <a:pt x="116" y="846"/>
                </a:lnTo>
                <a:lnTo>
                  <a:pt x="104" y="846"/>
                </a:lnTo>
                <a:lnTo>
                  <a:pt x="91" y="846"/>
                </a:lnTo>
                <a:lnTo>
                  <a:pt x="91" y="846"/>
                </a:lnTo>
                <a:lnTo>
                  <a:pt x="84" y="842"/>
                </a:lnTo>
                <a:lnTo>
                  <a:pt x="75" y="838"/>
                </a:lnTo>
                <a:lnTo>
                  <a:pt x="57" y="833"/>
                </a:lnTo>
                <a:lnTo>
                  <a:pt x="38" y="829"/>
                </a:lnTo>
                <a:lnTo>
                  <a:pt x="18" y="826"/>
                </a:lnTo>
                <a:lnTo>
                  <a:pt x="18" y="826"/>
                </a:lnTo>
                <a:lnTo>
                  <a:pt x="14" y="821"/>
                </a:lnTo>
                <a:lnTo>
                  <a:pt x="12" y="817"/>
                </a:lnTo>
                <a:lnTo>
                  <a:pt x="9" y="810"/>
                </a:lnTo>
                <a:lnTo>
                  <a:pt x="6" y="801"/>
                </a:lnTo>
                <a:lnTo>
                  <a:pt x="0" y="790"/>
                </a:lnTo>
                <a:lnTo>
                  <a:pt x="0" y="790"/>
                </a:lnTo>
                <a:lnTo>
                  <a:pt x="9" y="775"/>
                </a:lnTo>
                <a:lnTo>
                  <a:pt x="20" y="762"/>
                </a:lnTo>
                <a:lnTo>
                  <a:pt x="30" y="751"/>
                </a:lnTo>
                <a:lnTo>
                  <a:pt x="43" y="741"/>
                </a:lnTo>
                <a:lnTo>
                  <a:pt x="58" y="731"/>
                </a:lnTo>
                <a:lnTo>
                  <a:pt x="73" y="724"/>
                </a:lnTo>
                <a:lnTo>
                  <a:pt x="89" y="716"/>
                </a:lnTo>
                <a:lnTo>
                  <a:pt x="105" y="710"/>
                </a:lnTo>
                <a:lnTo>
                  <a:pt x="105" y="710"/>
                </a:lnTo>
                <a:lnTo>
                  <a:pt x="104" y="685"/>
                </a:lnTo>
                <a:lnTo>
                  <a:pt x="103" y="674"/>
                </a:lnTo>
                <a:lnTo>
                  <a:pt x="101" y="663"/>
                </a:lnTo>
                <a:lnTo>
                  <a:pt x="98" y="653"/>
                </a:lnTo>
                <a:lnTo>
                  <a:pt x="93" y="643"/>
                </a:lnTo>
                <a:lnTo>
                  <a:pt x="87" y="633"/>
                </a:lnTo>
                <a:lnTo>
                  <a:pt x="77" y="622"/>
                </a:lnTo>
                <a:lnTo>
                  <a:pt x="77" y="622"/>
                </a:lnTo>
                <a:lnTo>
                  <a:pt x="84" y="613"/>
                </a:lnTo>
                <a:lnTo>
                  <a:pt x="90" y="604"/>
                </a:lnTo>
                <a:lnTo>
                  <a:pt x="98" y="595"/>
                </a:lnTo>
                <a:lnTo>
                  <a:pt x="105" y="588"/>
                </a:lnTo>
                <a:lnTo>
                  <a:pt x="121" y="574"/>
                </a:lnTo>
                <a:lnTo>
                  <a:pt x="139" y="561"/>
                </a:lnTo>
                <a:lnTo>
                  <a:pt x="158" y="550"/>
                </a:lnTo>
                <a:lnTo>
                  <a:pt x="177" y="539"/>
                </a:lnTo>
                <a:lnTo>
                  <a:pt x="195" y="528"/>
                </a:lnTo>
                <a:lnTo>
                  <a:pt x="214" y="517"/>
                </a:lnTo>
                <a:lnTo>
                  <a:pt x="214" y="517"/>
                </a:lnTo>
                <a:lnTo>
                  <a:pt x="240" y="500"/>
                </a:lnTo>
                <a:lnTo>
                  <a:pt x="266" y="482"/>
                </a:lnTo>
                <a:lnTo>
                  <a:pt x="315" y="443"/>
                </a:lnTo>
                <a:lnTo>
                  <a:pt x="315" y="443"/>
                </a:lnTo>
                <a:lnTo>
                  <a:pt x="328" y="435"/>
                </a:lnTo>
                <a:lnTo>
                  <a:pt x="339" y="425"/>
                </a:lnTo>
                <a:lnTo>
                  <a:pt x="361" y="404"/>
                </a:lnTo>
                <a:lnTo>
                  <a:pt x="384" y="383"/>
                </a:lnTo>
                <a:lnTo>
                  <a:pt x="394" y="373"/>
                </a:lnTo>
                <a:lnTo>
                  <a:pt x="406" y="363"/>
                </a:lnTo>
                <a:lnTo>
                  <a:pt x="406" y="363"/>
                </a:lnTo>
                <a:lnTo>
                  <a:pt x="422" y="353"/>
                </a:lnTo>
                <a:lnTo>
                  <a:pt x="438" y="344"/>
                </a:lnTo>
                <a:lnTo>
                  <a:pt x="454" y="335"/>
                </a:lnTo>
                <a:lnTo>
                  <a:pt x="469" y="325"/>
                </a:lnTo>
                <a:lnTo>
                  <a:pt x="469" y="325"/>
                </a:lnTo>
                <a:lnTo>
                  <a:pt x="480" y="316"/>
                </a:lnTo>
                <a:lnTo>
                  <a:pt x="490" y="307"/>
                </a:lnTo>
                <a:lnTo>
                  <a:pt x="510" y="288"/>
                </a:lnTo>
                <a:lnTo>
                  <a:pt x="530" y="268"/>
                </a:lnTo>
                <a:lnTo>
                  <a:pt x="550" y="247"/>
                </a:lnTo>
                <a:lnTo>
                  <a:pt x="550" y="247"/>
                </a:lnTo>
                <a:lnTo>
                  <a:pt x="609" y="191"/>
                </a:lnTo>
                <a:lnTo>
                  <a:pt x="639" y="161"/>
                </a:lnTo>
                <a:lnTo>
                  <a:pt x="668" y="131"/>
                </a:lnTo>
                <a:lnTo>
                  <a:pt x="697" y="100"/>
                </a:lnTo>
                <a:lnTo>
                  <a:pt x="725" y="69"/>
                </a:lnTo>
                <a:lnTo>
                  <a:pt x="752" y="37"/>
                </a:lnTo>
                <a:lnTo>
                  <a:pt x="778" y="3"/>
                </a:lnTo>
                <a:lnTo>
                  <a:pt x="778" y="3"/>
                </a:lnTo>
                <a:lnTo>
                  <a:pt x="788" y="0"/>
                </a:lnTo>
                <a:lnTo>
                  <a:pt x="799" y="0"/>
                </a:lnTo>
                <a:lnTo>
                  <a:pt x="810" y="0"/>
                </a:lnTo>
                <a:lnTo>
                  <a:pt x="820" y="2"/>
                </a:lnTo>
                <a:lnTo>
                  <a:pt x="842" y="7"/>
                </a:lnTo>
                <a:lnTo>
                  <a:pt x="851" y="9"/>
                </a:lnTo>
                <a:lnTo>
                  <a:pt x="861" y="10"/>
                </a:lnTo>
                <a:lnTo>
                  <a:pt x="861" y="10"/>
                </a:lnTo>
                <a:lnTo>
                  <a:pt x="899" y="13"/>
                </a:lnTo>
                <a:lnTo>
                  <a:pt x="937" y="14"/>
                </a:lnTo>
                <a:lnTo>
                  <a:pt x="976" y="14"/>
                </a:lnTo>
                <a:lnTo>
                  <a:pt x="1014" y="13"/>
                </a:lnTo>
                <a:lnTo>
                  <a:pt x="1092" y="10"/>
                </a:lnTo>
                <a:lnTo>
                  <a:pt x="1169" y="7"/>
                </a:lnTo>
                <a:lnTo>
                  <a:pt x="1208" y="5"/>
                </a:lnTo>
                <a:lnTo>
                  <a:pt x="1245" y="7"/>
                </a:lnTo>
                <a:lnTo>
                  <a:pt x="1283" y="8"/>
                </a:lnTo>
                <a:lnTo>
                  <a:pt x="1319" y="11"/>
                </a:lnTo>
                <a:lnTo>
                  <a:pt x="1354" y="16"/>
                </a:lnTo>
                <a:lnTo>
                  <a:pt x="1388" y="23"/>
                </a:lnTo>
                <a:lnTo>
                  <a:pt x="1405" y="28"/>
                </a:lnTo>
                <a:lnTo>
                  <a:pt x="1421" y="32"/>
                </a:lnTo>
                <a:lnTo>
                  <a:pt x="1437" y="39"/>
                </a:lnTo>
                <a:lnTo>
                  <a:pt x="1453" y="45"/>
                </a:lnTo>
                <a:lnTo>
                  <a:pt x="1453" y="45"/>
                </a:lnTo>
                <a:lnTo>
                  <a:pt x="1461" y="54"/>
                </a:lnTo>
                <a:lnTo>
                  <a:pt x="1469" y="61"/>
                </a:lnTo>
                <a:lnTo>
                  <a:pt x="1489" y="75"/>
                </a:lnTo>
                <a:lnTo>
                  <a:pt x="1498" y="83"/>
                </a:lnTo>
                <a:lnTo>
                  <a:pt x="1507" y="91"/>
                </a:lnTo>
                <a:lnTo>
                  <a:pt x="1514" y="101"/>
                </a:lnTo>
                <a:lnTo>
                  <a:pt x="1516" y="106"/>
                </a:lnTo>
                <a:lnTo>
                  <a:pt x="1520" y="111"/>
                </a:lnTo>
                <a:lnTo>
                  <a:pt x="1520" y="111"/>
                </a:lnTo>
                <a:close/>
                <a:moveTo>
                  <a:pt x="1358" y="283"/>
                </a:moveTo>
                <a:lnTo>
                  <a:pt x="1358" y="283"/>
                </a:lnTo>
                <a:lnTo>
                  <a:pt x="1364" y="277"/>
                </a:lnTo>
                <a:lnTo>
                  <a:pt x="1369" y="271"/>
                </a:lnTo>
                <a:lnTo>
                  <a:pt x="1379" y="257"/>
                </a:lnTo>
                <a:lnTo>
                  <a:pt x="1389" y="243"/>
                </a:lnTo>
                <a:lnTo>
                  <a:pt x="1401" y="230"/>
                </a:lnTo>
                <a:lnTo>
                  <a:pt x="1401" y="230"/>
                </a:lnTo>
                <a:lnTo>
                  <a:pt x="1410" y="221"/>
                </a:lnTo>
                <a:lnTo>
                  <a:pt x="1424" y="210"/>
                </a:lnTo>
                <a:lnTo>
                  <a:pt x="1439" y="197"/>
                </a:lnTo>
                <a:lnTo>
                  <a:pt x="1454" y="183"/>
                </a:lnTo>
                <a:lnTo>
                  <a:pt x="1469" y="169"/>
                </a:lnTo>
                <a:lnTo>
                  <a:pt x="1481" y="155"/>
                </a:lnTo>
                <a:lnTo>
                  <a:pt x="1485" y="148"/>
                </a:lnTo>
                <a:lnTo>
                  <a:pt x="1489" y="141"/>
                </a:lnTo>
                <a:lnTo>
                  <a:pt x="1491" y="135"/>
                </a:lnTo>
                <a:lnTo>
                  <a:pt x="1492" y="129"/>
                </a:lnTo>
                <a:lnTo>
                  <a:pt x="1492" y="129"/>
                </a:lnTo>
                <a:lnTo>
                  <a:pt x="1490" y="124"/>
                </a:lnTo>
                <a:lnTo>
                  <a:pt x="1486" y="119"/>
                </a:lnTo>
                <a:lnTo>
                  <a:pt x="1475" y="106"/>
                </a:lnTo>
                <a:lnTo>
                  <a:pt x="1462" y="93"/>
                </a:lnTo>
                <a:lnTo>
                  <a:pt x="1449" y="84"/>
                </a:lnTo>
                <a:lnTo>
                  <a:pt x="1449" y="84"/>
                </a:lnTo>
                <a:lnTo>
                  <a:pt x="1436" y="75"/>
                </a:lnTo>
                <a:lnTo>
                  <a:pt x="1420" y="68"/>
                </a:lnTo>
                <a:lnTo>
                  <a:pt x="1403" y="61"/>
                </a:lnTo>
                <a:lnTo>
                  <a:pt x="1386" y="55"/>
                </a:lnTo>
                <a:lnTo>
                  <a:pt x="1370" y="50"/>
                </a:lnTo>
                <a:lnTo>
                  <a:pt x="1354" y="46"/>
                </a:lnTo>
                <a:lnTo>
                  <a:pt x="1339" y="43"/>
                </a:lnTo>
                <a:lnTo>
                  <a:pt x="1327" y="42"/>
                </a:lnTo>
                <a:lnTo>
                  <a:pt x="1327" y="42"/>
                </a:lnTo>
                <a:lnTo>
                  <a:pt x="1299" y="39"/>
                </a:lnTo>
                <a:lnTo>
                  <a:pt x="1270" y="37"/>
                </a:lnTo>
                <a:lnTo>
                  <a:pt x="1207" y="35"/>
                </a:lnTo>
                <a:lnTo>
                  <a:pt x="1139" y="34"/>
                </a:lnTo>
                <a:lnTo>
                  <a:pt x="1070" y="35"/>
                </a:lnTo>
                <a:lnTo>
                  <a:pt x="998" y="35"/>
                </a:lnTo>
                <a:lnTo>
                  <a:pt x="929" y="35"/>
                </a:lnTo>
                <a:lnTo>
                  <a:pt x="861" y="32"/>
                </a:lnTo>
                <a:lnTo>
                  <a:pt x="829" y="30"/>
                </a:lnTo>
                <a:lnTo>
                  <a:pt x="798" y="27"/>
                </a:lnTo>
                <a:lnTo>
                  <a:pt x="798" y="27"/>
                </a:lnTo>
                <a:lnTo>
                  <a:pt x="762" y="69"/>
                </a:lnTo>
                <a:lnTo>
                  <a:pt x="724" y="109"/>
                </a:lnTo>
                <a:lnTo>
                  <a:pt x="687" y="150"/>
                </a:lnTo>
                <a:lnTo>
                  <a:pt x="647" y="189"/>
                </a:lnTo>
                <a:lnTo>
                  <a:pt x="607" y="227"/>
                </a:lnTo>
                <a:lnTo>
                  <a:pt x="568" y="265"/>
                </a:lnTo>
                <a:lnTo>
                  <a:pt x="527" y="302"/>
                </a:lnTo>
                <a:lnTo>
                  <a:pt x="485" y="338"/>
                </a:lnTo>
                <a:lnTo>
                  <a:pt x="442" y="375"/>
                </a:lnTo>
                <a:lnTo>
                  <a:pt x="400" y="410"/>
                </a:lnTo>
                <a:lnTo>
                  <a:pt x="357" y="444"/>
                </a:lnTo>
                <a:lnTo>
                  <a:pt x="312" y="479"/>
                </a:lnTo>
                <a:lnTo>
                  <a:pt x="268" y="512"/>
                </a:lnTo>
                <a:lnTo>
                  <a:pt x="222" y="544"/>
                </a:lnTo>
                <a:lnTo>
                  <a:pt x="177" y="576"/>
                </a:lnTo>
                <a:lnTo>
                  <a:pt x="130" y="608"/>
                </a:lnTo>
                <a:lnTo>
                  <a:pt x="130" y="608"/>
                </a:lnTo>
                <a:lnTo>
                  <a:pt x="147" y="614"/>
                </a:lnTo>
                <a:lnTo>
                  <a:pt x="165" y="618"/>
                </a:lnTo>
                <a:lnTo>
                  <a:pt x="183" y="621"/>
                </a:lnTo>
                <a:lnTo>
                  <a:pt x="202" y="623"/>
                </a:lnTo>
                <a:lnTo>
                  <a:pt x="221" y="625"/>
                </a:lnTo>
                <a:lnTo>
                  <a:pt x="240" y="626"/>
                </a:lnTo>
                <a:lnTo>
                  <a:pt x="279" y="626"/>
                </a:lnTo>
                <a:lnTo>
                  <a:pt x="358" y="624"/>
                </a:lnTo>
                <a:lnTo>
                  <a:pt x="396" y="624"/>
                </a:lnTo>
                <a:lnTo>
                  <a:pt x="435" y="625"/>
                </a:lnTo>
                <a:lnTo>
                  <a:pt x="435" y="625"/>
                </a:lnTo>
                <a:lnTo>
                  <a:pt x="466" y="629"/>
                </a:lnTo>
                <a:lnTo>
                  <a:pt x="499" y="633"/>
                </a:lnTo>
                <a:lnTo>
                  <a:pt x="563" y="644"/>
                </a:lnTo>
                <a:lnTo>
                  <a:pt x="563" y="644"/>
                </a:lnTo>
                <a:lnTo>
                  <a:pt x="604" y="651"/>
                </a:lnTo>
                <a:lnTo>
                  <a:pt x="644" y="660"/>
                </a:lnTo>
                <a:lnTo>
                  <a:pt x="663" y="665"/>
                </a:lnTo>
                <a:lnTo>
                  <a:pt x="681" y="671"/>
                </a:lnTo>
                <a:lnTo>
                  <a:pt x="700" y="679"/>
                </a:lnTo>
                <a:lnTo>
                  <a:pt x="718" y="686"/>
                </a:lnTo>
                <a:lnTo>
                  <a:pt x="736" y="694"/>
                </a:lnTo>
                <a:lnTo>
                  <a:pt x="752" y="704"/>
                </a:lnTo>
                <a:lnTo>
                  <a:pt x="768" y="713"/>
                </a:lnTo>
                <a:lnTo>
                  <a:pt x="782" y="724"/>
                </a:lnTo>
                <a:lnTo>
                  <a:pt x="796" y="736"/>
                </a:lnTo>
                <a:lnTo>
                  <a:pt x="809" y="749"/>
                </a:lnTo>
                <a:lnTo>
                  <a:pt x="820" y="761"/>
                </a:lnTo>
                <a:lnTo>
                  <a:pt x="830" y="776"/>
                </a:lnTo>
                <a:lnTo>
                  <a:pt x="830" y="776"/>
                </a:lnTo>
                <a:lnTo>
                  <a:pt x="832" y="779"/>
                </a:lnTo>
                <a:lnTo>
                  <a:pt x="833" y="781"/>
                </a:lnTo>
                <a:lnTo>
                  <a:pt x="834" y="785"/>
                </a:lnTo>
                <a:lnTo>
                  <a:pt x="833" y="791"/>
                </a:lnTo>
                <a:lnTo>
                  <a:pt x="832" y="797"/>
                </a:lnTo>
                <a:lnTo>
                  <a:pt x="831" y="802"/>
                </a:lnTo>
                <a:lnTo>
                  <a:pt x="830" y="806"/>
                </a:lnTo>
                <a:lnTo>
                  <a:pt x="831" y="809"/>
                </a:lnTo>
                <a:lnTo>
                  <a:pt x="832" y="810"/>
                </a:lnTo>
                <a:lnTo>
                  <a:pt x="834" y="811"/>
                </a:lnTo>
                <a:lnTo>
                  <a:pt x="836" y="812"/>
                </a:lnTo>
                <a:lnTo>
                  <a:pt x="836" y="812"/>
                </a:lnTo>
                <a:lnTo>
                  <a:pt x="846" y="809"/>
                </a:lnTo>
                <a:lnTo>
                  <a:pt x="854" y="803"/>
                </a:lnTo>
                <a:lnTo>
                  <a:pt x="860" y="798"/>
                </a:lnTo>
                <a:lnTo>
                  <a:pt x="866" y="791"/>
                </a:lnTo>
                <a:lnTo>
                  <a:pt x="876" y="777"/>
                </a:lnTo>
                <a:lnTo>
                  <a:pt x="886" y="762"/>
                </a:lnTo>
                <a:lnTo>
                  <a:pt x="886" y="762"/>
                </a:lnTo>
                <a:lnTo>
                  <a:pt x="938" y="718"/>
                </a:lnTo>
                <a:lnTo>
                  <a:pt x="963" y="694"/>
                </a:lnTo>
                <a:lnTo>
                  <a:pt x="987" y="670"/>
                </a:lnTo>
                <a:lnTo>
                  <a:pt x="1011" y="645"/>
                </a:lnTo>
                <a:lnTo>
                  <a:pt x="1033" y="619"/>
                </a:lnTo>
                <a:lnTo>
                  <a:pt x="1055" y="592"/>
                </a:lnTo>
                <a:lnTo>
                  <a:pt x="1075" y="563"/>
                </a:lnTo>
                <a:lnTo>
                  <a:pt x="1075" y="563"/>
                </a:lnTo>
                <a:lnTo>
                  <a:pt x="1112" y="530"/>
                </a:lnTo>
                <a:lnTo>
                  <a:pt x="1148" y="495"/>
                </a:lnTo>
                <a:lnTo>
                  <a:pt x="1183" y="459"/>
                </a:lnTo>
                <a:lnTo>
                  <a:pt x="1219" y="423"/>
                </a:lnTo>
                <a:lnTo>
                  <a:pt x="1288" y="350"/>
                </a:lnTo>
                <a:lnTo>
                  <a:pt x="1323" y="316"/>
                </a:lnTo>
                <a:lnTo>
                  <a:pt x="1358" y="283"/>
                </a:lnTo>
                <a:lnTo>
                  <a:pt x="1358" y="283"/>
                </a:lnTo>
                <a:close/>
                <a:moveTo>
                  <a:pt x="2152" y="391"/>
                </a:moveTo>
                <a:lnTo>
                  <a:pt x="2152" y="391"/>
                </a:lnTo>
                <a:lnTo>
                  <a:pt x="2138" y="382"/>
                </a:lnTo>
                <a:lnTo>
                  <a:pt x="2125" y="372"/>
                </a:lnTo>
                <a:lnTo>
                  <a:pt x="2112" y="361"/>
                </a:lnTo>
                <a:lnTo>
                  <a:pt x="2100" y="350"/>
                </a:lnTo>
                <a:lnTo>
                  <a:pt x="2087" y="338"/>
                </a:lnTo>
                <a:lnTo>
                  <a:pt x="2076" y="326"/>
                </a:lnTo>
                <a:lnTo>
                  <a:pt x="2054" y="300"/>
                </a:lnTo>
                <a:lnTo>
                  <a:pt x="2012" y="247"/>
                </a:lnTo>
                <a:lnTo>
                  <a:pt x="1990" y="222"/>
                </a:lnTo>
                <a:lnTo>
                  <a:pt x="1979" y="210"/>
                </a:lnTo>
                <a:lnTo>
                  <a:pt x="1967" y="199"/>
                </a:lnTo>
                <a:lnTo>
                  <a:pt x="1967" y="199"/>
                </a:lnTo>
                <a:lnTo>
                  <a:pt x="1954" y="187"/>
                </a:lnTo>
                <a:lnTo>
                  <a:pt x="1940" y="177"/>
                </a:lnTo>
                <a:lnTo>
                  <a:pt x="1926" y="166"/>
                </a:lnTo>
                <a:lnTo>
                  <a:pt x="1911" y="156"/>
                </a:lnTo>
                <a:lnTo>
                  <a:pt x="1895" y="147"/>
                </a:lnTo>
                <a:lnTo>
                  <a:pt x="1878" y="138"/>
                </a:lnTo>
                <a:lnTo>
                  <a:pt x="1861" y="131"/>
                </a:lnTo>
                <a:lnTo>
                  <a:pt x="1843" y="123"/>
                </a:lnTo>
                <a:lnTo>
                  <a:pt x="1825" y="117"/>
                </a:lnTo>
                <a:lnTo>
                  <a:pt x="1807" y="110"/>
                </a:lnTo>
                <a:lnTo>
                  <a:pt x="1787" y="105"/>
                </a:lnTo>
                <a:lnTo>
                  <a:pt x="1768" y="101"/>
                </a:lnTo>
                <a:lnTo>
                  <a:pt x="1749" y="98"/>
                </a:lnTo>
                <a:lnTo>
                  <a:pt x="1729" y="95"/>
                </a:lnTo>
                <a:lnTo>
                  <a:pt x="1710" y="94"/>
                </a:lnTo>
                <a:lnTo>
                  <a:pt x="1691" y="94"/>
                </a:lnTo>
                <a:lnTo>
                  <a:pt x="1691" y="94"/>
                </a:lnTo>
                <a:lnTo>
                  <a:pt x="1677" y="94"/>
                </a:lnTo>
                <a:lnTo>
                  <a:pt x="1665" y="96"/>
                </a:lnTo>
                <a:lnTo>
                  <a:pt x="1653" y="100"/>
                </a:lnTo>
                <a:lnTo>
                  <a:pt x="1642" y="103"/>
                </a:lnTo>
                <a:lnTo>
                  <a:pt x="1620" y="110"/>
                </a:lnTo>
                <a:lnTo>
                  <a:pt x="1597" y="118"/>
                </a:lnTo>
                <a:lnTo>
                  <a:pt x="1597" y="118"/>
                </a:lnTo>
                <a:lnTo>
                  <a:pt x="1573" y="126"/>
                </a:lnTo>
                <a:lnTo>
                  <a:pt x="1554" y="135"/>
                </a:lnTo>
                <a:lnTo>
                  <a:pt x="1538" y="145"/>
                </a:lnTo>
                <a:lnTo>
                  <a:pt x="1525" y="154"/>
                </a:lnTo>
                <a:lnTo>
                  <a:pt x="1512" y="165"/>
                </a:lnTo>
                <a:lnTo>
                  <a:pt x="1500" y="177"/>
                </a:lnTo>
                <a:lnTo>
                  <a:pt x="1474" y="202"/>
                </a:lnTo>
                <a:lnTo>
                  <a:pt x="1474" y="202"/>
                </a:lnTo>
                <a:lnTo>
                  <a:pt x="1455" y="220"/>
                </a:lnTo>
                <a:lnTo>
                  <a:pt x="1437" y="238"/>
                </a:lnTo>
                <a:lnTo>
                  <a:pt x="1401" y="276"/>
                </a:lnTo>
                <a:lnTo>
                  <a:pt x="1401" y="276"/>
                </a:lnTo>
                <a:lnTo>
                  <a:pt x="1380" y="295"/>
                </a:lnTo>
                <a:lnTo>
                  <a:pt x="1361" y="312"/>
                </a:lnTo>
                <a:lnTo>
                  <a:pt x="1341" y="329"/>
                </a:lnTo>
                <a:lnTo>
                  <a:pt x="1324" y="346"/>
                </a:lnTo>
                <a:lnTo>
                  <a:pt x="1324" y="346"/>
                </a:lnTo>
                <a:lnTo>
                  <a:pt x="1315" y="356"/>
                </a:lnTo>
                <a:lnTo>
                  <a:pt x="1306" y="366"/>
                </a:lnTo>
                <a:lnTo>
                  <a:pt x="1290" y="388"/>
                </a:lnTo>
                <a:lnTo>
                  <a:pt x="1275" y="408"/>
                </a:lnTo>
                <a:lnTo>
                  <a:pt x="1268" y="418"/>
                </a:lnTo>
                <a:lnTo>
                  <a:pt x="1260" y="426"/>
                </a:lnTo>
                <a:lnTo>
                  <a:pt x="1260" y="426"/>
                </a:lnTo>
                <a:lnTo>
                  <a:pt x="1253" y="433"/>
                </a:lnTo>
                <a:lnTo>
                  <a:pt x="1243" y="439"/>
                </a:lnTo>
                <a:lnTo>
                  <a:pt x="1234" y="444"/>
                </a:lnTo>
                <a:lnTo>
                  <a:pt x="1225" y="451"/>
                </a:lnTo>
                <a:lnTo>
                  <a:pt x="1225" y="451"/>
                </a:lnTo>
                <a:lnTo>
                  <a:pt x="1199" y="476"/>
                </a:lnTo>
                <a:lnTo>
                  <a:pt x="1175" y="501"/>
                </a:lnTo>
                <a:lnTo>
                  <a:pt x="1150" y="527"/>
                </a:lnTo>
                <a:lnTo>
                  <a:pt x="1126" y="554"/>
                </a:lnTo>
                <a:lnTo>
                  <a:pt x="1078" y="608"/>
                </a:lnTo>
                <a:lnTo>
                  <a:pt x="1032" y="661"/>
                </a:lnTo>
                <a:lnTo>
                  <a:pt x="1032" y="661"/>
                </a:lnTo>
                <a:lnTo>
                  <a:pt x="1012" y="683"/>
                </a:lnTo>
                <a:lnTo>
                  <a:pt x="992" y="705"/>
                </a:lnTo>
                <a:lnTo>
                  <a:pt x="950" y="745"/>
                </a:lnTo>
                <a:lnTo>
                  <a:pt x="930" y="766"/>
                </a:lnTo>
                <a:lnTo>
                  <a:pt x="909" y="786"/>
                </a:lnTo>
                <a:lnTo>
                  <a:pt x="890" y="807"/>
                </a:lnTo>
                <a:lnTo>
                  <a:pt x="872" y="829"/>
                </a:lnTo>
                <a:lnTo>
                  <a:pt x="872" y="829"/>
                </a:lnTo>
                <a:lnTo>
                  <a:pt x="894" y="826"/>
                </a:lnTo>
                <a:lnTo>
                  <a:pt x="916" y="826"/>
                </a:lnTo>
                <a:lnTo>
                  <a:pt x="936" y="827"/>
                </a:lnTo>
                <a:lnTo>
                  <a:pt x="956" y="830"/>
                </a:lnTo>
                <a:lnTo>
                  <a:pt x="977" y="834"/>
                </a:lnTo>
                <a:lnTo>
                  <a:pt x="996" y="840"/>
                </a:lnTo>
                <a:lnTo>
                  <a:pt x="1015" y="847"/>
                </a:lnTo>
                <a:lnTo>
                  <a:pt x="1035" y="856"/>
                </a:lnTo>
                <a:lnTo>
                  <a:pt x="1071" y="873"/>
                </a:lnTo>
                <a:lnTo>
                  <a:pt x="1106" y="892"/>
                </a:lnTo>
                <a:lnTo>
                  <a:pt x="1142" y="910"/>
                </a:lnTo>
                <a:lnTo>
                  <a:pt x="1159" y="919"/>
                </a:lnTo>
                <a:lnTo>
                  <a:pt x="1176" y="926"/>
                </a:lnTo>
                <a:lnTo>
                  <a:pt x="1176" y="926"/>
                </a:lnTo>
                <a:lnTo>
                  <a:pt x="1202" y="949"/>
                </a:lnTo>
                <a:lnTo>
                  <a:pt x="1227" y="970"/>
                </a:lnTo>
                <a:lnTo>
                  <a:pt x="1254" y="991"/>
                </a:lnTo>
                <a:lnTo>
                  <a:pt x="1282" y="1011"/>
                </a:lnTo>
                <a:lnTo>
                  <a:pt x="1310" y="1029"/>
                </a:lnTo>
                <a:lnTo>
                  <a:pt x="1339" y="1047"/>
                </a:lnTo>
                <a:lnTo>
                  <a:pt x="1369" y="1064"/>
                </a:lnTo>
                <a:lnTo>
                  <a:pt x="1400" y="1079"/>
                </a:lnTo>
                <a:lnTo>
                  <a:pt x="1432" y="1093"/>
                </a:lnTo>
                <a:lnTo>
                  <a:pt x="1464" y="1106"/>
                </a:lnTo>
                <a:lnTo>
                  <a:pt x="1498" y="1118"/>
                </a:lnTo>
                <a:lnTo>
                  <a:pt x="1533" y="1127"/>
                </a:lnTo>
                <a:lnTo>
                  <a:pt x="1569" y="1135"/>
                </a:lnTo>
                <a:lnTo>
                  <a:pt x="1606" y="1140"/>
                </a:lnTo>
                <a:lnTo>
                  <a:pt x="1645" y="1145"/>
                </a:lnTo>
                <a:lnTo>
                  <a:pt x="1683" y="1147"/>
                </a:lnTo>
                <a:lnTo>
                  <a:pt x="1683" y="1147"/>
                </a:lnTo>
                <a:lnTo>
                  <a:pt x="1687" y="1147"/>
                </a:lnTo>
                <a:lnTo>
                  <a:pt x="1690" y="1149"/>
                </a:lnTo>
                <a:lnTo>
                  <a:pt x="1695" y="1153"/>
                </a:lnTo>
                <a:lnTo>
                  <a:pt x="1701" y="1160"/>
                </a:lnTo>
                <a:lnTo>
                  <a:pt x="1704" y="1163"/>
                </a:lnTo>
                <a:lnTo>
                  <a:pt x="1708" y="1165"/>
                </a:lnTo>
                <a:lnTo>
                  <a:pt x="1708" y="1165"/>
                </a:lnTo>
                <a:lnTo>
                  <a:pt x="1736" y="1139"/>
                </a:lnTo>
                <a:lnTo>
                  <a:pt x="1762" y="1114"/>
                </a:lnTo>
                <a:lnTo>
                  <a:pt x="1786" y="1086"/>
                </a:lnTo>
                <a:lnTo>
                  <a:pt x="1810" y="1056"/>
                </a:lnTo>
                <a:lnTo>
                  <a:pt x="1810" y="1056"/>
                </a:lnTo>
                <a:lnTo>
                  <a:pt x="1821" y="1042"/>
                </a:lnTo>
                <a:lnTo>
                  <a:pt x="1833" y="1027"/>
                </a:lnTo>
                <a:lnTo>
                  <a:pt x="1858" y="997"/>
                </a:lnTo>
                <a:lnTo>
                  <a:pt x="1870" y="982"/>
                </a:lnTo>
                <a:lnTo>
                  <a:pt x="1880" y="966"/>
                </a:lnTo>
                <a:lnTo>
                  <a:pt x="1890" y="949"/>
                </a:lnTo>
                <a:lnTo>
                  <a:pt x="1898" y="931"/>
                </a:lnTo>
                <a:lnTo>
                  <a:pt x="1898" y="931"/>
                </a:lnTo>
                <a:lnTo>
                  <a:pt x="2009" y="804"/>
                </a:lnTo>
                <a:lnTo>
                  <a:pt x="2065" y="741"/>
                </a:lnTo>
                <a:lnTo>
                  <a:pt x="2119" y="677"/>
                </a:lnTo>
                <a:lnTo>
                  <a:pt x="2173" y="612"/>
                </a:lnTo>
                <a:lnTo>
                  <a:pt x="2226" y="545"/>
                </a:lnTo>
                <a:lnTo>
                  <a:pt x="2278" y="478"/>
                </a:lnTo>
                <a:lnTo>
                  <a:pt x="2328" y="409"/>
                </a:lnTo>
                <a:lnTo>
                  <a:pt x="2328" y="409"/>
                </a:lnTo>
                <a:lnTo>
                  <a:pt x="2303" y="411"/>
                </a:lnTo>
                <a:lnTo>
                  <a:pt x="2279" y="413"/>
                </a:lnTo>
                <a:lnTo>
                  <a:pt x="2255" y="413"/>
                </a:lnTo>
                <a:lnTo>
                  <a:pt x="2233" y="413"/>
                </a:lnTo>
                <a:lnTo>
                  <a:pt x="2211" y="411"/>
                </a:lnTo>
                <a:lnTo>
                  <a:pt x="2190" y="407"/>
                </a:lnTo>
                <a:lnTo>
                  <a:pt x="2180" y="404"/>
                </a:lnTo>
                <a:lnTo>
                  <a:pt x="2171" y="401"/>
                </a:lnTo>
                <a:lnTo>
                  <a:pt x="2162" y="396"/>
                </a:lnTo>
                <a:lnTo>
                  <a:pt x="2152" y="391"/>
                </a:lnTo>
                <a:lnTo>
                  <a:pt x="2152" y="391"/>
                </a:lnTo>
                <a:close/>
                <a:moveTo>
                  <a:pt x="1677" y="1326"/>
                </a:moveTo>
                <a:lnTo>
                  <a:pt x="1677" y="1326"/>
                </a:lnTo>
                <a:lnTo>
                  <a:pt x="1722" y="1284"/>
                </a:lnTo>
                <a:lnTo>
                  <a:pt x="1768" y="1241"/>
                </a:lnTo>
                <a:lnTo>
                  <a:pt x="1790" y="1219"/>
                </a:lnTo>
                <a:lnTo>
                  <a:pt x="1812" y="1196"/>
                </a:lnTo>
                <a:lnTo>
                  <a:pt x="1832" y="1174"/>
                </a:lnTo>
                <a:lnTo>
                  <a:pt x="1851" y="1151"/>
                </a:lnTo>
                <a:lnTo>
                  <a:pt x="1851" y="1151"/>
                </a:lnTo>
                <a:lnTo>
                  <a:pt x="1863" y="1134"/>
                </a:lnTo>
                <a:lnTo>
                  <a:pt x="1875" y="1117"/>
                </a:lnTo>
                <a:lnTo>
                  <a:pt x="1883" y="1109"/>
                </a:lnTo>
                <a:lnTo>
                  <a:pt x="1889" y="1103"/>
                </a:lnTo>
                <a:lnTo>
                  <a:pt x="1898" y="1098"/>
                </a:lnTo>
                <a:lnTo>
                  <a:pt x="1908" y="1094"/>
                </a:lnTo>
                <a:lnTo>
                  <a:pt x="1908" y="1094"/>
                </a:lnTo>
                <a:lnTo>
                  <a:pt x="1901" y="1109"/>
                </a:lnTo>
                <a:lnTo>
                  <a:pt x="1892" y="1123"/>
                </a:lnTo>
                <a:lnTo>
                  <a:pt x="1884" y="1137"/>
                </a:lnTo>
                <a:lnTo>
                  <a:pt x="1875" y="1150"/>
                </a:lnTo>
                <a:lnTo>
                  <a:pt x="1855" y="1176"/>
                </a:lnTo>
                <a:lnTo>
                  <a:pt x="1833" y="1200"/>
                </a:lnTo>
                <a:lnTo>
                  <a:pt x="1812" y="1224"/>
                </a:lnTo>
                <a:lnTo>
                  <a:pt x="1789" y="1246"/>
                </a:lnTo>
                <a:lnTo>
                  <a:pt x="1768" y="1269"/>
                </a:lnTo>
                <a:lnTo>
                  <a:pt x="1747" y="1290"/>
                </a:lnTo>
                <a:lnTo>
                  <a:pt x="1747" y="1290"/>
                </a:lnTo>
                <a:lnTo>
                  <a:pt x="1733" y="1305"/>
                </a:lnTo>
                <a:lnTo>
                  <a:pt x="1718" y="1320"/>
                </a:lnTo>
                <a:lnTo>
                  <a:pt x="1711" y="1328"/>
                </a:lnTo>
                <a:lnTo>
                  <a:pt x="1706" y="1336"/>
                </a:lnTo>
                <a:lnTo>
                  <a:pt x="1701" y="1345"/>
                </a:lnTo>
                <a:lnTo>
                  <a:pt x="1697" y="1354"/>
                </a:lnTo>
                <a:lnTo>
                  <a:pt x="1697" y="1354"/>
                </a:lnTo>
                <a:lnTo>
                  <a:pt x="1706" y="1354"/>
                </a:lnTo>
                <a:lnTo>
                  <a:pt x="1713" y="1351"/>
                </a:lnTo>
                <a:lnTo>
                  <a:pt x="1721" y="1348"/>
                </a:lnTo>
                <a:lnTo>
                  <a:pt x="1727" y="1343"/>
                </a:lnTo>
                <a:lnTo>
                  <a:pt x="1739" y="1331"/>
                </a:lnTo>
                <a:lnTo>
                  <a:pt x="1750" y="1319"/>
                </a:lnTo>
                <a:lnTo>
                  <a:pt x="1750" y="1319"/>
                </a:lnTo>
                <a:lnTo>
                  <a:pt x="1779" y="1289"/>
                </a:lnTo>
                <a:lnTo>
                  <a:pt x="1807" y="1259"/>
                </a:lnTo>
                <a:lnTo>
                  <a:pt x="1833" y="1229"/>
                </a:lnTo>
                <a:lnTo>
                  <a:pt x="1859" y="1199"/>
                </a:lnTo>
                <a:lnTo>
                  <a:pt x="1859" y="1199"/>
                </a:lnTo>
                <a:lnTo>
                  <a:pt x="1883" y="1179"/>
                </a:lnTo>
                <a:lnTo>
                  <a:pt x="1905" y="1156"/>
                </a:lnTo>
                <a:lnTo>
                  <a:pt x="1927" y="1133"/>
                </a:lnTo>
                <a:lnTo>
                  <a:pt x="1948" y="1109"/>
                </a:lnTo>
                <a:lnTo>
                  <a:pt x="1968" y="1084"/>
                </a:lnTo>
                <a:lnTo>
                  <a:pt x="1987" y="1058"/>
                </a:lnTo>
                <a:lnTo>
                  <a:pt x="2006" y="1031"/>
                </a:lnTo>
                <a:lnTo>
                  <a:pt x="2023" y="1003"/>
                </a:lnTo>
                <a:lnTo>
                  <a:pt x="2023" y="1003"/>
                </a:lnTo>
                <a:lnTo>
                  <a:pt x="2030" y="1000"/>
                </a:lnTo>
                <a:lnTo>
                  <a:pt x="2037" y="996"/>
                </a:lnTo>
                <a:lnTo>
                  <a:pt x="2043" y="992"/>
                </a:lnTo>
                <a:lnTo>
                  <a:pt x="2048" y="986"/>
                </a:lnTo>
                <a:lnTo>
                  <a:pt x="2058" y="974"/>
                </a:lnTo>
                <a:lnTo>
                  <a:pt x="2068" y="963"/>
                </a:lnTo>
                <a:lnTo>
                  <a:pt x="2076" y="950"/>
                </a:lnTo>
                <a:lnTo>
                  <a:pt x="2086" y="938"/>
                </a:lnTo>
                <a:lnTo>
                  <a:pt x="2091" y="933"/>
                </a:lnTo>
                <a:lnTo>
                  <a:pt x="2097" y="927"/>
                </a:lnTo>
                <a:lnTo>
                  <a:pt x="2103" y="923"/>
                </a:lnTo>
                <a:lnTo>
                  <a:pt x="2111" y="920"/>
                </a:lnTo>
                <a:lnTo>
                  <a:pt x="2111" y="920"/>
                </a:lnTo>
                <a:lnTo>
                  <a:pt x="2123" y="898"/>
                </a:lnTo>
                <a:lnTo>
                  <a:pt x="2136" y="877"/>
                </a:lnTo>
                <a:lnTo>
                  <a:pt x="2150" y="857"/>
                </a:lnTo>
                <a:lnTo>
                  <a:pt x="2165" y="835"/>
                </a:lnTo>
                <a:lnTo>
                  <a:pt x="2195" y="795"/>
                </a:lnTo>
                <a:lnTo>
                  <a:pt x="2227" y="754"/>
                </a:lnTo>
                <a:lnTo>
                  <a:pt x="2259" y="712"/>
                </a:lnTo>
                <a:lnTo>
                  <a:pt x="2290" y="670"/>
                </a:lnTo>
                <a:lnTo>
                  <a:pt x="2305" y="649"/>
                </a:lnTo>
                <a:lnTo>
                  <a:pt x="2319" y="626"/>
                </a:lnTo>
                <a:lnTo>
                  <a:pt x="2332" y="604"/>
                </a:lnTo>
                <a:lnTo>
                  <a:pt x="2345" y="580"/>
                </a:lnTo>
                <a:lnTo>
                  <a:pt x="2345" y="580"/>
                </a:lnTo>
                <a:lnTo>
                  <a:pt x="2339" y="583"/>
                </a:lnTo>
                <a:lnTo>
                  <a:pt x="2333" y="585"/>
                </a:lnTo>
                <a:lnTo>
                  <a:pt x="2328" y="589"/>
                </a:lnTo>
                <a:lnTo>
                  <a:pt x="2323" y="593"/>
                </a:lnTo>
                <a:lnTo>
                  <a:pt x="2313" y="603"/>
                </a:lnTo>
                <a:lnTo>
                  <a:pt x="2303" y="615"/>
                </a:lnTo>
                <a:lnTo>
                  <a:pt x="2294" y="628"/>
                </a:lnTo>
                <a:lnTo>
                  <a:pt x="2284" y="639"/>
                </a:lnTo>
                <a:lnTo>
                  <a:pt x="2273" y="649"/>
                </a:lnTo>
                <a:lnTo>
                  <a:pt x="2267" y="653"/>
                </a:lnTo>
                <a:lnTo>
                  <a:pt x="2262" y="658"/>
                </a:lnTo>
                <a:lnTo>
                  <a:pt x="2262" y="658"/>
                </a:lnTo>
                <a:lnTo>
                  <a:pt x="2263" y="649"/>
                </a:lnTo>
                <a:lnTo>
                  <a:pt x="2266" y="640"/>
                </a:lnTo>
                <a:lnTo>
                  <a:pt x="2269" y="633"/>
                </a:lnTo>
                <a:lnTo>
                  <a:pt x="2273" y="625"/>
                </a:lnTo>
                <a:lnTo>
                  <a:pt x="2284" y="610"/>
                </a:lnTo>
                <a:lnTo>
                  <a:pt x="2296" y="597"/>
                </a:lnTo>
                <a:lnTo>
                  <a:pt x="2308" y="582"/>
                </a:lnTo>
                <a:lnTo>
                  <a:pt x="2319" y="568"/>
                </a:lnTo>
                <a:lnTo>
                  <a:pt x="2330" y="552"/>
                </a:lnTo>
                <a:lnTo>
                  <a:pt x="2334" y="543"/>
                </a:lnTo>
                <a:lnTo>
                  <a:pt x="2339" y="534"/>
                </a:lnTo>
                <a:lnTo>
                  <a:pt x="2339" y="534"/>
                </a:lnTo>
                <a:lnTo>
                  <a:pt x="2333" y="533"/>
                </a:lnTo>
                <a:lnTo>
                  <a:pt x="2329" y="533"/>
                </a:lnTo>
                <a:lnTo>
                  <a:pt x="2325" y="534"/>
                </a:lnTo>
                <a:lnTo>
                  <a:pt x="2320" y="537"/>
                </a:lnTo>
                <a:lnTo>
                  <a:pt x="2313" y="541"/>
                </a:lnTo>
                <a:lnTo>
                  <a:pt x="2307" y="545"/>
                </a:lnTo>
                <a:lnTo>
                  <a:pt x="2307" y="545"/>
                </a:lnTo>
                <a:lnTo>
                  <a:pt x="2296" y="555"/>
                </a:lnTo>
                <a:lnTo>
                  <a:pt x="2286" y="564"/>
                </a:lnTo>
                <a:lnTo>
                  <a:pt x="2277" y="575"/>
                </a:lnTo>
                <a:lnTo>
                  <a:pt x="2267" y="587"/>
                </a:lnTo>
                <a:lnTo>
                  <a:pt x="2249" y="610"/>
                </a:lnTo>
                <a:lnTo>
                  <a:pt x="2232" y="635"/>
                </a:lnTo>
                <a:lnTo>
                  <a:pt x="2213" y="660"/>
                </a:lnTo>
                <a:lnTo>
                  <a:pt x="2193" y="682"/>
                </a:lnTo>
                <a:lnTo>
                  <a:pt x="2183" y="693"/>
                </a:lnTo>
                <a:lnTo>
                  <a:pt x="2173" y="704"/>
                </a:lnTo>
                <a:lnTo>
                  <a:pt x="2161" y="712"/>
                </a:lnTo>
                <a:lnTo>
                  <a:pt x="2149" y="721"/>
                </a:lnTo>
                <a:lnTo>
                  <a:pt x="2149" y="721"/>
                </a:lnTo>
                <a:lnTo>
                  <a:pt x="2158" y="705"/>
                </a:lnTo>
                <a:lnTo>
                  <a:pt x="2166" y="691"/>
                </a:lnTo>
                <a:lnTo>
                  <a:pt x="2175" y="676"/>
                </a:lnTo>
                <a:lnTo>
                  <a:pt x="2186" y="663"/>
                </a:lnTo>
                <a:lnTo>
                  <a:pt x="2206" y="636"/>
                </a:lnTo>
                <a:lnTo>
                  <a:pt x="2227" y="610"/>
                </a:lnTo>
                <a:lnTo>
                  <a:pt x="2249" y="586"/>
                </a:lnTo>
                <a:lnTo>
                  <a:pt x="2270" y="560"/>
                </a:lnTo>
                <a:lnTo>
                  <a:pt x="2290" y="534"/>
                </a:lnTo>
                <a:lnTo>
                  <a:pt x="2301" y="520"/>
                </a:lnTo>
                <a:lnTo>
                  <a:pt x="2310" y="507"/>
                </a:lnTo>
                <a:lnTo>
                  <a:pt x="2310" y="507"/>
                </a:lnTo>
                <a:lnTo>
                  <a:pt x="2318" y="507"/>
                </a:lnTo>
                <a:lnTo>
                  <a:pt x="2322" y="506"/>
                </a:lnTo>
                <a:lnTo>
                  <a:pt x="2324" y="503"/>
                </a:lnTo>
                <a:lnTo>
                  <a:pt x="2324" y="503"/>
                </a:lnTo>
                <a:lnTo>
                  <a:pt x="2330" y="478"/>
                </a:lnTo>
                <a:lnTo>
                  <a:pt x="2333" y="465"/>
                </a:lnTo>
                <a:lnTo>
                  <a:pt x="2334" y="451"/>
                </a:lnTo>
                <a:lnTo>
                  <a:pt x="2334" y="451"/>
                </a:lnTo>
                <a:lnTo>
                  <a:pt x="2326" y="457"/>
                </a:lnTo>
                <a:lnTo>
                  <a:pt x="2319" y="465"/>
                </a:lnTo>
                <a:lnTo>
                  <a:pt x="2313" y="473"/>
                </a:lnTo>
                <a:lnTo>
                  <a:pt x="2308" y="483"/>
                </a:lnTo>
                <a:lnTo>
                  <a:pt x="2301" y="492"/>
                </a:lnTo>
                <a:lnTo>
                  <a:pt x="2295" y="500"/>
                </a:lnTo>
                <a:lnTo>
                  <a:pt x="2287" y="508"/>
                </a:lnTo>
                <a:lnTo>
                  <a:pt x="2279" y="514"/>
                </a:lnTo>
                <a:lnTo>
                  <a:pt x="2279" y="514"/>
                </a:lnTo>
                <a:lnTo>
                  <a:pt x="2272" y="526"/>
                </a:lnTo>
                <a:lnTo>
                  <a:pt x="2265" y="538"/>
                </a:lnTo>
                <a:lnTo>
                  <a:pt x="2257" y="548"/>
                </a:lnTo>
                <a:lnTo>
                  <a:pt x="2249" y="559"/>
                </a:lnTo>
                <a:lnTo>
                  <a:pt x="2232" y="579"/>
                </a:lnTo>
                <a:lnTo>
                  <a:pt x="2213" y="600"/>
                </a:lnTo>
                <a:lnTo>
                  <a:pt x="2195" y="619"/>
                </a:lnTo>
                <a:lnTo>
                  <a:pt x="2178" y="639"/>
                </a:lnTo>
                <a:lnTo>
                  <a:pt x="2171" y="650"/>
                </a:lnTo>
                <a:lnTo>
                  <a:pt x="2163" y="661"/>
                </a:lnTo>
                <a:lnTo>
                  <a:pt x="2156" y="673"/>
                </a:lnTo>
                <a:lnTo>
                  <a:pt x="2149" y="685"/>
                </a:lnTo>
                <a:lnTo>
                  <a:pt x="2149" y="685"/>
                </a:lnTo>
                <a:lnTo>
                  <a:pt x="2118" y="718"/>
                </a:lnTo>
                <a:lnTo>
                  <a:pt x="2089" y="750"/>
                </a:lnTo>
                <a:lnTo>
                  <a:pt x="2060" y="783"/>
                </a:lnTo>
                <a:lnTo>
                  <a:pt x="2031" y="817"/>
                </a:lnTo>
                <a:lnTo>
                  <a:pt x="1976" y="886"/>
                </a:lnTo>
                <a:lnTo>
                  <a:pt x="1920" y="955"/>
                </a:lnTo>
                <a:lnTo>
                  <a:pt x="1864" y="1024"/>
                </a:lnTo>
                <a:lnTo>
                  <a:pt x="1836" y="1058"/>
                </a:lnTo>
                <a:lnTo>
                  <a:pt x="1808" y="1091"/>
                </a:lnTo>
                <a:lnTo>
                  <a:pt x="1778" y="1124"/>
                </a:lnTo>
                <a:lnTo>
                  <a:pt x="1748" y="1156"/>
                </a:lnTo>
                <a:lnTo>
                  <a:pt x="1717" y="1188"/>
                </a:lnTo>
                <a:lnTo>
                  <a:pt x="1683" y="1218"/>
                </a:lnTo>
                <a:lnTo>
                  <a:pt x="1683" y="1218"/>
                </a:lnTo>
                <a:lnTo>
                  <a:pt x="1690" y="1237"/>
                </a:lnTo>
                <a:lnTo>
                  <a:pt x="1691" y="1246"/>
                </a:lnTo>
                <a:lnTo>
                  <a:pt x="1691" y="1250"/>
                </a:lnTo>
                <a:lnTo>
                  <a:pt x="1691" y="1252"/>
                </a:lnTo>
                <a:lnTo>
                  <a:pt x="1691" y="1252"/>
                </a:lnTo>
                <a:lnTo>
                  <a:pt x="1698" y="1248"/>
                </a:lnTo>
                <a:lnTo>
                  <a:pt x="1705" y="1243"/>
                </a:lnTo>
                <a:lnTo>
                  <a:pt x="1719" y="1231"/>
                </a:lnTo>
                <a:lnTo>
                  <a:pt x="1732" y="1220"/>
                </a:lnTo>
                <a:lnTo>
                  <a:pt x="1744" y="1207"/>
                </a:lnTo>
                <a:lnTo>
                  <a:pt x="1756" y="1194"/>
                </a:lnTo>
                <a:lnTo>
                  <a:pt x="1769" y="1183"/>
                </a:lnTo>
                <a:lnTo>
                  <a:pt x="1775" y="1178"/>
                </a:lnTo>
                <a:lnTo>
                  <a:pt x="1782" y="1174"/>
                </a:lnTo>
                <a:lnTo>
                  <a:pt x="1788" y="1170"/>
                </a:lnTo>
                <a:lnTo>
                  <a:pt x="1796" y="1168"/>
                </a:lnTo>
                <a:lnTo>
                  <a:pt x="1796" y="1168"/>
                </a:lnTo>
                <a:lnTo>
                  <a:pt x="1789" y="1179"/>
                </a:lnTo>
                <a:lnTo>
                  <a:pt x="1783" y="1190"/>
                </a:lnTo>
                <a:lnTo>
                  <a:pt x="1767" y="1210"/>
                </a:lnTo>
                <a:lnTo>
                  <a:pt x="1750" y="1229"/>
                </a:lnTo>
                <a:lnTo>
                  <a:pt x="1733" y="1248"/>
                </a:lnTo>
                <a:lnTo>
                  <a:pt x="1715" y="1266"/>
                </a:lnTo>
                <a:lnTo>
                  <a:pt x="1699" y="1285"/>
                </a:lnTo>
                <a:lnTo>
                  <a:pt x="1693" y="1295"/>
                </a:lnTo>
                <a:lnTo>
                  <a:pt x="1687" y="1305"/>
                </a:lnTo>
                <a:lnTo>
                  <a:pt x="1681" y="1315"/>
                </a:lnTo>
                <a:lnTo>
                  <a:pt x="1677" y="1326"/>
                </a:lnTo>
                <a:lnTo>
                  <a:pt x="1677" y="1326"/>
                </a:lnTo>
                <a:close/>
                <a:moveTo>
                  <a:pt x="2345" y="644"/>
                </a:moveTo>
                <a:lnTo>
                  <a:pt x="2345" y="644"/>
                </a:lnTo>
                <a:lnTo>
                  <a:pt x="2309" y="690"/>
                </a:lnTo>
                <a:lnTo>
                  <a:pt x="2271" y="735"/>
                </a:lnTo>
                <a:lnTo>
                  <a:pt x="2254" y="757"/>
                </a:lnTo>
                <a:lnTo>
                  <a:pt x="2238" y="781"/>
                </a:lnTo>
                <a:lnTo>
                  <a:pt x="2224" y="803"/>
                </a:lnTo>
                <a:lnTo>
                  <a:pt x="2212" y="826"/>
                </a:lnTo>
                <a:lnTo>
                  <a:pt x="2212" y="826"/>
                </a:lnTo>
                <a:lnTo>
                  <a:pt x="2201" y="836"/>
                </a:lnTo>
                <a:lnTo>
                  <a:pt x="2190" y="848"/>
                </a:lnTo>
                <a:lnTo>
                  <a:pt x="2179" y="861"/>
                </a:lnTo>
                <a:lnTo>
                  <a:pt x="2169" y="874"/>
                </a:lnTo>
                <a:lnTo>
                  <a:pt x="2160" y="888"/>
                </a:lnTo>
                <a:lnTo>
                  <a:pt x="2151" y="902"/>
                </a:lnTo>
                <a:lnTo>
                  <a:pt x="2135" y="931"/>
                </a:lnTo>
                <a:lnTo>
                  <a:pt x="2135" y="931"/>
                </a:lnTo>
                <a:lnTo>
                  <a:pt x="2103" y="963"/>
                </a:lnTo>
                <a:lnTo>
                  <a:pt x="2072" y="996"/>
                </a:lnTo>
                <a:lnTo>
                  <a:pt x="2042" y="1030"/>
                </a:lnTo>
                <a:lnTo>
                  <a:pt x="2012" y="1064"/>
                </a:lnTo>
                <a:lnTo>
                  <a:pt x="1953" y="1137"/>
                </a:lnTo>
                <a:lnTo>
                  <a:pt x="1893" y="1210"/>
                </a:lnTo>
                <a:lnTo>
                  <a:pt x="1893" y="1210"/>
                </a:lnTo>
                <a:lnTo>
                  <a:pt x="1884" y="1222"/>
                </a:lnTo>
                <a:lnTo>
                  <a:pt x="1873" y="1233"/>
                </a:lnTo>
                <a:lnTo>
                  <a:pt x="1848" y="1255"/>
                </a:lnTo>
                <a:lnTo>
                  <a:pt x="1823" y="1277"/>
                </a:lnTo>
                <a:lnTo>
                  <a:pt x="1810" y="1290"/>
                </a:lnTo>
                <a:lnTo>
                  <a:pt x="1796" y="1304"/>
                </a:lnTo>
                <a:lnTo>
                  <a:pt x="1796" y="1304"/>
                </a:lnTo>
                <a:lnTo>
                  <a:pt x="1773" y="1329"/>
                </a:lnTo>
                <a:lnTo>
                  <a:pt x="1760" y="1343"/>
                </a:lnTo>
                <a:lnTo>
                  <a:pt x="1747" y="1358"/>
                </a:lnTo>
                <a:lnTo>
                  <a:pt x="1733" y="1371"/>
                </a:lnTo>
                <a:lnTo>
                  <a:pt x="1718" y="1381"/>
                </a:lnTo>
                <a:lnTo>
                  <a:pt x="1711" y="1386"/>
                </a:lnTo>
                <a:lnTo>
                  <a:pt x="1704" y="1389"/>
                </a:lnTo>
                <a:lnTo>
                  <a:pt x="1697" y="1391"/>
                </a:lnTo>
                <a:lnTo>
                  <a:pt x="1691" y="1392"/>
                </a:lnTo>
                <a:lnTo>
                  <a:pt x="1691" y="1392"/>
                </a:lnTo>
                <a:lnTo>
                  <a:pt x="1682" y="1392"/>
                </a:lnTo>
                <a:lnTo>
                  <a:pt x="1674" y="1391"/>
                </a:lnTo>
                <a:lnTo>
                  <a:pt x="1666" y="1388"/>
                </a:lnTo>
                <a:lnTo>
                  <a:pt x="1658" y="1385"/>
                </a:lnTo>
                <a:lnTo>
                  <a:pt x="1643" y="1377"/>
                </a:lnTo>
                <a:lnTo>
                  <a:pt x="1635" y="1374"/>
                </a:lnTo>
                <a:lnTo>
                  <a:pt x="1628" y="1372"/>
                </a:lnTo>
                <a:lnTo>
                  <a:pt x="1628" y="1372"/>
                </a:lnTo>
                <a:lnTo>
                  <a:pt x="1607" y="1367"/>
                </a:lnTo>
                <a:lnTo>
                  <a:pt x="1587" y="1364"/>
                </a:lnTo>
                <a:lnTo>
                  <a:pt x="1567" y="1362"/>
                </a:lnTo>
                <a:lnTo>
                  <a:pt x="1557" y="1360"/>
                </a:lnTo>
                <a:lnTo>
                  <a:pt x="1547" y="1357"/>
                </a:lnTo>
                <a:lnTo>
                  <a:pt x="1547" y="1357"/>
                </a:lnTo>
                <a:lnTo>
                  <a:pt x="1521" y="1349"/>
                </a:lnTo>
                <a:lnTo>
                  <a:pt x="1495" y="1340"/>
                </a:lnTo>
                <a:lnTo>
                  <a:pt x="1469" y="1330"/>
                </a:lnTo>
                <a:lnTo>
                  <a:pt x="1444" y="1319"/>
                </a:lnTo>
                <a:lnTo>
                  <a:pt x="1394" y="1297"/>
                </a:lnTo>
                <a:lnTo>
                  <a:pt x="1345" y="1272"/>
                </a:lnTo>
                <a:lnTo>
                  <a:pt x="1296" y="1248"/>
                </a:lnTo>
                <a:lnTo>
                  <a:pt x="1247" y="1224"/>
                </a:lnTo>
                <a:lnTo>
                  <a:pt x="1197" y="1201"/>
                </a:lnTo>
                <a:lnTo>
                  <a:pt x="1173" y="1192"/>
                </a:lnTo>
                <a:lnTo>
                  <a:pt x="1148" y="1182"/>
                </a:lnTo>
                <a:lnTo>
                  <a:pt x="1148" y="1182"/>
                </a:lnTo>
                <a:lnTo>
                  <a:pt x="1147" y="1186"/>
                </a:lnTo>
                <a:lnTo>
                  <a:pt x="1146" y="1191"/>
                </a:lnTo>
                <a:lnTo>
                  <a:pt x="1145" y="1201"/>
                </a:lnTo>
                <a:lnTo>
                  <a:pt x="1144" y="1212"/>
                </a:lnTo>
                <a:lnTo>
                  <a:pt x="1143" y="1216"/>
                </a:lnTo>
                <a:lnTo>
                  <a:pt x="1142" y="1221"/>
                </a:lnTo>
                <a:lnTo>
                  <a:pt x="1142" y="1221"/>
                </a:lnTo>
                <a:lnTo>
                  <a:pt x="1169" y="1221"/>
                </a:lnTo>
                <a:lnTo>
                  <a:pt x="1169" y="1221"/>
                </a:lnTo>
                <a:lnTo>
                  <a:pt x="1189" y="1235"/>
                </a:lnTo>
                <a:lnTo>
                  <a:pt x="1209" y="1249"/>
                </a:lnTo>
                <a:lnTo>
                  <a:pt x="1230" y="1261"/>
                </a:lnTo>
                <a:lnTo>
                  <a:pt x="1252" y="1273"/>
                </a:lnTo>
                <a:lnTo>
                  <a:pt x="1274" y="1286"/>
                </a:lnTo>
                <a:lnTo>
                  <a:pt x="1297" y="1297"/>
                </a:lnTo>
                <a:lnTo>
                  <a:pt x="1344" y="1319"/>
                </a:lnTo>
                <a:lnTo>
                  <a:pt x="1344" y="1319"/>
                </a:lnTo>
                <a:lnTo>
                  <a:pt x="1358" y="1325"/>
                </a:lnTo>
                <a:lnTo>
                  <a:pt x="1372" y="1329"/>
                </a:lnTo>
                <a:lnTo>
                  <a:pt x="1400" y="1336"/>
                </a:lnTo>
                <a:lnTo>
                  <a:pt x="1429" y="1345"/>
                </a:lnTo>
                <a:lnTo>
                  <a:pt x="1442" y="1349"/>
                </a:lnTo>
                <a:lnTo>
                  <a:pt x="1456" y="1354"/>
                </a:lnTo>
                <a:lnTo>
                  <a:pt x="1456" y="1354"/>
                </a:lnTo>
                <a:lnTo>
                  <a:pt x="1481" y="1364"/>
                </a:lnTo>
                <a:lnTo>
                  <a:pt x="1507" y="1376"/>
                </a:lnTo>
                <a:lnTo>
                  <a:pt x="1532" y="1388"/>
                </a:lnTo>
                <a:lnTo>
                  <a:pt x="1558" y="1400"/>
                </a:lnTo>
                <a:lnTo>
                  <a:pt x="1558" y="1400"/>
                </a:lnTo>
                <a:lnTo>
                  <a:pt x="1593" y="1413"/>
                </a:lnTo>
                <a:lnTo>
                  <a:pt x="1629" y="1428"/>
                </a:lnTo>
                <a:lnTo>
                  <a:pt x="1663" y="1440"/>
                </a:lnTo>
                <a:lnTo>
                  <a:pt x="1679" y="1445"/>
                </a:lnTo>
                <a:lnTo>
                  <a:pt x="1694" y="1448"/>
                </a:lnTo>
                <a:lnTo>
                  <a:pt x="1694" y="1448"/>
                </a:lnTo>
                <a:lnTo>
                  <a:pt x="1707" y="1441"/>
                </a:lnTo>
                <a:lnTo>
                  <a:pt x="1719" y="1433"/>
                </a:lnTo>
                <a:lnTo>
                  <a:pt x="1729" y="1423"/>
                </a:lnTo>
                <a:lnTo>
                  <a:pt x="1739" y="1412"/>
                </a:lnTo>
                <a:lnTo>
                  <a:pt x="1749" y="1403"/>
                </a:lnTo>
                <a:lnTo>
                  <a:pt x="1759" y="1393"/>
                </a:lnTo>
                <a:lnTo>
                  <a:pt x="1771" y="1385"/>
                </a:lnTo>
                <a:lnTo>
                  <a:pt x="1779" y="1381"/>
                </a:lnTo>
                <a:lnTo>
                  <a:pt x="1785" y="1378"/>
                </a:lnTo>
                <a:lnTo>
                  <a:pt x="1785" y="1378"/>
                </a:lnTo>
                <a:lnTo>
                  <a:pt x="1787" y="1371"/>
                </a:lnTo>
                <a:lnTo>
                  <a:pt x="1790" y="1364"/>
                </a:lnTo>
                <a:lnTo>
                  <a:pt x="1797" y="1352"/>
                </a:lnTo>
                <a:lnTo>
                  <a:pt x="1805" y="1342"/>
                </a:lnTo>
                <a:lnTo>
                  <a:pt x="1814" y="1332"/>
                </a:lnTo>
                <a:lnTo>
                  <a:pt x="1824" y="1322"/>
                </a:lnTo>
                <a:lnTo>
                  <a:pt x="1832" y="1312"/>
                </a:lnTo>
                <a:lnTo>
                  <a:pt x="1840" y="1300"/>
                </a:lnTo>
                <a:lnTo>
                  <a:pt x="1842" y="1295"/>
                </a:lnTo>
                <a:lnTo>
                  <a:pt x="1845" y="1287"/>
                </a:lnTo>
                <a:lnTo>
                  <a:pt x="1845" y="1287"/>
                </a:lnTo>
                <a:lnTo>
                  <a:pt x="1848" y="1288"/>
                </a:lnTo>
                <a:lnTo>
                  <a:pt x="1851" y="1288"/>
                </a:lnTo>
                <a:lnTo>
                  <a:pt x="1855" y="1287"/>
                </a:lnTo>
                <a:lnTo>
                  <a:pt x="1857" y="1286"/>
                </a:lnTo>
                <a:lnTo>
                  <a:pt x="1861" y="1281"/>
                </a:lnTo>
                <a:lnTo>
                  <a:pt x="1865" y="1274"/>
                </a:lnTo>
                <a:lnTo>
                  <a:pt x="1871" y="1268"/>
                </a:lnTo>
                <a:lnTo>
                  <a:pt x="1875" y="1261"/>
                </a:lnTo>
                <a:lnTo>
                  <a:pt x="1878" y="1259"/>
                </a:lnTo>
                <a:lnTo>
                  <a:pt x="1881" y="1257"/>
                </a:lnTo>
                <a:lnTo>
                  <a:pt x="1886" y="1256"/>
                </a:lnTo>
                <a:lnTo>
                  <a:pt x="1890" y="1256"/>
                </a:lnTo>
                <a:lnTo>
                  <a:pt x="1890" y="1256"/>
                </a:lnTo>
                <a:lnTo>
                  <a:pt x="1898" y="1244"/>
                </a:lnTo>
                <a:lnTo>
                  <a:pt x="1905" y="1234"/>
                </a:lnTo>
                <a:lnTo>
                  <a:pt x="1922" y="1214"/>
                </a:lnTo>
                <a:lnTo>
                  <a:pt x="1938" y="1194"/>
                </a:lnTo>
                <a:lnTo>
                  <a:pt x="1947" y="1183"/>
                </a:lnTo>
                <a:lnTo>
                  <a:pt x="1953" y="1171"/>
                </a:lnTo>
                <a:lnTo>
                  <a:pt x="1953" y="1171"/>
                </a:lnTo>
                <a:lnTo>
                  <a:pt x="1967" y="1162"/>
                </a:lnTo>
                <a:lnTo>
                  <a:pt x="1979" y="1151"/>
                </a:lnTo>
                <a:lnTo>
                  <a:pt x="1991" y="1140"/>
                </a:lnTo>
                <a:lnTo>
                  <a:pt x="2002" y="1129"/>
                </a:lnTo>
                <a:lnTo>
                  <a:pt x="2013" y="1116"/>
                </a:lnTo>
                <a:lnTo>
                  <a:pt x="2024" y="1103"/>
                </a:lnTo>
                <a:lnTo>
                  <a:pt x="2043" y="1076"/>
                </a:lnTo>
                <a:lnTo>
                  <a:pt x="2081" y="1022"/>
                </a:lnTo>
                <a:lnTo>
                  <a:pt x="2100" y="995"/>
                </a:lnTo>
                <a:lnTo>
                  <a:pt x="2121" y="969"/>
                </a:lnTo>
                <a:lnTo>
                  <a:pt x="2121" y="969"/>
                </a:lnTo>
                <a:lnTo>
                  <a:pt x="2133" y="955"/>
                </a:lnTo>
                <a:lnTo>
                  <a:pt x="2147" y="943"/>
                </a:lnTo>
                <a:lnTo>
                  <a:pt x="2174" y="918"/>
                </a:lnTo>
                <a:lnTo>
                  <a:pt x="2187" y="905"/>
                </a:lnTo>
                <a:lnTo>
                  <a:pt x="2198" y="891"/>
                </a:lnTo>
                <a:lnTo>
                  <a:pt x="2208" y="876"/>
                </a:lnTo>
                <a:lnTo>
                  <a:pt x="2212" y="868"/>
                </a:lnTo>
                <a:lnTo>
                  <a:pt x="2216" y="860"/>
                </a:lnTo>
                <a:lnTo>
                  <a:pt x="2216" y="860"/>
                </a:lnTo>
                <a:lnTo>
                  <a:pt x="2229" y="848"/>
                </a:lnTo>
                <a:lnTo>
                  <a:pt x="2242" y="835"/>
                </a:lnTo>
                <a:lnTo>
                  <a:pt x="2254" y="821"/>
                </a:lnTo>
                <a:lnTo>
                  <a:pt x="2266" y="807"/>
                </a:lnTo>
                <a:lnTo>
                  <a:pt x="2289" y="776"/>
                </a:lnTo>
                <a:lnTo>
                  <a:pt x="2314" y="745"/>
                </a:lnTo>
                <a:lnTo>
                  <a:pt x="2314" y="745"/>
                </a:lnTo>
                <a:lnTo>
                  <a:pt x="2335" y="718"/>
                </a:lnTo>
                <a:lnTo>
                  <a:pt x="2355" y="692"/>
                </a:lnTo>
                <a:lnTo>
                  <a:pt x="2387" y="644"/>
                </a:lnTo>
                <a:lnTo>
                  <a:pt x="2387" y="644"/>
                </a:lnTo>
                <a:lnTo>
                  <a:pt x="2401" y="624"/>
                </a:lnTo>
                <a:lnTo>
                  <a:pt x="2407" y="616"/>
                </a:lnTo>
                <a:lnTo>
                  <a:pt x="2411" y="607"/>
                </a:lnTo>
                <a:lnTo>
                  <a:pt x="2414" y="599"/>
                </a:lnTo>
                <a:lnTo>
                  <a:pt x="2414" y="593"/>
                </a:lnTo>
                <a:lnTo>
                  <a:pt x="2414" y="589"/>
                </a:lnTo>
                <a:lnTo>
                  <a:pt x="2411" y="585"/>
                </a:lnTo>
                <a:lnTo>
                  <a:pt x="2409" y="579"/>
                </a:lnTo>
                <a:lnTo>
                  <a:pt x="2406" y="575"/>
                </a:lnTo>
                <a:lnTo>
                  <a:pt x="2401" y="570"/>
                </a:lnTo>
                <a:lnTo>
                  <a:pt x="2401" y="570"/>
                </a:lnTo>
                <a:lnTo>
                  <a:pt x="2398" y="571"/>
                </a:lnTo>
                <a:lnTo>
                  <a:pt x="2393" y="571"/>
                </a:lnTo>
                <a:lnTo>
                  <a:pt x="2386" y="569"/>
                </a:lnTo>
                <a:lnTo>
                  <a:pt x="2379" y="568"/>
                </a:lnTo>
                <a:lnTo>
                  <a:pt x="2377" y="569"/>
                </a:lnTo>
                <a:lnTo>
                  <a:pt x="2376" y="570"/>
                </a:lnTo>
                <a:lnTo>
                  <a:pt x="2376" y="570"/>
                </a:lnTo>
                <a:lnTo>
                  <a:pt x="2379" y="573"/>
                </a:lnTo>
                <a:lnTo>
                  <a:pt x="2381" y="577"/>
                </a:lnTo>
                <a:lnTo>
                  <a:pt x="2383" y="582"/>
                </a:lnTo>
                <a:lnTo>
                  <a:pt x="2383" y="586"/>
                </a:lnTo>
                <a:lnTo>
                  <a:pt x="2381" y="591"/>
                </a:lnTo>
                <a:lnTo>
                  <a:pt x="2379" y="595"/>
                </a:lnTo>
                <a:lnTo>
                  <a:pt x="2374" y="606"/>
                </a:lnTo>
                <a:lnTo>
                  <a:pt x="2368" y="616"/>
                </a:lnTo>
                <a:lnTo>
                  <a:pt x="2359" y="626"/>
                </a:lnTo>
                <a:lnTo>
                  <a:pt x="2345" y="644"/>
                </a:lnTo>
                <a:lnTo>
                  <a:pt x="2345" y="644"/>
                </a:lnTo>
                <a:close/>
                <a:moveTo>
                  <a:pt x="148" y="721"/>
                </a:moveTo>
                <a:lnTo>
                  <a:pt x="148" y="721"/>
                </a:lnTo>
                <a:lnTo>
                  <a:pt x="159" y="724"/>
                </a:lnTo>
                <a:lnTo>
                  <a:pt x="172" y="727"/>
                </a:lnTo>
                <a:lnTo>
                  <a:pt x="197" y="731"/>
                </a:lnTo>
                <a:lnTo>
                  <a:pt x="225" y="735"/>
                </a:lnTo>
                <a:lnTo>
                  <a:pt x="253" y="738"/>
                </a:lnTo>
                <a:lnTo>
                  <a:pt x="280" y="741"/>
                </a:lnTo>
                <a:lnTo>
                  <a:pt x="306" y="745"/>
                </a:lnTo>
                <a:lnTo>
                  <a:pt x="318" y="749"/>
                </a:lnTo>
                <a:lnTo>
                  <a:pt x="330" y="753"/>
                </a:lnTo>
                <a:lnTo>
                  <a:pt x="341" y="757"/>
                </a:lnTo>
                <a:lnTo>
                  <a:pt x="350" y="762"/>
                </a:lnTo>
                <a:lnTo>
                  <a:pt x="350" y="762"/>
                </a:lnTo>
                <a:lnTo>
                  <a:pt x="339" y="765"/>
                </a:lnTo>
                <a:lnTo>
                  <a:pt x="326" y="766"/>
                </a:lnTo>
                <a:lnTo>
                  <a:pt x="314" y="767"/>
                </a:lnTo>
                <a:lnTo>
                  <a:pt x="302" y="767"/>
                </a:lnTo>
                <a:lnTo>
                  <a:pt x="278" y="765"/>
                </a:lnTo>
                <a:lnTo>
                  <a:pt x="252" y="761"/>
                </a:lnTo>
                <a:lnTo>
                  <a:pt x="199" y="753"/>
                </a:lnTo>
                <a:lnTo>
                  <a:pt x="170" y="750"/>
                </a:lnTo>
                <a:lnTo>
                  <a:pt x="140" y="749"/>
                </a:lnTo>
                <a:lnTo>
                  <a:pt x="140" y="749"/>
                </a:lnTo>
                <a:lnTo>
                  <a:pt x="140" y="753"/>
                </a:lnTo>
                <a:lnTo>
                  <a:pt x="140" y="757"/>
                </a:lnTo>
                <a:lnTo>
                  <a:pt x="143" y="760"/>
                </a:lnTo>
                <a:lnTo>
                  <a:pt x="144" y="764"/>
                </a:lnTo>
                <a:lnTo>
                  <a:pt x="149" y="768"/>
                </a:lnTo>
                <a:lnTo>
                  <a:pt x="157" y="771"/>
                </a:lnTo>
                <a:lnTo>
                  <a:pt x="164" y="773"/>
                </a:lnTo>
                <a:lnTo>
                  <a:pt x="172" y="774"/>
                </a:lnTo>
                <a:lnTo>
                  <a:pt x="185" y="776"/>
                </a:lnTo>
                <a:lnTo>
                  <a:pt x="185" y="776"/>
                </a:lnTo>
                <a:lnTo>
                  <a:pt x="259" y="790"/>
                </a:lnTo>
                <a:lnTo>
                  <a:pt x="329" y="802"/>
                </a:lnTo>
                <a:lnTo>
                  <a:pt x="395" y="813"/>
                </a:lnTo>
                <a:lnTo>
                  <a:pt x="427" y="819"/>
                </a:lnTo>
                <a:lnTo>
                  <a:pt x="458" y="826"/>
                </a:lnTo>
                <a:lnTo>
                  <a:pt x="458" y="826"/>
                </a:lnTo>
                <a:lnTo>
                  <a:pt x="485" y="833"/>
                </a:lnTo>
                <a:lnTo>
                  <a:pt x="510" y="842"/>
                </a:lnTo>
                <a:lnTo>
                  <a:pt x="559" y="860"/>
                </a:lnTo>
                <a:lnTo>
                  <a:pt x="585" y="868"/>
                </a:lnTo>
                <a:lnTo>
                  <a:pt x="611" y="875"/>
                </a:lnTo>
                <a:lnTo>
                  <a:pt x="639" y="881"/>
                </a:lnTo>
                <a:lnTo>
                  <a:pt x="653" y="883"/>
                </a:lnTo>
                <a:lnTo>
                  <a:pt x="669" y="885"/>
                </a:lnTo>
                <a:lnTo>
                  <a:pt x="669" y="885"/>
                </a:lnTo>
                <a:lnTo>
                  <a:pt x="670" y="879"/>
                </a:lnTo>
                <a:lnTo>
                  <a:pt x="673" y="875"/>
                </a:lnTo>
                <a:lnTo>
                  <a:pt x="678" y="867"/>
                </a:lnTo>
                <a:lnTo>
                  <a:pt x="684" y="861"/>
                </a:lnTo>
                <a:lnTo>
                  <a:pt x="690" y="853"/>
                </a:lnTo>
                <a:lnTo>
                  <a:pt x="690" y="853"/>
                </a:lnTo>
                <a:lnTo>
                  <a:pt x="683" y="849"/>
                </a:lnTo>
                <a:lnTo>
                  <a:pt x="677" y="846"/>
                </a:lnTo>
                <a:lnTo>
                  <a:pt x="662" y="841"/>
                </a:lnTo>
                <a:lnTo>
                  <a:pt x="647" y="837"/>
                </a:lnTo>
                <a:lnTo>
                  <a:pt x="630" y="834"/>
                </a:lnTo>
                <a:lnTo>
                  <a:pt x="596" y="830"/>
                </a:lnTo>
                <a:lnTo>
                  <a:pt x="577" y="827"/>
                </a:lnTo>
                <a:lnTo>
                  <a:pt x="560" y="821"/>
                </a:lnTo>
                <a:lnTo>
                  <a:pt x="560" y="821"/>
                </a:lnTo>
                <a:lnTo>
                  <a:pt x="571" y="818"/>
                </a:lnTo>
                <a:lnTo>
                  <a:pt x="583" y="815"/>
                </a:lnTo>
                <a:lnTo>
                  <a:pt x="596" y="813"/>
                </a:lnTo>
                <a:lnTo>
                  <a:pt x="611" y="813"/>
                </a:lnTo>
                <a:lnTo>
                  <a:pt x="626" y="813"/>
                </a:lnTo>
                <a:lnTo>
                  <a:pt x="641" y="814"/>
                </a:lnTo>
                <a:lnTo>
                  <a:pt x="654" y="816"/>
                </a:lnTo>
                <a:lnTo>
                  <a:pt x="669" y="818"/>
                </a:lnTo>
                <a:lnTo>
                  <a:pt x="669" y="818"/>
                </a:lnTo>
                <a:lnTo>
                  <a:pt x="678" y="821"/>
                </a:lnTo>
                <a:lnTo>
                  <a:pt x="687" y="825"/>
                </a:lnTo>
                <a:lnTo>
                  <a:pt x="702" y="832"/>
                </a:lnTo>
                <a:lnTo>
                  <a:pt x="709" y="834"/>
                </a:lnTo>
                <a:lnTo>
                  <a:pt x="715" y="835"/>
                </a:lnTo>
                <a:lnTo>
                  <a:pt x="719" y="835"/>
                </a:lnTo>
                <a:lnTo>
                  <a:pt x="722" y="833"/>
                </a:lnTo>
                <a:lnTo>
                  <a:pt x="725" y="832"/>
                </a:lnTo>
                <a:lnTo>
                  <a:pt x="728" y="829"/>
                </a:lnTo>
                <a:lnTo>
                  <a:pt x="728" y="829"/>
                </a:lnTo>
                <a:lnTo>
                  <a:pt x="720" y="821"/>
                </a:lnTo>
                <a:lnTo>
                  <a:pt x="711" y="815"/>
                </a:lnTo>
                <a:lnTo>
                  <a:pt x="692" y="803"/>
                </a:lnTo>
                <a:lnTo>
                  <a:pt x="670" y="792"/>
                </a:lnTo>
                <a:lnTo>
                  <a:pt x="647" y="784"/>
                </a:lnTo>
                <a:lnTo>
                  <a:pt x="623" y="776"/>
                </a:lnTo>
                <a:lnTo>
                  <a:pt x="598" y="770"/>
                </a:lnTo>
                <a:lnTo>
                  <a:pt x="572" y="766"/>
                </a:lnTo>
                <a:lnTo>
                  <a:pt x="546" y="762"/>
                </a:lnTo>
                <a:lnTo>
                  <a:pt x="546" y="762"/>
                </a:lnTo>
                <a:lnTo>
                  <a:pt x="540" y="762"/>
                </a:lnTo>
                <a:lnTo>
                  <a:pt x="533" y="762"/>
                </a:lnTo>
                <a:lnTo>
                  <a:pt x="517" y="764"/>
                </a:lnTo>
                <a:lnTo>
                  <a:pt x="510" y="764"/>
                </a:lnTo>
                <a:lnTo>
                  <a:pt x="503" y="761"/>
                </a:lnTo>
                <a:lnTo>
                  <a:pt x="500" y="760"/>
                </a:lnTo>
                <a:lnTo>
                  <a:pt x="498" y="758"/>
                </a:lnTo>
                <a:lnTo>
                  <a:pt x="496" y="755"/>
                </a:lnTo>
                <a:lnTo>
                  <a:pt x="494" y="752"/>
                </a:lnTo>
                <a:lnTo>
                  <a:pt x="494" y="752"/>
                </a:lnTo>
                <a:lnTo>
                  <a:pt x="514" y="750"/>
                </a:lnTo>
                <a:lnTo>
                  <a:pt x="533" y="749"/>
                </a:lnTo>
                <a:lnTo>
                  <a:pt x="553" y="749"/>
                </a:lnTo>
                <a:lnTo>
                  <a:pt x="571" y="750"/>
                </a:lnTo>
                <a:lnTo>
                  <a:pt x="589" y="752"/>
                </a:lnTo>
                <a:lnTo>
                  <a:pt x="606" y="754"/>
                </a:lnTo>
                <a:lnTo>
                  <a:pt x="623" y="758"/>
                </a:lnTo>
                <a:lnTo>
                  <a:pt x="639" y="762"/>
                </a:lnTo>
                <a:lnTo>
                  <a:pt x="656" y="768"/>
                </a:lnTo>
                <a:lnTo>
                  <a:pt x="672" y="773"/>
                </a:lnTo>
                <a:lnTo>
                  <a:pt x="702" y="785"/>
                </a:lnTo>
                <a:lnTo>
                  <a:pt x="729" y="798"/>
                </a:lnTo>
                <a:lnTo>
                  <a:pt x="756" y="812"/>
                </a:lnTo>
                <a:lnTo>
                  <a:pt x="756" y="812"/>
                </a:lnTo>
                <a:lnTo>
                  <a:pt x="763" y="809"/>
                </a:lnTo>
                <a:lnTo>
                  <a:pt x="769" y="806"/>
                </a:lnTo>
                <a:lnTo>
                  <a:pt x="784" y="804"/>
                </a:lnTo>
                <a:lnTo>
                  <a:pt x="798" y="802"/>
                </a:lnTo>
                <a:lnTo>
                  <a:pt x="802" y="800"/>
                </a:lnTo>
                <a:lnTo>
                  <a:pt x="805" y="798"/>
                </a:lnTo>
                <a:lnTo>
                  <a:pt x="805" y="798"/>
                </a:lnTo>
                <a:lnTo>
                  <a:pt x="804" y="790"/>
                </a:lnTo>
                <a:lnTo>
                  <a:pt x="801" y="785"/>
                </a:lnTo>
                <a:lnTo>
                  <a:pt x="797" y="781"/>
                </a:lnTo>
                <a:lnTo>
                  <a:pt x="794" y="776"/>
                </a:lnTo>
                <a:lnTo>
                  <a:pt x="789" y="772"/>
                </a:lnTo>
                <a:lnTo>
                  <a:pt x="785" y="768"/>
                </a:lnTo>
                <a:lnTo>
                  <a:pt x="782" y="762"/>
                </a:lnTo>
                <a:lnTo>
                  <a:pt x="781" y="755"/>
                </a:lnTo>
                <a:lnTo>
                  <a:pt x="781" y="755"/>
                </a:lnTo>
                <a:lnTo>
                  <a:pt x="764" y="744"/>
                </a:lnTo>
                <a:lnTo>
                  <a:pt x="747" y="735"/>
                </a:lnTo>
                <a:lnTo>
                  <a:pt x="728" y="725"/>
                </a:lnTo>
                <a:lnTo>
                  <a:pt x="710" y="716"/>
                </a:lnTo>
                <a:lnTo>
                  <a:pt x="692" y="709"/>
                </a:lnTo>
                <a:lnTo>
                  <a:pt x="674" y="701"/>
                </a:lnTo>
                <a:lnTo>
                  <a:pt x="654" y="696"/>
                </a:lnTo>
                <a:lnTo>
                  <a:pt x="636" y="690"/>
                </a:lnTo>
                <a:lnTo>
                  <a:pt x="597" y="680"/>
                </a:lnTo>
                <a:lnTo>
                  <a:pt x="557" y="674"/>
                </a:lnTo>
                <a:lnTo>
                  <a:pt x="517" y="667"/>
                </a:lnTo>
                <a:lnTo>
                  <a:pt x="476" y="663"/>
                </a:lnTo>
                <a:lnTo>
                  <a:pt x="435" y="660"/>
                </a:lnTo>
                <a:lnTo>
                  <a:pt x="392" y="658"/>
                </a:lnTo>
                <a:lnTo>
                  <a:pt x="306" y="653"/>
                </a:lnTo>
                <a:lnTo>
                  <a:pt x="263" y="651"/>
                </a:lnTo>
                <a:lnTo>
                  <a:pt x="219" y="649"/>
                </a:lnTo>
                <a:lnTo>
                  <a:pt x="175" y="645"/>
                </a:lnTo>
                <a:lnTo>
                  <a:pt x="130" y="639"/>
                </a:lnTo>
                <a:lnTo>
                  <a:pt x="130" y="639"/>
                </a:lnTo>
                <a:lnTo>
                  <a:pt x="134" y="654"/>
                </a:lnTo>
                <a:lnTo>
                  <a:pt x="136" y="668"/>
                </a:lnTo>
                <a:lnTo>
                  <a:pt x="140" y="692"/>
                </a:lnTo>
                <a:lnTo>
                  <a:pt x="140" y="692"/>
                </a:lnTo>
                <a:lnTo>
                  <a:pt x="142" y="686"/>
                </a:lnTo>
                <a:lnTo>
                  <a:pt x="144" y="683"/>
                </a:lnTo>
                <a:lnTo>
                  <a:pt x="147" y="680"/>
                </a:lnTo>
                <a:lnTo>
                  <a:pt x="151" y="678"/>
                </a:lnTo>
                <a:lnTo>
                  <a:pt x="151" y="678"/>
                </a:lnTo>
                <a:lnTo>
                  <a:pt x="160" y="682"/>
                </a:lnTo>
                <a:lnTo>
                  <a:pt x="169" y="685"/>
                </a:lnTo>
                <a:lnTo>
                  <a:pt x="192" y="691"/>
                </a:lnTo>
                <a:lnTo>
                  <a:pt x="217" y="696"/>
                </a:lnTo>
                <a:lnTo>
                  <a:pt x="242" y="699"/>
                </a:lnTo>
                <a:lnTo>
                  <a:pt x="269" y="704"/>
                </a:lnTo>
                <a:lnTo>
                  <a:pt x="295" y="709"/>
                </a:lnTo>
                <a:lnTo>
                  <a:pt x="319" y="715"/>
                </a:lnTo>
                <a:lnTo>
                  <a:pt x="330" y="720"/>
                </a:lnTo>
                <a:lnTo>
                  <a:pt x="340" y="724"/>
                </a:lnTo>
                <a:lnTo>
                  <a:pt x="340" y="724"/>
                </a:lnTo>
                <a:lnTo>
                  <a:pt x="316" y="724"/>
                </a:lnTo>
                <a:lnTo>
                  <a:pt x="289" y="722"/>
                </a:lnTo>
                <a:lnTo>
                  <a:pt x="263" y="719"/>
                </a:lnTo>
                <a:lnTo>
                  <a:pt x="234" y="715"/>
                </a:lnTo>
                <a:lnTo>
                  <a:pt x="182" y="706"/>
                </a:lnTo>
                <a:lnTo>
                  <a:pt x="144" y="699"/>
                </a:lnTo>
                <a:lnTo>
                  <a:pt x="144" y="699"/>
                </a:lnTo>
                <a:lnTo>
                  <a:pt x="146" y="700"/>
                </a:lnTo>
                <a:lnTo>
                  <a:pt x="148" y="701"/>
                </a:lnTo>
                <a:lnTo>
                  <a:pt x="148" y="705"/>
                </a:lnTo>
                <a:lnTo>
                  <a:pt x="148" y="708"/>
                </a:lnTo>
                <a:lnTo>
                  <a:pt x="147" y="714"/>
                </a:lnTo>
                <a:lnTo>
                  <a:pt x="148" y="721"/>
                </a:lnTo>
                <a:lnTo>
                  <a:pt x="148" y="721"/>
                </a:lnTo>
                <a:close/>
                <a:moveTo>
                  <a:pt x="32" y="798"/>
                </a:moveTo>
                <a:lnTo>
                  <a:pt x="32" y="798"/>
                </a:lnTo>
                <a:lnTo>
                  <a:pt x="66" y="809"/>
                </a:lnTo>
                <a:lnTo>
                  <a:pt x="103" y="818"/>
                </a:lnTo>
                <a:lnTo>
                  <a:pt x="143" y="828"/>
                </a:lnTo>
                <a:lnTo>
                  <a:pt x="185" y="836"/>
                </a:lnTo>
                <a:lnTo>
                  <a:pt x="227" y="844"/>
                </a:lnTo>
                <a:lnTo>
                  <a:pt x="269" y="850"/>
                </a:lnTo>
                <a:lnTo>
                  <a:pt x="308" y="856"/>
                </a:lnTo>
                <a:lnTo>
                  <a:pt x="344" y="860"/>
                </a:lnTo>
                <a:lnTo>
                  <a:pt x="344" y="860"/>
                </a:lnTo>
                <a:lnTo>
                  <a:pt x="375" y="872"/>
                </a:lnTo>
                <a:lnTo>
                  <a:pt x="406" y="880"/>
                </a:lnTo>
                <a:lnTo>
                  <a:pt x="438" y="889"/>
                </a:lnTo>
                <a:lnTo>
                  <a:pt x="471" y="896"/>
                </a:lnTo>
                <a:lnTo>
                  <a:pt x="505" y="902"/>
                </a:lnTo>
                <a:lnTo>
                  <a:pt x="538" y="907"/>
                </a:lnTo>
                <a:lnTo>
                  <a:pt x="606" y="917"/>
                </a:lnTo>
                <a:lnTo>
                  <a:pt x="606" y="917"/>
                </a:lnTo>
                <a:lnTo>
                  <a:pt x="620" y="919"/>
                </a:lnTo>
                <a:lnTo>
                  <a:pt x="635" y="921"/>
                </a:lnTo>
                <a:lnTo>
                  <a:pt x="643" y="921"/>
                </a:lnTo>
                <a:lnTo>
                  <a:pt x="650" y="920"/>
                </a:lnTo>
                <a:lnTo>
                  <a:pt x="657" y="918"/>
                </a:lnTo>
                <a:lnTo>
                  <a:pt x="662" y="912"/>
                </a:lnTo>
                <a:lnTo>
                  <a:pt x="662" y="912"/>
                </a:lnTo>
                <a:lnTo>
                  <a:pt x="653" y="905"/>
                </a:lnTo>
                <a:lnTo>
                  <a:pt x="644" y="900"/>
                </a:lnTo>
                <a:lnTo>
                  <a:pt x="633" y="895"/>
                </a:lnTo>
                <a:lnTo>
                  <a:pt x="622" y="892"/>
                </a:lnTo>
                <a:lnTo>
                  <a:pt x="600" y="889"/>
                </a:lnTo>
                <a:lnTo>
                  <a:pt x="578" y="885"/>
                </a:lnTo>
                <a:lnTo>
                  <a:pt x="578" y="885"/>
                </a:lnTo>
                <a:lnTo>
                  <a:pt x="477" y="861"/>
                </a:lnTo>
                <a:lnTo>
                  <a:pt x="378" y="836"/>
                </a:lnTo>
                <a:lnTo>
                  <a:pt x="328" y="824"/>
                </a:lnTo>
                <a:lnTo>
                  <a:pt x="276" y="812"/>
                </a:lnTo>
                <a:lnTo>
                  <a:pt x="224" y="801"/>
                </a:lnTo>
                <a:lnTo>
                  <a:pt x="168" y="790"/>
                </a:lnTo>
                <a:lnTo>
                  <a:pt x="168" y="790"/>
                </a:lnTo>
                <a:lnTo>
                  <a:pt x="163" y="792"/>
                </a:lnTo>
                <a:lnTo>
                  <a:pt x="157" y="794"/>
                </a:lnTo>
                <a:lnTo>
                  <a:pt x="151" y="794"/>
                </a:lnTo>
                <a:lnTo>
                  <a:pt x="146" y="792"/>
                </a:lnTo>
                <a:lnTo>
                  <a:pt x="134" y="789"/>
                </a:lnTo>
                <a:lnTo>
                  <a:pt x="123" y="787"/>
                </a:lnTo>
                <a:lnTo>
                  <a:pt x="123" y="787"/>
                </a:lnTo>
                <a:lnTo>
                  <a:pt x="119" y="771"/>
                </a:lnTo>
                <a:lnTo>
                  <a:pt x="115" y="758"/>
                </a:lnTo>
                <a:lnTo>
                  <a:pt x="111" y="747"/>
                </a:lnTo>
                <a:lnTo>
                  <a:pt x="105" y="738"/>
                </a:lnTo>
                <a:lnTo>
                  <a:pt x="105" y="738"/>
                </a:lnTo>
                <a:lnTo>
                  <a:pt x="83" y="750"/>
                </a:lnTo>
                <a:lnTo>
                  <a:pt x="71" y="756"/>
                </a:lnTo>
                <a:lnTo>
                  <a:pt x="60" y="762"/>
                </a:lnTo>
                <a:lnTo>
                  <a:pt x="51" y="770"/>
                </a:lnTo>
                <a:lnTo>
                  <a:pt x="42" y="779"/>
                </a:lnTo>
                <a:lnTo>
                  <a:pt x="36" y="787"/>
                </a:lnTo>
                <a:lnTo>
                  <a:pt x="33" y="792"/>
                </a:lnTo>
                <a:lnTo>
                  <a:pt x="32" y="798"/>
                </a:lnTo>
                <a:lnTo>
                  <a:pt x="32" y="798"/>
                </a:lnTo>
                <a:close/>
                <a:moveTo>
                  <a:pt x="893" y="923"/>
                </a:moveTo>
                <a:lnTo>
                  <a:pt x="893" y="923"/>
                </a:lnTo>
                <a:lnTo>
                  <a:pt x="892" y="915"/>
                </a:lnTo>
                <a:lnTo>
                  <a:pt x="890" y="905"/>
                </a:lnTo>
                <a:lnTo>
                  <a:pt x="888" y="897"/>
                </a:lnTo>
                <a:lnTo>
                  <a:pt x="885" y="889"/>
                </a:lnTo>
                <a:lnTo>
                  <a:pt x="880" y="882"/>
                </a:lnTo>
                <a:lnTo>
                  <a:pt x="876" y="875"/>
                </a:lnTo>
                <a:lnTo>
                  <a:pt x="871" y="868"/>
                </a:lnTo>
                <a:lnTo>
                  <a:pt x="865" y="863"/>
                </a:lnTo>
                <a:lnTo>
                  <a:pt x="859" y="858"/>
                </a:lnTo>
                <a:lnTo>
                  <a:pt x="853" y="853"/>
                </a:lnTo>
                <a:lnTo>
                  <a:pt x="846" y="849"/>
                </a:lnTo>
                <a:lnTo>
                  <a:pt x="839" y="846"/>
                </a:lnTo>
                <a:lnTo>
                  <a:pt x="824" y="841"/>
                </a:lnTo>
                <a:lnTo>
                  <a:pt x="808" y="837"/>
                </a:lnTo>
                <a:lnTo>
                  <a:pt x="791" y="836"/>
                </a:lnTo>
                <a:lnTo>
                  <a:pt x="775" y="837"/>
                </a:lnTo>
                <a:lnTo>
                  <a:pt x="759" y="842"/>
                </a:lnTo>
                <a:lnTo>
                  <a:pt x="752" y="845"/>
                </a:lnTo>
                <a:lnTo>
                  <a:pt x="744" y="848"/>
                </a:lnTo>
                <a:lnTo>
                  <a:pt x="738" y="852"/>
                </a:lnTo>
                <a:lnTo>
                  <a:pt x="730" y="857"/>
                </a:lnTo>
                <a:lnTo>
                  <a:pt x="724" y="862"/>
                </a:lnTo>
                <a:lnTo>
                  <a:pt x="719" y="868"/>
                </a:lnTo>
                <a:lnTo>
                  <a:pt x="713" y="875"/>
                </a:lnTo>
                <a:lnTo>
                  <a:pt x="708" y="882"/>
                </a:lnTo>
                <a:lnTo>
                  <a:pt x="704" y="890"/>
                </a:lnTo>
                <a:lnTo>
                  <a:pt x="700" y="898"/>
                </a:lnTo>
                <a:lnTo>
                  <a:pt x="700" y="898"/>
                </a:lnTo>
                <a:lnTo>
                  <a:pt x="709" y="897"/>
                </a:lnTo>
                <a:lnTo>
                  <a:pt x="719" y="895"/>
                </a:lnTo>
                <a:lnTo>
                  <a:pt x="737" y="888"/>
                </a:lnTo>
                <a:lnTo>
                  <a:pt x="755" y="879"/>
                </a:lnTo>
                <a:lnTo>
                  <a:pt x="774" y="871"/>
                </a:lnTo>
                <a:lnTo>
                  <a:pt x="784" y="867"/>
                </a:lnTo>
                <a:lnTo>
                  <a:pt x="794" y="865"/>
                </a:lnTo>
                <a:lnTo>
                  <a:pt x="803" y="863"/>
                </a:lnTo>
                <a:lnTo>
                  <a:pt x="813" y="863"/>
                </a:lnTo>
                <a:lnTo>
                  <a:pt x="824" y="864"/>
                </a:lnTo>
                <a:lnTo>
                  <a:pt x="833" y="866"/>
                </a:lnTo>
                <a:lnTo>
                  <a:pt x="844" y="872"/>
                </a:lnTo>
                <a:lnTo>
                  <a:pt x="855" y="878"/>
                </a:lnTo>
                <a:lnTo>
                  <a:pt x="855" y="878"/>
                </a:lnTo>
                <a:lnTo>
                  <a:pt x="859" y="883"/>
                </a:lnTo>
                <a:lnTo>
                  <a:pt x="862" y="889"/>
                </a:lnTo>
                <a:lnTo>
                  <a:pt x="869" y="901"/>
                </a:lnTo>
                <a:lnTo>
                  <a:pt x="873" y="913"/>
                </a:lnTo>
                <a:lnTo>
                  <a:pt x="875" y="926"/>
                </a:lnTo>
                <a:lnTo>
                  <a:pt x="876" y="939"/>
                </a:lnTo>
                <a:lnTo>
                  <a:pt x="877" y="952"/>
                </a:lnTo>
                <a:lnTo>
                  <a:pt x="879" y="976"/>
                </a:lnTo>
                <a:lnTo>
                  <a:pt x="879" y="976"/>
                </a:lnTo>
                <a:lnTo>
                  <a:pt x="880" y="968"/>
                </a:lnTo>
                <a:lnTo>
                  <a:pt x="882" y="961"/>
                </a:lnTo>
                <a:lnTo>
                  <a:pt x="887" y="948"/>
                </a:lnTo>
                <a:lnTo>
                  <a:pt x="891" y="936"/>
                </a:lnTo>
                <a:lnTo>
                  <a:pt x="892" y="930"/>
                </a:lnTo>
                <a:lnTo>
                  <a:pt x="893" y="923"/>
                </a:lnTo>
                <a:lnTo>
                  <a:pt x="893" y="923"/>
                </a:lnTo>
                <a:close/>
                <a:moveTo>
                  <a:pt x="1435" y="1133"/>
                </a:moveTo>
                <a:lnTo>
                  <a:pt x="1435" y="1133"/>
                </a:lnTo>
                <a:lnTo>
                  <a:pt x="1414" y="1123"/>
                </a:lnTo>
                <a:lnTo>
                  <a:pt x="1391" y="1113"/>
                </a:lnTo>
                <a:lnTo>
                  <a:pt x="1370" y="1100"/>
                </a:lnTo>
                <a:lnTo>
                  <a:pt x="1348" y="1086"/>
                </a:lnTo>
                <a:lnTo>
                  <a:pt x="1327" y="1072"/>
                </a:lnTo>
                <a:lnTo>
                  <a:pt x="1305" y="1057"/>
                </a:lnTo>
                <a:lnTo>
                  <a:pt x="1267" y="1028"/>
                </a:lnTo>
                <a:lnTo>
                  <a:pt x="1267" y="1028"/>
                </a:lnTo>
                <a:lnTo>
                  <a:pt x="1208" y="984"/>
                </a:lnTo>
                <a:lnTo>
                  <a:pt x="1178" y="964"/>
                </a:lnTo>
                <a:lnTo>
                  <a:pt x="1148" y="944"/>
                </a:lnTo>
                <a:lnTo>
                  <a:pt x="1148" y="944"/>
                </a:lnTo>
                <a:lnTo>
                  <a:pt x="1122" y="927"/>
                </a:lnTo>
                <a:lnTo>
                  <a:pt x="1093" y="911"/>
                </a:lnTo>
                <a:lnTo>
                  <a:pt x="1065" y="895"/>
                </a:lnTo>
                <a:lnTo>
                  <a:pt x="1033" y="880"/>
                </a:lnTo>
                <a:lnTo>
                  <a:pt x="1017" y="874"/>
                </a:lnTo>
                <a:lnTo>
                  <a:pt x="1001" y="867"/>
                </a:lnTo>
                <a:lnTo>
                  <a:pt x="985" y="862"/>
                </a:lnTo>
                <a:lnTo>
                  <a:pt x="968" y="858"/>
                </a:lnTo>
                <a:lnTo>
                  <a:pt x="952" y="856"/>
                </a:lnTo>
                <a:lnTo>
                  <a:pt x="936" y="853"/>
                </a:lnTo>
                <a:lnTo>
                  <a:pt x="920" y="852"/>
                </a:lnTo>
                <a:lnTo>
                  <a:pt x="903" y="853"/>
                </a:lnTo>
                <a:lnTo>
                  <a:pt x="903" y="853"/>
                </a:lnTo>
                <a:lnTo>
                  <a:pt x="901" y="853"/>
                </a:lnTo>
                <a:lnTo>
                  <a:pt x="900" y="855"/>
                </a:lnTo>
                <a:lnTo>
                  <a:pt x="900" y="857"/>
                </a:lnTo>
                <a:lnTo>
                  <a:pt x="900" y="857"/>
                </a:lnTo>
                <a:lnTo>
                  <a:pt x="907" y="863"/>
                </a:lnTo>
                <a:lnTo>
                  <a:pt x="916" y="867"/>
                </a:lnTo>
                <a:lnTo>
                  <a:pt x="924" y="872"/>
                </a:lnTo>
                <a:lnTo>
                  <a:pt x="934" y="875"/>
                </a:lnTo>
                <a:lnTo>
                  <a:pt x="954" y="881"/>
                </a:lnTo>
                <a:lnTo>
                  <a:pt x="976" y="886"/>
                </a:lnTo>
                <a:lnTo>
                  <a:pt x="997" y="891"/>
                </a:lnTo>
                <a:lnTo>
                  <a:pt x="1017" y="897"/>
                </a:lnTo>
                <a:lnTo>
                  <a:pt x="1027" y="901"/>
                </a:lnTo>
                <a:lnTo>
                  <a:pt x="1036" y="905"/>
                </a:lnTo>
                <a:lnTo>
                  <a:pt x="1043" y="910"/>
                </a:lnTo>
                <a:lnTo>
                  <a:pt x="1051" y="917"/>
                </a:lnTo>
                <a:lnTo>
                  <a:pt x="1051" y="917"/>
                </a:lnTo>
                <a:lnTo>
                  <a:pt x="1044" y="919"/>
                </a:lnTo>
                <a:lnTo>
                  <a:pt x="1037" y="920"/>
                </a:lnTo>
                <a:lnTo>
                  <a:pt x="1029" y="920"/>
                </a:lnTo>
                <a:lnTo>
                  <a:pt x="1021" y="919"/>
                </a:lnTo>
                <a:lnTo>
                  <a:pt x="1002" y="913"/>
                </a:lnTo>
                <a:lnTo>
                  <a:pt x="984" y="908"/>
                </a:lnTo>
                <a:lnTo>
                  <a:pt x="966" y="903"/>
                </a:lnTo>
                <a:lnTo>
                  <a:pt x="957" y="902"/>
                </a:lnTo>
                <a:lnTo>
                  <a:pt x="949" y="901"/>
                </a:lnTo>
                <a:lnTo>
                  <a:pt x="940" y="902"/>
                </a:lnTo>
                <a:lnTo>
                  <a:pt x="933" y="904"/>
                </a:lnTo>
                <a:lnTo>
                  <a:pt x="926" y="907"/>
                </a:lnTo>
                <a:lnTo>
                  <a:pt x="921" y="912"/>
                </a:lnTo>
                <a:lnTo>
                  <a:pt x="921" y="912"/>
                </a:lnTo>
                <a:lnTo>
                  <a:pt x="976" y="928"/>
                </a:lnTo>
                <a:lnTo>
                  <a:pt x="1002" y="936"/>
                </a:lnTo>
                <a:lnTo>
                  <a:pt x="1027" y="943"/>
                </a:lnTo>
                <a:lnTo>
                  <a:pt x="1052" y="952"/>
                </a:lnTo>
                <a:lnTo>
                  <a:pt x="1075" y="962"/>
                </a:lnTo>
                <a:lnTo>
                  <a:pt x="1098" y="973"/>
                </a:lnTo>
                <a:lnTo>
                  <a:pt x="1120" y="986"/>
                </a:lnTo>
                <a:lnTo>
                  <a:pt x="1120" y="986"/>
                </a:lnTo>
                <a:lnTo>
                  <a:pt x="1134" y="996"/>
                </a:lnTo>
                <a:lnTo>
                  <a:pt x="1147" y="1007"/>
                </a:lnTo>
                <a:lnTo>
                  <a:pt x="1173" y="1029"/>
                </a:lnTo>
                <a:lnTo>
                  <a:pt x="1184" y="1041"/>
                </a:lnTo>
                <a:lnTo>
                  <a:pt x="1197" y="1052"/>
                </a:lnTo>
                <a:lnTo>
                  <a:pt x="1211" y="1061"/>
                </a:lnTo>
                <a:lnTo>
                  <a:pt x="1225" y="1070"/>
                </a:lnTo>
                <a:lnTo>
                  <a:pt x="1225" y="1070"/>
                </a:lnTo>
                <a:lnTo>
                  <a:pt x="1228" y="1076"/>
                </a:lnTo>
                <a:lnTo>
                  <a:pt x="1232" y="1082"/>
                </a:lnTo>
                <a:lnTo>
                  <a:pt x="1239" y="1094"/>
                </a:lnTo>
                <a:lnTo>
                  <a:pt x="1242" y="1100"/>
                </a:lnTo>
                <a:lnTo>
                  <a:pt x="1244" y="1106"/>
                </a:lnTo>
                <a:lnTo>
                  <a:pt x="1244" y="1113"/>
                </a:lnTo>
                <a:lnTo>
                  <a:pt x="1243" y="1119"/>
                </a:lnTo>
                <a:lnTo>
                  <a:pt x="1243" y="1119"/>
                </a:lnTo>
                <a:lnTo>
                  <a:pt x="1234" y="1119"/>
                </a:lnTo>
                <a:lnTo>
                  <a:pt x="1227" y="1117"/>
                </a:lnTo>
                <a:lnTo>
                  <a:pt x="1222" y="1113"/>
                </a:lnTo>
                <a:lnTo>
                  <a:pt x="1218" y="1107"/>
                </a:lnTo>
                <a:lnTo>
                  <a:pt x="1210" y="1097"/>
                </a:lnTo>
                <a:lnTo>
                  <a:pt x="1206" y="1091"/>
                </a:lnTo>
                <a:lnTo>
                  <a:pt x="1200" y="1088"/>
                </a:lnTo>
                <a:lnTo>
                  <a:pt x="1200" y="1088"/>
                </a:lnTo>
                <a:lnTo>
                  <a:pt x="1188" y="1103"/>
                </a:lnTo>
                <a:lnTo>
                  <a:pt x="1174" y="1120"/>
                </a:lnTo>
                <a:lnTo>
                  <a:pt x="1167" y="1130"/>
                </a:lnTo>
                <a:lnTo>
                  <a:pt x="1162" y="1139"/>
                </a:lnTo>
                <a:lnTo>
                  <a:pt x="1160" y="1148"/>
                </a:lnTo>
                <a:lnTo>
                  <a:pt x="1159" y="1153"/>
                </a:lnTo>
                <a:lnTo>
                  <a:pt x="1159" y="1158"/>
                </a:lnTo>
                <a:lnTo>
                  <a:pt x="1159" y="1158"/>
                </a:lnTo>
                <a:lnTo>
                  <a:pt x="1163" y="1158"/>
                </a:lnTo>
                <a:lnTo>
                  <a:pt x="1166" y="1158"/>
                </a:lnTo>
                <a:lnTo>
                  <a:pt x="1174" y="1160"/>
                </a:lnTo>
                <a:lnTo>
                  <a:pt x="1181" y="1164"/>
                </a:lnTo>
                <a:lnTo>
                  <a:pt x="1190" y="1168"/>
                </a:lnTo>
                <a:lnTo>
                  <a:pt x="1197" y="1174"/>
                </a:lnTo>
                <a:lnTo>
                  <a:pt x="1206" y="1178"/>
                </a:lnTo>
                <a:lnTo>
                  <a:pt x="1215" y="1181"/>
                </a:lnTo>
                <a:lnTo>
                  <a:pt x="1225" y="1182"/>
                </a:lnTo>
                <a:lnTo>
                  <a:pt x="1225" y="1182"/>
                </a:lnTo>
                <a:lnTo>
                  <a:pt x="1315" y="1228"/>
                </a:lnTo>
                <a:lnTo>
                  <a:pt x="1362" y="1251"/>
                </a:lnTo>
                <a:lnTo>
                  <a:pt x="1409" y="1273"/>
                </a:lnTo>
                <a:lnTo>
                  <a:pt x="1459" y="1295"/>
                </a:lnTo>
                <a:lnTo>
                  <a:pt x="1483" y="1304"/>
                </a:lnTo>
                <a:lnTo>
                  <a:pt x="1509" y="1314"/>
                </a:lnTo>
                <a:lnTo>
                  <a:pt x="1533" y="1322"/>
                </a:lnTo>
                <a:lnTo>
                  <a:pt x="1559" y="1330"/>
                </a:lnTo>
                <a:lnTo>
                  <a:pt x="1585" y="1337"/>
                </a:lnTo>
                <a:lnTo>
                  <a:pt x="1611" y="1343"/>
                </a:lnTo>
                <a:lnTo>
                  <a:pt x="1611" y="1343"/>
                </a:lnTo>
                <a:lnTo>
                  <a:pt x="1620" y="1346"/>
                </a:lnTo>
                <a:lnTo>
                  <a:pt x="1629" y="1347"/>
                </a:lnTo>
                <a:lnTo>
                  <a:pt x="1633" y="1347"/>
                </a:lnTo>
                <a:lnTo>
                  <a:pt x="1636" y="1347"/>
                </a:lnTo>
                <a:lnTo>
                  <a:pt x="1639" y="1346"/>
                </a:lnTo>
                <a:lnTo>
                  <a:pt x="1642" y="1343"/>
                </a:lnTo>
                <a:lnTo>
                  <a:pt x="1642" y="1343"/>
                </a:lnTo>
                <a:lnTo>
                  <a:pt x="1637" y="1339"/>
                </a:lnTo>
                <a:lnTo>
                  <a:pt x="1633" y="1334"/>
                </a:lnTo>
                <a:lnTo>
                  <a:pt x="1623" y="1327"/>
                </a:lnTo>
                <a:lnTo>
                  <a:pt x="1612" y="1321"/>
                </a:lnTo>
                <a:lnTo>
                  <a:pt x="1600" y="1317"/>
                </a:lnTo>
                <a:lnTo>
                  <a:pt x="1575" y="1312"/>
                </a:lnTo>
                <a:lnTo>
                  <a:pt x="1562" y="1309"/>
                </a:lnTo>
                <a:lnTo>
                  <a:pt x="1551" y="1304"/>
                </a:lnTo>
                <a:lnTo>
                  <a:pt x="1551" y="1304"/>
                </a:lnTo>
                <a:lnTo>
                  <a:pt x="1526" y="1296"/>
                </a:lnTo>
                <a:lnTo>
                  <a:pt x="1501" y="1286"/>
                </a:lnTo>
                <a:lnTo>
                  <a:pt x="1478" y="1276"/>
                </a:lnTo>
                <a:lnTo>
                  <a:pt x="1454" y="1266"/>
                </a:lnTo>
                <a:lnTo>
                  <a:pt x="1410" y="1244"/>
                </a:lnTo>
                <a:lnTo>
                  <a:pt x="1369" y="1221"/>
                </a:lnTo>
                <a:lnTo>
                  <a:pt x="1369" y="1221"/>
                </a:lnTo>
                <a:lnTo>
                  <a:pt x="1346" y="1209"/>
                </a:lnTo>
                <a:lnTo>
                  <a:pt x="1335" y="1203"/>
                </a:lnTo>
                <a:lnTo>
                  <a:pt x="1325" y="1196"/>
                </a:lnTo>
                <a:lnTo>
                  <a:pt x="1314" y="1190"/>
                </a:lnTo>
                <a:lnTo>
                  <a:pt x="1304" y="1181"/>
                </a:lnTo>
                <a:lnTo>
                  <a:pt x="1297" y="1173"/>
                </a:lnTo>
                <a:lnTo>
                  <a:pt x="1295" y="1167"/>
                </a:lnTo>
                <a:lnTo>
                  <a:pt x="1291" y="1161"/>
                </a:lnTo>
                <a:lnTo>
                  <a:pt x="1291" y="1161"/>
                </a:lnTo>
                <a:lnTo>
                  <a:pt x="1300" y="1163"/>
                </a:lnTo>
                <a:lnTo>
                  <a:pt x="1308" y="1165"/>
                </a:lnTo>
                <a:lnTo>
                  <a:pt x="1323" y="1170"/>
                </a:lnTo>
                <a:lnTo>
                  <a:pt x="1336" y="1178"/>
                </a:lnTo>
                <a:lnTo>
                  <a:pt x="1350" y="1186"/>
                </a:lnTo>
                <a:lnTo>
                  <a:pt x="1376" y="1206"/>
                </a:lnTo>
                <a:lnTo>
                  <a:pt x="1390" y="1215"/>
                </a:lnTo>
                <a:lnTo>
                  <a:pt x="1404" y="1224"/>
                </a:lnTo>
                <a:lnTo>
                  <a:pt x="1404" y="1224"/>
                </a:lnTo>
                <a:lnTo>
                  <a:pt x="1433" y="1239"/>
                </a:lnTo>
                <a:lnTo>
                  <a:pt x="1463" y="1254"/>
                </a:lnTo>
                <a:lnTo>
                  <a:pt x="1494" y="1266"/>
                </a:lnTo>
                <a:lnTo>
                  <a:pt x="1526" y="1277"/>
                </a:lnTo>
                <a:lnTo>
                  <a:pt x="1558" y="1286"/>
                </a:lnTo>
                <a:lnTo>
                  <a:pt x="1591" y="1294"/>
                </a:lnTo>
                <a:lnTo>
                  <a:pt x="1626" y="1299"/>
                </a:lnTo>
                <a:lnTo>
                  <a:pt x="1659" y="1301"/>
                </a:lnTo>
                <a:lnTo>
                  <a:pt x="1659" y="1301"/>
                </a:lnTo>
                <a:lnTo>
                  <a:pt x="1661" y="1295"/>
                </a:lnTo>
                <a:lnTo>
                  <a:pt x="1664" y="1289"/>
                </a:lnTo>
                <a:lnTo>
                  <a:pt x="1667" y="1283"/>
                </a:lnTo>
                <a:lnTo>
                  <a:pt x="1669" y="1276"/>
                </a:lnTo>
                <a:lnTo>
                  <a:pt x="1669" y="1276"/>
                </a:lnTo>
                <a:lnTo>
                  <a:pt x="1662" y="1274"/>
                </a:lnTo>
                <a:lnTo>
                  <a:pt x="1653" y="1272"/>
                </a:lnTo>
                <a:lnTo>
                  <a:pt x="1637" y="1266"/>
                </a:lnTo>
                <a:lnTo>
                  <a:pt x="1621" y="1258"/>
                </a:lnTo>
                <a:lnTo>
                  <a:pt x="1603" y="1252"/>
                </a:lnTo>
                <a:lnTo>
                  <a:pt x="1603" y="1252"/>
                </a:lnTo>
                <a:lnTo>
                  <a:pt x="1593" y="1251"/>
                </a:lnTo>
                <a:lnTo>
                  <a:pt x="1584" y="1249"/>
                </a:lnTo>
                <a:lnTo>
                  <a:pt x="1563" y="1246"/>
                </a:lnTo>
                <a:lnTo>
                  <a:pt x="1554" y="1244"/>
                </a:lnTo>
                <a:lnTo>
                  <a:pt x="1545" y="1241"/>
                </a:lnTo>
                <a:lnTo>
                  <a:pt x="1542" y="1238"/>
                </a:lnTo>
                <a:lnTo>
                  <a:pt x="1539" y="1236"/>
                </a:lnTo>
                <a:lnTo>
                  <a:pt x="1536" y="1231"/>
                </a:lnTo>
                <a:lnTo>
                  <a:pt x="1533" y="1228"/>
                </a:lnTo>
                <a:lnTo>
                  <a:pt x="1533" y="1228"/>
                </a:lnTo>
                <a:lnTo>
                  <a:pt x="1551" y="1227"/>
                </a:lnTo>
                <a:lnTo>
                  <a:pt x="1567" y="1228"/>
                </a:lnTo>
                <a:lnTo>
                  <a:pt x="1582" y="1229"/>
                </a:lnTo>
                <a:lnTo>
                  <a:pt x="1597" y="1230"/>
                </a:lnTo>
                <a:lnTo>
                  <a:pt x="1624" y="1236"/>
                </a:lnTo>
                <a:lnTo>
                  <a:pt x="1652" y="1242"/>
                </a:lnTo>
                <a:lnTo>
                  <a:pt x="1652" y="1242"/>
                </a:lnTo>
                <a:lnTo>
                  <a:pt x="1654" y="1231"/>
                </a:lnTo>
                <a:lnTo>
                  <a:pt x="1657" y="1223"/>
                </a:lnTo>
                <a:lnTo>
                  <a:pt x="1658" y="1208"/>
                </a:lnTo>
                <a:lnTo>
                  <a:pt x="1659" y="1193"/>
                </a:lnTo>
                <a:lnTo>
                  <a:pt x="1660" y="1186"/>
                </a:lnTo>
                <a:lnTo>
                  <a:pt x="1663" y="1179"/>
                </a:lnTo>
                <a:lnTo>
                  <a:pt x="1663" y="1179"/>
                </a:lnTo>
                <a:lnTo>
                  <a:pt x="1647" y="1175"/>
                </a:lnTo>
                <a:lnTo>
                  <a:pt x="1632" y="1170"/>
                </a:lnTo>
                <a:lnTo>
                  <a:pt x="1603" y="1165"/>
                </a:lnTo>
                <a:lnTo>
                  <a:pt x="1574" y="1161"/>
                </a:lnTo>
                <a:lnTo>
                  <a:pt x="1545" y="1158"/>
                </a:lnTo>
                <a:lnTo>
                  <a:pt x="1517" y="1154"/>
                </a:lnTo>
                <a:lnTo>
                  <a:pt x="1491" y="1149"/>
                </a:lnTo>
                <a:lnTo>
                  <a:pt x="1463" y="1143"/>
                </a:lnTo>
                <a:lnTo>
                  <a:pt x="1449" y="1138"/>
                </a:lnTo>
                <a:lnTo>
                  <a:pt x="1435" y="1133"/>
                </a:lnTo>
                <a:lnTo>
                  <a:pt x="1435" y="1133"/>
                </a:lnTo>
                <a:close/>
                <a:moveTo>
                  <a:pt x="841" y="1000"/>
                </a:moveTo>
                <a:lnTo>
                  <a:pt x="841" y="1000"/>
                </a:lnTo>
                <a:lnTo>
                  <a:pt x="796" y="986"/>
                </a:lnTo>
                <a:lnTo>
                  <a:pt x="775" y="981"/>
                </a:lnTo>
                <a:lnTo>
                  <a:pt x="756" y="974"/>
                </a:lnTo>
                <a:lnTo>
                  <a:pt x="739" y="967"/>
                </a:lnTo>
                <a:lnTo>
                  <a:pt x="722" y="958"/>
                </a:lnTo>
                <a:lnTo>
                  <a:pt x="706" y="949"/>
                </a:lnTo>
                <a:lnTo>
                  <a:pt x="690" y="937"/>
                </a:lnTo>
                <a:lnTo>
                  <a:pt x="690" y="937"/>
                </a:lnTo>
                <a:lnTo>
                  <a:pt x="693" y="948"/>
                </a:lnTo>
                <a:lnTo>
                  <a:pt x="698" y="958"/>
                </a:lnTo>
                <a:lnTo>
                  <a:pt x="704" y="967"/>
                </a:lnTo>
                <a:lnTo>
                  <a:pt x="711" y="976"/>
                </a:lnTo>
                <a:lnTo>
                  <a:pt x="720" y="983"/>
                </a:lnTo>
                <a:lnTo>
                  <a:pt x="729" y="989"/>
                </a:lnTo>
                <a:lnTo>
                  <a:pt x="740" y="995"/>
                </a:lnTo>
                <a:lnTo>
                  <a:pt x="751" y="999"/>
                </a:lnTo>
                <a:lnTo>
                  <a:pt x="762" y="1002"/>
                </a:lnTo>
                <a:lnTo>
                  <a:pt x="773" y="1006"/>
                </a:lnTo>
                <a:lnTo>
                  <a:pt x="785" y="1007"/>
                </a:lnTo>
                <a:lnTo>
                  <a:pt x="797" y="1008"/>
                </a:lnTo>
                <a:lnTo>
                  <a:pt x="809" y="1008"/>
                </a:lnTo>
                <a:lnTo>
                  <a:pt x="819" y="1006"/>
                </a:lnTo>
                <a:lnTo>
                  <a:pt x="830" y="1003"/>
                </a:lnTo>
                <a:lnTo>
                  <a:pt x="841" y="1000"/>
                </a:lnTo>
                <a:lnTo>
                  <a:pt x="841" y="1000"/>
                </a:lnTo>
                <a:close/>
                <a:moveTo>
                  <a:pt x="903" y="997"/>
                </a:moveTo>
                <a:lnTo>
                  <a:pt x="903" y="997"/>
                </a:lnTo>
                <a:lnTo>
                  <a:pt x="912" y="1007"/>
                </a:lnTo>
                <a:lnTo>
                  <a:pt x="922" y="1016"/>
                </a:lnTo>
                <a:lnTo>
                  <a:pt x="933" y="1025"/>
                </a:lnTo>
                <a:lnTo>
                  <a:pt x="944" y="1033"/>
                </a:lnTo>
                <a:lnTo>
                  <a:pt x="966" y="1049"/>
                </a:lnTo>
                <a:lnTo>
                  <a:pt x="977" y="1058"/>
                </a:lnTo>
                <a:lnTo>
                  <a:pt x="987" y="1067"/>
                </a:lnTo>
                <a:lnTo>
                  <a:pt x="987" y="1067"/>
                </a:lnTo>
                <a:lnTo>
                  <a:pt x="1031" y="1028"/>
                </a:lnTo>
                <a:lnTo>
                  <a:pt x="1075" y="989"/>
                </a:lnTo>
                <a:lnTo>
                  <a:pt x="1075" y="989"/>
                </a:lnTo>
                <a:lnTo>
                  <a:pt x="1056" y="981"/>
                </a:lnTo>
                <a:lnTo>
                  <a:pt x="1032" y="971"/>
                </a:lnTo>
                <a:lnTo>
                  <a:pt x="1006" y="962"/>
                </a:lnTo>
                <a:lnTo>
                  <a:pt x="992" y="957"/>
                </a:lnTo>
                <a:lnTo>
                  <a:pt x="978" y="954"/>
                </a:lnTo>
                <a:lnTo>
                  <a:pt x="964" y="953"/>
                </a:lnTo>
                <a:lnTo>
                  <a:pt x="951" y="952"/>
                </a:lnTo>
                <a:lnTo>
                  <a:pt x="939" y="954"/>
                </a:lnTo>
                <a:lnTo>
                  <a:pt x="929" y="957"/>
                </a:lnTo>
                <a:lnTo>
                  <a:pt x="924" y="959"/>
                </a:lnTo>
                <a:lnTo>
                  <a:pt x="920" y="963"/>
                </a:lnTo>
                <a:lnTo>
                  <a:pt x="916" y="967"/>
                </a:lnTo>
                <a:lnTo>
                  <a:pt x="912" y="971"/>
                </a:lnTo>
                <a:lnTo>
                  <a:pt x="909" y="977"/>
                </a:lnTo>
                <a:lnTo>
                  <a:pt x="907" y="982"/>
                </a:lnTo>
                <a:lnTo>
                  <a:pt x="905" y="989"/>
                </a:lnTo>
                <a:lnTo>
                  <a:pt x="903" y="997"/>
                </a:lnTo>
                <a:lnTo>
                  <a:pt x="903" y="997"/>
                </a:lnTo>
                <a:close/>
                <a:moveTo>
                  <a:pt x="998" y="1147"/>
                </a:moveTo>
                <a:lnTo>
                  <a:pt x="998" y="1147"/>
                </a:lnTo>
                <a:lnTo>
                  <a:pt x="990" y="1156"/>
                </a:lnTo>
                <a:lnTo>
                  <a:pt x="982" y="1167"/>
                </a:lnTo>
                <a:lnTo>
                  <a:pt x="976" y="1179"/>
                </a:lnTo>
                <a:lnTo>
                  <a:pt x="970" y="1192"/>
                </a:lnTo>
                <a:lnTo>
                  <a:pt x="967" y="1206"/>
                </a:lnTo>
                <a:lnTo>
                  <a:pt x="965" y="1220"/>
                </a:lnTo>
                <a:lnTo>
                  <a:pt x="965" y="1227"/>
                </a:lnTo>
                <a:lnTo>
                  <a:pt x="966" y="1235"/>
                </a:lnTo>
                <a:lnTo>
                  <a:pt x="967" y="1241"/>
                </a:lnTo>
                <a:lnTo>
                  <a:pt x="970" y="1249"/>
                </a:lnTo>
                <a:lnTo>
                  <a:pt x="970" y="1249"/>
                </a:lnTo>
                <a:lnTo>
                  <a:pt x="980" y="1239"/>
                </a:lnTo>
                <a:lnTo>
                  <a:pt x="990" y="1229"/>
                </a:lnTo>
                <a:lnTo>
                  <a:pt x="1009" y="1209"/>
                </a:lnTo>
                <a:lnTo>
                  <a:pt x="1018" y="1199"/>
                </a:lnTo>
                <a:lnTo>
                  <a:pt x="1030" y="1191"/>
                </a:lnTo>
                <a:lnTo>
                  <a:pt x="1043" y="1183"/>
                </a:lnTo>
                <a:lnTo>
                  <a:pt x="1050" y="1181"/>
                </a:lnTo>
                <a:lnTo>
                  <a:pt x="1057" y="1179"/>
                </a:lnTo>
                <a:lnTo>
                  <a:pt x="1057" y="1179"/>
                </a:lnTo>
                <a:lnTo>
                  <a:pt x="1061" y="1182"/>
                </a:lnTo>
                <a:lnTo>
                  <a:pt x="1066" y="1188"/>
                </a:lnTo>
                <a:lnTo>
                  <a:pt x="1069" y="1192"/>
                </a:lnTo>
                <a:lnTo>
                  <a:pt x="1071" y="1197"/>
                </a:lnTo>
                <a:lnTo>
                  <a:pt x="1074" y="1209"/>
                </a:lnTo>
                <a:lnTo>
                  <a:pt x="1077" y="1222"/>
                </a:lnTo>
                <a:lnTo>
                  <a:pt x="1081" y="1235"/>
                </a:lnTo>
                <a:lnTo>
                  <a:pt x="1085" y="1245"/>
                </a:lnTo>
                <a:lnTo>
                  <a:pt x="1088" y="1251"/>
                </a:lnTo>
                <a:lnTo>
                  <a:pt x="1092" y="1255"/>
                </a:lnTo>
                <a:lnTo>
                  <a:pt x="1097" y="1259"/>
                </a:lnTo>
                <a:lnTo>
                  <a:pt x="1103" y="1263"/>
                </a:lnTo>
                <a:lnTo>
                  <a:pt x="1103" y="1263"/>
                </a:lnTo>
                <a:lnTo>
                  <a:pt x="1107" y="1233"/>
                </a:lnTo>
                <a:lnTo>
                  <a:pt x="1113" y="1204"/>
                </a:lnTo>
                <a:lnTo>
                  <a:pt x="1119" y="1177"/>
                </a:lnTo>
                <a:lnTo>
                  <a:pt x="1127" y="1152"/>
                </a:lnTo>
                <a:lnTo>
                  <a:pt x="1136" y="1129"/>
                </a:lnTo>
                <a:lnTo>
                  <a:pt x="1143" y="1117"/>
                </a:lnTo>
                <a:lnTo>
                  <a:pt x="1148" y="1106"/>
                </a:lnTo>
                <a:lnTo>
                  <a:pt x="1156" y="1095"/>
                </a:lnTo>
                <a:lnTo>
                  <a:pt x="1163" y="1086"/>
                </a:lnTo>
                <a:lnTo>
                  <a:pt x="1171" y="1076"/>
                </a:lnTo>
                <a:lnTo>
                  <a:pt x="1180" y="1067"/>
                </a:lnTo>
                <a:lnTo>
                  <a:pt x="1180" y="1067"/>
                </a:lnTo>
                <a:lnTo>
                  <a:pt x="1160" y="1052"/>
                </a:lnTo>
                <a:lnTo>
                  <a:pt x="1141" y="1036"/>
                </a:lnTo>
                <a:lnTo>
                  <a:pt x="1121" y="1021"/>
                </a:lnTo>
                <a:lnTo>
                  <a:pt x="1111" y="1014"/>
                </a:lnTo>
                <a:lnTo>
                  <a:pt x="1100" y="1008"/>
                </a:lnTo>
                <a:lnTo>
                  <a:pt x="1100" y="1008"/>
                </a:lnTo>
                <a:lnTo>
                  <a:pt x="1082" y="1022"/>
                </a:lnTo>
                <a:lnTo>
                  <a:pt x="1065" y="1036"/>
                </a:lnTo>
                <a:lnTo>
                  <a:pt x="1048" y="1049"/>
                </a:lnTo>
                <a:lnTo>
                  <a:pt x="1033" y="1064"/>
                </a:lnTo>
                <a:lnTo>
                  <a:pt x="1026" y="1072"/>
                </a:lnTo>
                <a:lnTo>
                  <a:pt x="1020" y="1080"/>
                </a:lnTo>
                <a:lnTo>
                  <a:pt x="1014" y="1089"/>
                </a:lnTo>
                <a:lnTo>
                  <a:pt x="1009" y="1099"/>
                </a:lnTo>
                <a:lnTo>
                  <a:pt x="1005" y="1109"/>
                </a:lnTo>
                <a:lnTo>
                  <a:pt x="1001" y="1121"/>
                </a:lnTo>
                <a:lnTo>
                  <a:pt x="999" y="1133"/>
                </a:lnTo>
                <a:lnTo>
                  <a:pt x="998" y="1147"/>
                </a:lnTo>
                <a:lnTo>
                  <a:pt x="998" y="1147"/>
                </a:lnTo>
                <a:close/>
                <a:moveTo>
                  <a:pt x="858" y="1022"/>
                </a:moveTo>
                <a:lnTo>
                  <a:pt x="858" y="1022"/>
                </a:lnTo>
                <a:lnTo>
                  <a:pt x="882" y="1050"/>
                </a:lnTo>
                <a:lnTo>
                  <a:pt x="895" y="1064"/>
                </a:lnTo>
                <a:lnTo>
                  <a:pt x="908" y="1077"/>
                </a:lnTo>
                <a:lnTo>
                  <a:pt x="923" y="1089"/>
                </a:lnTo>
                <a:lnTo>
                  <a:pt x="938" y="1101"/>
                </a:lnTo>
                <a:lnTo>
                  <a:pt x="955" y="1110"/>
                </a:lnTo>
                <a:lnTo>
                  <a:pt x="974" y="1119"/>
                </a:lnTo>
                <a:lnTo>
                  <a:pt x="974" y="1119"/>
                </a:lnTo>
                <a:lnTo>
                  <a:pt x="974" y="1114"/>
                </a:lnTo>
                <a:lnTo>
                  <a:pt x="974" y="1108"/>
                </a:lnTo>
                <a:lnTo>
                  <a:pt x="975" y="1104"/>
                </a:lnTo>
                <a:lnTo>
                  <a:pt x="977" y="1100"/>
                </a:lnTo>
                <a:lnTo>
                  <a:pt x="981" y="1092"/>
                </a:lnTo>
                <a:lnTo>
                  <a:pt x="982" y="1089"/>
                </a:lnTo>
                <a:lnTo>
                  <a:pt x="984" y="1085"/>
                </a:lnTo>
                <a:lnTo>
                  <a:pt x="984" y="1085"/>
                </a:lnTo>
                <a:lnTo>
                  <a:pt x="975" y="1082"/>
                </a:lnTo>
                <a:lnTo>
                  <a:pt x="966" y="1078"/>
                </a:lnTo>
                <a:lnTo>
                  <a:pt x="957" y="1074"/>
                </a:lnTo>
                <a:lnTo>
                  <a:pt x="950" y="1069"/>
                </a:lnTo>
                <a:lnTo>
                  <a:pt x="935" y="1057"/>
                </a:lnTo>
                <a:lnTo>
                  <a:pt x="921" y="1044"/>
                </a:lnTo>
                <a:lnTo>
                  <a:pt x="907" y="1033"/>
                </a:lnTo>
                <a:lnTo>
                  <a:pt x="900" y="1028"/>
                </a:lnTo>
                <a:lnTo>
                  <a:pt x="892" y="1025"/>
                </a:lnTo>
                <a:lnTo>
                  <a:pt x="885" y="1022"/>
                </a:lnTo>
                <a:lnTo>
                  <a:pt x="876" y="1019"/>
                </a:lnTo>
                <a:lnTo>
                  <a:pt x="868" y="1019"/>
                </a:lnTo>
                <a:lnTo>
                  <a:pt x="858" y="1022"/>
                </a:lnTo>
                <a:lnTo>
                  <a:pt x="858" y="1022"/>
                </a:lnTo>
                <a:close/>
              </a:path>
            </a:pathLst>
          </a:custGeom>
          <a:gradFill>
            <a:gsLst>
              <a:gs pos="0">
                <a:srgbClr val="7B32B2"/>
              </a:gs>
              <a:gs pos="100000">
                <a:srgbClr val="401A5D"/>
              </a:gs>
            </a:gsLst>
            <a:lin ang="5400000" scaled="0"/>
          </a:gradFill>
          <a:ln w="9525">
            <a:solidFill>
              <a:srgbClr val="7030A0"/>
            </a:solidFill>
            <a:round/>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grpSp>
        <p:nvGrpSpPr>
          <p:cNvPr id="25" name="组合 24"/>
          <p:cNvGrpSpPr/>
          <p:nvPr/>
        </p:nvGrpSpPr>
        <p:grpSpPr>
          <a:xfrm>
            <a:off x="1276985" y="163195"/>
            <a:ext cx="3019932" cy="542925"/>
            <a:chOff x="2872" y="2655"/>
            <a:chExt cx="3868" cy="855"/>
          </a:xfrm>
        </p:grpSpPr>
        <p:sp>
          <p:nvSpPr>
            <p:cNvPr id="72" name="圆角矩形 71"/>
            <p:cNvSpPr/>
            <p:nvPr/>
          </p:nvSpPr>
          <p:spPr>
            <a:xfrm>
              <a:off x="2872" y="2655"/>
              <a:ext cx="3868" cy="801"/>
            </a:xfrm>
            <a:prstGeom prst="roundRect">
              <a:avLst>
                <a:gd name="adj" fmla="val 50000"/>
              </a:avLst>
            </a:prstGeom>
            <a:solidFill>
              <a:srgbClr val="FFFFFF"/>
            </a:solidFill>
            <a:ln w="28575">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lnSpc>
                  <a:spcPct val="150000"/>
                </a:lnSpc>
              </a:pPr>
              <a:endParaRPr lang="zh-CN" altLang="zh-CN" sz="1800">
                <a:solidFill>
                  <a:schemeClr val="accent1"/>
                </a:solidFill>
                <a:latin typeface="幼圆" panose="02010509060101010101" charset="-122"/>
                <a:ea typeface="幼圆" panose="02010509060101010101" charset="-122"/>
              </a:endParaRPr>
            </a:p>
          </p:txBody>
        </p:sp>
        <p:sp>
          <p:nvSpPr>
            <p:cNvPr id="21" name="文本框 20"/>
            <p:cNvSpPr txBox="1"/>
            <p:nvPr/>
          </p:nvSpPr>
          <p:spPr>
            <a:xfrm>
              <a:off x="3327" y="2688"/>
              <a:ext cx="3282" cy="822"/>
            </a:xfrm>
            <a:prstGeom prst="rect">
              <a:avLst/>
            </a:prstGeom>
            <a:noFill/>
            <a:ln w="9525">
              <a:noFill/>
            </a:ln>
          </p:spPr>
          <p:txBody>
            <a:bodyPr wrap="square">
              <a:sp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800">
                  <a:solidFill>
                    <a:schemeClr val="tx1"/>
                  </a:solidFill>
                  <a:effectLst/>
                  <a:latin typeface="方正大黑简体" panose="02010601030101010101" charset="-122"/>
                  <a:ea typeface="方正大黑简体" panose="02010601030101010101" charset="-122"/>
                </a:rPr>
                <a:t>单元教材分析</a:t>
              </a:r>
              <a:endParaRPr lang="zh-CN" altLang="en-US" sz="2800">
                <a:solidFill>
                  <a:schemeClr val="tx1"/>
                </a:solidFill>
                <a:effectLst/>
                <a:latin typeface="方正大黑简体" panose="02010601030101010101" charset="-122"/>
                <a:ea typeface="方正大黑简体" panose="02010601030101010101" charset="-122"/>
              </a:endParaRPr>
            </a:p>
          </p:txBody>
        </p:sp>
      </p:grpSp>
      <p:graphicFrame>
        <p:nvGraphicFramePr>
          <p:cNvPr id="10" name="表格 9"/>
          <p:cNvGraphicFramePr>
            <a:graphicFrameLocks noGrp="1"/>
          </p:cNvGraphicFramePr>
          <p:nvPr>
            <p:custDataLst>
              <p:tags r:id="rId4"/>
            </p:custDataLst>
          </p:nvPr>
        </p:nvGraphicFramePr>
        <p:xfrm>
          <a:off x="859790" y="953770"/>
          <a:ext cx="8261985" cy="5506085"/>
        </p:xfrm>
        <a:graphic>
          <a:graphicData uri="http://schemas.openxmlformats.org/drawingml/2006/table">
            <a:tbl>
              <a:tblPr firstRow="1" bandRow="1">
                <a:tableStyleId>{5C22544A-7EE6-4342-B048-85BDC9FD1C3A}</a:tableStyleId>
              </a:tblPr>
              <a:tblGrid>
                <a:gridCol w="2284095"/>
                <a:gridCol w="1472565"/>
                <a:gridCol w="4505325"/>
              </a:tblGrid>
              <a:tr h="314325">
                <a:tc>
                  <a:txBody>
                    <a:bodyPr vert="horz" wrap="square"/>
                    <a:lstStyle/>
                    <a:p>
                      <a:pPr algn="ctr">
                        <a:buNone/>
                      </a:pPr>
                      <a:endParaRPr lang="zh-CN" altLang="en-US" sz="1400">
                        <a:latin typeface="宋体" panose="02010600030101010101" pitchFamily="2" charset="-122"/>
                        <a:ea typeface="宋体" panose="02010600030101010101" pitchFamily="2" charset="-122"/>
                      </a:endParaRPr>
                    </a:p>
                  </a:txBody>
                  <a:tcPr anchor="ctr"/>
                </a:tc>
                <a:tc gridSpan="2">
                  <a:txBody>
                    <a:bodyPr vert="horz" wrap="square"/>
                    <a:lstStyle/>
                    <a:p>
                      <a:pPr algn="ctr">
                        <a:buNone/>
                      </a:pPr>
                      <a:r>
                        <a:rPr lang="zh-CN" altLang="en-US" sz="1400">
                          <a:latin typeface="宋体" panose="02010600030101010101" pitchFamily="2" charset="-122"/>
                          <a:ea typeface="宋体" panose="02010600030101010101" pitchFamily="2" charset="-122"/>
                        </a:rPr>
                        <a:t>内容安排</a:t>
                      </a:r>
                      <a:endParaRPr lang="zh-CN" altLang="en-US" sz="1400">
                        <a:latin typeface="宋体" panose="02010600030101010101" pitchFamily="2" charset="-122"/>
                        <a:ea typeface="宋体" panose="02010600030101010101" pitchFamily="2" charset="-122"/>
                      </a:endParaRPr>
                    </a:p>
                  </a:txBody>
                  <a:tcPr anchor="ctr"/>
                </a:tc>
                <a:tc hMerge="1">
                  <a:txBody>
                    <a:bodyPr vert="horz" wrap="square"/>
                    <a:lstStyle/>
                    <a:p/>
                  </a:txBody>
                  <a:tcPr anchor="ctr"/>
                </a:tc>
              </a:tr>
              <a:tr h="304800">
                <a:tc rowSpan="4">
                  <a:txBody>
                    <a:bodyPr vert="horz" wrap="square"/>
                    <a:lstStyle/>
                    <a:p>
                      <a:pPr algn="ctr">
                        <a:buNone/>
                      </a:pPr>
                      <a:r>
                        <a:rPr lang="zh-CN" altLang="en-US" sz="1400" b="1">
                          <a:latin typeface="宋体" panose="02010600030101010101" pitchFamily="2" charset="-122"/>
                          <a:ea typeface="宋体" panose="02010600030101010101" pitchFamily="2" charset="-122"/>
                        </a:rPr>
                        <a:t>小数的意义和读写法</a:t>
                      </a:r>
                      <a:endParaRPr lang="zh-CN" altLang="en-US" sz="1400" b="1">
                        <a:latin typeface="宋体" panose="02010600030101010101" pitchFamily="2" charset="-122"/>
                        <a:ea typeface="宋体" panose="02010600030101010101" pitchFamily="2" charset="-122"/>
                      </a:endParaRPr>
                    </a:p>
                  </a:txBody>
                  <a:tcPr anchor="ctr"/>
                </a:tc>
                <a:tc>
                  <a:txBody>
                    <a:bodyPr vert="horz" wrap="square"/>
                    <a:lstStyle/>
                    <a:p>
                      <a:pPr algn="ctr">
                        <a:buNone/>
                      </a:pPr>
                      <a:r>
                        <a:rPr lang="zh-CN" altLang="en-US" sz="1400" b="1">
                          <a:latin typeface="宋体" panose="02010600030101010101" pitchFamily="2" charset="-122"/>
                          <a:ea typeface="宋体" panose="02010600030101010101" pitchFamily="2" charset="-122"/>
                        </a:rPr>
                        <a:t>例</a:t>
                      </a:r>
                      <a:r>
                        <a:rPr lang="en-US" altLang="zh-CN" sz="1400" b="1">
                          <a:latin typeface="宋体" panose="02010600030101010101" pitchFamily="2" charset="-122"/>
                          <a:ea typeface="宋体" panose="02010600030101010101" pitchFamily="2" charset="-122"/>
                        </a:rPr>
                        <a:t>1</a:t>
                      </a:r>
                      <a:endParaRPr lang="en-US" altLang="zh-CN" sz="1400" b="1">
                        <a:latin typeface="宋体" panose="02010600030101010101" pitchFamily="2" charset="-122"/>
                        <a:ea typeface="宋体" panose="02010600030101010101" pitchFamily="2" charset="-122"/>
                      </a:endParaRPr>
                    </a:p>
                  </a:txBody>
                  <a:tcPr anchor="ctr"/>
                </a:tc>
                <a:tc>
                  <a:txBody>
                    <a:bodyPr vert="horz" wrap="square"/>
                    <a:lstStyle/>
                    <a:p>
                      <a:pPr algn="l">
                        <a:buNone/>
                      </a:pPr>
                      <a:r>
                        <a:rPr lang="zh-CN" altLang="en-US" sz="1400" b="1">
                          <a:solidFill>
                            <a:schemeClr val="tx1"/>
                          </a:solidFill>
                          <a:latin typeface="宋体" panose="02010600030101010101" pitchFamily="2" charset="-122"/>
                          <a:ea typeface="宋体" panose="02010600030101010101" pitchFamily="2" charset="-122"/>
                        </a:rPr>
                        <a:t>小数的意义</a:t>
                      </a:r>
                      <a:endParaRPr lang="zh-CN" altLang="en-US" sz="1400" b="1">
                        <a:solidFill>
                          <a:schemeClr val="tx1"/>
                        </a:solidFill>
                        <a:latin typeface="宋体" panose="02010600030101010101" pitchFamily="2" charset="-122"/>
                        <a:ea typeface="宋体" panose="02010600030101010101" pitchFamily="2" charset="-122"/>
                      </a:endParaRPr>
                    </a:p>
                  </a:txBody>
                  <a:tcPr anchor="ctr"/>
                </a:tc>
              </a:tr>
              <a:tr h="304800">
                <a:tc vMerge="1">
                  <a:txBody>
                    <a:bodyPr vert="horz" wrap="square"/>
                    <a:lstStyle/>
                    <a:p/>
                  </a:txBody>
                  <a:tcPr anchor="ctr"/>
                </a:tc>
                <a:tc>
                  <a:txBody>
                    <a:bodyPr vert="horz" wrap="square"/>
                    <a:lstStyle/>
                    <a:p>
                      <a:pPr algn="ctr">
                        <a:buNone/>
                      </a:pPr>
                      <a:r>
                        <a:rPr lang="zh-CN" altLang="en-US" sz="1400" b="1">
                          <a:latin typeface="宋体" panose="02010600030101010101" pitchFamily="2" charset="-122"/>
                          <a:ea typeface="宋体" panose="02010600030101010101" pitchFamily="2" charset="-122"/>
                        </a:rPr>
                        <a:t>例</a:t>
                      </a:r>
                      <a:r>
                        <a:rPr lang="en-US" altLang="zh-CN" sz="1400" b="1">
                          <a:latin typeface="宋体" panose="02010600030101010101" pitchFamily="2" charset="-122"/>
                          <a:ea typeface="宋体" panose="02010600030101010101" pitchFamily="2" charset="-122"/>
                        </a:rPr>
                        <a:t>2</a:t>
                      </a:r>
                      <a:endParaRPr lang="en-US" altLang="zh-CN" sz="1400" b="1">
                        <a:latin typeface="宋体" panose="02010600030101010101" pitchFamily="2" charset="-122"/>
                        <a:ea typeface="宋体" panose="02010600030101010101" pitchFamily="2" charset="-122"/>
                      </a:endParaRPr>
                    </a:p>
                  </a:txBody>
                  <a:tcPr anchor="ctr"/>
                </a:tc>
                <a:tc>
                  <a:txBody>
                    <a:bodyPr vert="horz" wrap="square"/>
                    <a:lstStyle/>
                    <a:p>
                      <a:pPr algn="l">
                        <a:buNone/>
                      </a:pPr>
                      <a:r>
                        <a:rPr lang="zh-CN" altLang="en-US" sz="1400" b="1">
                          <a:solidFill>
                            <a:schemeClr val="tx1"/>
                          </a:solidFill>
                          <a:latin typeface="宋体" panose="02010600030101010101" pitchFamily="2" charset="-122"/>
                          <a:ea typeface="宋体" panose="02010600030101010101" pitchFamily="2" charset="-122"/>
                        </a:rPr>
                        <a:t>小数数位顺序表</a:t>
                      </a:r>
                      <a:endParaRPr lang="zh-CN" altLang="en-US" sz="1400" b="1">
                        <a:solidFill>
                          <a:schemeClr val="tx1"/>
                        </a:solidFill>
                        <a:latin typeface="宋体" panose="02010600030101010101" pitchFamily="2" charset="-122"/>
                        <a:ea typeface="宋体" panose="02010600030101010101" pitchFamily="2" charset="-122"/>
                      </a:endParaRPr>
                    </a:p>
                  </a:txBody>
                  <a:tcPr anchor="ctr"/>
                </a:tc>
              </a:tr>
              <a:tr h="304800">
                <a:tc vMerge="1">
                  <a:txBody>
                    <a:bodyPr vert="horz" wrap="square"/>
                    <a:lstStyle/>
                    <a:p/>
                  </a:txBody>
                  <a:tcPr anchor="ctr"/>
                </a:tc>
                <a:tc>
                  <a:txBody>
                    <a:bodyPr vert="horz" wrap="square"/>
                    <a:lstStyle/>
                    <a:p>
                      <a:pPr algn="ctr">
                        <a:buNone/>
                      </a:pPr>
                      <a:r>
                        <a:rPr lang="zh-CN" altLang="en-US" sz="1400" b="1">
                          <a:latin typeface="宋体" panose="02010600030101010101" pitchFamily="2" charset="-122"/>
                          <a:ea typeface="宋体" panose="02010600030101010101" pitchFamily="2" charset="-122"/>
                        </a:rPr>
                        <a:t>例</a:t>
                      </a:r>
                      <a:r>
                        <a:rPr lang="en-US" altLang="zh-CN" sz="1400" b="1">
                          <a:latin typeface="宋体" panose="02010600030101010101" pitchFamily="2" charset="-122"/>
                          <a:ea typeface="宋体" panose="02010600030101010101" pitchFamily="2" charset="-122"/>
                        </a:rPr>
                        <a:t>3</a:t>
                      </a:r>
                      <a:endParaRPr lang="en-US" altLang="zh-CN" sz="1400" b="1">
                        <a:latin typeface="宋体" panose="02010600030101010101" pitchFamily="2" charset="-122"/>
                        <a:ea typeface="宋体" panose="02010600030101010101" pitchFamily="2" charset="-122"/>
                      </a:endParaRPr>
                    </a:p>
                  </a:txBody>
                  <a:tcPr anchor="ctr"/>
                </a:tc>
                <a:tc>
                  <a:txBody>
                    <a:bodyPr vert="horz" wrap="square"/>
                    <a:lstStyle/>
                    <a:p>
                      <a:pPr algn="l">
                        <a:buNone/>
                      </a:pPr>
                      <a:r>
                        <a:rPr lang="zh-CN" altLang="en-US" sz="1400" b="1">
                          <a:solidFill>
                            <a:schemeClr val="tx1"/>
                          </a:solidFill>
                          <a:latin typeface="宋体" panose="02010600030101010101" pitchFamily="2" charset="-122"/>
                          <a:ea typeface="宋体" panose="02010600030101010101" pitchFamily="2" charset="-122"/>
                        </a:rPr>
                        <a:t>小数的读法</a:t>
                      </a:r>
                      <a:endParaRPr lang="zh-CN" altLang="en-US" sz="1400" b="1">
                        <a:solidFill>
                          <a:schemeClr val="tx1"/>
                        </a:solidFill>
                        <a:latin typeface="宋体" panose="02010600030101010101" pitchFamily="2" charset="-122"/>
                        <a:ea typeface="宋体" panose="02010600030101010101" pitchFamily="2" charset="-122"/>
                      </a:endParaRPr>
                    </a:p>
                  </a:txBody>
                  <a:tcPr anchor="ctr"/>
                </a:tc>
              </a:tr>
              <a:tr h="304800">
                <a:tc vMerge="1">
                  <a:txBody>
                    <a:bodyPr vert="horz" wrap="square"/>
                    <a:lstStyle/>
                    <a:p/>
                  </a:txBody>
                  <a:tcPr anchor="ctr"/>
                </a:tc>
                <a:tc>
                  <a:txBody>
                    <a:bodyPr vert="horz" wrap="square"/>
                    <a:lstStyle/>
                    <a:p>
                      <a:pPr algn="ctr">
                        <a:buNone/>
                      </a:pPr>
                      <a:r>
                        <a:rPr lang="zh-CN" altLang="en-US" sz="1400" b="1">
                          <a:latin typeface="宋体" panose="02010600030101010101" pitchFamily="2" charset="-122"/>
                          <a:ea typeface="宋体" panose="02010600030101010101" pitchFamily="2" charset="-122"/>
                        </a:rPr>
                        <a:t>例</a:t>
                      </a:r>
                      <a:r>
                        <a:rPr lang="en-US" altLang="zh-CN" sz="1400" b="1">
                          <a:latin typeface="宋体" panose="02010600030101010101" pitchFamily="2" charset="-122"/>
                          <a:ea typeface="宋体" panose="02010600030101010101" pitchFamily="2" charset="-122"/>
                        </a:rPr>
                        <a:t>4</a:t>
                      </a:r>
                      <a:endParaRPr lang="en-US" altLang="zh-CN" sz="1400" b="1">
                        <a:latin typeface="宋体" panose="02010600030101010101" pitchFamily="2" charset="-122"/>
                        <a:ea typeface="宋体" panose="02010600030101010101" pitchFamily="2" charset="-122"/>
                      </a:endParaRPr>
                    </a:p>
                  </a:txBody>
                  <a:tcPr anchor="ctr"/>
                </a:tc>
                <a:tc>
                  <a:txBody>
                    <a:bodyPr vert="horz" wrap="square"/>
                    <a:lstStyle/>
                    <a:p>
                      <a:pPr algn="l">
                        <a:buNone/>
                      </a:pPr>
                      <a:r>
                        <a:rPr lang="zh-CN" altLang="en-US" sz="1400" b="1">
                          <a:solidFill>
                            <a:schemeClr val="tx1"/>
                          </a:solidFill>
                          <a:latin typeface="宋体" panose="02010600030101010101" pitchFamily="2" charset="-122"/>
                          <a:ea typeface="宋体" panose="02010600030101010101" pitchFamily="2" charset="-122"/>
                        </a:rPr>
                        <a:t>小数的写法</a:t>
                      </a:r>
                      <a:endParaRPr lang="zh-CN" altLang="en-US" sz="1400" b="1">
                        <a:solidFill>
                          <a:schemeClr val="tx1"/>
                        </a:solidFill>
                        <a:latin typeface="宋体" panose="02010600030101010101" pitchFamily="2" charset="-122"/>
                        <a:ea typeface="宋体" panose="02010600030101010101" pitchFamily="2" charset="-122"/>
                      </a:endParaRPr>
                    </a:p>
                  </a:txBody>
                  <a:tcPr anchor="ctr"/>
                </a:tc>
              </a:tr>
              <a:tr h="304800">
                <a:tc rowSpan="4">
                  <a:txBody>
                    <a:bodyPr vert="horz" wrap="square"/>
                    <a:lstStyle/>
                    <a:p>
                      <a:pPr algn="ctr">
                        <a:buNone/>
                      </a:pPr>
                      <a:r>
                        <a:rPr lang="zh-CN" altLang="en-US" sz="1400" b="1">
                          <a:latin typeface="宋体" panose="02010600030101010101" pitchFamily="2" charset="-122"/>
                          <a:ea typeface="宋体" panose="02010600030101010101" pitchFamily="2" charset="-122"/>
                        </a:rPr>
                        <a:t>小数的性质和大小比较</a:t>
                      </a:r>
                      <a:endParaRPr lang="zh-CN" altLang="en-US" sz="1400" b="1">
                        <a:latin typeface="宋体" panose="02010600030101010101" pitchFamily="2" charset="-122"/>
                        <a:ea typeface="宋体" panose="02010600030101010101" pitchFamily="2" charset="-122"/>
                      </a:endParaRPr>
                    </a:p>
                  </a:txBody>
                  <a:tcPr anchor="ctr"/>
                </a:tc>
                <a:tc>
                  <a:txBody>
                    <a:bodyPr vert="horz" wrap="square"/>
                    <a:lstStyle/>
                    <a:p>
                      <a:pPr algn="ctr">
                        <a:buNone/>
                      </a:pPr>
                      <a:r>
                        <a:rPr lang="zh-CN" altLang="en-US" sz="1400" b="1">
                          <a:latin typeface="宋体" panose="02010600030101010101" pitchFamily="2" charset="-122"/>
                          <a:ea typeface="宋体" panose="02010600030101010101" pitchFamily="2" charset="-122"/>
                        </a:rPr>
                        <a:t>例</a:t>
                      </a:r>
                      <a:r>
                        <a:rPr lang="en-US" altLang="zh-CN" sz="1400" b="1">
                          <a:latin typeface="宋体" panose="02010600030101010101" pitchFamily="2" charset="-122"/>
                          <a:ea typeface="宋体" panose="02010600030101010101" pitchFamily="2" charset="-122"/>
                        </a:rPr>
                        <a:t>1</a:t>
                      </a:r>
                      <a:r>
                        <a:rPr lang="zh-CN" altLang="en-US" sz="1400" b="1">
                          <a:latin typeface="宋体" panose="02010600030101010101" pitchFamily="2" charset="-122"/>
                          <a:ea typeface="宋体" panose="02010600030101010101" pitchFamily="2" charset="-122"/>
                        </a:rPr>
                        <a:t>、例</a:t>
                      </a:r>
                      <a:r>
                        <a:rPr lang="en-US" altLang="zh-CN" sz="1400" b="1">
                          <a:latin typeface="宋体" panose="02010600030101010101" pitchFamily="2" charset="-122"/>
                          <a:ea typeface="宋体" panose="02010600030101010101" pitchFamily="2" charset="-122"/>
                        </a:rPr>
                        <a:t>2</a:t>
                      </a:r>
                      <a:endParaRPr lang="en-US" altLang="zh-CN" sz="1400" b="1">
                        <a:latin typeface="宋体" panose="02010600030101010101" pitchFamily="2" charset="-122"/>
                        <a:ea typeface="宋体" panose="02010600030101010101" pitchFamily="2" charset="-122"/>
                      </a:endParaRPr>
                    </a:p>
                  </a:txBody>
                  <a:tcPr anchor="ctr"/>
                </a:tc>
                <a:tc>
                  <a:txBody>
                    <a:bodyPr vert="horz" wrap="square"/>
                    <a:lstStyle/>
                    <a:p>
                      <a:pPr algn="l">
                        <a:buNone/>
                      </a:pPr>
                      <a:r>
                        <a:rPr lang="zh-CN" altLang="en-US" sz="1400" b="1">
                          <a:solidFill>
                            <a:schemeClr val="tx1"/>
                          </a:solidFill>
                          <a:latin typeface="宋体" panose="02010600030101010101" pitchFamily="2" charset="-122"/>
                          <a:ea typeface="宋体" panose="02010600030101010101" pitchFamily="2" charset="-122"/>
                        </a:rPr>
                        <a:t>小数的性质</a:t>
                      </a:r>
                      <a:endParaRPr lang="zh-CN" altLang="en-US" sz="1400" b="1">
                        <a:solidFill>
                          <a:schemeClr val="tx1"/>
                        </a:solidFill>
                        <a:latin typeface="宋体" panose="02010600030101010101" pitchFamily="2" charset="-122"/>
                        <a:ea typeface="宋体" panose="02010600030101010101" pitchFamily="2" charset="-122"/>
                      </a:endParaRPr>
                    </a:p>
                  </a:txBody>
                  <a:tcPr anchor="ctr"/>
                </a:tc>
              </a:tr>
              <a:tr h="304800">
                <a:tc vMerge="1">
                  <a:txBody>
                    <a:bodyPr vert="horz" wrap="square"/>
                    <a:lstStyle/>
                    <a:p/>
                  </a:txBody>
                  <a:tcPr anchor="ctr"/>
                </a:tc>
                <a:tc>
                  <a:txBody>
                    <a:bodyPr vert="horz" wrap="square"/>
                    <a:lstStyle/>
                    <a:p>
                      <a:pPr algn="ctr">
                        <a:buNone/>
                      </a:pPr>
                      <a:r>
                        <a:rPr lang="zh-CN" altLang="en-US" sz="1400" b="1">
                          <a:latin typeface="宋体" panose="02010600030101010101" pitchFamily="2" charset="-122"/>
                          <a:ea typeface="宋体" panose="02010600030101010101" pitchFamily="2" charset="-122"/>
                        </a:rPr>
                        <a:t>例</a:t>
                      </a:r>
                      <a:r>
                        <a:rPr lang="en-US" altLang="zh-CN" sz="1400" b="1">
                          <a:latin typeface="宋体" panose="02010600030101010101" pitchFamily="2" charset="-122"/>
                          <a:ea typeface="宋体" panose="02010600030101010101" pitchFamily="2" charset="-122"/>
                        </a:rPr>
                        <a:t>3</a:t>
                      </a:r>
                      <a:endParaRPr lang="en-US" altLang="zh-CN" sz="1400" b="1">
                        <a:latin typeface="宋体" panose="02010600030101010101" pitchFamily="2" charset="-122"/>
                        <a:ea typeface="宋体" panose="02010600030101010101" pitchFamily="2" charset="-122"/>
                      </a:endParaRPr>
                    </a:p>
                  </a:txBody>
                  <a:tcPr anchor="ctr"/>
                </a:tc>
                <a:tc>
                  <a:txBody>
                    <a:bodyPr vert="horz" wrap="square"/>
                    <a:lstStyle/>
                    <a:p>
                      <a:pPr algn="l">
                        <a:buNone/>
                      </a:pPr>
                      <a:r>
                        <a:rPr lang="zh-CN" altLang="en-US" sz="1400" b="1">
                          <a:solidFill>
                            <a:schemeClr val="tx1"/>
                          </a:solidFill>
                          <a:latin typeface="宋体" panose="02010600030101010101" pitchFamily="2" charset="-122"/>
                          <a:ea typeface="宋体" panose="02010600030101010101" pitchFamily="2" charset="-122"/>
                        </a:rPr>
                        <a:t>小数性质应用</a:t>
                      </a:r>
                      <a:r>
                        <a:rPr lang="en-US" altLang="zh-CN" sz="1400" b="1">
                          <a:solidFill>
                            <a:schemeClr val="tx1"/>
                          </a:solidFill>
                          <a:latin typeface="宋体" panose="02010600030101010101" pitchFamily="2" charset="-122"/>
                          <a:ea typeface="宋体" panose="02010600030101010101" pitchFamily="2" charset="-122"/>
                        </a:rPr>
                        <a:t>—</a:t>
                      </a:r>
                      <a:r>
                        <a:rPr lang="zh-CN" altLang="en-US" sz="1400" b="1">
                          <a:solidFill>
                            <a:schemeClr val="tx1"/>
                          </a:solidFill>
                          <a:latin typeface="宋体" panose="02010600030101010101" pitchFamily="2" charset="-122"/>
                          <a:ea typeface="宋体" panose="02010600030101010101" pitchFamily="2" charset="-122"/>
                        </a:rPr>
                        <a:t>化简小数</a:t>
                      </a:r>
                      <a:endParaRPr lang="zh-CN" altLang="en-US" sz="1400" b="1">
                        <a:solidFill>
                          <a:schemeClr val="tx1"/>
                        </a:solidFill>
                        <a:latin typeface="宋体" panose="02010600030101010101" pitchFamily="2" charset="-122"/>
                        <a:ea typeface="宋体" panose="02010600030101010101" pitchFamily="2" charset="-122"/>
                      </a:endParaRPr>
                    </a:p>
                  </a:txBody>
                  <a:tcPr anchor="ctr"/>
                </a:tc>
              </a:tr>
              <a:tr h="314960">
                <a:tc vMerge="1">
                  <a:txBody>
                    <a:bodyPr vert="horz" wrap="square"/>
                    <a:lstStyle/>
                    <a:p/>
                  </a:txBody>
                  <a:tcPr anchor="ctr"/>
                </a:tc>
                <a:tc>
                  <a:txBody>
                    <a:bodyPr vert="horz" wrap="square"/>
                    <a:lstStyle/>
                    <a:p>
                      <a:pPr algn="ctr">
                        <a:buNone/>
                      </a:pPr>
                      <a:r>
                        <a:rPr lang="zh-CN" altLang="en-US" sz="1400" b="1">
                          <a:latin typeface="宋体" panose="02010600030101010101" pitchFamily="2" charset="-122"/>
                          <a:ea typeface="宋体" panose="02010600030101010101" pitchFamily="2" charset="-122"/>
                        </a:rPr>
                        <a:t>例</a:t>
                      </a:r>
                      <a:r>
                        <a:rPr lang="en-US" altLang="zh-CN" sz="1400" b="1">
                          <a:latin typeface="宋体" panose="02010600030101010101" pitchFamily="2" charset="-122"/>
                          <a:ea typeface="宋体" panose="02010600030101010101" pitchFamily="2" charset="-122"/>
                        </a:rPr>
                        <a:t>4</a:t>
                      </a:r>
                      <a:endParaRPr lang="en-US" altLang="zh-CN" sz="1400" b="1">
                        <a:latin typeface="宋体" panose="02010600030101010101" pitchFamily="2" charset="-122"/>
                        <a:ea typeface="宋体" panose="02010600030101010101" pitchFamily="2" charset="-122"/>
                      </a:endParaRPr>
                    </a:p>
                  </a:txBody>
                  <a:tcPr anchor="ctr"/>
                </a:tc>
                <a:tc>
                  <a:txBody>
                    <a:bodyPr vert="horz" wrap="square"/>
                    <a:lstStyle/>
                    <a:p>
                      <a:pPr algn="l">
                        <a:buNone/>
                      </a:pPr>
                      <a:r>
                        <a:rPr lang="zh-CN" altLang="en-US" sz="1400" b="1">
                          <a:solidFill>
                            <a:schemeClr val="tx1"/>
                          </a:solidFill>
                          <a:latin typeface="宋体" panose="02010600030101010101" pitchFamily="2" charset="-122"/>
                          <a:ea typeface="宋体" panose="02010600030101010101" pitchFamily="2" charset="-122"/>
                        </a:rPr>
                        <a:t>小数性质应用</a:t>
                      </a:r>
                      <a:r>
                        <a:rPr lang="en-US" altLang="zh-CN" sz="1400" b="1">
                          <a:solidFill>
                            <a:schemeClr val="tx1"/>
                          </a:solidFill>
                          <a:latin typeface="宋体" panose="02010600030101010101" pitchFamily="2" charset="-122"/>
                          <a:ea typeface="宋体" panose="02010600030101010101" pitchFamily="2" charset="-122"/>
                        </a:rPr>
                        <a:t>—</a:t>
                      </a:r>
                      <a:r>
                        <a:rPr lang="zh-CN" altLang="en-US" sz="1400" b="1">
                          <a:solidFill>
                            <a:schemeClr val="tx1"/>
                          </a:solidFill>
                          <a:latin typeface="宋体" panose="02010600030101010101" pitchFamily="2" charset="-122"/>
                          <a:ea typeface="宋体" panose="02010600030101010101" pitchFamily="2" charset="-122"/>
                        </a:rPr>
                        <a:t>改写小数</a:t>
                      </a:r>
                      <a:endParaRPr lang="zh-CN" altLang="en-US" sz="1400" b="1">
                        <a:solidFill>
                          <a:schemeClr val="tx1"/>
                        </a:solidFill>
                        <a:latin typeface="宋体" panose="02010600030101010101" pitchFamily="2" charset="-122"/>
                        <a:ea typeface="宋体" panose="02010600030101010101" pitchFamily="2" charset="-122"/>
                      </a:endParaRPr>
                    </a:p>
                  </a:txBody>
                  <a:tcPr anchor="ctr"/>
                </a:tc>
              </a:tr>
              <a:tr h="304800">
                <a:tc vMerge="1">
                  <a:txBody>
                    <a:bodyPr vert="horz" wrap="square"/>
                    <a:lstStyle/>
                    <a:p/>
                  </a:txBody>
                  <a:tcPr anchor="ctr"/>
                </a:tc>
                <a:tc>
                  <a:txBody>
                    <a:bodyPr vert="horz" wrap="square"/>
                    <a:lstStyle/>
                    <a:p>
                      <a:pPr algn="ctr">
                        <a:buNone/>
                      </a:pPr>
                      <a:r>
                        <a:rPr lang="zh-CN" altLang="en-US" sz="1400" b="1">
                          <a:latin typeface="宋体" panose="02010600030101010101" pitchFamily="2" charset="-122"/>
                          <a:ea typeface="宋体" panose="02010600030101010101" pitchFamily="2" charset="-122"/>
                        </a:rPr>
                        <a:t>例</a:t>
                      </a:r>
                      <a:r>
                        <a:rPr lang="en-US" altLang="zh-CN" sz="1400" b="1">
                          <a:latin typeface="宋体" panose="02010600030101010101" pitchFamily="2" charset="-122"/>
                          <a:ea typeface="宋体" panose="02010600030101010101" pitchFamily="2" charset="-122"/>
                        </a:rPr>
                        <a:t>5</a:t>
                      </a:r>
                      <a:endParaRPr lang="en-US" altLang="zh-CN" sz="1400" b="1">
                        <a:latin typeface="宋体" panose="02010600030101010101" pitchFamily="2" charset="-122"/>
                        <a:ea typeface="宋体" panose="02010600030101010101" pitchFamily="2" charset="-122"/>
                      </a:endParaRPr>
                    </a:p>
                  </a:txBody>
                  <a:tcPr anchor="ctr"/>
                </a:tc>
                <a:tc>
                  <a:txBody>
                    <a:bodyPr vert="horz" wrap="square"/>
                    <a:lstStyle/>
                    <a:p>
                      <a:pPr algn="l">
                        <a:buNone/>
                      </a:pPr>
                      <a:r>
                        <a:rPr lang="zh-CN" altLang="en-US" sz="1400" b="1">
                          <a:solidFill>
                            <a:schemeClr val="tx1"/>
                          </a:solidFill>
                          <a:latin typeface="宋体" panose="02010600030101010101" pitchFamily="2" charset="-122"/>
                          <a:ea typeface="宋体" panose="02010600030101010101" pitchFamily="2" charset="-122"/>
                        </a:rPr>
                        <a:t>小数的大小比较</a:t>
                      </a:r>
                      <a:endParaRPr lang="zh-CN" altLang="en-US" sz="1400" b="1">
                        <a:solidFill>
                          <a:schemeClr val="tx1"/>
                        </a:solidFill>
                        <a:latin typeface="宋体" panose="02010600030101010101" pitchFamily="2" charset="-122"/>
                        <a:ea typeface="宋体" panose="02010600030101010101" pitchFamily="2" charset="-122"/>
                      </a:endParaRPr>
                    </a:p>
                  </a:txBody>
                  <a:tcPr anchor="ctr"/>
                </a:tc>
              </a:tr>
              <a:tr h="304800">
                <a:tc rowSpan="3">
                  <a:txBody>
                    <a:bodyPr vert="horz" wrap="square"/>
                    <a:lstStyle/>
                    <a:p>
                      <a:pPr algn="ctr">
                        <a:buNone/>
                      </a:pPr>
                      <a:r>
                        <a:rPr lang="zh-CN" altLang="en-US" sz="1400" b="1">
                          <a:latin typeface="宋体" panose="02010600030101010101" pitchFamily="2" charset="-122"/>
                          <a:ea typeface="宋体" panose="02010600030101010101" pitchFamily="2" charset="-122"/>
                        </a:rPr>
                        <a:t>小数点移动引起小数大小的变化</a:t>
                      </a:r>
                      <a:endParaRPr lang="zh-CN" altLang="en-US" sz="1400" b="1">
                        <a:latin typeface="宋体" panose="02010600030101010101" pitchFamily="2" charset="-122"/>
                        <a:ea typeface="宋体" panose="02010600030101010101" pitchFamily="2" charset="-122"/>
                      </a:endParaRPr>
                    </a:p>
                  </a:txBody>
                  <a:tcPr anchor="ctr"/>
                </a:tc>
                <a:tc>
                  <a:txBody>
                    <a:bodyPr vert="horz" wrap="square"/>
                    <a:lstStyle/>
                    <a:p>
                      <a:pPr algn="ctr">
                        <a:buNone/>
                      </a:pPr>
                      <a:r>
                        <a:rPr lang="zh-CN" altLang="en-US" sz="1400" b="1">
                          <a:latin typeface="宋体" panose="02010600030101010101" pitchFamily="2" charset="-122"/>
                          <a:ea typeface="宋体" panose="02010600030101010101" pitchFamily="2" charset="-122"/>
                        </a:rPr>
                        <a:t>例</a:t>
                      </a:r>
                      <a:r>
                        <a:rPr lang="en-US" altLang="zh-CN" sz="1400" b="1">
                          <a:latin typeface="宋体" panose="02010600030101010101" pitchFamily="2" charset="-122"/>
                          <a:ea typeface="宋体" panose="02010600030101010101" pitchFamily="2" charset="-122"/>
                        </a:rPr>
                        <a:t>1</a:t>
                      </a:r>
                      <a:endParaRPr lang="en-US" altLang="zh-CN" sz="1400" b="1">
                        <a:latin typeface="宋体" panose="02010600030101010101" pitchFamily="2" charset="-122"/>
                        <a:ea typeface="宋体" panose="02010600030101010101" pitchFamily="2" charset="-122"/>
                      </a:endParaRPr>
                    </a:p>
                  </a:txBody>
                  <a:tcPr anchor="ctr"/>
                </a:tc>
                <a:tc>
                  <a:txBody>
                    <a:bodyPr vert="horz" wrap="square"/>
                    <a:lstStyle/>
                    <a:p>
                      <a:pPr algn="l">
                        <a:buNone/>
                      </a:pPr>
                      <a:r>
                        <a:rPr lang="zh-CN" altLang="en-US" sz="1400" b="1">
                          <a:solidFill>
                            <a:schemeClr val="tx1"/>
                          </a:solidFill>
                          <a:latin typeface="宋体" panose="02010600030101010101" pitchFamily="2" charset="-122"/>
                          <a:ea typeface="宋体" panose="02010600030101010101" pitchFamily="2" charset="-122"/>
                        </a:rPr>
                        <a:t>变化规律</a:t>
                      </a:r>
                      <a:endParaRPr lang="zh-CN" altLang="en-US" sz="1400" b="1">
                        <a:solidFill>
                          <a:schemeClr val="tx1"/>
                        </a:solidFill>
                        <a:latin typeface="宋体" panose="02010600030101010101" pitchFamily="2" charset="-122"/>
                        <a:ea typeface="宋体" panose="02010600030101010101" pitchFamily="2" charset="-122"/>
                      </a:endParaRPr>
                    </a:p>
                  </a:txBody>
                  <a:tcPr anchor="ctr"/>
                </a:tc>
              </a:tr>
              <a:tr h="304800">
                <a:tc vMerge="1">
                  <a:txBody>
                    <a:bodyPr vert="horz" wrap="square"/>
                    <a:lstStyle/>
                    <a:p/>
                  </a:txBody>
                  <a:tcPr anchor="ctr"/>
                </a:tc>
                <a:tc>
                  <a:txBody>
                    <a:bodyPr vert="horz" wrap="square"/>
                    <a:lstStyle/>
                    <a:p>
                      <a:pPr algn="ctr">
                        <a:buNone/>
                      </a:pPr>
                      <a:r>
                        <a:rPr lang="zh-CN" altLang="en-US" sz="1400" b="1">
                          <a:latin typeface="宋体" panose="02010600030101010101" pitchFamily="2" charset="-122"/>
                          <a:ea typeface="宋体" panose="02010600030101010101" pitchFamily="2" charset="-122"/>
                        </a:rPr>
                        <a:t>例</a:t>
                      </a:r>
                      <a:r>
                        <a:rPr lang="en-US" altLang="zh-CN" sz="1400" b="1">
                          <a:latin typeface="宋体" panose="02010600030101010101" pitchFamily="2" charset="-122"/>
                          <a:ea typeface="宋体" panose="02010600030101010101" pitchFamily="2" charset="-122"/>
                        </a:rPr>
                        <a:t>2</a:t>
                      </a:r>
                      <a:endParaRPr lang="en-US" altLang="zh-CN" sz="1400" b="1">
                        <a:latin typeface="宋体" panose="02010600030101010101" pitchFamily="2" charset="-122"/>
                        <a:ea typeface="宋体" panose="02010600030101010101" pitchFamily="2" charset="-122"/>
                      </a:endParaRPr>
                    </a:p>
                  </a:txBody>
                  <a:tcPr anchor="ctr"/>
                </a:tc>
                <a:tc>
                  <a:txBody>
                    <a:bodyPr vert="horz" wrap="square"/>
                    <a:lstStyle/>
                    <a:p>
                      <a:pPr algn="l">
                        <a:buNone/>
                      </a:pPr>
                      <a:r>
                        <a:rPr lang="zh-CN" altLang="en-US" sz="1400" b="1">
                          <a:solidFill>
                            <a:schemeClr val="tx1"/>
                          </a:solidFill>
                          <a:latin typeface="宋体" panose="02010600030101010101" pitchFamily="2" charset="-122"/>
                          <a:ea typeface="宋体" panose="02010600030101010101" pitchFamily="2" charset="-122"/>
                        </a:rPr>
                        <a:t>变化规律的应用</a:t>
                      </a:r>
                      <a:endParaRPr lang="zh-CN" altLang="en-US" sz="1400" b="1">
                        <a:solidFill>
                          <a:schemeClr val="tx1"/>
                        </a:solidFill>
                        <a:latin typeface="宋体" panose="02010600030101010101" pitchFamily="2" charset="-122"/>
                        <a:ea typeface="宋体" panose="02010600030101010101" pitchFamily="2" charset="-122"/>
                      </a:endParaRPr>
                    </a:p>
                  </a:txBody>
                  <a:tcPr anchor="ctr"/>
                </a:tc>
              </a:tr>
              <a:tr h="304800">
                <a:tc vMerge="1">
                  <a:txBody>
                    <a:bodyPr vert="horz" wrap="square"/>
                    <a:lstStyle/>
                    <a:p/>
                  </a:txBody>
                  <a:tcPr anchor="ctr"/>
                </a:tc>
                <a:tc>
                  <a:txBody>
                    <a:bodyPr vert="horz" wrap="square"/>
                    <a:lstStyle/>
                    <a:p>
                      <a:pPr algn="ctr">
                        <a:buNone/>
                      </a:pPr>
                      <a:r>
                        <a:rPr lang="zh-CN" altLang="en-US" sz="1400" b="1">
                          <a:latin typeface="宋体" panose="02010600030101010101" pitchFamily="2" charset="-122"/>
                          <a:ea typeface="宋体" panose="02010600030101010101" pitchFamily="2" charset="-122"/>
                        </a:rPr>
                        <a:t>例</a:t>
                      </a:r>
                      <a:r>
                        <a:rPr lang="en-US" altLang="zh-CN" sz="1400" b="1">
                          <a:latin typeface="宋体" panose="02010600030101010101" pitchFamily="2" charset="-122"/>
                          <a:ea typeface="宋体" panose="02010600030101010101" pitchFamily="2" charset="-122"/>
                        </a:rPr>
                        <a:t>3</a:t>
                      </a:r>
                      <a:endParaRPr lang="en-US" altLang="zh-CN" sz="1400" b="1">
                        <a:latin typeface="宋体" panose="02010600030101010101" pitchFamily="2" charset="-122"/>
                        <a:ea typeface="宋体" panose="02010600030101010101" pitchFamily="2" charset="-122"/>
                      </a:endParaRPr>
                    </a:p>
                  </a:txBody>
                  <a:tcPr anchor="ctr"/>
                </a:tc>
                <a:tc>
                  <a:txBody>
                    <a:bodyPr vert="horz" wrap="square"/>
                    <a:lstStyle/>
                    <a:p>
                      <a:pPr algn="l">
                        <a:buNone/>
                      </a:pPr>
                      <a:r>
                        <a:rPr lang="zh-CN" altLang="en-US" sz="1400" b="1">
                          <a:solidFill>
                            <a:schemeClr val="tx1"/>
                          </a:solidFill>
                          <a:latin typeface="宋体" panose="02010600030101010101" pitchFamily="2" charset="-122"/>
                          <a:ea typeface="宋体" panose="02010600030101010101" pitchFamily="2" charset="-122"/>
                        </a:rPr>
                        <a:t>解决问题</a:t>
                      </a:r>
                      <a:endParaRPr lang="zh-CN" altLang="en-US" sz="1400" b="1">
                        <a:solidFill>
                          <a:schemeClr val="tx1"/>
                        </a:solidFill>
                        <a:latin typeface="宋体" panose="02010600030101010101" pitchFamily="2" charset="-122"/>
                        <a:ea typeface="宋体" panose="02010600030101010101" pitchFamily="2" charset="-122"/>
                      </a:endParaRPr>
                    </a:p>
                  </a:txBody>
                  <a:tcPr anchor="ctr"/>
                </a:tc>
              </a:tr>
              <a:tr h="304800">
                <a:tc rowSpan="2">
                  <a:txBody>
                    <a:bodyPr vert="horz" wrap="square"/>
                    <a:lstStyle/>
                    <a:p>
                      <a:pPr algn="ctr">
                        <a:buNone/>
                      </a:pPr>
                      <a:r>
                        <a:rPr lang="zh-CN" altLang="en-US" sz="1400" b="1">
                          <a:latin typeface="宋体" panose="02010600030101010101" pitchFamily="2" charset="-122"/>
                          <a:ea typeface="宋体" panose="02010600030101010101" pitchFamily="2" charset="-122"/>
                        </a:rPr>
                        <a:t>小数与单位换算</a:t>
                      </a:r>
                      <a:endParaRPr lang="zh-CN" altLang="en-US" sz="1400" b="1">
                        <a:latin typeface="宋体" panose="02010600030101010101" pitchFamily="2" charset="-122"/>
                        <a:ea typeface="宋体" panose="02010600030101010101" pitchFamily="2" charset="-122"/>
                      </a:endParaRPr>
                    </a:p>
                  </a:txBody>
                  <a:tcPr anchor="ctr"/>
                </a:tc>
                <a:tc>
                  <a:txBody>
                    <a:bodyPr vert="horz" wrap="square"/>
                    <a:lstStyle/>
                    <a:p>
                      <a:pPr algn="ctr">
                        <a:buNone/>
                      </a:pPr>
                      <a:r>
                        <a:rPr lang="zh-CN" altLang="en-US" sz="1400" b="1">
                          <a:latin typeface="宋体" panose="02010600030101010101" pitchFamily="2" charset="-122"/>
                          <a:ea typeface="宋体" panose="02010600030101010101" pitchFamily="2" charset="-122"/>
                        </a:rPr>
                        <a:t>例</a:t>
                      </a:r>
                      <a:r>
                        <a:rPr lang="en-US" altLang="zh-CN" sz="1400" b="1">
                          <a:latin typeface="宋体" panose="02010600030101010101" pitchFamily="2" charset="-122"/>
                          <a:ea typeface="宋体" panose="02010600030101010101" pitchFamily="2" charset="-122"/>
                        </a:rPr>
                        <a:t>1</a:t>
                      </a:r>
                      <a:endParaRPr lang="en-US" altLang="zh-CN" sz="1400" b="1">
                        <a:latin typeface="宋体" panose="02010600030101010101" pitchFamily="2" charset="-122"/>
                        <a:ea typeface="宋体" panose="02010600030101010101" pitchFamily="2" charset="-122"/>
                      </a:endParaRPr>
                    </a:p>
                  </a:txBody>
                  <a:tcPr anchor="ctr"/>
                </a:tc>
                <a:tc>
                  <a:txBody>
                    <a:bodyPr vert="horz" wrap="square"/>
                    <a:lstStyle/>
                    <a:p>
                      <a:pPr algn="l">
                        <a:buNone/>
                      </a:pPr>
                      <a:r>
                        <a:rPr lang="zh-CN" altLang="en-US" sz="1400" b="1">
                          <a:solidFill>
                            <a:schemeClr val="tx1"/>
                          </a:solidFill>
                          <a:latin typeface="宋体" panose="02010600030101010101" pitchFamily="2" charset="-122"/>
                          <a:ea typeface="宋体" panose="02010600030101010101" pitchFamily="2" charset="-122"/>
                        </a:rPr>
                        <a:t>低级单位的数改写成高级单位的数</a:t>
                      </a:r>
                      <a:endParaRPr lang="zh-CN" altLang="en-US" sz="1400" b="1">
                        <a:solidFill>
                          <a:schemeClr val="tx1"/>
                        </a:solidFill>
                        <a:latin typeface="宋体" panose="02010600030101010101" pitchFamily="2" charset="-122"/>
                        <a:ea typeface="宋体" panose="02010600030101010101" pitchFamily="2" charset="-122"/>
                      </a:endParaRPr>
                    </a:p>
                  </a:txBody>
                  <a:tcPr anchor="ctr"/>
                </a:tc>
              </a:tr>
              <a:tr h="304800">
                <a:tc vMerge="1">
                  <a:txBody>
                    <a:bodyPr vert="horz" wrap="square"/>
                    <a:lstStyle/>
                    <a:p/>
                  </a:txBody>
                  <a:tcPr anchor="ctr"/>
                </a:tc>
                <a:tc>
                  <a:txBody>
                    <a:bodyPr vert="horz" wrap="square"/>
                    <a:lstStyle/>
                    <a:p>
                      <a:pPr algn="ctr">
                        <a:buNone/>
                      </a:pPr>
                      <a:r>
                        <a:rPr lang="zh-CN" altLang="en-US" sz="1400" b="1">
                          <a:latin typeface="宋体" panose="02010600030101010101" pitchFamily="2" charset="-122"/>
                          <a:ea typeface="宋体" panose="02010600030101010101" pitchFamily="2" charset="-122"/>
                        </a:rPr>
                        <a:t>例</a:t>
                      </a:r>
                      <a:r>
                        <a:rPr lang="en-US" altLang="zh-CN" sz="1400" b="1">
                          <a:latin typeface="宋体" panose="02010600030101010101" pitchFamily="2" charset="-122"/>
                          <a:ea typeface="宋体" panose="02010600030101010101" pitchFamily="2" charset="-122"/>
                        </a:rPr>
                        <a:t>2</a:t>
                      </a:r>
                      <a:endParaRPr lang="en-US" altLang="zh-CN" sz="1400" b="1">
                        <a:latin typeface="宋体" panose="02010600030101010101" pitchFamily="2" charset="-122"/>
                        <a:ea typeface="宋体" panose="02010600030101010101" pitchFamily="2" charset="-122"/>
                      </a:endParaRPr>
                    </a:p>
                  </a:txBody>
                  <a:tcPr anchor="ctr"/>
                </a:tc>
                <a:tc>
                  <a:txBody>
                    <a:bodyPr vert="horz" wrap="square"/>
                    <a:lstStyle/>
                    <a:p>
                      <a:pPr algn="l">
                        <a:buNone/>
                      </a:pPr>
                      <a:r>
                        <a:rPr lang="zh-CN" altLang="en-US" sz="1400" b="1">
                          <a:solidFill>
                            <a:schemeClr val="tx1"/>
                          </a:solidFill>
                          <a:latin typeface="宋体" panose="02010600030101010101" pitchFamily="2" charset="-122"/>
                          <a:ea typeface="宋体" panose="02010600030101010101" pitchFamily="2" charset="-122"/>
                        </a:rPr>
                        <a:t>高级单位的数改写成低级单位的数</a:t>
                      </a:r>
                      <a:endParaRPr lang="zh-CN" altLang="en-US" sz="1400" b="1">
                        <a:solidFill>
                          <a:schemeClr val="tx1"/>
                        </a:solidFill>
                        <a:latin typeface="宋体" panose="02010600030101010101" pitchFamily="2" charset="-122"/>
                        <a:ea typeface="宋体" panose="02010600030101010101" pitchFamily="2" charset="-122"/>
                      </a:endParaRPr>
                    </a:p>
                  </a:txBody>
                  <a:tcPr anchor="ctr"/>
                </a:tc>
              </a:tr>
              <a:tr h="304800">
                <a:tc rowSpan="3">
                  <a:txBody>
                    <a:bodyPr vert="horz" wrap="square"/>
                    <a:lstStyle/>
                    <a:p>
                      <a:pPr algn="ctr">
                        <a:buNone/>
                      </a:pPr>
                      <a:r>
                        <a:rPr lang="zh-CN" altLang="en-US" sz="1400" b="1">
                          <a:latin typeface="宋体" panose="02010600030101010101" pitchFamily="2" charset="-122"/>
                          <a:ea typeface="宋体" panose="02010600030101010101" pitchFamily="2" charset="-122"/>
                        </a:rPr>
                        <a:t>小数的近似数</a:t>
                      </a:r>
                      <a:endParaRPr lang="zh-CN" altLang="en-US" sz="1400" b="1">
                        <a:latin typeface="宋体" panose="02010600030101010101" pitchFamily="2" charset="-122"/>
                        <a:ea typeface="宋体" panose="02010600030101010101" pitchFamily="2" charset="-122"/>
                      </a:endParaRPr>
                    </a:p>
                  </a:txBody>
                  <a:tcPr anchor="ctr"/>
                </a:tc>
                <a:tc>
                  <a:txBody>
                    <a:bodyPr vert="horz" wrap="square"/>
                    <a:lstStyle/>
                    <a:p>
                      <a:pPr algn="ctr">
                        <a:buNone/>
                      </a:pPr>
                      <a:r>
                        <a:rPr lang="zh-CN" altLang="en-US" sz="1400" b="1">
                          <a:latin typeface="宋体" panose="02010600030101010101" pitchFamily="2" charset="-122"/>
                          <a:ea typeface="宋体" panose="02010600030101010101" pitchFamily="2" charset="-122"/>
                        </a:rPr>
                        <a:t>例</a:t>
                      </a:r>
                      <a:r>
                        <a:rPr lang="en-US" altLang="zh-CN" sz="1400" b="1">
                          <a:latin typeface="宋体" panose="02010600030101010101" pitchFamily="2" charset="-122"/>
                          <a:ea typeface="宋体" panose="02010600030101010101" pitchFamily="2" charset="-122"/>
                        </a:rPr>
                        <a:t>1</a:t>
                      </a:r>
                      <a:endParaRPr lang="en-US" altLang="zh-CN" sz="1400" b="1">
                        <a:latin typeface="宋体" panose="02010600030101010101" pitchFamily="2" charset="-122"/>
                        <a:ea typeface="宋体" panose="02010600030101010101" pitchFamily="2" charset="-122"/>
                      </a:endParaRPr>
                    </a:p>
                  </a:txBody>
                  <a:tcPr anchor="ctr"/>
                </a:tc>
                <a:tc>
                  <a:txBody>
                    <a:bodyPr vert="horz" wrap="square"/>
                    <a:lstStyle/>
                    <a:p>
                      <a:pPr algn="l">
                        <a:buNone/>
                      </a:pPr>
                      <a:r>
                        <a:rPr lang="zh-CN" altLang="en-US" sz="1400" b="1">
                          <a:solidFill>
                            <a:schemeClr val="tx1"/>
                          </a:solidFill>
                          <a:latin typeface="宋体" panose="02010600030101010101" pitchFamily="2" charset="-122"/>
                          <a:ea typeface="宋体" panose="02010600030101010101" pitchFamily="2" charset="-122"/>
                        </a:rPr>
                        <a:t>用</a:t>
                      </a:r>
                      <a:r>
                        <a:rPr lang="en-US" altLang="zh-CN" sz="1400" b="1">
                          <a:solidFill>
                            <a:schemeClr val="tx1"/>
                          </a:solidFill>
                          <a:latin typeface="宋体" panose="02010600030101010101" pitchFamily="2" charset="-122"/>
                          <a:ea typeface="宋体" panose="02010600030101010101" pitchFamily="2" charset="-122"/>
                        </a:rPr>
                        <a:t>“</a:t>
                      </a:r>
                      <a:r>
                        <a:rPr lang="zh-CN" altLang="en-US" sz="1400" b="1">
                          <a:solidFill>
                            <a:schemeClr val="tx1"/>
                          </a:solidFill>
                          <a:latin typeface="宋体" panose="02010600030101010101" pitchFamily="2" charset="-122"/>
                          <a:ea typeface="宋体" panose="02010600030101010101" pitchFamily="2" charset="-122"/>
                        </a:rPr>
                        <a:t>四舍五入</a:t>
                      </a:r>
                      <a:r>
                        <a:rPr lang="en-US" altLang="zh-CN" sz="1400" b="1">
                          <a:solidFill>
                            <a:schemeClr val="tx1"/>
                          </a:solidFill>
                          <a:latin typeface="宋体" panose="02010600030101010101" pitchFamily="2" charset="-122"/>
                          <a:ea typeface="宋体" panose="02010600030101010101" pitchFamily="2" charset="-122"/>
                        </a:rPr>
                        <a:t>”</a:t>
                      </a:r>
                      <a:r>
                        <a:rPr lang="zh-CN" altLang="en-US" sz="1400" b="1">
                          <a:solidFill>
                            <a:schemeClr val="tx1"/>
                          </a:solidFill>
                          <a:latin typeface="宋体" panose="02010600030101010101" pitchFamily="2" charset="-122"/>
                          <a:ea typeface="宋体" panose="02010600030101010101" pitchFamily="2" charset="-122"/>
                        </a:rPr>
                        <a:t>法求小数的近似数</a:t>
                      </a:r>
                      <a:endParaRPr lang="zh-CN" altLang="en-US" sz="1400" b="1">
                        <a:solidFill>
                          <a:schemeClr val="tx1"/>
                        </a:solidFill>
                        <a:latin typeface="宋体" panose="02010600030101010101" pitchFamily="2" charset="-122"/>
                        <a:ea typeface="宋体" panose="02010600030101010101" pitchFamily="2" charset="-122"/>
                      </a:endParaRPr>
                    </a:p>
                  </a:txBody>
                  <a:tcPr anchor="ctr"/>
                </a:tc>
              </a:tr>
              <a:tr h="304800">
                <a:tc vMerge="1">
                  <a:txBody>
                    <a:bodyPr vert="horz" wrap="square"/>
                    <a:lstStyle/>
                    <a:p/>
                  </a:txBody>
                  <a:tcPr anchor="ctr"/>
                </a:tc>
                <a:tc>
                  <a:txBody>
                    <a:bodyPr vert="horz" wrap="square"/>
                    <a:lstStyle/>
                    <a:p>
                      <a:pPr algn="ctr">
                        <a:buNone/>
                      </a:pPr>
                      <a:r>
                        <a:rPr lang="zh-CN" altLang="en-US" sz="1400" b="1">
                          <a:latin typeface="宋体" panose="02010600030101010101" pitchFamily="2" charset="-122"/>
                          <a:ea typeface="宋体" panose="02010600030101010101" pitchFamily="2" charset="-122"/>
                        </a:rPr>
                        <a:t>例</a:t>
                      </a:r>
                      <a:r>
                        <a:rPr lang="en-US" altLang="zh-CN" sz="1400" b="1">
                          <a:latin typeface="宋体" panose="02010600030101010101" pitchFamily="2" charset="-122"/>
                          <a:ea typeface="宋体" panose="02010600030101010101" pitchFamily="2" charset="-122"/>
                        </a:rPr>
                        <a:t>2</a:t>
                      </a:r>
                      <a:endParaRPr lang="en-US" altLang="zh-CN" sz="1400" b="1">
                        <a:latin typeface="宋体" panose="02010600030101010101" pitchFamily="2" charset="-122"/>
                        <a:ea typeface="宋体" panose="02010600030101010101" pitchFamily="2" charset="-122"/>
                      </a:endParaRPr>
                    </a:p>
                  </a:txBody>
                  <a:tcPr anchor="ctr"/>
                </a:tc>
                <a:tc>
                  <a:txBody>
                    <a:bodyPr vert="horz" wrap="square"/>
                    <a:lstStyle/>
                    <a:p>
                      <a:pPr algn="l">
                        <a:buNone/>
                      </a:pPr>
                      <a:r>
                        <a:rPr lang="zh-CN" altLang="en-US" sz="1400" b="1">
                          <a:solidFill>
                            <a:schemeClr val="tx1"/>
                          </a:solidFill>
                          <a:latin typeface="宋体" panose="02010600030101010101" pitchFamily="2" charset="-122"/>
                          <a:ea typeface="宋体" panose="02010600030101010101" pitchFamily="2" charset="-122"/>
                        </a:rPr>
                        <a:t>改写成用</a:t>
                      </a:r>
                      <a:r>
                        <a:rPr lang="en-US" altLang="zh-CN" sz="1400" b="1">
                          <a:solidFill>
                            <a:schemeClr val="tx1"/>
                          </a:solidFill>
                          <a:latin typeface="宋体" panose="02010600030101010101" pitchFamily="2" charset="-122"/>
                          <a:ea typeface="宋体" panose="02010600030101010101" pitchFamily="2" charset="-122"/>
                        </a:rPr>
                        <a:t>“</a:t>
                      </a:r>
                      <a:r>
                        <a:rPr lang="zh-CN" altLang="en-US" sz="1400" b="1">
                          <a:solidFill>
                            <a:schemeClr val="tx1"/>
                          </a:solidFill>
                          <a:latin typeface="宋体" panose="02010600030101010101" pitchFamily="2" charset="-122"/>
                          <a:ea typeface="宋体" panose="02010600030101010101" pitchFamily="2" charset="-122"/>
                        </a:rPr>
                        <a:t>万</a:t>
                      </a:r>
                      <a:r>
                        <a:rPr lang="en-US" altLang="zh-CN" sz="1400" b="1">
                          <a:solidFill>
                            <a:schemeClr val="tx1"/>
                          </a:solidFill>
                          <a:latin typeface="宋体" panose="02010600030101010101" pitchFamily="2" charset="-122"/>
                          <a:ea typeface="宋体" panose="02010600030101010101" pitchFamily="2" charset="-122"/>
                        </a:rPr>
                        <a:t>”</a:t>
                      </a:r>
                      <a:r>
                        <a:rPr lang="zh-CN" altLang="en-US" sz="1400" b="1">
                          <a:solidFill>
                            <a:schemeClr val="tx1"/>
                          </a:solidFill>
                          <a:latin typeface="宋体" panose="02010600030101010101" pitchFamily="2" charset="-122"/>
                          <a:ea typeface="宋体" panose="02010600030101010101" pitchFamily="2" charset="-122"/>
                        </a:rPr>
                        <a:t>作单位的数</a:t>
                      </a:r>
                      <a:endParaRPr lang="zh-CN" altLang="en-US" sz="1400" b="1">
                        <a:solidFill>
                          <a:schemeClr val="tx1"/>
                        </a:solidFill>
                        <a:latin typeface="宋体" panose="02010600030101010101" pitchFamily="2" charset="-122"/>
                        <a:ea typeface="宋体" panose="02010600030101010101" pitchFamily="2" charset="-122"/>
                      </a:endParaRPr>
                    </a:p>
                  </a:txBody>
                  <a:tcPr anchor="ctr"/>
                </a:tc>
              </a:tr>
              <a:tr h="304800">
                <a:tc vMerge="1">
                  <a:txBody>
                    <a:bodyPr vert="horz" wrap="square"/>
                    <a:lstStyle/>
                    <a:p/>
                  </a:txBody>
                  <a:tcPr anchor="ctr"/>
                </a:tc>
                <a:tc>
                  <a:txBody>
                    <a:bodyPr vert="horz" wrap="square"/>
                    <a:lstStyle/>
                    <a:p>
                      <a:pPr algn="ctr">
                        <a:buNone/>
                      </a:pPr>
                      <a:r>
                        <a:rPr lang="zh-CN" altLang="en-US" sz="1400" b="1">
                          <a:latin typeface="宋体" panose="02010600030101010101" pitchFamily="2" charset="-122"/>
                          <a:ea typeface="宋体" panose="02010600030101010101" pitchFamily="2" charset="-122"/>
                        </a:rPr>
                        <a:t>例</a:t>
                      </a:r>
                      <a:r>
                        <a:rPr lang="en-US" altLang="zh-CN" sz="1400" b="1">
                          <a:latin typeface="宋体" panose="02010600030101010101" pitchFamily="2" charset="-122"/>
                          <a:ea typeface="宋体" panose="02010600030101010101" pitchFamily="2" charset="-122"/>
                        </a:rPr>
                        <a:t>3</a:t>
                      </a:r>
                      <a:endParaRPr lang="en-US" altLang="zh-CN" sz="1400" b="1">
                        <a:latin typeface="宋体" panose="02010600030101010101" pitchFamily="2" charset="-122"/>
                        <a:ea typeface="宋体" panose="02010600030101010101" pitchFamily="2" charset="-122"/>
                      </a:endParaRPr>
                    </a:p>
                  </a:txBody>
                  <a:tcPr anchor="ctr"/>
                </a:tc>
                <a:tc>
                  <a:txBody>
                    <a:bodyPr vert="horz" wrap="square"/>
                    <a:lstStyle/>
                    <a:p>
                      <a:pPr algn="l">
                        <a:buNone/>
                      </a:pPr>
                      <a:r>
                        <a:rPr lang="zh-CN" altLang="en-US" sz="1400" b="1">
                          <a:solidFill>
                            <a:schemeClr val="tx1"/>
                          </a:solidFill>
                          <a:latin typeface="宋体" panose="02010600030101010101" pitchFamily="2" charset="-122"/>
                          <a:ea typeface="宋体" panose="02010600030101010101" pitchFamily="2" charset="-122"/>
                        </a:rPr>
                        <a:t>改写成用</a:t>
                      </a:r>
                      <a:r>
                        <a:rPr lang="en-US" altLang="zh-CN" sz="1400" b="1">
                          <a:solidFill>
                            <a:schemeClr val="tx1"/>
                          </a:solidFill>
                          <a:latin typeface="宋体" panose="02010600030101010101" pitchFamily="2" charset="-122"/>
                          <a:ea typeface="宋体" panose="02010600030101010101" pitchFamily="2" charset="-122"/>
                        </a:rPr>
                        <a:t>“</a:t>
                      </a:r>
                      <a:r>
                        <a:rPr lang="zh-CN" altLang="en-US" sz="1400" b="1">
                          <a:solidFill>
                            <a:schemeClr val="tx1"/>
                          </a:solidFill>
                          <a:latin typeface="宋体" panose="02010600030101010101" pitchFamily="2" charset="-122"/>
                          <a:ea typeface="宋体" panose="02010600030101010101" pitchFamily="2" charset="-122"/>
                        </a:rPr>
                        <a:t>亿</a:t>
                      </a:r>
                      <a:r>
                        <a:rPr lang="en-US" altLang="zh-CN" sz="1400" b="1">
                          <a:solidFill>
                            <a:schemeClr val="tx1"/>
                          </a:solidFill>
                          <a:latin typeface="宋体" panose="02010600030101010101" pitchFamily="2" charset="-122"/>
                          <a:ea typeface="宋体" panose="02010600030101010101" pitchFamily="2" charset="-122"/>
                        </a:rPr>
                        <a:t>”</a:t>
                      </a:r>
                      <a:r>
                        <a:rPr lang="zh-CN" altLang="en-US" sz="1400" b="1">
                          <a:solidFill>
                            <a:schemeClr val="tx1"/>
                          </a:solidFill>
                          <a:latin typeface="宋体" panose="02010600030101010101" pitchFamily="2" charset="-122"/>
                          <a:ea typeface="宋体" panose="02010600030101010101" pitchFamily="2" charset="-122"/>
                        </a:rPr>
                        <a:t>作单位的数</a:t>
                      </a:r>
                      <a:endParaRPr lang="zh-CN" altLang="en-US" sz="1400" b="1">
                        <a:solidFill>
                          <a:schemeClr val="tx1"/>
                        </a:solidFill>
                        <a:latin typeface="宋体" panose="02010600030101010101" pitchFamily="2" charset="-122"/>
                        <a:ea typeface="宋体" panose="02010600030101010101" pitchFamily="2" charset="-122"/>
                      </a:endParaRPr>
                    </a:p>
                  </a:txBody>
                  <a:tcPr anchor="ctr"/>
                </a:tc>
              </a:tr>
              <a:tr h="304800">
                <a:tc>
                  <a:txBody>
                    <a:bodyPr vert="horz" wrap="square"/>
                    <a:lstStyle/>
                    <a:p>
                      <a:pPr algn="ctr">
                        <a:buNone/>
                      </a:pPr>
                      <a:r>
                        <a:rPr lang="zh-CN" altLang="en-US" sz="1400" b="1">
                          <a:latin typeface="宋体" panose="02010600030101010101" pitchFamily="2" charset="-122"/>
                          <a:ea typeface="宋体" panose="02010600030101010101" pitchFamily="2" charset="-122"/>
                        </a:rPr>
                        <a:t>整理和复习</a:t>
                      </a:r>
                      <a:endParaRPr lang="zh-CN" altLang="en-US" sz="1400" b="1">
                        <a:latin typeface="宋体" panose="02010600030101010101" pitchFamily="2" charset="-122"/>
                        <a:ea typeface="宋体" panose="02010600030101010101" pitchFamily="2" charset="-122"/>
                      </a:endParaRPr>
                    </a:p>
                  </a:txBody>
                  <a:tcPr anchor="ctr"/>
                </a:tc>
                <a:tc>
                  <a:txBody>
                    <a:bodyPr vert="horz" wrap="square"/>
                    <a:lstStyle/>
                    <a:p>
                      <a:pPr algn="ctr">
                        <a:buNone/>
                      </a:pPr>
                      <a:endParaRPr lang="zh-CN" altLang="en-US" sz="1400" b="1">
                        <a:latin typeface="宋体" panose="02010600030101010101" pitchFamily="2" charset="-122"/>
                        <a:ea typeface="宋体" panose="02010600030101010101" pitchFamily="2" charset="-122"/>
                      </a:endParaRPr>
                    </a:p>
                  </a:txBody>
                  <a:tcPr anchor="ctr"/>
                </a:tc>
                <a:tc>
                  <a:txBody>
                    <a:bodyPr vert="horz" wrap="square"/>
                    <a:lstStyle/>
                    <a:p>
                      <a:pPr algn="ctr">
                        <a:buNone/>
                      </a:pPr>
                      <a:endParaRPr lang="zh-CN" altLang="en-US" sz="1400" b="1">
                        <a:latin typeface="宋体" panose="02010600030101010101" pitchFamily="2" charset="-122"/>
                        <a:ea typeface="宋体" panose="02010600030101010101" pitchFamily="2" charset="-122"/>
                      </a:endParaRPr>
                    </a:p>
                  </a:txBody>
                  <a:tcPr anchor="ct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p:tgtEl>
                                          <p:spTgt spid="25"/>
                                        </p:tgtEl>
                                        <p:attrNameLst>
                                          <p:attrName>ppt_y</p:attrName>
                                        </p:attrNameLst>
                                      </p:cBhvr>
                                      <p:tavLst>
                                        <p:tav tm="0">
                                          <p:val>
                                            <p:strVal val="#ppt_y+#ppt_h*1.125000"/>
                                          </p:val>
                                        </p:tav>
                                        <p:tav tm="100000">
                                          <p:val>
                                            <p:strVal val="#ppt_y"/>
                                          </p:val>
                                        </p:tav>
                                      </p:tavLst>
                                    </p:anim>
                                    <p:animEffect transition="in" filter="wipe(up)">
                                      <p:cBhvr>
                                        <p:cTn id="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1545" y="5125720"/>
            <a:ext cx="1974850" cy="1807845"/>
          </a:xfrm>
          <a:prstGeom prst="rect">
            <a:avLst/>
          </a:prstGeom>
        </p:spPr>
      </p:pic>
      <p:grpSp>
        <p:nvGrpSpPr>
          <p:cNvPr id="10" name="组合 9"/>
          <p:cNvGrpSpPr/>
          <p:nvPr/>
        </p:nvGrpSpPr>
        <p:grpSpPr>
          <a:xfrm>
            <a:off x="19050" y="0"/>
            <a:ext cx="12181840" cy="835660"/>
            <a:chOff x="30" y="0"/>
            <a:chExt cx="19184" cy="1316"/>
          </a:xfrm>
        </p:grpSpPr>
        <p:grpSp>
          <p:nvGrpSpPr>
            <p:cNvPr id="5" name="组合 4"/>
            <p:cNvGrpSpPr/>
            <p:nvPr userDrawn="1"/>
          </p:nvGrpSpPr>
          <p:grpSpPr>
            <a:xfrm>
              <a:off x="30" y="0"/>
              <a:ext cx="19184" cy="1316"/>
              <a:chOff x="0" y="-42"/>
              <a:chExt cx="19184" cy="1316"/>
            </a:xfrm>
          </p:grpSpPr>
          <p:grpSp>
            <p:nvGrpSpPr>
              <p:cNvPr id="6" name="组合 1"/>
              <p:cNvGrpSpPr/>
              <p:nvPr userDrawn="1"/>
            </p:nvGrpSpPr>
            <p:grpSpPr>
              <a:xfrm>
                <a:off x="533" y="-42"/>
                <a:ext cx="1417" cy="1309"/>
                <a:chOff x="2506532" y="465192"/>
                <a:chExt cx="675190" cy="623007"/>
              </a:xfrm>
            </p:grpSpPr>
            <p:sp>
              <p:nvSpPr>
                <p:cNvPr id="7" name="文本框 2"/>
                <p:cNvSpPr txBox="1">
                  <a:spLocks noChangeArrowheads="1"/>
                </p:cNvSpPr>
                <p:nvPr/>
              </p:nvSpPr>
              <p:spPr bwMode="auto">
                <a:xfrm>
                  <a:off x="2506532" y="465192"/>
                  <a:ext cx="236653" cy="623007"/>
                </a:xfrm>
                <a:prstGeom prst="rect">
                  <a:avLst/>
                </a:prstGeom>
                <a:noFill/>
                <a:ln w="9525">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800">
                      <a:solidFill>
                        <a:srgbClr val="7030A0"/>
                      </a:solidFill>
                      <a:latin typeface="Impact" panose="020b0806030902050204" pitchFamily="34" charset="0"/>
                    </a:rPr>
                    <a:t>1</a:t>
                  </a:r>
                  <a:endParaRPr lang="en-US" altLang="zh-CN" sz="4800">
                    <a:solidFill>
                      <a:srgbClr val="7030A0"/>
                    </a:solidFill>
                    <a:latin typeface="Impact" panose="020b0806030902050204" pitchFamily="34" charset="0"/>
                  </a:endParaRPr>
                </a:p>
              </p:txBody>
            </p:sp>
            <p:cxnSp>
              <p:nvCxnSpPr>
                <p:cNvPr id="8" name="直接连接符 7"/>
                <p:cNvCxnSpPr/>
                <p:nvPr/>
              </p:nvCxnSpPr>
              <p:spPr>
                <a:xfrm flipH="1">
                  <a:off x="2722573" y="599954"/>
                  <a:ext cx="459149" cy="459075"/>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9" name="矩形 8"/>
              <p:cNvSpPr/>
              <p:nvPr userDrawn="1"/>
            </p:nvSpPr>
            <p:spPr>
              <a:xfrm>
                <a:off x="0" y="1202"/>
                <a:ext cx="19185" cy="72"/>
              </a:xfrm>
              <a:prstGeom prst="rect">
                <a:avLst/>
              </a:prstGeom>
              <a:gradFill>
                <a:gsLst>
                  <a:gs pos="0">
                    <a:srgbClr val="7B32B2"/>
                  </a:gs>
                  <a:gs pos="100000">
                    <a:srgbClr val="401A5D"/>
                  </a:gs>
                </a:gsLst>
                <a:lin ang="5400000" scaled="0"/>
              </a:gra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fontAlgn="auto">
                  <a:spcBef>
                    <a:spcPct val="0"/>
                  </a:spcBef>
                  <a:spcAft>
                    <a:spcPct val="0"/>
                  </a:spcAft>
                  <a:defRPr/>
                </a:pPr>
                <a:endParaRPr lang="zh-CN" altLang="en-US"/>
              </a:p>
            </p:txBody>
          </p:sp>
        </p:grpSp>
        <p:sp>
          <p:nvSpPr>
            <p:cNvPr id="17" name="Freeform 119"/>
            <p:cNvSpPr>
              <a:spLocks noEditPoints="1"/>
            </p:cNvSpPr>
            <p:nvPr/>
          </p:nvSpPr>
          <p:spPr bwMode="auto">
            <a:xfrm>
              <a:off x="17209" y="225"/>
              <a:ext cx="1526" cy="952"/>
            </a:xfrm>
            <a:custGeom>
              <a:cxnLst>
                <a:cxn ang="0">
                  <a:pos x="2004" y="192"/>
                </a:cxn>
                <a:cxn ang="0">
                  <a:pos x="2358" y="373"/>
                </a:cxn>
                <a:cxn ang="0">
                  <a:pos x="2435" y="558"/>
                </a:cxn>
                <a:cxn ang="0">
                  <a:pos x="2071" y="1086"/>
                </a:cxn>
                <a:cxn ang="0">
                  <a:pos x="1680" y="1472"/>
                </a:cxn>
                <a:cxn ang="0">
                  <a:pos x="1105" y="1322"/>
                </a:cxn>
                <a:cxn ang="0">
                  <a:pos x="941" y="1315"/>
                </a:cxn>
                <a:cxn ang="0">
                  <a:pos x="720" y="1014"/>
                </a:cxn>
                <a:cxn ang="0">
                  <a:pos x="259" y="879"/>
                </a:cxn>
                <a:cxn ang="0">
                  <a:pos x="73" y="724"/>
                </a:cxn>
                <a:cxn ang="0">
                  <a:pos x="328" y="435"/>
                </a:cxn>
                <a:cxn ang="0">
                  <a:pos x="799" y="0"/>
                </a:cxn>
                <a:cxn ang="0">
                  <a:pos x="1498" y="83"/>
                </a:cxn>
                <a:cxn ang="0">
                  <a:pos x="1475" y="106"/>
                </a:cxn>
                <a:cxn ang="0">
                  <a:pos x="647" y="189"/>
                </a:cxn>
                <a:cxn ang="0">
                  <a:pos x="563" y="644"/>
                </a:cxn>
                <a:cxn ang="0">
                  <a:pos x="836" y="812"/>
                </a:cxn>
                <a:cxn ang="0">
                  <a:pos x="2138" y="382"/>
                </a:cxn>
                <a:cxn ang="0">
                  <a:pos x="1691" y="94"/>
                </a:cxn>
                <a:cxn ang="0">
                  <a:pos x="1306" y="366"/>
                </a:cxn>
                <a:cxn ang="0">
                  <a:pos x="916" y="826"/>
                </a:cxn>
                <a:cxn ang="0">
                  <a:pos x="1645" y="1145"/>
                </a:cxn>
                <a:cxn ang="0">
                  <a:pos x="2226" y="545"/>
                </a:cxn>
                <a:cxn ang="0">
                  <a:pos x="1889" y="1103"/>
                </a:cxn>
                <a:cxn ang="0">
                  <a:pos x="1750" y="1319"/>
                </a:cxn>
                <a:cxn ang="0">
                  <a:pos x="2111" y="920"/>
                </a:cxn>
                <a:cxn ang="0">
                  <a:pos x="2263" y="649"/>
                </a:cxn>
                <a:cxn ang="0">
                  <a:pos x="2183" y="693"/>
                </a:cxn>
                <a:cxn ang="0">
                  <a:pos x="2313" y="473"/>
                </a:cxn>
                <a:cxn ang="0">
                  <a:pos x="1836" y="1058"/>
                </a:cxn>
                <a:cxn ang="0">
                  <a:pos x="1750" y="1229"/>
                </a:cxn>
                <a:cxn ang="0">
                  <a:pos x="2072" y="996"/>
                </a:cxn>
                <a:cxn ang="0">
                  <a:pos x="1643" y="1377"/>
                </a:cxn>
                <a:cxn ang="0">
                  <a:pos x="1142" y="1221"/>
                </a:cxn>
                <a:cxn ang="0">
                  <a:pos x="1679" y="1445"/>
                </a:cxn>
                <a:cxn ang="0">
                  <a:pos x="1857" y="1286"/>
                </a:cxn>
                <a:cxn ang="0">
                  <a:pos x="2121" y="969"/>
                </a:cxn>
                <a:cxn ang="0">
                  <a:pos x="2411" y="585"/>
                </a:cxn>
                <a:cxn ang="0">
                  <a:pos x="197" y="731"/>
                </a:cxn>
                <a:cxn ang="0">
                  <a:pos x="172" y="774"/>
                </a:cxn>
                <a:cxn ang="0">
                  <a:pos x="647" y="837"/>
                </a:cxn>
                <a:cxn ang="0">
                  <a:pos x="692" y="803"/>
                </a:cxn>
                <a:cxn ang="0">
                  <a:pos x="672" y="773"/>
                </a:cxn>
                <a:cxn ang="0">
                  <a:pos x="654" y="696"/>
                </a:cxn>
                <a:cxn ang="0">
                  <a:pos x="242" y="699"/>
                </a:cxn>
                <a:cxn ang="0">
                  <a:pos x="227" y="844"/>
                </a:cxn>
                <a:cxn ang="0">
                  <a:pos x="477" y="861"/>
                </a:cxn>
                <a:cxn ang="0">
                  <a:pos x="32" y="798"/>
                </a:cxn>
                <a:cxn ang="0">
                  <a:pos x="708" y="882"/>
                </a:cxn>
                <a:cxn ang="0">
                  <a:pos x="880" y="968"/>
                </a:cxn>
                <a:cxn ang="0">
                  <a:pos x="985" y="862"/>
                </a:cxn>
                <a:cxn ang="0">
                  <a:pos x="1021" y="919"/>
                </a:cxn>
                <a:cxn ang="0">
                  <a:pos x="1228" y="1076"/>
                </a:cxn>
                <a:cxn ang="0">
                  <a:pos x="1181" y="1164"/>
                </a:cxn>
                <a:cxn ang="0">
                  <a:pos x="1623" y="1327"/>
                </a:cxn>
                <a:cxn ang="0">
                  <a:pos x="1350" y="1186"/>
                </a:cxn>
                <a:cxn ang="0">
                  <a:pos x="1563" y="1246"/>
                </a:cxn>
                <a:cxn ang="0">
                  <a:pos x="1517" y="1154"/>
                </a:cxn>
                <a:cxn ang="0">
                  <a:pos x="797" y="1008"/>
                </a:cxn>
                <a:cxn ang="0">
                  <a:pos x="929" y="957"/>
                </a:cxn>
                <a:cxn ang="0">
                  <a:pos x="1030" y="1191"/>
                </a:cxn>
                <a:cxn ang="0">
                  <a:pos x="1171" y="1076"/>
                </a:cxn>
                <a:cxn ang="0">
                  <a:pos x="923" y="1089"/>
                </a:cxn>
              </a:cxnLst>
              <a:rect l="0" t="0" r="r" b="b"/>
              <a:pathLst>
                <a:path w="2450" h="1473">
                  <a:moveTo>
                    <a:pt x="1520" y="111"/>
                  </a:moveTo>
                  <a:lnTo>
                    <a:pt x="1520" y="111"/>
                  </a:lnTo>
                  <a:lnTo>
                    <a:pt x="1548" y="102"/>
                  </a:lnTo>
                  <a:lnTo>
                    <a:pt x="1577" y="93"/>
                  </a:lnTo>
                  <a:lnTo>
                    <a:pt x="1605" y="84"/>
                  </a:lnTo>
                  <a:lnTo>
                    <a:pt x="1633" y="75"/>
                  </a:lnTo>
                  <a:lnTo>
                    <a:pt x="1662" y="69"/>
                  </a:lnTo>
                  <a:lnTo>
                    <a:pt x="1677" y="67"/>
                  </a:lnTo>
                  <a:lnTo>
                    <a:pt x="1693" y="64"/>
                  </a:lnTo>
                  <a:lnTo>
                    <a:pt x="1708" y="63"/>
                  </a:lnTo>
                  <a:lnTo>
                    <a:pt x="1725" y="63"/>
                  </a:lnTo>
                  <a:lnTo>
                    <a:pt x="1742" y="64"/>
                  </a:lnTo>
                  <a:lnTo>
                    <a:pt x="1760" y="65"/>
                  </a:lnTo>
                  <a:lnTo>
                    <a:pt x="1760" y="65"/>
                  </a:lnTo>
                  <a:lnTo>
                    <a:pt x="1775" y="69"/>
                  </a:lnTo>
                  <a:lnTo>
                    <a:pt x="1790" y="72"/>
                  </a:lnTo>
                  <a:lnTo>
                    <a:pt x="1805" y="75"/>
                  </a:lnTo>
                  <a:lnTo>
                    <a:pt x="1820" y="80"/>
                  </a:lnTo>
                  <a:lnTo>
                    <a:pt x="1849" y="91"/>
                  </a:lnTo>
                  <a:lnTo>
                    <a:pt x="1878" y="105"/>
                  </a:lnTo>
                  <a:lnTo>
                    <a:pt x="1905" y="119"/>
                  </a:lnTo>
                  <a:lnTo>
                    <a:pt x="1932" y="135"/>
                  </a:lnTo>
                  <a:lnTo>
                    <a:pt x="1955" y="151"/>
                  </a:lnTo>
                  <a:lnTo>
                    <a:pt x="1978" y="167"/>
                  </a:lnTo>
                  <a:lnTo>
                    <a:pt x="1978" y="167"/>
                  </a:lnTo>
                  <a:lnTo>
                    <a:pt x="1991" y="179"/>
                  </a:lnTo>
                  <a:lnTo>
                    <a:pt x="2004" y="192"/>
                  </a:lnTo>
                  <a:lnTo>
                    <a:pt x="2015" y="207"/>
                  </a:lnTo>
                  <a:lnTo>
                    <a:pt x="2027" y="222"/>
                  </a:lnTo>
                  <a:lnTo>
                    <a:pt x="2048" y="253"/>
                  </a:lnTo>
                  <a:lnTo>
                    <a:pt x="2060" y="268"/>
                  </a:lnTo>
                  <a:lnTo>
                    <a:pt x="2072" y="283"/>
                  </a:lnTo>
                  <a:lnTo>
                    <a:pt x="2072" y="283"/>
                  </a:lnTo>
                  <a:lnTo>
                    <a:pt x="2084" y="296"/>
                  </a:lnTo>
                  <a:lnTo>
                    <a:pt x="2096" y="307"/>
                  </a:lnTo>
                  <a:lnTo>
                    <a:pt x="2108" y="318"/>
                  </a:lnTo>
                  <a:lnTo>
                    <a:pt x="2121" y="329"/>
                  </a:lnTo>
                  <a:lnTo>
                    <a:pt x="2135" y="338"/>
                  </a:lnTo>
                  <a:lnTo>
                    <a:pt x="2149" y="347"/>
                  </a:lnTo>
                  <a:lnTo>
                    <a:pt x="2164" y="356"/>
                  </a:lnTo>
                  <a:lnTo>
                    <a:pt x="2180" y="363"/>
                  </a:lnTo>
                  <a:lnTo>
                    <a:pt x="2197" y="368"/>
                  </a:lnTo>
                  <a:lnTo>
                    <a:pt x="2214" y="375"/>
                  </a:lnTo>
                  <a:lnTo>
                    <a:pt x="2233" y="379"/>
                  </a:lnTo>
                  <a:lnTo>
                    <a:pt x="2252" y="382"/>
                  </a:lnTo>
                  <a:lnTo>
                    <a:pt x="2272" y="386"/>
                  </a:lnTo>
                  <a:lnTo>
                    <a:pt x="2293" y="387"/>
                  </a:lnTo>
                  <a:lnTo>
                    <a:pt x="2315" y="388"/>
                  </a:lnTo>
                  <a:lnTo>
                    <a:pt x="2339" y="388"/>
                  </a:lnTo>
                  <a:lnTo>
                    <a:pt x="2339" y="388"/>
                  </a:lnTo>
                  <a:lnTo>
                    <a:pt x="2343" y="386"/>
                  </a:lnTo>
                  <a:lnTo>
                    <a:pt x="2347" y="383"/>
                  </a:lnTo>
                  <a:lnTo>
                    <a:pt x="2355" y="376"/>
                  </a:lnTo>
                  <a:lnTo>
                    <a:pt x="2358" y="373"/>
                  </a:lnTo>
                  <a:lnTo>
                    <a:pt x="2363" y="371"/>
                  </a:lnTo>
                  <a:lnTo>
                    <a:pt x="2369" y="370"/>
                  </a:lnTo>
                  <a:lnTo>
                    <a:pt x="2376" y="371"/>
                  </a:lnTo>
                  <a:lnTo>
                    <a:pt x="2376" y="371"/>
                  </a:lnTo>
                  <a:lnTo>
                    <a:pt x="2376" y="388"/>
                  </a:lnTo>
                  <a:lnTo>
                    <a:pt x="2373" y="404"/>
                  </a:lnTo>
                  <a:lnTo>
                    <a:pt x="2370" y="420"/>
                  </a:lnTo>
                  <a:lnTo>
                    <a:pt x="2365" y="436"/>
                  </a:lnTo>
                  <a:lnTo>
                    <a:pt x="2357" y="467"/>
                  </a:lnTo>
                  <a:lnTo>
                    <a:pt x="2353" y="483"/>
                  </a:lnTo>
                  <a:lnTo>
                    <a:pt x="2348" y="500"/>
                  </a:lnTo>
                  <a:lnTo>
                    <a:pt x="2348" y="500"/>
                  </a:lnTo>
                  <a:lnTo>
                    <a:pt x="2355" y="500"/>
                  </a:lnTo>
                  <a:lnTo>
                    <a:pt x="2359" y="502"/>
                  </a:lnTo>
                  <a:lnTo>
                    <a:pt x="2361" y="506"/>
                  </a:lnTo>
                  <a:lnTo>
                    <a:pt x="2363" y="510"/>
                  </a:lnTo>
                  <a:lnTo>
                    <a:pt x="2368" y="520"/>
                  </a:lnTo>
                  <a:lnTo>
                    <a:pt x="2372" y="527"/>
                  </a:lnTo>
                  <a:lnTo>
                    <a:pt x="2376" y="531"/>
                  </a:lnTo>
                  <a:lnTo>
                    <a:pt x="2376" y="531"/>
                  </a:lnTo>
                  <a:lnTo>
                    <a:pt x="2383" y="534"/>
                  </a:lnTo>
                  <a:lnTo>
                    <a:pt x="2388" y="538"/>
                  </a:lnTo>
                  <a:lnTo>
                    <a:pt x="2401" y="543"/>
                  </a:lnTo>
                  <a:lnTo>
                    <a:pt x="2413" y="547"/>
                  </a:lnTo>
                  <a:lnTo>
                    <a:pt x="2424" y="552"/>
                  </a:lnTo>
                  <a:lnTo>
                    <a:pt x="2430" y="555"/>
                  </a:lnTo>
                  <a:lnTo>
                    <a:pt x="2435" y="558"/>
                  </a:lnTo>
                  <a:lnTo>
                    <a:pt x="2439" y="561"/>
                  </a:lnTo>
                  <a:lnTo>
                    <a:pt x="2443" y="567"/>
                  </a:lnTo>
                  <a:lnTo>
                    <a:pt x="2446" y="572"/>
                  </a:lnTo>
                  <a:lnTo>
                    <a:pt x="2448" y="578"/>
                  </a:lnTo>
                  <a:lnTo>
                    <a:pt x="2450" y="586"/>
                  </a:lnTo>
                  <a:lnTo>
                    <a:pt x="2450" y="594"/>
                  </a:lnTo>
                  <a:lnTo>
                    <a:pt x="2450" y="594"/>
                  </a:lnTo>
                  <a:lnTo>
                    <a:pt x="2450" y="600"/>
                  </a:lnTo>
                  <a:lnTo>
                    <a:pt x="2448" y="605"/>
                  </a:lnTo>
                  <a:lnTo>
                    <a:pt x="2444" y="618"/>
                  </a:lnTo>
                  <a:lnTo>
                    <a:pt x="2436" y="632"/>
                  </a:lnTo>
                  <a:lnTo>
                    <a:pt x="2426" y="646"/>
                  </a:lnTo>
                  <a:lnTo>
                    <a:pt x="2407" y="674"/>
                  </a:lnTo>
                  <a:lnTo>
                    <a:pt x="2391" y="696"/>
                  </a:lnTo>
                  <a:lnTo>
                    <a:pt x="2391" y="696"/>
                  </a:lnTo>
                  <a:lnTo>
                    <a:pt x="2359" y="739"/>
                  </a:lnTo>
                  <a:lnTo>
                    <a:pt x="2327" y="779"/>
                  </a:lnTo>
                  <a:lnTo>
                    <a:pt x="2262" y="860"/>
                  </a:lnTo>
                  <a:lnTo>
                    <a:pt x="2262" y="860"/>
                  </a:lnTo>
                  <a:lnTo>
                    <a:pt x="2241" y="885"/>
                  </a:lnTo>
                  <a:lnTo>
                    <a:pt x="2221" y="909"/>
                  </a:lnTo>
                  <a:lnTo>
                    <a:pt x="2179" y="955"/>
                  </a:lnTo>
                  <a:lnTo>
                    <a:pt x="2137" y="1002"/>
                  </a:lnTo>
                  <a:lnTo>
                    <a:pt x="2117" y="1027"/>
                  </a:lnTo>
                  <a:lnTo>
                    <a:pt x="2097" y="1053"/>
                  </a:lnTo>
                  <a:lnTo>
                    <a:pt x="2097" y="1053"/>
                  </a:lnTo>
                  <a:lnTo>
                    <a:pt x="2071" y="1086"/>
                  </a:lnTo>
                  <a:lnTo>
                    <a:pt x="2043" y="1119"/>
                  </a:lnTo>
                  <a:lnTo>
                    <a:pt x="1986" y="1183"/>
                  </a:lnTo>
                  <a:lnTo>
                    <a:pt x="1957" y="1215"/>
                  </a:lnTo>
                  <a:lnTo>
                    <a:pt x="1931" y="1248"/>
                  </a:lnTo>
                  <a:lnTo>
                    <a:pt x="1904" y="1281"/>
                  </a:lnTo>
                  <a:lnTo>
                    <a:pt x="1879" y="1315"/>
                  </a:lnTo>
                  <a:lnTo>
                    <a:pt x="1879" y="1315"/>
                  </a:lnTo>
                  <a:lnTo>
                    <a:pt x="1873" y="1318"/>
                  </a:lnTo>
                  <a:lnTo>
                    <a:pt x="1866" y="1322"/>
                  </a:lnTo>
                  <a:lnTo>
                    <a:pt x="1855" y="1331"/>
                  </a:lnTo>
                  <a:lnTo>
                    <a:pt x="1844" y="1342"/>
                  </a:lnTo>
                  <a:lnTo>
                    <a:pt x="1832" y="1355"/>
                  </a:lnTo>
                  <a:lnTo>
                    <a:pt x="1823" y="1367"/>
                  </a:lnTo>
                  <a:lnTo>
                    <a:pt x="1812" y="1381"/>
                  </a:lnTo>
                  <a:lnTo>
                    <a:pt x="1792" y="1410"/>
                  </a:lnTo>
                  <a:lnTo>
                    <a:pt x="1781" y="1424"/>
                  </a:lnTo>
                  <a:lnTo>
                    <a:pt x="1769" y="1437"/>
                  </a:lnTo>
                  <a:lnTo>
                    <a:pt x="1757" y="1448"/>
                  </a:lnTo>
                  <a:lnTo>
                    <a:pt x="1744" y="1457"/>
                  </a:lnTo>
                  <a:lnTo>
                    <a:pt x="1738" y="1462"/>
                  </a:lnTo>
                  <a:lnTo>
                    <a:pt x="1730" y="1466"/>
                  </a:lnTo>
                  <a:lnTo>
                    <a:pt x="1723" y="1469"/>
                  </a:lnTo>
                  <a:lnTo>
                    <a:pt x="1715" y="1471"/>
                  </a:lnTo>
                  <a:lnTo>
                    <a:pt x="1707" y="1472"/>
                  </a:lnTo>
                  <a:lnTo>
                    <a:pt x="1698" y="1473"/>
                  </a:lnTo>
                  <a:lnTo>
                    <a:pt x="1690" y="1473"/>
                  </a:lnTo>
                  <a:lnTo>
                    <a:pt x="1680" y="1472"/>
                  </a:lnTo>
                  <a:lnTo>
                    <a:pt x="1680" y="1472"/>
                  </a:lnTo>
                  <a:lnTo>
                    <a:pt x="1666" y="1470"/>
                  </a:lnTo>
                  <a:lnTo>
                    <a:pt x="1650" y="1465"/>
                  </a:lnTo>
                  <a:lnTo>
                    <a:pt x="1621" y="1455"/>
                  </a:lnTo>
                  <a:lnTo>
                    <a:pt x="1621" y="1455"/>
                  </a:lnTo>
                  <a:lnTo>
                    <a:pt x="1560" y="1434"/>
                  </a:lnTo>
                  <a:lnTo>
                    <a:pt x="1498" y="1409"/>
                  </a:lnTo>
                  <a:lnTo>
                    <a:pt x="1435" y="1382"/>
                  </a:lnTo>
                  <a:lnTo>
                    <a:pt x="1371" y="1355"/>
                  </a:lnTo>
                  <a:lnTo>
                    <a:pt x="1247" y="1300"/>
                  </a:lnTo>
                  <a:lnTo>
                    <a:pt x="1189" y="1274"/>
                  </a:lnTo>
                  <a:lnTo>
                    <a:pt x="1134" y="1252"/>
                  </a:lnTo>
                  <a:lnTo>
                    <a:pt x="1134" y="1252"/>
                  </a:lnTo>
                  <a:lnTo>
                    <a:pt x="1132" y="1261"/>
                  </a:lnTo>
                  <a:lnTo>
                    <a:pt x="1131" y="1271"/>
                  </a:lnTo>
                  <a:lnTo>
                    <a:pt x="1131" y="1282"/>
                  </a:lnTo>
                  <a:lnTo>
                    <a:pt x="1132" y="1292"/>
                  </a:lnTo>
                  <a:lnTo>
                    <a:pt x="1133" y="1315"/>
                  </a:lnTo>
                  <a:lnTo>
                    <a:pt x="1132" y="1326"/>
                  </a:lnTo>
                  <a:lnTo>
                    <a:pt x="1131" y="1336"/>
                  </a:lnTo>
                  <a:lnTo>
                    <a:pt x="1131" y="1336"/>
                  </a:lnTo>
                  <a:lnTo>
                    <a:pt x="1123" y="1337"/>
                  </a:lnTo>
                  <a:lnTo>
                    <a:pt x="1120" y="1337"/>
                  </a:lnTo>
                  <a:lnTo>
                    <a:pt x="1117" y="1336"/>
                  </a:lnTo>
                  <a:lnTo>
                    <a:pt x="1113" y="1333"/>
                  </a:lnTo>
                  <a:lnTo>
                    <a:pt x="1108" y="1329"/>
                  </a:lnTo>
                  <a:lnTo>
                    <a:pt x="1105" y="1322"/>
                  </a:lnTo>
                  <a:lnTo>
                    <a:pt x="1102" y="1315"/>
                  </a:lnTo>
                  <a:lnTo>
                    <a:pt x="1096" y="1301"/>
                  </a:lnTo>
                  <a:lnTo>
                    <a:pt x="1096" y="1301"/>
                  </a:lnTo>
                  <a:lnTo>
                    <a:pt x="1090" y="1290"/>
                  </a:lnTo>
                  <a:lnTo>
                    <a:pt x="1084" y="1281"/>
                  </a:lnTo>
                  <a:lnTo>
                    <a:pt x="1069" y="1259"/>
                  </a:lnTo>
                  <a:lnTo>
                    <a:pt x="1054" y="1240"/>
                  </a:lnTo>
                  <a:lnTo>
                    <a:pt x="1047" y="1230"/>
                  </a:lnTo>
                  <a:lnTo>
                    <a:pt x="1043" y="1221"/>
                  </a:lnTo>
                  <a:lnTo>
                    <a:pt x="1043" y="1221"/>
                  </a:lnTo>
                  <a:lnTo>
                    <a:pt x="1035" y="1226"/>
                  </a:lnTo>
                  <a:lnTo>
                    <a:pt x="1026" y="1233"/>
                  </a:lnTo>
                  <a:lnTo>
                    <a:pt x="1020" y="1240"/>
                  </a:lnTo>
                  <a:lnTo>
                    <a:pt x="1013" y="1249"/>
                  </a:lnTo>
                  <a:lnTo>
                    <a:pt x="1007" y="1256"/>
                  </a:lnTo>
                  <a:lnTo>
                    <a:pt x="1000" y="1264"/>
                  </a:lnTo>
                  <a:lnTo>
                    <a:pt x="993" y="1271"/>
                  </a:lnTo>
                  <a:lnTo>
                    <a:pt x="984" y="1276"/>
                  </a:lnTo>
                  <a:lnTo>
                    <a:pt x="984" y="1276"/>
                  </a:lnTo>
                  <a:lnTo>
                    <a:pt x="983" y="1284"/>
                  </a:lnTo>
                  <a:lnTo>
                    <a:pt x="982" y="1291"/>
                  </a:lnTo>
                  <a:lnTo>
                    <a:pt x="979" y="1299"/>
                  </a:lnTo>
                  <a:lnTo>
                    <a:pt x="976" y="1305"/>
                  </a:lnTo>
                  <a:lnTo>
                    <a:pt x="970" y="1310"/>
                  </a:lnTo>
                  <a:lnTo>
                    <a:pt x="963" y="1314"/>
                  </a:lnTo>
                  <a:lnTo>
                    <a:pt x="953" y="1315"/>
                  </a:lnTo>
                  <a:lnTo>
                    <a:pt x="941" y="1315"/>
                  </a:lnTo>
                  <a:lnTo>
                    <a:pt x="941" y="1315"/>
                  </a:lnTo>
                  <a:lnTo>
                    <a:pt x="939" y="1279"/>
                  </a:lnTo>
                  <a:lnTo>
                    <a:pt x="938" y="1258"/>
                  </a:lnTo>
                  <a:lnTo>
                    <a:pt x="938" y="1237"/>
                  </a:lnTo>
                  <a:lnTo>
                    <a:pt x="940" y="1215"/>
                  </a:lnTo>
                  <a:lnTo>
                    <a:pt x="942" y="1194"/>
                  </a:lnTo>
                  <a:lnTo>
                    <a:pt x="948" y="1173"/>
                  </a:lnTo>
                  <a:lnTo>
                    <a:pt x="952" y="1162"/>
                  </a:lnTo>
                  <a:lnTo>
                    <a:pt x="956" y="1151"/>
                  </a:lnTo>
                  <a:lnTo>
                    <a:pt x="956" y="1151"/>
                  </a:lnTo>
                  <a:lnTo>
                    <a:pt x="940" y="1135"/>
                  </a:lnTo>
                  <a:lnTo>
                    <a:pt x="923" y="1120"/>
                  </a:lnTo>
                  <a:lnTo>
                    <a:pt x="888" y="1092"/>
                  </a:lnTo>
                  <a:lnTo>
                    <a:pt x="871" y="1078"/>
                  </a:lnTo>
                  <a:lnTo>
                    <a:pt x="854" y="1064"/>
                  </a:lnTo>
                  <a:lnTo>
                    <a:pt x="838" y="1048"/>
                  </a:lnTo>
                  <a:lnTo>
                    <a:pt x="823" y="1032"/>
                  </a:lnTo>
                  <a:lnTo>
                    <a:pt x="823" y="1032"/>
                  </a:lnTo>
                  <a:lnTo>
                    <a:pt x="809" y="1034"/>
                  </a:lnTo>
                  <a:lnTo>
                    <a:pt x="796" y="1036"/>
                  </a:lnTo>
                  <a:lnTo>
                    <a:pt x="783" y="1036"/>
                  </a:lnTo>
                  <a:lnTo>
                    <a:pt x="771" y="1034"/>
                  </a:lnTo>
                  <a:lnTo>
                    <a:pt x="759" y="1032"/>
                  </a:lnTo>
                  <a:lnTo>
                    <a:pt x="749" y="1028"/>
                  </a:lnTo>
                  <a:lnTo>
                    <a:pt x="738" y="1025"/>
                  </a:lnTo>
                  <a:lnTo>
                    <a:pt x="728" y="1019"/>
                  </a:lnTo>
                  <a:lnTo>
                    <a:pt x="720" y="1014"/>
                  </a:lnTo>
                  <a:lnTo>
                    <a:pt x="710" y="1007"/>
                  </a:lnTo>
                  <a:lnTo>
                    <a:pt x="703" y="1000"/>
                  </a:lnTo>
                  <a:lnTo>
                    <a:pt x="694" y="993"/>
                  </a:lnTo>
                  <a:lnTo>
                    <a:pt x="688" y="984"/>
                  </a:lnTo>
                  <a:lnTo>
                    <a:pt x="681" y="976"/>
                  </a:lnTo>
                  <a:lnTo>
                    <a:pt x="669" y="958"/>
                  </a:lnTo>
                  <a:lnTo>
                    <a:pt x="669" y="958"/>
                  </a:lnTo>
                  <a:lnTo>
                    <a:pt x="635" y="952"/>
                  </a:lnTo>
                  <a:lnTo>
                    <a:pt x="601" y="946"/>
                  </a:lnTo>
                  <a:lnTo>
                    <a:pt x="530" y="936"/>
                  </a:lnTo>
                  <a:lnTo>
                    <a:pt x="495" y="931"/>
                  </a:lnTo>
                  <a:lnTo>
                    <a:pt x="461" y="925"/>
                  </a:lnTo>
                  <a:lnTo>
                    <a:pt x="426" y="918"/>
                  </a:lnTo>
                  <a:lnTo>
                    <a:pt x="392" y="909"/>
                  </a:lnTo>
                  <a:lnTo>
                    <a:pt x="392" y="909"/>
                  </a:lnTo>
                  <a:lnTo>
                    <a:pt x="374" y="903"/>
                  </a:lnTo>
                  <a:lnTo>
                    <a:pt x="357" y="895"/>
                  </a:lnTo>
                  <a:lnTo>
                    <a:pt x="341" y="889"/>
                  </a:lnTo>
                  <a:lnTo>
                    <a:pt x="331" y="887"/>
                  </a:lnTo>
                  <a:lnTo>
                    <a:pt x="323" y="885"/>
                  </a:lnTo>
                  <a:lnTo>
                    <a:pt x="323" y="885"/>
                  </a:lnTo>
                  <a:lnTo>
                    <a:pt x="313" y="885"/>
                  </a:lnTo>
                  <a:lnTo>
                    <a:pt x="303" y="885"/>
                  </a:lnTo>
                  <a:lnTo>
                    <a:pt x="294" y="886"/>
                  </a:lnTo>
                  <a:lnTo>
                    <a:pt x="284" y="885"/>
                  </a:lnTo>
                  <a:lnTo>
                    <a:pt x="284" y="885"/>
                  </a:lnTo>
                  <a:lnTo>
                    <a:pt x="259" y="879"/>
                  </a:lnTo>
                  <a:lnTo>
                    <a:pt x="235" y="873"/>
                  </a:lnTo>
                  <a:lnTo>
                    <a:pt x="188" y="859"/>
                  </a:lnTo>
                  <a:lnTo>
                    <a:pt x="164" y="852"/>
                  </a:lnTo>
                  <a:lnTo>
                    <a:pt x="140" y="848"/>
                  </a:lnTo>
                  <a:lnTo>
                    <a:pt x="128" y="846"/>
                  </a:lnTo>
                  <a:lnTo>
                    <a:pt x="116" y="846"/>
                  </a:lnTo>
                  <a:lnTo>
                    <a:pt x="104" y="846"/>
                  </a:lnTo>
                  <a:lnTo>
                    <a:pt x="91" y="846"/>
                  </a:lnTo>
                  <a:lnTo>
                    <a:pt x="91" y="846"/>
                  </a:lnTo>
                  <a:lnTo>
                    <a:pt x="84" y="842"/>
                  </a:lnTo>
                  <a:lnTo>
                    <a:pt x="75" y="838"/>
                  </a:lnTo>
                  <a:lnTo>
                    <a:pt x="57" y="833"/>
                  </a:lnTo>
                  <a:lnTo>
                    <a:pt x="38" y="829"/>
                  </a:lnTo>
                  <a:lnTo>
                    <a:pt x="18" y="826"/>
                  </a:lnTo>
                  <a:lnTo>
                    <a:pt x="18" y="826"/>
                  </a:lnTo>
                  <a:lnTo>
                    <a:pt x="14" y="821"/>
                  </a:lnTo>
                  <a:lnTo>
                    <a:pt x="12" y="817"/>
                  </a:lnTo>
                  <a:lnTo>
                    <a:pt x="9" y="810"/>
                  </a:lnTo>
                  <a:lnTo>
                    <a:pt x="6" y="801"/>
                  </a:lnTo>
                  <a:lnTo>
                    <a:pt x="0" y="790"/>
                  </a:lnTo>
                  <a:lnTo>
                    <a:pt x="0" y="790"/>
                  </a:lnTo>
                  <a:lnTo>
                    <a:pt x="9" y="775"/>
                  </a:lnTo>
                  <a:lnTo>
                    <a:pt x="20" y="762"/>
                  </a:lnTo>
                  <a:lnTo>
                    <a:pt x="30" y="751"/>
                  </a:lnTo>
                  <a:lnTo>
                    <a:pt x="43" y="741"/>
                  </a:lnTo>
                  <a:lnTo>
                    <a:pt x="58" y="731"/>
                  </a:lnTo>
                  <a:lnTo>
                    <a:pt x="73" y="724"/>
                  </a:lnTo>
                  <a:lnTo>
                    <a:pt x="89" y="716"/>
                  </a:lnTo>
                  <a:lnTo>
                    <a:pt x="105" y="710"/>
                  </a:lnTo>
                  <a:lnTo>
                    <a:pt x="105" y="710"/>
                  </a:lnTo>
                  <a:lnTo>
                    <a:pt x="104" y="685"/>
                  </a:lnTo>
                  <a:lnTo>
                    <a:pt x="103" y="674"/>
                  </a:lnTo>
                  <a:lnTo>
                    <a:pt x="101" y="663"/>
                  </a:lnTo>
                  <a:lnTo>
                    <a:pt x="98" y="653"/>
                  </a:lnTo>
                  <a:lnTo>
                    <a:pt x="93" y="643"/>
                  </a:lnTo>
                  <a:lnTo>
                    <a:pt x="87" y="633"/>
                  </a:lnTo>
                  <a:lnTo>
                    <a:pt x="77" y="622"/>
                  </a:lnTo>
                  <a:lnTo>
                    <a:pt x="77" y="622"/>
                  </a:lnTo>
                  <a:lnTo>
                    <a:pt x="84" y="613"/>
                  </a:lnTo>
                  <a:lnTo>
                    <a:pt x="90" y="604"/>
                  </a:lnTo>
                  <a:lnTo>
                    <a:pt x="98" y="595"/>
                  </a:lnTo>
                  <a:lnTo>
                    <a:pt x="105" y="588"/>
                  </a:lnTo>
                  <a:lnTo>
                    <a:pt x="121" y="574"/>
                  </a:lnTo>
                  <a:lnTo>
                    <a:pt x="139" y="561"/>
                  </a:lnTo>
                  <a:lnTo>
                    <a:pt x="158" y="550"/>
                  </a:lnTo>
                  <a:lnTo>
                    <a:pt x="177" y="539"/>
                  </a:lnTo>
                  <a:lnTo>
                    <a:pt x="195" y="528"/>
                  </a:lnTo>
                  <a:lnTo>
                    <a:pt x="214" y="517"/>
                  </a:lnTo>
                  <a:lnTo>
                    <a:pt x="214" y="517"/>
                  </a:lnTo>
                  <a:lnTo>
                    <a:pt x="240" y="500"/>
                  </a:lnTo>
                  <a:lnTo>
                    <a:pt x="266" y="482"/>
                  </a:lnTo>
                  <a:lnTo>
                    <a:pt x="315" y="443"/>
                  </a:lnTo>
                  <a:lnTo>
                    <a:pt x="315" y="443"/>
                  </a:lnTo>
                  <a:lnTo>
                    <a:pt x="328" y="435"/>
                  </a:lnTo>
                  <a:lnTo>
                    <a:pt x="339" y="425"/>
                  </a:lnTo>
                  <a:lnTo>
                    <a:pt x="361" y="404"/>
                  </a:lnTo>
                  <a:lnTo>
                    <a:pt x="384" y="383"/>
                  </a:lnTo>
                  <a:lnTo>
                    <a:pt x="394" y="373"/>
                  </a:lnTo>
                  <a:lnTo>
                    <a:pt x="406" y="363"/>
                  </a:lnTo>
                  <a:lnTo>
                    <a:pt x="406" y="363"/>
                  </a:lnTo>
                  <a:lnTo>
                    <a:pt x="422" y="353"/>
                  </a:lnTo>
                  <a:lnTo>
                    <a:pt x="438" y="344"/>
                  </a:lnTo>
                  <a:lnTo>
                    <a:pt x="454" y="335"/>
                  </a:lnTo>
                  <a:lnTo>
                    <a:pt x="469" y="325"/>
                  </a:lnTo>
                  <a:lnTo>
                    <a:pt x="469" y="325"/>
                  </a:lnTo>
                  <a:lnTo>
                    <a:pt x="480" y="316"/>
                  </a:lnTo>
                  <a:lnTo>
                    <a:pt x="490" y="307"/>
                  </a:lnTo>
                  <a:lnTo>
                    <a:pt x="510" y="288"/>
                  </a:lnTo>
                  <a:lnTo>
                    <a:pt x="530" y="268"/>
                  </a:lnTo>
                  <a:lnTo>
                    <a:pt x="550" y="247"/>
                  </a:lnTo>
                  <a:lnTo>
                    <a:pt x="550" y="247"/>
                  </a:lnTo>
                  <a:lnTo>
                    <a:pt x="609" y="191"/>
                  </a:lnTo>
                  <a:lnTo>
                    <a:pt x="639" y="161"/>
                  </a:lnTo>
                  <a:lnTo>
                    <a:pt x="668" y="131"/>
                  </a:lnTo>
                  <a:lnTo>
                    <a:pt x="697" y="100"/>
                  </a:lnTo>
                  <a:lnTo>
                    <a:pt x="725" y="69"/>
                  </a:lnTo>
                  <a:lnTo>
                    <a:pt x="752" y="37"/>
                  </a:lnTo>
                  <a:lnTo>
                    <a:pt x="778" y="3"/>
                  </a:lnTo>
                  <a:lnTo>
                    <a:pt x="778" y="3"/>
                  </a:lnTo>
                  <a:lnTo>
                    <a:pt x="788" y="0"/>
                  </a:lnTo>
                  <a:lnTo>
                    <a:pt x="799" y="0"/>
                  </a:lnTo>
                  <a:lnTo>
                    <a:pt x="810" y="0"/>
                  </a:lnTo>
                  <a:lnTo>
                    <a:pt x="820" y="2"/>
                  </a:lnTo>
                  <a:lnTo>
                    <a:pt x="842" y="7"/>
                  </a:lnTo>
                  <a:lnTo>
                    <a:pt x="851" y="9"/>
                  </a:lnTo>
                  <a:lnTo>
                    <a:pt x="861" y="10"/>
                  </a:lnTo>
                  <a:lnTo>
                    <a:pt x="861" y="10"/>
                  </a:lnTo>
                  <a:lnTo>
                    <a:pt x="899" y="13"/>
                  </a:lnTo>
                  <a:lnTo>
                    <a:pt x="937" y="14"/>
                  </a:lnTo>
                  <a:lnTo>
                    <a:pt x="976" y="14"/>
                  </a:lnTo>
                  <a:lnTo>
                    <a:pt x="1014" y="13"/>
                  </a:lnTo>
                  <a:lnTo>
                    <a:pt x="1092" y="10"/>
                  </a:lnTo>
                  <a:lnTo>
                    <a:pt x="1169" y="7"/>
                  </a:lnTo>
                  <a:lnTo>
                    <a:pt x="1208" y="5"/>
                  </a:lnTo>
                  <a:lnTo>
                    <a:pt x="1245" y="7"/>
                  </a:lnTo>
                  <a:lnTo>
                    <a:pt x="1283" y="8"/>
                  </a:lnTo>
                  <a:lnTo>
                    <a:pt x="1319" y="11"/>
                  </a:lnTo>
                  <a:lnTo>
                    <a:pt x="1354" y="16"/>
                  </a:lnTo>
                  <a:lnTo>
                    <a:pt x="1388" y="23"/>
                  </a:lnTo>
                  <a:lnTo>
                    <a:pt x="1405" y="28"/>
                  </a:lnTo>
                  <a:lnTo>
                    <a:pt x="1421" y="32"/>
                  </a:lnTo>
                  <a:lnTo>
                    <a:pt x="1437" y="39"/>
                  </a:lnTo>
                  <a:lnTo>
                    <a:pt x="1453" y="45"/>
                  </a:lnTo>
                  <a:lnTo>
                    <a:pt x="1453" y="45"/>
                  </a:lnTo>
                  <a:lnTo>
                    <a:pt x="1461" y="54"/>
                  </a:lnTo>
                  <a:lnTo>
                    <a:pt x="1469" y="61"/>
                  </a:lnTo>
                  <a:lnTo>
                    <a:pt x="1489" y="75"/>
                  </a:lnTo>
                  <a:lnTo>
                    <a:pt x="1498" y="83"/>
                  </a:lnTo>
                  <a:lnTo>
                    <a:pt x="1507" y="91"/>
                  </a:lnTo>
                  <a:lnTo>
                    <a:pt x="1514" y="101"/>
                  </a:lnTo>
                  <a:lnTo>
                    <a:pt x="1516" y="106"/>
                  </a:lnTo>
                  <a:lnTo>
                    <a:pt x="1520" y="111"/>
                  </a:lnTo>
                  <a:lnTo>
                    <a:pt x="1520" y="111"/>
                  </a:lnTo>
                  <a:close/>
                  <a:moveTo>
                    <a:pt x="1358" y="283"/>
                  </a:moveTo>
                  <a:lnTo>
                    <a:pt x="1358" y="283"/>
                  </a:lnTo>
                  <a:lnTo>
                    <a:pt x="1364" y="277"/>
                  </a:lnTo>
                  <a:lnTo>
                    <a:pt x="1369" y="271"/>
                  </a:lnTo>
                  <a:lnTo>
                    <a:pt x="1379" y="257"/>
                  </a:lnTo>
                  <a:lnTo>
                    <a:pt x="1389" y="243"/>
                  </a:lnTo>
                  <a:lnTo>
                    <a:pt x="1401" y="230"/>
                  </a:lnTo>
                  <a:lnTo>
                    <a:pt x="1401" y="230"/>
                  </a:lnTo>
                  <a:lnTo>
                    <a:pt x="1410" y="221"/>
                  </a:lnTo>
                  <a:lnTo>
                    <a:pt x="1424" y="210"/>
                  </a:lnTo>
                  <a:lnTo>
                    <a:pt x="1439" y="197"/>
                  </a:lnTo>
                  <a:lnTo>
                    <a:pt x="1454" y="183"/>
                  </a:lnTo>
                  <a:lnTo>
                    <a:pt x="1469" y="169"/>
                  </a:lnTo>
                  <a:lnTo>
                    <a:pt x="1481" y="155"/>
                  </a:lnTo>
                  <a:lnTo>
                    <a:pt x="1485" y="148"/>
                  </a:lnTo>
                  <a:lnTo>
                    <a:pt x="1489" y="141"/>
                  </a:lnTo>
                  <a:lnTo>
                    <a:pt x="1491" y="135"/>
                  </a:lnTo>
                  <a:lnTo>
                    <a:pt x="1492" y="129"/>
                  </a:lnTo>
                  <a:lnTo>
                    <a:pt x="1492" y="129"/>
                  </a:lnTo>
                  <a:lnTo>
                    <a:pt x="1490" y="124"/>
                  </a:lnTo>
                  <a:lnTo>
                    <a:pt x="1486" y="119"/>
                  </a:lnTo>
                  <a:lnTo>
                    <a:pt x="1475" y="106"/>
                  </a:lnTo>
                  <a:lnTo>
                    <a:pt x="1462" y="93"/>
                  </a:lnTo>
                  <a:lnTo>
                    <a:pt x="1449" y="84"/>
                  </a:lnTo>
                  <a:lnTo>
                    <a:pt x="1449" y="84"/>
                  </a:lnTo>
                  <a:lnTo>
                    <a:pt x="1436" y="75"/>
                  </a:lnTo>
                  <a:lnTo>
                    <a:pt x="1420" y="68"/>
                  </a:lnTo>
                  <a:lnTo>
                    <a:pt x="1403" y="61"/>
                  </a:lnTo>
                  <a:lnTo>
                    <a:pt x="1386" y="55"/>
                  </a:lnTo>
                  <a:lnTo>
                    <a:pt x="1370" y="50"/>
                  </a:lnTo>
                  <a:lnTo>
                    <a:pt x="1354" y="46"/>
                  </a:lnTo>
                  <a:lnTo>
                    <a:pt x="1339" y="43"/>
                  </a:lnTo>
                  <a:lnTo>
                    <a:pt x="1327" y="42"/>
                  </a:lnTo>
                  <a:lnTo>
                    <a:pt x="1327" y="42"/>
                  </a:lnTo>
                  <a:lnTo>
                    <a:pt x="1299" y="39"/>
                  </a:lnTo>
                  <a:lnTo>
                    <a:pt x="1270" y="37"/>
                  </a:lnTo>
                  <a:lnTo>
                    <a:pt x="1207" y="35"/>
                  </a:lnTo>
                  <a:lnTo>
                    <a:pt x="1139" y="34"/>
                  </a:lnTo>
                  <a:lnTo>
                    <a:pt x="1070" y="35"/>
                  </a:lnTo>
                  <a:lnTo>
                    <a:pt x="998" y="35"/>
                  </a:lnTo>
                  <a:lnTo>
                    <a:pt x="929" y="35"/>
                  </a:lnTo>
                  <a:lnTo>
                    <a:pt x="861" y="32"/>
                  </a:lnTo>
                  <a:lnTo>
                    <a:pt x="829" y="30"/>
                  </a:lnTo>
                  <a:lnTo>
                    <a:pt x="798" y="27"/>
                  </a:lnTo>
                  <a:lnTo>
                    <a:pt x="798" y="27"/>
                  </a:lnTo>
                  <a:lnTo>
                    <a:pt x="762" y="69"/>
                  </a:lnTo>
                  <a:lnTo>
                    <a:pt x="724" y="109"/>
                  </a:lnTo>
                  <a:lnTo>
                    <a:pt x="687" y="150"/>
                  </a:lnTo>
                  <a:lnTo>
                    <a:pt x="647" y="189"/>
                  </a:lnTo>
                  <a:lnTo>
                    <a:pt x="607" y="227"/>
                  </a:lnTo>
                  <a:lnTo>
                    <a:pt x="568" y="265"/>
                  </a:lnTo>
                  <a:lnTo>
                    <a:pt x="527" y="302"/>
                  </a:lnTo>
                  <a:lnTo>
                    <a:pt x="485" y="338"/>
                  </a:lnTo>
                  <a:lnTo>
                    <a:pt x="442" y="375"/>
                  </a:lnTo>
                  <a:lnTo>
                    <a:pt x="400" y="410"/>
                  </a:lnTo>
                  <a:lnTo>
                    <a:pt x="357" y="444"/>
                  </a:lnTo>
                  <a:lnTo>
                    <a:pt x="312" y="479"/>
                  </a:lnTo>
                  <a:lnTo>
                    <a:pt x="268" y="512"/>
                  </a:lnTo>
                  <a:lnTo>
                    <a:pt x="222" y="544"/>
                  </a:lnTo>
                  <a:lnTo>
                    <a:pt x="177" y="576"/>
                  </a:lnTo>
                  <a:lnTo>
                    <a:pt x="130" y="608"/>
                  </a:lnTo>
                  <a:lnTo>
                    <a:pt x="130" y="608"/>
                  </a:lnTo>
                  <a:lnTo>
                    <a:pt x="147" y="614"/>
                  </a:lnTo>
                  <a:lnTo>
                    <a:pt x="165" y="618"/>
                  </a:lnTo>
                  <a:lnTo>
                    <a:pt x="183" y="621"/>
                  </a:lnTo>
                  <a:lnTo>
                    <a:pt x="202" y="623"/>
                  </a:lnTo>
                  <a:lnTo>
                    <a:pt x="221" y="625"/>
                  </a:lnTo>
                  <a:lnTo>
                    <a:pt x="240" y="626"/>
                  </a:lnTo>
                  <a:lnTo>
                    <a:pt x="279" y="626"/>
                  </a:lnTo>
                  <a:lnTo>
                    <a:pt x="358" y="624"/>
                  </a:lnTo>
                  <a:lnTo>
                    <a:pt x="396" y="624"/>
                  </a:lnTo>
                  <a:lnTo>
                    <a:pt x="435" y="625"/>
                  </a:lnTo>
                  <a:lnTo>
                    <a:pt x="435" y="625"/>
                  </a:lnTo>
                  <a:lnTo>
                    <a:pt x="466" y="629"/>
                  </a:lnTo>
                  <a:lnTo>
                    <a:pt x="499" y="633"/>
                  </a:lnTo>
                  <a:lnTo>
                    <a:pt x="563" y="644"/>
                  </a:lnTo>
                  <a:lnTo>
                    <a:pt x="563" y="644"/>
                  </a:lnTo>
                  <a:lnTo>
                    <a:pt x="604" y="651"/>
                  </a:lnTo>
                  <a:lnTo>
                    <a:pt x="644" y="660"/>
                  </a:lnTo>
                  <a:lnTo>
                    <a:pt x="663" y="665"/>
                  </a:lnTo>
                  <a:lnTo>
                    <a:pt x="681" y="671"/>
                  </a:lnTo>
                  <a:lnTo>
                    <a:pt x="700" y="679"/>
                  </a:lnTo>
                  <a:lnTo>
                    <a:pt x="718" y="686"/>
                  </a:lnTo>
                  <a:lnTo>
                    <a:pt x="736" y="694"/>
                  </a:lnTo>
                  <a:lnTo>
                    <a:pt x="752" y="704"/>
                  </a:lnTo>
                  <a:lnTo>
                    <a:pt x="768" y="713"/>
                  </a:lnTo>
                  <a:lnTo>
                    <a:pt x="782" y="724"/>
                  </a:lnTo>
                  <a:lnTo>
                    <a:pt x="796" y="736"/>
                  </a:lnTo>
                  <a:lnTo>
                    <a:pt x="809" y="749"/>
                  </a:lnTo>
                  <a:lnTo>
                    <a:pt x="820" y="761"/>
                  </a:lnTo>
                  <a:lnTo>
                    <a:pt x="830" y="776"/>
                  </a:lnTo>
                  <a:lnTo>
                    <a:pt x="830" y="776"/>
                  </a:lnTo>
                  <a:lnTo>
                    <a:pt x="832" y="779"/>
                  </a:lnTo>
                  <a:lnTo>
                    <a:pt x="833" y="781"/>
                  </a:lnTo>
                  <a:lnTo>
                    <a:pt x="834" y="785"/>
                  </a:lnTo>
                  <a:lnTo>
                    <a:pt x="833" y="791"/>
                  </a:lnTo>
                  <a:lnTo>
                    <a:pt x="832" y="797"/>
                  </a:lnTo>
                  <a:lnTo>
                    <a:pt x="831" y="802"/>
                  </a:lnTo>
                  <a:lnTo>
                    <a:pt x="830" y="806"/>
                  </a:lnTo>
                  <a:lnTo>
                    <a:pt x="831" y="809"/>
                  </a:lnTo>
                  <a:lnTo>
                    <a:pt x="832" y="810"/>
                  </a:lnTo>
                  <a:lnTo>
                    <a:pt x="834" y="811"/>
                  </a:lnTo>
                  <a:lnTo>
                    <a:pt x="836" y="812"/>
                  </a:lnTo>
                  <a:lnTo>
                    <a:pt x="836" y="812"/>
                  </a:lnTo>
                  <a:lnTo>
                    <a:pt x="846" y="809"/>
                  </a:lnTo>
                  <a:lnTo>
                    <a:pt x="854" y="803"/>
                  </a:lnTo>
                  <a:lnTo>
                    <a:pt x="860" y="798"/>
                  </a:lnTo>
                  <a:lnTo>
                    <a:pt x="866" y="791"/>
                  </a:lnTo>
                  <a:lnTo>
                    <a:pt x="876" y="777"/>
                  </a:lnTo>
                  <a:lnTo>
                    <a:pt x="886" y="762"/>
                  </a:lnTo>
                  <a:lnTo>
                    <a:pt x="886" y="762"/>
                  </a:lnTo>
                  <a:lnTo>
                    <a:pt x="938" y="718"/>
                  </a:lnTo>
                  <a:lnTo>
                    <a:pt x="963" y="694"/>
                  </a:lnTo>
                  <a:lnTo>
                    <a:pt x="987" y="670"/>
                  </a:lnTo>
                  <a:lnTo>
                    <a:pt x="1011" y="645"/>
                  </a:lnTo>
                  <a:lnTo>
                    <a:pt x="1033" y="619"/>
                  </a:lnTo>
                  <a:lnTo>
                    <a:pt x="1055" y="592"/>
                  </a:lnTo>
                  <a:lnTo>
                    <a:pt x="1075" y="563"/>
                  </a:lnTo>
                  <a:lnTo>
                    <a:pt x="1075" y="563"/>
                  </a:lnTo>
                  <a:lnTo>
                    <a:pt x="1112" y="530"/>
                  </a:lnTo>
                  <a:lnTo>
                    <a:pt x="1148" y="495"/>
                  </a:lnTo>
                  <a:lnTo>
                    <a:pt x="1183" y="459"/>
                  </a:lnTo>
                  <a:lnTo>
                    <a:pt x="1219" y="423"/>
                  </a:lnTo>
                  <a:lnTo>
                    <a:pt x="1288" y="350"/>
                  </a:lnTo>
                  <a:lnTo>
                    <a:pt x="1323" y="316"/>
                  </a:lnTo>
                  <a:lnTo>
                    <a:pt x="1358" y="283"/>
                  </a:lnTo>
                  <a:lnTo>
                    <a:pt x="1358" y="283"/>
                  </a:lnTo>
                  <a:close/>
                  <a:moveTo>
                    <a:pt x="2152" y="391"/>
                  </a:moveTo>
                  <a:lnTo>
                    <a:pt x="2152" y="391"/>
                  </a:lnTo>
                  <a:lnTo>
                    <a:pt x="2138" y="382"/>
                  </a:lnTo>
                  <a:lnTo>
                    <a:pt x="2125" y="372"/>
                  </a:lnTo>
                  <a:lnTo>
                    <a:pt x="2112" y="361"/>
                  </a:lnTo>
                  <a:lnTo>
                    <a:pt x="2100" y="350"/>
                  </a:lnTo>
                  <a:lnTo>
                    <a:pt x="2087" y="338"/>
                  </a:lnTo>
                  <a:lnTo>
                    <a:pt x="2076" y="326"/>
                  </a:lnTo>
                  <a:lnTo>
                    <a:pt x="2054" y="300"/>
                  </a:lnTo>
                  <a:lnTo>
                    <a:pt x="2012" y="247"/>
                  </a:lnTo>
                  <a:lnTo>
                    <a:pt x="1990" y="222"/>
                  </a:lnTo>
                  <a:lnTo>
                    <a:pt x="1979" y="210"/>
                  </a:lnTo>
                  <a:lnTo>
                    <a:pt x="1967" y="199"/>
                  </a:lnTo>
                  <a:lnTo>
                    <a:pt x="1967" y="199"/>
                  </a:lnTo>
                  <a:lnTo>
                    <a:pt x="1954" y="187"/>
                  </a:lnTo>
                  <a:lnTo>
                    <a:pt x="1940" y="177"/>
                  </a:lnTo>
                  <a:lnTo>
                    <a:pt x="1926" y="166"/>
                  </a:lnTo>
                  <a:lnTo>
                    <a:pt x="1911" y="156"/>
                  </a:lnTo>
                  <a:lnTo>
                    <a:pt x="1895" y="147"/>
                  </a:lnTo>
                  <a:lnTo>
                    <a:pt x="1878" y="138"/>
                  </a:lnTo>
                  <a:lnTo>
                    <a:pt x="1861" y="131"/>
                  </a:lnTo>
                  <a:lnTo>
                    <a:pt x="1843" y="123"/>
                  </a:lnTo>
                  <a:lnTo>
                    <a:pt x="1825" y="117"/>
                  </a:lnTo>
                  <a:lnTo>
                    <a:pt x="1807" y="110"/>
                  </a:lnTo>
                  <a:lnTo>
                    <a:pt x="1787" y="105"/>
                  </a:lnTo>
                  <a:lnTo>
                    <a:pt x="1768" y="101"/>
                  </a:lnTo>
                  <a:lnTo>
                    <a:pt x="1749" y="98"/>
                  </a:lnTo>
                  <a:lnTo>
                    <a:pt x="1729" y="95"/>
                  </a:lnTo>
                  <a:lnTo>
                    <a:pt x="1710" y="94"/>
                  </a:lnTo>
                  <a:lnTo>
                    <a:pt x="1691" y="94"/>
                  </a:lnTo>
                  <a:lnTo>
                    <a:pt x="1691" y="94"/>
                  </a:lnTo>
                  <a:lnTo>
                    <a:pt x="1677" y="94"/>
                  </a:lnTo>
                  <a:lnTo>
                    <a:pt x="1665" y="96"/>
                  </a:lnTo>
                  <a:lnTo>
                    <a:pt x="1653" y="100"/>
                  </a:lnTo>
                  <a:lnTo>
                    <a:pt x="1642" y="103"/>
                  </a:lnTo>
                  <a:lnTo>
                    <a:pt x="1620" y="110"/>
                  </a:lnTo>
                  <a:lnTo>
                    <a:pt x="1597" y="118"/>
                  </a:lnTo>
                  <a:lnTo>
                    <a:pt x="1597" y="118"/>
                  </a:lnTo>
                  <a:lnTo>
                    <a:pt x="1573" y="126"/>
                  </a:lnTo>
                  <a:lnTo>
                    <a:pt x="1554" y="135"/>
                  </a:lnTo>
                  <a:lnTo>
                    <a:pt x="1538" y="145"/>
                  </a:lnTo>
                  <a:lnTo>
                    <a:pt x="1525" y="154"/>
                  </a:lnTo>
                  <a:lnTo>
                    <a:pt x="1512" y="165"/>
                  </a:lnTo>
                  <a:lnTo>
                    <a:pt x="1500" y="177"/>
                  </a:lnTo>
                  <a:lnTo>
                    <a:pt x="1474" y="202"/>
                  </a:lnTo>
                  <a:lnTo>
                    <a:pt x="1474" y="202"/>
                  </a:lnTo>
                  <a:lnTo>
                    <a:pt x="1455" y="220"/>
                  </a:lnTo>
                  <a:lnTo>
                    <a:pt x="1437" y="238"/>
                  </a:lnTo>
                  <a:lnTo>
                    <a:pt x="1401" y="276"/>
                  </a:lnTo>
                  <a:lnTo>
                    <a:pt x="1401" y="276"/>
                  </a:lnTo>
                  <a:lnTo>
                    <a:pt x="1380" y="295"/>
                  </a:lnTo>
                  <a:lnTo>
                    <a:pt x="1361" y="312"/>
                  </a:lnTo>
                  <a:lnTo>
                    <a:pt x="1341" y="329"/>
                  </a:lnTo>
                  <a:lnTo>
                    <a:pt x="1324" y="346"/>
                  </a:lnTo>
                  <a:lnTo>
                    <a:pt x="1324" y="346"/>
                  </a:lnTo>
                  <a:lnTo>
                    <a:pt x="1315" y="356"/>
                  </a:lnTo>
                  <a:lnTo>
                    <a:pt x="1306" y="366"/>
                  </a:lnTo>
                  <a:lnTo>
                    <a:pt x="1290" y="388"/>
                  </a:lnTo>
                  <a:lnTo>
                    <a:pt x="1275" y="408"/>
                  </a:lnTo>
                  <a:lnTo>
                    <a:pt x="1268" y="418"/>
                  </a:lnTo>
                  <a:lnTo>
                    <a:pt x="1260" y="426"/>
                  </a:lnTo>
                  <a:lnTo>
                    <a:pt x="1260" y="426"/>
                  </a:lnTo>
                  <a:lnTo>
                    <a:pt x="1253" y="433"/>
                  </a:lnTo>
                  <a:lnTo>
                    <a:pt x="1243" y="439"/>
                  </a:lnTo>
                  <a:lnTo>
                    <a:pt x="1234" y="444"/>
                  </a:lnTo>
                  <a:lnTo>
                    <a:pt x="1225" y="451"/>
                  </a:lnTo>
                  <a:lnTo>
                    <a:pt x="1225" y="451"/>
                  </a:lnTo>
                  <a:lnTo>
                    <a:pt x="1199" y="476"/>
                  </a:lnTo>
                  <a:lnTo>
                    <a:pt x="1175" y="501"/>
                  </a:lnTo>
                  <a:lnTo>
                    <a:pt x="1150" y="527"/>
                  </a:lnTo>
                  <a:lnTo>
                    <a:pt x="1126" y="554"/>
                  </a:lnTo>
                  <a:lnTo>
                    <a:pt x="1078" y="608"/>
                  </a:lnTo>
                  <a:lnTo>
                    <a:pt x="1032" y="661"/>
                  </a:lnTo>
                  <a:lnTo>
                    <a:pt x="1032" y="661"/>
                  </a:lnTo>
                  <a:lnTo>
                    <a:pt x="1012" y="683"/>
                  </a:lnTo>
                  <a:lnTo>
                    <a:pt x="992" y="705"/>
                  </a:lnTo>
                  <a:lnTo>
                    <a:pt x="950" y="745"/>
                  </a:lnTo>
                  <a:lnTo>
                    <a:pt x="930" y="766"/>
                  </a:lnTo>
                  <a:lnTo>
                    <a:pt x="909" y="786"/>
                  </a:lnTo>
                  <a:lnTo>
                    <a:pt x="890" y="807"/>
                  </a:lnTo>
                  <a:lnTo>
                    <a:pt x="872" y="829"/>
                  </a:lnTo>
                  <a:lnTo>
                    <a:pt x="872" y="829"/>
                  </a:lnTo>
                  <a:lnTo>
                    <a:pt x="894" y="826"/>
                  </a:lnTo>
                  <a:lnTo>
                    <a:pt x="916" y="826"/>
                  </a:lnTo>
                  <a:lnTo>
                    <a:pt x="936" y="827"/>
                  </a:lnTo>
                  <a:lnTo>
                    <a:pt x="956" y="830"/>
                  </a:lnTo>
                  <a:lnTo>
                    <a:pt x="977" y="834"/>
                  </a:lnTo>
                  <a:lnTo>
                    <a:pt x="996" y="840"/>
                  </a:lnTo>
                  <a:lnTo>
                    <a:pt x="1015" y="847"/>
                  </a:lnTo>
                  <a:lnTo>
                    <a:pt x="1035" y="856"/>
                  </a:lnTo>
                  <a:lnTo>
                    <a:pt x="1071" y="873"/>
                  </a:lnTo>
                  <a:lnTo>
                    <a:pt x="1106" y="892"/>
                  </a:lnTo>
                  <a:lnTo>
                    <a:pt x="1142" y="910"/>
                  </a:lnTo>
                  <a:lnTo>
                    <a:pt x="1159" y="919"/>
                  </a:lnTo>
                  <a:lnTo>
                    <a:pt x="1176" y="926"/>
                  </a:lnTo>
                  <a:lnTo>
                    <a:pt x="1176" y="926"/>
                  </a:lnTo>
                  <a:lnTo>
                    <a:pt x="1202" y="949"/>
                  </a:lnTo>
                  <a:lnTo>
                    <a:pt x="1227" y="970"/>
                  </a:lnTo>
                  <a:lnTo>
                    <a:pt x="1254" y="991"/>
                  </a:lnTo>
                  <a:lnTo>
                    <a:pt x="1282" y="1011"/>
                  </a:lnTo>
                  <a:lnTo>
                    <a:pt x="1310" y="1029"/>
                  </a:lnTo>
                  <a:lnTo>
                    <a:pt x="1339" y="1047"/>
                  </a:lnTo>
                  <a:lnTo>
                    <a:pt x="1369" y="1064"/>
                  </a:lnTo>
                  <a:lnTo>
                    <a:pt x="1400" y="1079"/>
                  </a:lnTo>
                  <a:lnTo>
                    <a:pt x="1432" y="1093"/>
                  </a:lnTo>
                  <a:lnTo>
                    <a:pt x="1464" y="1106"/>
                  </a:lnTo>
                  <a:lnTo>
                    <a:pt x="1498" y="1118"/>
                  </a:lnTo>
                  <a:lnTo>
                    <a:pt x="1533" y="1127"/>
                  </a:lnTo>
                  <a:lnTo>
                    <a:pt x="1569" y="1135"/>
                  </a:lnTo>
                  <a:lnTo>
                    <a:pt x="1606" y="1140"/>
                  </a:lnTo>
                  <a:lnTo>
                    <a:pt x="1645" y="1145"/>
                  </a:lnTo>
                  <a:lnTo>
                    <a:pt x="1683" y="1147"/>
                  </a:lnTo>
                  <a:lnTo>
                    <a:pt x="1683" y="1147"/>
                  </a:lnTo>
                  <a:lnTo>
                    <a:pt x="1687" y="1147"/>
                  </a:lnTo>
                  <a:lnTo>
                    <a:pt x="1690" y="1149"/>
                  </a:lnTo>
                  <a:lnTo>
                    <a:pt x="1695" y="1153"/>
                  </a:lnTo>
                  <a:lnTo>
                    <a:pt x="1701" y="1160"/>
                  </a:lnTo>
                  <a:lnTo>
                    <a:pt x="1704" y="1163"/>
                  </a:lnTo>
                  <a:lnTo>
                    <a:pt x="1708" y="1165"/>
                  </a:lnTo>
                  <a:lnTo>
                    <a:pt x="1708" y="1165"/>
                  </a:lnTo>
                  <a:lnTo>
                    <a:pt x="1736" y="1139"/>
                  </a:lnTo>
                  <a:lnTo>
                    <a:pt x="1762" y="1114"/>
                  </a:lnTo>
                  <a:lnTo>
                    <a:pt x="1786" y="1086"/>
                  </a:lnTo>
                  <a:lnTo>
                    <a:pt x="1810" y="1056"/>
                  </a:lnTo>
                  <a:lnTo>
                    <a:pt x="1810" y="1056"/>
                  </a:lnTo>
                  <a:lnTo>
                    <a:pt x="1821" y="1042"/>
                  </a:lnTo>
                  <a:lnTo>
                    <a:pt x="1833" y="1027"/>
                  </a:lnTo>
                  <a:lnTo>
                    <a:pt x="1858" y="997"/>
                  </a:lnTo>
                  <a:lnTo>
                    <a:pt x="1870" y="982"/>
                  </a:lnTo>
                  <a:lnTo>
                    <a:pt x="1880" y="966"/>
                  </a:lnTo>
                  <a:lnTo>
                    <a:pt x="1890" y="949"/>
                  </a:lnTo>
                  <a:lnTo>
                    <a:pt x="1898" y="931"/>
                  </a:lnTo>
                  <a:lnTo>
                    <a:pt x="1898" y="931"/>
                  </a:lnTo>
                  <a:lnTo>
                    <a:pt x="2009" y="804"/>
                  </a:lnTo>
                  <a:lnTo>
                    <a:pt x="2065" y="741"/>
                  </a:lnTo>
                  <a:lnTo>
                    <a:pt x="2119" y="677"/>
                  </a:lnTo>
                  <a:lnTo>
                    <a:pt x="2173" y="612"/>
                  </a:lnTo>
                  <a:lnTo>
                    <a:pt x="2226" y="545"/>
                  </a:lnTo>
                  <a:lnTo>
                    <a:pt x="2278" y="478"/>
                  </a:lnTo>
                  <a:lnTo>
                    <a:pt x="2328" y="409"/>
                  </a:lnTo>
                  <a:lnTo>
                    <a:pt x="2328" y="409"/>
                  </a:lnTo>
                  <a:lnTo>
                    <a:pt x="2303" y="411"/>
                  </a:lnTo>
                  <a:lnTo>
                    <a:pt x="2279" y="413"/>
                  </a:lnTo>
                  <a:lnTo>
                    <a:pt x="2255" y="413"/>
                  </a:lnTo>
                  <a:lnTo>
                    <a:pt x="2233" y="413"/>
                  </a:lnTo>
                  <a:lnTo>
                    <a:pt x="2211" y="411"/>
                  </a:lnTo>
                  <a:lnTo>
                    <a:pt x="2190" y="407"/>
                  </a:lnTo>
                  <a:lnTo>
                    <a:pt x="2180" y="404"/>
                  </a:lnTo>
                  <a:lnTo>
                    <a:pt x="2171" y="401"/>
                  </a:lnTo>
                  <a:lnTo>
                    <a:pt x="2162" y="396"/>
                  </a:lnTo>
                  <a:lnTo>
                    <a:pt x="2152" y="391"/>
                  </a:lnTo>
                  <a:lnTo>
                    <a:pt x="2152" y="391"/>
                  </a:lnTo>
                  <a:close/>
                  <a:moveTo>
                    <a:pt x="1677" y="1326"/>
                  </a:moveTo>
                  <a:lnTo>
                    <a:pt x="1677" y="1326"/>
                  </a:lnTo>
                  <a:lnTo>
                    <a:pt x="1722" y="1284"/>
                  </a:lnTo>
                  <a:lnTo>
                    <a:pt x="1768" y="1241"/>
                  </a:lnTo>
                  <a:lnTo>
                    <a:pt x="1790" y="1219"/>
                  </a:lnTo>
                  <a:lnTo>
                    <a:pt x="1812" y="1196"/>
                  </a:lnTo>
                  <a:lnTo>
                    <a:pt x="1832" y="1174"/>
                  </a:lnTo>
                  <a:lnTo>
                    <a:pt x="1851" y="1151"/>
                  </a:lnTo>
                  <a:lnTo>
                    <a:pt x="1851" y="1151"/>
                  </a:lnTo>
                  <a:lnTo>
                    <a:pt x="1863" y="1134"/>
                  </a:lnTo>
                  <a:lnTo>
                    <a:pt x="1875" y="1117"/>
                  </a:lnTo>
                  <a:lnTo>
                    <a:pt x="1883" y="1109"/>
                  </a:lnTo>
                  <a:lnTo>
                    <a:pt x="1889" y="1103"/>
                  </a:lnTo>
                  <a:lnTo>
                    <a:pt x="1898" y="1098"/>
                  </a:lnTo>
                  <a:lnTo>
                    <a:pt x="1908" y="1094"/>
                  </a:lnTo>
                  <a:lnTo>
                    <a:pt x="1908" y="1094"/>
                  </a:lnTo>
                  <a:lnTo>
                    <a:pt x="1901" y="1109"/>
                  </a:lnTo>
                  <a:lnTo>
                    <a:pt x="1892" y="1123"/>
                  </a:lnTo>
                  <a:lnTo>
                    <a:pt x="1884" y="1137"/>
                  </a:lnTo>
                  <a:lnTo>
                    <a:pt x="1875" y="1150"/>
                  </a:lnTo>
                  <a:lnTo>
                    <a:pt x="1855" y="1176"/>
                  </a:lnTo>
                  <a:lnTo>
                    <a:pt x="1833" y="1200"/>
                  </a:lnTo>
                  <a:lnTo>
                    <a:pt x="1812" y="1224"/>
                  </a:lnTo>
                  <a:lnTo>
                    <a:pt x="1789" y="1246"/>
                  </a:lnTo>
                  <a:lnTo>
                    <a:pt x="1768" y="1269"/>
                  </a:lnTo>
                  <a:lnTo>
                    <a:pt x="1747" y="1290"/>
                  </a:lnTo>
                  <a:lnTo>
                    <a:pt x="1747" y="1290"/>
                  </a:lnTo>
                  <a:lnTo>
                    <a:pt x="1733" y="1305"/>
                  </a:lnTo>
                  <a:lnTo>
                    <a:pt x="1718" y="1320"/>
                  </a:lnTo>
                  <a:lnTo>
                    <a:pt x="1711" y="1328"/>
                  </a:lnTo>
                  <a:lnTo>
                    <a:pt x="1706" y="1336"/>
                  </a:lnTo>
                  <a:lnTo>
                    <a:pt x="1701" y="1345"/>
                  </a:lnTo>
                  <a:lnTo>
                    <a:pt x="1697" y="1354"/>
                  </a:lnTo>
                  <a:lnTo>
                    <a:pt x="1697" y="1354"/>
                  </a:lnTo>
                  <a:lnTo>
                    <a:pt x="1706" y="1354"/>
                  </a:lnTo>
                  <a:lnTo>
                    <a:pt x="1713" y="1351"/>
                  </a:lnTo>
                  <a:lnTo>
                    <a:pt x="1721" y="1348"/>
                  </a:lnTo>
                  <a:lnTo>
                    <a:pt x="1727" y="1343"/>
                  </a:lnTo>
                  <a:lnTo>
                    <a:pt x="1739" y="1331"/>
                  </a:lnTo>
                  <a:lnTo>
                    <a:pt x="1750" y="1319"/>
                  </a:lnTo>
                  <a:lnTo>
                    <a:pt x="1750" y="1319"/>
                  </a:lnTo>
                  <a:lnTo>
                    <a:pt x="1779" y="1289"/>
                  </a:lnTo>
                  <a:lnTo>
                    <a:pt x="1807" y="1259"/>
                  </a:lnTo>
                  <a:lnTo>
                    <a:pt x="1833" y="1229"/>
                  </a:lnTo>
                  <a:lnTo>
                    <a:pt x="1859" y="1199"/>
                  </a:lnTo>
                  <a:lnTo>
                    <a:pt x="1859" y="1199"/>
                  </a:lnTo>
                  <a:lnTo>
                    <a:pt x="1883" y="1179"/>
                  </a:lnTo>
                  <a:lnTo>
                    <a:pt x="1905" y="1156"/>
                  </a:lnTo>
                  <a:lnTo>
                    <a:pt x="1927" y="1133"/>
                  </a:lnTo>
                  <a:lnTo>
                    <a:pt x="1948" y="1109"/>
                  </a:lnTo>
                  <a:lnTo>
                    <a:pt x="1968" y="1084"/>
                  </a:lnTo>
                  <a:lnTo>
                    <a:pt x="1987" y="1058"/>
                  </a:lnTo>
                  <a:lnTo>
                    <a:pt x="2006" y="1031"/>
                  </a:lnTo>
                  <a:lnTo>
                    <a:pt x="2023" y="1003"/>
                  </a:lnTo>
                  <a:lnTo>
                    <a:pt x="2023" y="1003"/>
                  </a:lnTo>
                  <a:lnTo>
                    <a:pt x="2030" y="1000"/>
                  </a:lnTo>
                  <a:lnTo>
                    <a:pt x="2037" y="996"/>
                  </a:lnTo>
                  <a:lnTo>
                    <a:pt x="2043" y="992"/>
                  </a:lnTo>
                  <a:lnTo>
                    <a:pt x="2048" y="986"/>
                  </a:lnTo>
                  <a:lnTo>
                    <a:pt x="2058" y="974"/>
                  </a:lnTo>
                  <a:lnTo>
                    <a:pt x="2068" y="963"/>
                  </a:lnTo>
                  <a:lnTo>
                    <a:pt x="2076" y="950"/>
                  </a:lnTo>
                  <a:lnTo>
                    <a:pt x="2086" y="938"/>
                  </a:lnTo>
                  <a:lnTo>
                    <a:pt x="2091" y="933"/>
                  </a:lnTo>
                  <a:lnTo>
                    <a:pt x="2097" y="927"/>
                  </a:lnTo>
                  <a:lnTo>
                    <a:pt x="2103" y="923"/>
                  </a:lnTo>
                  <a:lnTo>
                    <a:pt x="2111" y="920"/>
                  </a:lnTo>
                  <a:lnTo>
                    <a:pt x="2111" y="920"/>
                  </a:lnTo>
                  <a:lnTo>
                    <a:pt x="2123" y="898"/>
                  </a:lnTo>
                  <a:lnTo>
                    <a:pt x="2136" y="877"/>
                  </a:lnTo>
                  <a:lnTo>
                    <a:pt x="2150" y="857"/>
                  </a:lnTo>
                  <a:lnTo>
                    <a:pt x="2165" y="835"/>
                  </a:lnTo>
                  <a:lnTo>
                    <a:pt x="2195" y="795"/>
                  </a:lnTo>
                  <a:lnTo>
                    <a:pt x="2227" y="754"/>
                  </a:lnTo>
                  <a:lnTo>
                    <a:pt x="2259" y="712"/>
                  </a:lnTo>
                  <a:lnTo>
                    <a:pt x="2290" y="670"/>
                  </a:lnTo>
                  <a:lnTo>
                    <a:pt x="2305" y="649"/>
                  </a:lnTo>
                  <a:lnTo>
                    <a:pt x="2319" y="626"/>
                  </a:lnTo>
                  <a:lnTo>
                    <a:pt x="2332" y="604"/>
                  </a:lnTo>
                  <a:lnTo>
                    <a:pt x="2345" y="580"/>
                  </a:lnTo>
                  <a:lnTo>
                    <a:pt x="2345" y="580"/>
                  </a:lnTo>
                  <a:lnTo>
                    <a:pt x="2339" y="583"/>
                  </a:lnTo>
                  <a:lnTo>
                    <a:pt x="2333" y="585"/>
                  </a:lnTo>
                  <a:lnTo>
                    <a:pt x="2328" y="589"/>
                  </a:lnTo>
                  <a:lnTo>
                    <a:pt x="2323" y="593"/>
                  </a:lnTo>
                  <a:lnTo>
                    <a:pt x="2313" y="603"/>
                  </a:lnTo>
                  <a:lnTo>
                    <a:pt x="2303" y="615"/>
                  </a:lnTo>
                  <a:lnTo>
                    <a:pt x="2294" y="628"/>
                  </a:lnTo>
                  <a:lnTo>
                    <a:pt x="2284" y="639"/>
                  </a:lnTo>
                  <a:lnTo>
                    <a:pt x="2273" y="649"/>
                  </a:lnTo>
                  <a:lnTo>
                    <a:pt x="2267" y="653"/>
                  </a:lnTo>
                  <a:lnTo>
                    <a:pt x="2262" y="658"/>
                  </a:lnTo>
                  <a:lnTo>
                    <a:pt x="2262" y="658"/>
                  </a:lnTo>
                  <a:lnTo>
                    <a:pt x="2263" y="649"/>
                  </a:lnTo>
                  <a:lnTo>
                    <a:pt x="2266" y="640"/>
                  </a:lnTo>
                  <a:lnTo>
                    <a:pt x="2269" y="633"/>
                  </a:lnTo>
                  <a:lnTo>
                    <a:pt x="2273" y="625"/>
                  </a:lnTo>
                  <a:lnTo>
                    <a:pt x="2284" y="610"/>
                  </a:lnTo>
                  <a:lnTo>
                    <a:pt x="2296" y="597"/>
                  </a:lnTo>
                  <a:lnTo>
                    <a:pt x="2308" y="582"/>
                  </a:lnTo>
                  <a:lnTo>
                    <a:pt x="2319" y="568"/>
                  </a:lnTo>
                  <a:lnTo>
                    <a:pt x="2330" y="552"/>
                  </a:lnTo>
                  <a:lnTo>
                    <a:pt x="2334" y="543"/>
                  </a:lnTo>
                  <a:lnTo>
                    <a:pt x="2339" y="534"/>
                  </a:lnTo>
                  <a:lnTo>
                    <a:pt x="2339" y="534"/>
                  </a:lnTo>
                  <a:lnTo>
                    <a:pt x="2333" y="533"/>
                  </a:lnTo>
                  <a:lnTo>
                    <a:pt x="2329" y="533"/>
                  </a:lnTo>
                  <a:lnTo>
                    <a:pt x="2325" y="534"/>
                  </a:lnTo>
                  <a:lnTo>
                    <a:pt x="2320" y="537"/>
                  </a:lnTo>
                  <a:lnTo>
                    <a:pt x="2313" y="541"/>
                  </a:lnTo>
                  <a:lnTo>
                    <a:pt x="2307" y="545"/>
                  </a:lnTo>
                  <a:lnTo>
                    <a:pt x="2307" y="545"/>
                  </a:lnTo>
                  <a:lnTo>
                    <a:pt x="2296" y="555"/>
                  </a:lnTo>
                  <a:lnTo>
                    <a:pt x="2286" y="564"/>
                  </a:lnTo>
                  <a:lnTo>
                    <a:pt x="2277" y="575"/>
                  </a:lnTo>
                  <a:lnTo>
                    <a:pt x="2267" y="587"/>
                  </a:lnTo>
                  <a:lnTo>
                    <a:pt x="2249" y="610"/>
                  </a:lnTo>
                  <a:lnTo>
                    <a:pt x="2232" y="635"/>
                  </a:lnTo>
                  <a:lnTo>
                    <a:pt x="2213" y="660"/>
                  </a:lnTo>
                  <a:lnTo>
                    <a:pt x="2193" y="682"/>
                  </a:lnTo>
                  <a:lnTo>
                    <a:pt x="2183" y="693"/>
                  </a:lnTo>
                  <a:lnTo>
                    <a:pt x="2173" y="704"/>
                  </a:lnTo>
                  <a:lnTo>
                    <a:pt x="2161" y="712"/>
                  </a:lnTo>
                  <a:lnTo>
                    <a:pt x="2149" y="721"/>
                  </a:lnTo>
                  <a:lnTo>
                    <a:pt x="2149" y="721"/>
                  </a:lnTo>
                  <a:lnTo>
                    <a:pt x="2158" y="705"/>
                  </a:lnTo>
                  <a:lnTo>
                    <a:pt x="2166" y="691"/>
                  </a:lnTo>
                  <a:lnTo>
                    <a:pt x="2175" y="676"/>
                  </a:lnTo>
                  <a:lnTo>
                    <a:pt x="2186" y="663"/>
                  </a:lnTo>
                  <a:lnTo>
                    <a:pt x="2206" y="636"/>
                  </a:lnTo>
                  <a:lnTo>
                    <a:pt x="2227" y="610"/>
                  </a:lnTo>
                  <a:lnTo>
                    <a:pt x="2249" y="586"/>
                  </a:lnTo>
                  <a:lnTo>
                    <a:pt x="2270" y="560"/>
                  </a:lnTo>
                  <a:lnTo>
                    <a:pt x="2290" y="534"/>
                  </a:lnTo>
                  <a:lnTo>
                    <a:pt x="2301" y="520"/>
                  </a:lnTo>
                  <a:lnTo>
                    <a:pt x="2310" y="507"/>
                  </a:lnTo>
                  <a:lnTo>
                    <a:pt x="2310" y="507"/>
                  </a:lnTo>
                  <a:lnTo>
                    <a:pt x="2318" y="507"/>
                  </a:lnTo>
                  <a:lnTo>
                    <a:pt x="2322" y="506"/>
                  </a:lnTo>
                  <a:lnTo>
                    <a:pt x="2324" y="503"/>
                  </a:lnTo>
                  <a:lnTo>
                    <a:pt x="2324" y="503"/>
                  </a:lnTo>
                  <a:lnTo>
                    <a:pt x="2330" y="478"/>
                  </a:lnTo>
                  <a:lnTo>
                    <a:pt x="2333" y="465"/>
                  </a:lnTo>
                  <a:lnTo>
                    <a:pt x="2334" y="451"/>
                  </a:lnTo>
                  <a:lnTo>
                    <a:pt x="2334" y="451"/>
                  </a:lnTo>
                  <a:lnTo>
                    <a:pt x="2326" y="457"/>
                  </a:lnTo>
                  <a:lnTo>
                    <a:pt x="2319" y="465"/>
                  </a:lnTo>
                  <a:lnTo>
                    <a:pt x="2313" y="473"/>
                  </a:lnTo>
                  <a:lnTo>
                    <a:pt x="2308" y="483"/>
                  </a:lnTo>
                  <a:lnTo>
                    <a:pt x="2301" y="492"/>
                  </a:lnTo>
                  <a:lnTo>
                    <a:pt x="2295" y="500"/>
                  </a:lnTo>
                  <a:lnTo>
                    <a:pt x="2287" y="508"/>
                  </a:lnTo>
                  <a:lnTo>
                    <a:pt x="2279" y="514"/>
                  </a:lnTo>
                  <a:lnTo>
                    <a:pt x="2279" y="514"/>
                  </a:lnTo>
                  <a:lnTo>
                    <a:pt x="2272" y="526"/>
                  </a:lnTo>
                  <a:lnTo>
                    <a:pt x="2265" y="538"/>
                  </a:lnTo>
                  <a:lnTo>
                    <a:pt x="2257" y="548"/>
                  </a:lnTo>
                  <a:lnTo>
                    <a:pt x="2249" y="559"/>
                  </a:lnTo>
                  <a:lnTo>
                    <a:pt x="2232" y="579"/>
                  </a:lnTo>
                  <a:lnTo>
                    <a:pt x="2213" y="600"/>
                  </a:lnTo>
                  <a:lnTo>
                    <a:pt x="2195" y="619"/>
                  </a:lnTo>
                  <a:lnTo>
                    <a:pt x="2178" y="639"/>
                  </a:lnTo>
                  <a:lnTo>
                    <a:pt x="2171" y="650"/>
                  </a:lnTo>
                  <a:lnTo>
                    <a:pt x="2163" y="661"/>
                  </a:lnTo>
                  <a:lnTo>
                    <a:pt x="2156" y="673"/>
                  </a:lnTo>
                  <a:lnTo>
                    <a:pt x="2149" y="685"/>
                  </a:lnTo>
                  <a:lnTo>
                    <a:pt x="2149" y="685"/>
                  </a:lnTo>
                  <a:lnTo>
                    <a:pt x="2118" y="718"/>
                  </a:lnTo>
                  <a:lnTo>
                    <a:pt x="2089" y="750"/>
                  </a:lnTo>
                  <a:lnTo>
                    <a:pt x="2060" y="783"/>
                  </a:lnTo>
                  <a:lnTo>
                    <a:pt x="2031" y="817"/>
                  </a:lnTo>
                  <a:lnTo>
                    <a:pt x="1976" y="886"/>
                  </a:lnTo>
                  <a:lnTo>
                    <a:pt x="1920" y="955"/>
                  </a:lnTo>
                  <a:lnTo>
                    <a:pt x="1864" y="1024"/>
                  </a:lnTo>
                  <a:lnTo>
                    <a:pt x="1836" y="1058"/>
                  </a:lnTo>
                  <a:lnTo>
                    <a:pt x="1808" y="1091"/>
                  </a:lnTo>
                  <a:lnTo>
                    <a:pt x="1778" y="1124"/>
                  </a:lnTo>
                  <a:lnTo>
                    <a:pt x="1748" y="1156"/>
                  </a:lnTo>
                  <a:lnTo>
                    <a:pt x="1717" y="1188"/>
                  </a:lnTo>
                  <a:lnTo>
                    <a:pt x="1683" y="1218"/>
                  </a:lnTo>
                  <a:lnTo>
                    <a:pt x="1683" y="1218"/>
                  </a:lnTo>
                  <a:lnTo>
                    <a:pt x="1690" y="1237"/>
                  </a:lnTo>
                  <a:lnTo>
                    <a:pt x="1691" y="1246"/>
                  </a:lnTo>
                  <a:lnTo>
                    <a:pt x="1691" y="1250"/>
                  </a:lnTo>
                  <a:lnTo>
                    <a:pt x="1691" y="1252"/>
                  </a:lnTo>
                  <a:lnTo>
                    <a:pt x="1691" y="1252"/>
                  </a:lnTo>
                  <a:lnTo>
                    <a:pt x="1698" y="1248"/>
                  </a:lnTo>
                  <a:lnTo>
                    <a:pt x="1705" y="1243"/>
                  </a:lnTo>
                  <a:lnTo>
                    <a:pt x="1719" y="1231"/>
                  </a:lnTo>
                  <a:lnTo>
                    <a:pt x="1732" y="1220"/>
                  </a:lnTo>
                  <a:lnTo>
                    <a:pt x="1744" y="1207"/>
                  </a:lnTo>
                  <a:lnTo>
                    <a:pt x="1756" y="1194"/>
                  </a:lnTo>
                  <a:lnTo>
                    <a:pt x="1769" y="1183"/>
                  </a:lnTo>
                  <a:lnTo>
                    <a:pt x="1775" y="1178"/>
                  </a:lnTo>
                  <a:lnTo>
                    <a:pt x="1782" y="1174"/>
                  </a:lnTo>
                  <a:lnTo>
                    <a:pt x="1788" y="1170"/>
                  </a:lnTo>
                  <a:lnTo>
                    <a:pt x="1796" y="1168"/>
                  </a:lnTo>
                  <a:lnTo>
                    <a:pt x="1796" y="1168"/>
                  </a:lnTo>
                  <a:lnTo>
                    <a:pt x="1789" y="1179"/>
                  </a:lnTo>
                  <a:lnTo>
                    <a:pt x="1783" y="1190"/>
                  </a:lnTo>
                  <a:lnTo>
                    <a:pt x="1767" y="1210"/>
                  </a:lnTo>
                  <a:lnTo>
                    <a:pt x="1750" y="1229"/>
                  </a:lnTo>
                  <a:lnTo>
                    <a:pt x="1733" y="1248"/>
                  </a:lnTo>
                  <a:lnTo>
                    <a:pt x="1715" y="1266"/>
                  </a:lnTo>
                  <a:lnTo>
                    <a:pt x="1699" y="1285"/>
                  </a:lnTo>
                  <a:lnTo>
                    <a:pt x="1693" y="1295"/>
                  </a:lnTo>
                  <a:lnTo>
                    <a:pt x="1687" y="1305"/>
                  </a:lnTo>
                  <a:lnTo>
                    <a:pt x="1681" y="1315"/>
                  </a:lnTo>
                  <a:lnTo>
                    <a:pt x="1677" y="1326"/>
                  </a:lnTo>
                  <a:lnTo>
                    <a:pt x="1677" y="1326"/>
                  </a:lnTo>
                  <a:close/>
                  <a:moveTo>
                    <a:pt x="2345" y="644"/>
                  </a:moveTo>
                  <a:lnTo>
                    <a:pt x="2345" y="644"/>
                  </a:lnTo>
                  <a:lnTo>
                    <a:pt x="2309" y="690"/>
                  </a:lnTo>
                  <a:lnTo>
                    <a:pt x="2271" y="735"/>
                  </a:lnTo>
                  <a:lnTo>
                    <a:pt x="2254" y="757"/>
                  </a:lnTo>
                  <a:lnTo>
                    <a:pt x="2238" y="781"/>
                  </a:lnTo>
                  <a:lnTo>
                    <a:pt x="2224" y="803"/>
                  </a:lnTo>
                  <a:lnTo>
                    <a:pt x="2212" y="826"/>
                  </a:lnTo>
                  <a:lnTo>
                    <a:pt x="2212" y="826"/>
                  </a:lnTo>
                  <a:lnTo>
                    <a:pt x="2201" y="836"/>
                  </a:lnTo>
                  <a:lnTo>
                    <a:pt x="2190" y="848"/>
                  </a:lnTo>
                  <a:lnTo>
                    <a:pt x="2179" y="861"/>
                  </a:lnTo>
                  <a:lnTo>
                    <a:pt x="2169" y="874"/>
                  </a:lnTo>
                  <a:lnTo>
                    <a:pt x="2160" y="888"/>
                  </a:lnTo>
                  <a:lnTo>
                    <a:pt x="2151" y="902"/>
                  </a:lnTo>
                  <a:lnTo>
                    <a:pt x="2135" y="931"/>
                  </a:lnTo>
                  <a:lnTo>
                    <a:pt x="2135" y="931"/>
                  </a:lnTo>
                  <a:lnTo>
                    <a:pt x="2103" y="963"/>
                  </a:lnTo>
                  <a:lnTo>
                    <a:pt x="2072" y="996"/>
                  </a:lnTo>
                  <a:lnTo>
                    <a:pt x="2042" y="1030"/>
                  </a:lnTo>
                  <a:lnTo>
                    <a:pt x="2012" y="1064"/>
                  </a:lnTo>
                  <a:lnTo>
                    <a:pt x="1953" y="1137"/>
                  </a:lnTo>
                  <a:lnTo>
                    <a:pt x="1893" y="1210"/>
                  </a:lnTo>
                  <a:lnTo>
                    <a:pt x="1893" y="1210"/>
                  </a:lnTo>
                  <a:lnTo>
                    <a:pt x="1884" y="1222"/>
                  </a:lnTo>
                  <a:lnTo>
                    <a:pt x="1873" y="1233"/>
                  </a:lnTo>
                  <a:lnTo>
                    <a:pt x="1848" y="1255"/>
                  </a:lnTo>
                  <a:lnTo>
                    <a:pt x="1823" y="1277"/>
                  </a:lnTo>
                  <a:lnTo>
                    <a:pt x="1810" y="1290"/>
                  </a:lnTo>
                  <a:lnTo>
                    <a:pt x="1796" y="1304"/>
                  </a:lnTo>
                  <a:lnTo>
                    <a:pt x="1796" y="1304"/>
                  </a:lnTo>
                  <a:lnTo>
                    <a:pt x="1773" y="1329"/>
                  </a:lnTo>
                  <a:lnTo>
                    <a:pt x="1760" y="1343"/>
                  </a:lnTo>
                  <a:lnTo>
                    <a:pt x="1747" y="1358"/>
                  </a:lnTo>
                  <a:lnTo>
                    <a:pt x="1733" y="1371"/>
                  </a:lnTo>
                  <a:lnTo>
                    <a:pt x="1718" y="1381"/>
                  </a:lnTo>
                  <a:lnTo>
                    <a:pt x="1711" y="1386"/>
                  </a:lnTo>
                  <a:lnTo>
                    <a:pt x="1704" y="1389"/>
                  </a:lnTo>
                  <a:lnTo>
                    <a:pt x="1697" y="1391"/>
                  </a:lnTo>
                  <a:lnTo>
                    <a:pt x="1691" y="1392"/>
                  </a:lnTo>
                  <a:lnTo>
                    <a:pt x="1691" y="1392"/>
                  </a:lnTo>
                  <a:lnTo>
                    <a:pt x="1682" y="1392"/>
                  </a:lnTo>
                  <a:lnTo>
                    <a:pt x="1674" y="1391"/>
                  </a:lnTo>
                  <a:lnTo>
                    <a:pt x="1666" y="1388"/>
                  </a:lnTo>
                  <a:lnTo>
                    <a:pt x="1658" y="1385"/>
                  </a:lnTo>
                  <a:lnTo>
                    <a:pt x="1643" y="1377"/>
                  </a:lnTo>
                  <a:lnTo>
                    <a:pt x="1635" y="1374"/>
                  </a:lnTo>
                  <a:lnTo>
                    <a:pt x="1628" y="1372"/>
                  </a:lnTo>
                  <a:lnTo>
                    <a:pt x="1628" y="1372"/>
                  </a:lnTo>
                  <a:lnTo>
                    <a:pt x="1607" y="1367"/>
                  </a:lnTo>
                  <a:lnTo>
                    <a:pt x="1587" y="1364"/>
                  </a:lnTo>
                  <a:lnTo>
                    <a:pt x="1567" y="1362"/>
                  </a:lnTo>
                  <a:lnTo>
                    <a:pt x="1557" y="1360"/>
                  </a:lnTo>
                  <a:lnTo>
                    <a:pt x="1547" y="1357"/>
                  </a:lnTo>
                  <a:lnTo>
                    <a:pt x="1547" y="1357"/>
                  </a:lnTo>
                  <a:lnTo>
                    <a:pt x="1521" y="1349"/>
                  </a:lnTo>
                  <a:lnTo>
                    <a:pt x="1495" y="1340"/>
                  </a:lnTo>
                  <a:lnTo>
                    <a:pt x="1469" y="1330"/>
                  </a:lnTo>
                  <a:lnTo>
                    <a:pt x="1444" y="1319"/>
                  </a:lnTo>
                  <a:lnTo>
                    <a:pt x="1394" y="1297"/>
                  </a:lnTo>
                  <a:lnTo>
                    <a:pt x="1345" y="1272"/>
                  </a:lnTo>
                  <a:lnTo>
                    <a:pt x="1296" y="1248"/>
                  </a:lnTo>
                  <a:lnTo>
                    <a:pt x="1247" y="1224"/>
                  </a:lnTo>
                  <a:lnTo>
                    <a:pt x="1197" y="1201"/>
                  </a:lnTo>
                  <a:lnTo>
                    <a:pt x="1173" y="1192"/>
                  </a:lnTo>
                  <a:lnTo>
                    <a:pt x="1148" y="1182"/>
                  </a:lnTo>
                  <a:lnTo>
                    <a:pt x="1148" y="1182"/>
                  </a:lnTo>
                  <a:lnTo>
                    <a:pt x="1147" y="1186"/>
                  </a:lnTo>
                  <a:lnTo>
                    <a:pt x="1146" y="1191"/>
                  </a:lnTo>
                  <a:lnTo>
                    <a:pt x="1145" y="1201"/>
                  </a:lnTo>
                  <a:lnTo>
                    <a:pt x="1144" y="1212"/>
                  </a:lnTo>
                  <a:lnTo>
                    <a:pt x="1143" y="1216"/>
                  </a:lnTo>
                  <a:lnTo>
                    <a:pt x="1142" y="1221"/>
                  </a:lnTo>
                  <a:lnTo>
                    <a:pt x="1142" y="1221"/>
                  </a:lnTo>
                  <a:lnTo>
                    <a:pt x="1169" y="1221"/>
                  </a:lnTo>
                  <a:lnTo>
                    <a:pt x="1169" y="1221"/>
                  </a:lnTo>
                  <a:lnTo>
                    <a:pt x="1189" y="1235"/>
                  </a:lnTo>
                  <a:lnTo>
                    <a:pt x="1209" y="1249"/>
                  </a:lnTo>
                  <a:lnTo>
                    <a:pt x="1230" y="1261"/>
                  </a:lnTo>
                  <a:lnTo>
                    <a:pt x="1252" y="1273"/>
                  </a:lnTo>
                  <a:lnTo>
                    <a:pt x="1274" y="1286"/>
                  </a:lnTo>
                  <a:lnTo>
                    <a:pt x="1297" y="1297"/>
                  </a:lnTo>
                  <a:lnTo>
                    <a:pt x="1344" y="1319"/>
                  </a:lnTo>
                  <a:lnTo>
                    <a:pt x="1344" y="1319"/>
                  </a:lnTo>
                  <a:lnTo>
                    <a:pt x="1358" y="1325"/>
                  </a:lnTo>
                  <a:lnTo>
                    <a:pt x="1372" y="1329"/>
                  </a:lnTo>
                  <a:lnTo>
                    <a:pt x="1400" y="1336"/>
                  </a:lnTo>
                  <a:lnTo>
                    <a:pt x="1429" y="1345"/>
                  </a:lnTo>
                  <a:lnTo>
                    <a:pt x="1442" y="1349"/>
                  </a:lnTo>
                  <a:lnTo>
                    <a:pt x="1456" y="1354"/>
                  </a:lnTo>
                  <a:lnTo>
                    <a:pt x="1456" y="1354"/>
                  </a:lnTo>
                  <a:lnTo>
                    <a:pt x="1481" y="1364"/>
                  </a:lnTo>
                  <a:lnTo>
                    <a:pt x="1507" y="1376"/>
                  </a:lnTo>
                  <a:lnTo>
                    <a:pt x="1532" y="1388"/>
                  </a:lnTo>
                  <a:lnTo>
                    <a:pt x="1558" y="1400"/>
                  </a:lnTo>
                  <a:lnTo>
                    <a:pt x="1558" y="1400"/>
                  </a:lnTo>
                  <a:lnTo>
                    <a:pt x="1593" y="1413"/>
                  </a:lnTo>
                  <a:lnTo>
                    <a:pt x="1629" y="1428"/>
                  </a:lnTo>
                  <a:lnTo>
                    <a:pt x="1663" y="1440"/>
                  </a:lnTo>
                  <a:lnTo>
                    <a:pt x="1679" y="1445"/>
                  </a:lnTo>
                  <a:lnTo>
                    <a:pt x="1694" y="1448"/>
                  </a:lnTo>
                  <a:lnTo>
                    <a:pt x="1694" y="1448"/>
                  </a:lnTo>
                  <a:lnTo>
                    <a:pt x="1707" y="1441"/>
                  </a:lnTo>
                  <a:lnTo>
                    <a:pt x="1719" y="1433"/>
                  </a:lnTo>
                  <a:lnTo>
                    <a:pt x="1729" y="1423"/>
                  </a:lnTo>
                  <a:lnTo>
                    <a:pt x="1739" y="1412"/>
                  </a:lnTo>
                  <a:lnTo>
                    <a:pt x="1749" y="1403"/>
                  </a:lnTo>
                  <a:lnTo>
                    <a:pt x="1759" y="1393"/>
                  </a:lnTo>
                  <a:lnTo>
                    <a:pt x="1771" y="1385"/>
                  </a:lnTo>
                  <a:lnTo>
                    <a:pt x="1779" y="1381"/>
                  </a:lnTo>
                  <a:lnTo>
                    <a:pt x="1785" y="1378"/>
                  </a:lnTo>
                  <a:lnTo>
                    <a:pt x="1785" y="1378"/>
                  </a:lnTo>
                  <a:lnTo>
                    <a:pt x="1787" y="1371"/>
                  </a:lnTo>
                  <a:lnTo>
                    <a:pt x="1790" y="1364"/>
                  </a:lnTo>
                  <a:lnTo>
                    <a:pt x="1797" y="1352"/>
                  </a:lnTo>
                  <a:lnTo>
                    <a:pt x="1805" y="1342"/>
                  </a:lnTo>
                  <a:lnTo>
                    <a:pt x="1814" y="1332"/>
                  </a:lnTo>
                  <a:lnTo>
                    <a:pt x="1824" y="1322"/>
                  </a:lnTo>
                  <a:lnTo>
                    <a:pt x="1832" y="1312"/>
                  </a:lnTo>
                  <a:lnTo>
                    <a:pt x="1840" y="1300"/>
                  </a:lnTo>
                  <a:lnTo>
                    <a:pt x="1842" y="1295"/>
                  </a:lnTo>
                  <a:lnTo>
                    <a:pt x="1845" y="1287"/>
                  </a:lnTo>
                  <a:lnTo>
                    <a:pt x="1845" y="1287"/>
                  </a:lnTo>
                  <a:lnTo>
                    <a:pt x="1848" y="1288"/>
                  </a:lnTo>
                  <a:lnTo>
                    <a:pt x="1851" y="1288"/>
                  </a:lnTo>
                  <a:lnTo>
                    <a:pt x="1855" y="1287"/>
                  </a:lnTo>
                  <a:lnTo>
                    <a:pt x="1857" y="1286"/>
                  </a:lnTo>
                  <a:lnTo>
                    <a:pt x="1861" y="1281"/>
                  </a:lnTo>
                  <a:lnTo>
                    <a:pt x="1865" y="1274"/>
                  </a:lnTo>
                  <a:lnTo>
                    <a:pt x="1871" y="1268"/>
                  </a:lnTo>
                  <a:lnTo>
                    <a:pt x="1875" y="1261"/>
                  </a:lnTo>
                  <a:lnTo>
                    <a:pt x="1878" y="1259"/>
                  </a:lnTo>
                  <a:lnTo>
                    <a:pt x="1881" y="1257"/>
                  </a:lnTo>
                  <a:lnTo>
                    <a:pt x="1886" y="1256"/>
                  </a:lnTo>
                  <a:lnTo>
                    <a:pt x="1890" y="1256"/>
                  </a:lnTo>
                  <a:lnTo>
                    <a:pt x="1890" y="1256"/>
                  </a:lnTo>
                  <a:lnTo>
                    <a:pt x="1898" y="1244"/>
                  </a:lnTo>
                  <a:lnTo>
                    <a:pt x="1905" y="1234"/>
                  </a:lnTo>
                  <a:lnTo>
                    <a:pt x="1922" y="1214"/>
                  </a:lnTo>
                  <a:lnTo>
                    <a:pt x="1938" y="1194"/>
                  </a:lnTo>
                  <a:lnTo>
                    <a:pt x="1947" y="1183"/>
                  </a:lnTo>
                  <a:lnTo>
                    <a:pt x="1953" y="1171"/>
                  </a:lnTo>
                  <a:lnTo>
                    <a:pt x="1953" y="1171"/>
                  </a:lnTo>
                  <a:lnTo>
                    <a:pt x="1967" y="1162"/>
                  </a:lnTo>
                  <a:lnTo>
                    <a:pt x="1979" y="1151"/>
                  </a:lnTo>
                  <a:lnTo>
                    <a:pt x="1991" y="1140"/>
                  </a:lnTo>
                  <a:lnTo>
                    <a:pt x="2002" y="1129"/>
                  </a:lnTo>
                  <a:lnTo>
                    <a:pt x="2013" y="1116"/>
                  </a:lnTo>
                  <a:lnTo>
                    <a:pt x="2024" y="1103"/>
                  </a:lnTo>
                  <a:lnTo>
                    <a:pt x="2043" y="1076"/>
                  </a:lnTo>
                  <a:lnTo>
                    <a:pt x="2081" y="1022"/>
                  </a:lnTo>
                  <a:lnTo>
                    <a:pt x="2100" y="995"/>
                  </a:lnTo>
                  <a:lnTo>
                    <a:pt x="2121" y="969"/>
                  </a:lnTo>
                  <a:lnTo>
                    <a:pt x="2121" y="969"/>
                  </a:lnTo>
                  <a:lnTo>
                    <a:pt x="2133" y="955"/>
                  </a:lnTo>
                  <a:lnTo>
                    <a:pt x="2147" y="943"/>
                  </a:lnTo>
                  <a:lnTo>
                    <a:pt x="2174" y="918"/>
                  </a:lnTo>
                  <a:lnTo>
                    <a:pt x="2187" y="905"/>
                  </a:lnTo>
                  <a:lnTo>
                    <a:pt x="2198" y="891"/>
                  </a:lnTo>
                  <a:lnTo>
                    <a:pt x="2208" y="876"/>
                  </a:lnTo>
                  <a:lnTo>
                    <a:pt x="2212" y="868"/>
                  </a:lnTo>
                  <a:lnTo>
                    <a:pt x="2216" y="860"/>
                  </a:lnTo>
                  <a:lnTo>
                    <a:pt x="2216" y="860"/>
                  </a:lnTo>
                  <a:lnTo>
                    <a:pt x="2229" y="848"/>
                  </a:lnTo>
                  <a:lnTo>
                    <a:pt x="2242" y="835"/>
                  </a:lnTo>
                  <a:lnTo>
                    <a:pt x="2254" y="821"/>
                  </a:lnTo>
                  <a:lnTo>
                    <a:pt x="2266" y="807"/>
                  </a:lnTo>
                  <a:lnTo>
                    <a:pt x="2289" y="776"/>
                  </a:lnTo>
                  <a:lnTo>
                    <a:pt x="2314" y="745"/>
                  </a:lnTo>
                  <a:lnTo>
                    <a:pt x="2314" y="745"/>
                  </a:lnTo>
                  <a:lnTo>
                    <a:pt x="2335" y="718"/>
                  </a:lnTo>
                  <a:lnTo>
                    <a:pt x="2355" y="692"/>
                  </a:lnTo>
                  <a:lnTo>
                    <a:pt x="2387" y="644"/>
                  </a:lnTo>
                  <a:lnTo>
                    <a:pt x="2387" y="644"/>
                  </a:lnTo>
                  <a:lnTo>
                    <a:pt x="2401" y="624"/>
                  </a:lnTo>
                  <a:lnTo>
                    <a:pt x="2407" y="616"/>
                  </a:lnTo>
                  <a:lnTo>
                    <a:pt x="2411" y="607"/>
                  </a:lnTo>
                  <a:lnTo>
                    <a:pt x="2414" y="599"/>
                  </a:lnTo>
                  <a:lnTo>
                    <a:pt x="2414" y="593"/>
                  </a:lnTo>
                  <a:lnTo>
                    <a:pt x="2414" y="589"/>
                  </a:lnTo>
                  <a:lnTo>
                    <a:pt x="2411" y="585"/>
                  </a:lnTo>
                  <a:lnTo>
                    <a:pt x="2409" y="579"/>
                  </a:lnTo>
                  <a:lnTo>
                    <a:pt x="2406" y="575"/>
                  </a:lnTo>
                  <a:lnTo>
                    <a:pt x="2401" y="570"/>
                  </a:lnTo>
                  <a:lnTo>
                    <a:pt x="2401" y="570"/>
                  </a:lnTo>
                  <a:lnTo>
                    <a:pt x="2398" y="571"/>
                  </a:lnTo>
                  <a:lnTo>
                    <a:pt x="2393" y="571"/>
                  </a:lnTo>
                  <a:lnTo>
                    <a:pt x="2386" y="569"/>
                  </a:lnTo>
                  <a:lnTo>
                    <a:pt x="2379" y="568"/>
                  </a:lnTo>
                  <a:lnTo>
                    <a:pt x="2377" y="569"/>
                  </a:lnTo>
                  <a:lnTo>
                    <a:pt x="2376" y="570"/>
                  </a:lnTo>
                  <a:lnTo>
                    <a:pt x="2376" y="570"/>
                  </a:lnTo>
                  <a:lnTo>
                    <a:pt x="2379" y="573"/>
                  </a:lnTo>
                  <a:lnTo>
                    <a:pt x="2381" y="577"/>
                  </a:lnTo>
                  <a:lnTo>
                    <a:pt x="2383" y="582"/>
                  </a:lnTo>
                  <a:lnTo>
                    <a:pt x="2383" y="586"/>
                  </a:lnTo>
                  <a:lnTo>
                    <a:pt x="2381" y="591"/>
                  </a:lnTo>
                  <a:lnTo>
                    <a:pt x="2379" y="595"/>
                  </a:lnTo>
                  <a:lnTo>
                    <a:pt x="2374" y="606"/>
                  </a:lnTo>
                  <a:lnTo>
                    <a:pt x="2368" y="616"/>
                  </a:lnTo>
                  <a:lnTo>
                    <a:pt x="2359" y="626"/>
                  </a:lnTo>
                  <a:lnTo>
                    <a:pt x="2345" y="644"/>
                  </a:lnTo>
                  <a:lnTo>
                    <a:pt x="2345" y="644"/>
                  </a:lnTo>
                  <a:close/>
                  <a:moveTo>
                    <a:pt x="148" y="721"/>
                  </a:moveTo>
                  <a:lnTo>
                    <a:pt x="148" y="721"/>
                  </a:lnTo>
                  <a:lnTo>
                    <a:pt x="159" y="724"/>
                  </a:lnTo>
                  <a:lnTo>
                    <a:pt x="172" y="727"/>
                  </a:lnTo>
                  <a:lnTo>
                    <a:pt x="197" y="731"/>
                  </a:lnTo>
                  <a:lnTo>
                    <a:pt x="225" y="735"/>
                  </a:lnTo>
                  <a:lnTo>
                    <a:pt x="253" y="738"/>
                  </a:lnTo>
                  <a:lnTo>
                    <a:pt x="280" y="741"/>
                  </a:lnTo>
                  <a:lnTo>
                    <a:pt x="306" y="745"/>
                  </a:lnTo>
                  <a:lnTo>
                    <a:pt x="318" y="749"/>
                  </a:lnTo>
                  <a:lnTo>
                    <a:pt x="330" y="753"/>
                  </a:lnTo>
                  <a:lnTo>
                    <a:pt x="341" y="757"/>
                  </a:lnTo>
                  <a:lnTo>
                    <a:pt x="350" y="762"/>
                  </a:lnTo>
                  <a:lnTo>
                    <a:pt x="350" y="762"/>
                  </a:lnTo>
                  <a:lnTo>
                    <a:pt x="339" y="765"/>
                  </a:lnTo>
                  <a:lnTo>
                    <a:pt x="326" y="766"/>
                  </a:lnTo>
                  <a:lnTo>
                    <a:pt x="314" y="767"/>
                  </a:lnTo>
                  <a:lnTo>
                    <a:pt x="302" y="767"/>
                  </a:lnTo>
                  <a:lnTo>
                    <a:pt x="278" y="765"/>
                  </a:lnTo>
                  <a:lnTo>
                    <a:pt x="252" y="761"/>
                  </a:lnTo>
                  <a:lnTo>
                    <a:pt x="199" y="753"/>
                  </a:lnTo>
                  <a:lnTo>
                    <a:pt x="170" y="750"/>
                  </a:lnTo>
                  <a:lnTo>
                    <a:pt x="140" y="749"/>
                  </a:lnTo>
                  <a:lnTo>
                    <a:pt x="140" y="749"/>
                  </a:lnTo>
                  <a:lnTo>
                    <a:pt x="140" y="753"/>
                  </a:lnTo>
                  <a:lnTo>
                    <a:pt x="140" y="757"/>
                  </a:lnTo>
                  <a:lnTo>
                    <a:pt x="143" y="760"/>
                  </a:lnTo>
                  <a:lnTo>
                    <a:pt x="144" y="764"/>
                  </a:lnTo>
                  <a:lnTo>
                    <a:pt x="149" y="768"/>
                  </a:lnTo>
                  <a:lnTo>
                    <a:pt x="157" y="771"/>
                  </a:lnTo>
                  <a:lnTo>
                    <a:pt x="164" y="773"/>
                  </a:lnTo>
                  <a:lnTo>
                    <a:pt x="172" y="774"/>
                  </a:lnTo>
                  <a:lnTo>
                    <a:pt x="185" y="776"/>
                  </a:lnTo>
                  <a:lnTo>
                    <a:pt x="185" y="776"/>
                  </a:lnTo>
                  <a:lnTo>
                    <a:pt x="259" y="790"/>
                  </a:lnTo>
                  <a:lnTo>
                    <a:pt x="329" y="802"/>
                  </a:lnTo>
                  <a:lnTo>
                    <a:pt x="395" y="813"/>
                  </a:lnTo>
                  <a:lnTo>
                    <a:pt x="427" y="819"/>
                  </a:lnTo>
                  <a:lnTo>
                    <a:pt x="458" y="826"/>
                  </a:lnTo>
                  <a:lnTo>
                    <a:pt x="458" y="826"/>
                  </a:lnTo>
                  <a:lnTo>
                    <a:pt x="485" y="833"/>
                  </a:lnTo>
                  <a:lnTo>
                    <a:pt x="510" y="842"/>
                  </a:lnTo>
                  <a:lnTo>
                    <a:pt x="559" y="860"/>
                  </a:lnTo>
                  <a:lnTo>
                    <a:pt x="585" y="868"/>
                  </a:lnTo>
                  <a:lnTo>
                    <a:pt x="611" y="875"/>
                  </a:lnTo>
                  <a:lnTo>
                    <a:pt x="639" y="881"/>
                  </a:lnTo>
                  <a:lnTo>
                    <a:pt x="653" y="883"/>
                  </a:lnTo>
                  <a:lnTo>
                    <a:pt x="669" y="885"/>
                  </a:lnTo>
                  <a:lnTo>
                    <a:pt x="669" y="885"/>
                  </a:lnTo>
                  <a:lnTo>
                    <a:pt x="670" y="879"/>
                  </a:lnTo>
                  <a:lnTo>
                    <a:pt x="673" y="875"/>
                  </a:lnTo>
                  <a:lnTo>
                    <a:pt x="678" y="867"/>
                  </a:lnTo>
                  <a:lnTo>
                    <a:pt x="684" y="861"/>
                  </a:lnTo>
                  <a:lnTo>
                    <a:pt x="690" y="853"/>
                  </a:lnTo>
                  <a:lnTo>
                    <a:pt x="690" y="853"/>
                  </a:lnTo>
                  <a:lnTo>
                    <a:pt x="683" y="849"/>
                  </a:lnTo>
                  <a:lnTo>
                    <a:pt x="677" y="846"/>
                  </a:lnTo>
                  <a:lnTo>
                    <a:pt x="662" y="841"/>
                  </a:lnTo>
                  <a:lnTo>
                    <a:pt x="647" y="837"/>
                  </a:lnTo>
                  <a:lnTo>
                    <a:pt x="630" y="834"/>
                  </a:lnTo>
                  <a:lnTo>
                    <a:pt x="596" y="830"/>
                  </a:lnTo>
                  <a:lnTo>
                    <a:pt x="577" y="827"/>
                  </a:lnTo>
                  <a:lnTo>
                    <a:pt x="560" y="821"/>
                  </a:lnTo>
                  <a:lnTo>
                    <a:pt x="560" y="821"/>
                  </a:lnTo>
                  <a:lnTo>
                    <a:pt x="571" y="818"/>
                  </a:lnTo>
                  <a:lnTo>
                    <a:pt x="583" y="815"/>
                  </a:lnTo>
                  <a:lnTo>
                    <a:pt x="596" y="813"/>
                  </a:lnTo>
                  <a:lnTo>
                    <a:pt x="611" y="813"/>
                  </a:lnTo>
                  <a:lnTo>
                    <a:pt x="626" y="813"/>
                  </a:lnTo>
                  <a:lnTo>
                    <a:pt x="641" y="814"/>
                  </a:lnTo>
                  <a:lnTo>
                    <a:pt x="654" y="816"/>
                  </a:lnTo>
                  <a:lnTo>
                    <a:pt x="669" y="818"/>
                  </a:lnTo>
                  <a:lnTo>
                    <a:pt x="669" y="818"/>
                  </a:lnTo>
                  <a:lnTo>
                    <a:pt x="678" y="821"/>
                  </a:lnTo>
                  <a:lnTo>
                    <a:pt x="687" y="825"/>
                  </a:lnTo>
                  <a:lnTo>
                    <a:pt x="702" y="832"/>
                  </a:lnTo>
                  <a:lnTo>
                    <a:pt x="709" y="834"/>
                  </a:lnTo>
                  <a:lnTo>
                    <a:pt x="715" y="835"/>
                  </a:lnTo>
                  <a:lnTo>
                    <a:pt x="719" y="835"/>
                  </a:lnTo>
                  <a:lnTo>
                    <a:pt x="722" y="833"/>
                  </a:lnTo>
                  <a:lnTo>
                    <a:pt x="725" y="832"/>
                  </a:lnTo>
                  <a:lnTo>
                    <a:pt x="728" y="829"/>
                  </a:lnTo>
                  <a:lnTo>
                    <a:pt x="728" y="829"/>
                  </a:lnTo>
                  <a:lnTo>
                    <a:pt x="720" y="821"/>
                  </a:lnTo>
                  <a:lnTo>
                    <a:pt x="711" y="815"/>
                  </a:lnTo>
                  <a:lnTo>
                    <a:pt x="692" y="803"/>
                  </a:lnTo>
                  <a:lnTo>
                    <a:pt x="670" y="792"/>
                  </a:lnTo>
                  <a:lnTo>
                    <a:pt x="647" y="784"/>
                  </a:lnTo>
                  <a:lnTo>
                    <a:pt x="623" y="776"/>
                  </a:lnTo>
                  <a:lnTo>
                    <a:pt x="598" y="770"/>
                  </a:lnTo>
                  <a:lnTo>
                    <a:pt x="572" y="766"/>
                  </a:lnTo>
                  <a:lnTo>
                    <a:pt x="546" y="762"/>
                  </a:lnTo>
                  <a:lnTo>
                    <a:pt x="546" y="762"/>
                  </a:lnTo>
                  <a:lnTo>
                    <a:pt x="540" y="762"/>
                  </a:lnTo>
                  <a:lnTo>
                    <a:pt x="533" y="762"/>
                  </a:lnTo>
                  <a:lnTo>
                    <a:pt x="517" y="764"/>
                  </a:lnTo>
                  <a:lnTo>
                    <a:pt x="510" y="764"/>
                  </a:lnTo>
                  <a:lnTo>
                    <a:pt x="503" y="761"/>
                  </a:lnTo>
                  <a:lnTo>
                    <a:pt x="500" y="760"/>
                  </a:lnTo>
                  <a:lnTo>
                    <a:pt x="498" y="758"/>
                  </a:lnTo>
                  <a:lnTo>
                    <a:pt x="496" y="755"/>
                  </a:lnTo>
                  <a:lnTo>
                    <a:pt x="494" y="752"/>
                  </a:lnTo>
                  <a:lnTo>
                    <a:pt x="494" y="752"/>
                  </a:lnTo>
                  <a:lnTo>
                    <a:pt x="514" y="750"/>
                  </a:lnTo>
                  <a:lnTo>
                    <a:pt x="533" y="749"/>
                  </a:lnTo>
                  <a:lnTo>
                    <a:pt x="553" y="749"/>
                  </a:lnTo>
                  <a:lnTo>
                    <a:pt x="571" y="750"/>
                  </a:lnTo>
                  <a:lnTo>
                    <a:pt x="589" y="752"/>
                  </a:lnTo>
                  <a:lnTo>
                    <a:pt x="606" y="754"/>
                  </a:lnTo>
                  <a:lnTo>
                    <a:pt x="623" y="758"/>
                  </a:lnTo>
                  <a:lnTo>
                    <a:pt x="639" y="762"/>
                  </a:lnTo>
                  <a:lnTo>
                    <a:pt x="656" y="768"/>
                  </a:lnTo>
                  <a:lnTo>
                    <a:pt x="672" y="773"/>
                  </a:lnTo>
                  <a:lnTo>
                    <a:pt x="702" y="785"/>
                  </a:lnTo>
                  <a:lnTo>
                    <a:pt x="729" y="798"/>
                  </a:lnTo>
                  <a:lnTo>
                    <a:pt x="756" y="812"/>
                  </a:lnTo>
                  <a:lnTo>
                    <a:pt x="756" y="812"/>
                  </a:lnTo>
                  <a:lnTo>
                    <a:pt x="763" y="809"/>
                  </a:lnTo>
                  <a:lnTo>
                    <a:pt x="769" y="806"/>
                  </a:lnTo>
                  <a:lnTo>
                    <a:pt x="784" y="804"/>
                  </a:lnTo>
                  <a:lnTo>
                    <a:pt x="798" y="802"/>
                  </a:lnTo>
                  <a:lnTo>
                    <a:pt x="802" y="800"/>
                  </a:lnTo>
                  <a:lnTo>
                    <a:pt x="805" y="798"/>
                  </a:lnTo>
                  <a:lnTo>
                    <a:pt x="805" y="798"/>
                  </a:lnTo>
                  <a:lnTo>
                    <a:pt x="804" y="790"/>
                  </a:lnTo>
                  <a:lnTo>
                    <a:pt x="801" y="785"/>
                  </a:lnTo>
                  <a:lnTo>
                    <a:pt x="797" y="781"/>
                  </a:lnTo>
                  <a:lnTo>
                    <a:pt x="794" y="776"/>
                  </a:lnTo>
                  <a:lnTo>
                    <a:pt x="789" y="772"/>
                  </a:lnTo>
                  <a:lnTo>
                    <a:pt x="785" y="768"/>
                  </a:lnTo>
                  <a:lnTo>
                    <a:pt x="782" y="762"/>
                  </a:lnTo>
                  <a:lnTo>
                    <a:pt x="781" y="755"/>
                  </a:lnTo>
                  <a:lnTo>
                    <a:pt x="781" y="755"/>
                  </a:lnTo>
                  <a:lnTo>
                    <a:pt x="764" y="744"/>
                  </a:lnTo>
                  <a:lnTo>
                    <a:pt x="747" y="735"/>
                  </a:lnTo>
                  <a:lnTo>
                    <a:pt x="728" y="725"/>
                  </a:lnTo>
                  <a:lnTo>
                    <a:pt x="710" y="716"/>
                  </a:lnTo>
                  <a:lnTo>
                    <a:pt x="692" y="709"/>
                  </a:lnTo>
                  <a:lnTo>
                    <a:pt x="674" y="701"/>
                  </a:lnTo>
                  <a:lnTo>
                    <a:pt x="654" y="696"/>
                  </a:lnTo>
                  <a:lnTo>
                    <a:pt x="636" y="690"/>
                  </a:lnTo>
                  <a:lnTo>
                    <a:pt x="597" y="680"/>
                  </a:lnTo>
                  <a:lnTo>
                    <a:pt x="557" y="674"/>
                  </a:lnTo>
                  <a:lnTo>
                    <a:pt x="517" y="667"/>
                  </a:lnTo>
                  <a:lnTo>
                    <a:pt x="476" y="663"/>
                  </a:lnTo>
                  <a:lnTo>
                    <a:pt x="435" y="660"/>
                  </a:lnTo>
                  <a:lnTo>
                    <a:pt x="392" y="658"/>
                  </a:lnTo>
                  <a:lnTo>
                    <a:pt x="306" y="653"/>
                  </a:lnTo>
                  <a:lnTo>
                    <a:pt x="263" y="651"/>
                  </a:lnTo>
                  <a:lnTo>
                    <a:pt x="219" y="649"/>
                  </a:lnTo>
                  <a:lnTo>
                    <a:pt x="175" y="645"/>
                  </a:lnTo>
                  <a:lnTo>
                    <a:pt x="130" y="639"/>
                  </a:lnTo>
                  <a:lnTo>
                    <a:pt x="130" y="639"/>
                  </a:lnTo>
                  <a:lnTo>
                    <a:pt x="134" y="654"/>
                  </a:lnTo>
                  <a:lnTo>
                    <a:pt x="136" y="668"/>
                  </a:lnTo>
                  <a:lnTo>
                    <a:pt x="140" y="692"/>
                  </a:lnTo>
                  <a:lnTo>
                    <a:pt x="140" y="692"/>
                  </a:lnTo>
                  <a:lnTo>
                    <a:pt x="142" y="686"/>
                  </a:lnTo>
                  <a:lnTo>
                    <a:pt x="144" y="683"/>
                  </a:lnTo>
                  <a:lnTo>
                    <a:pt x="147" y="680"/>
                  </a:lnTo>
                  <a:lnTo>
                    <a:pt x="151" y="678"/>
                  </a:lnTo>
                  <a:lnTo>
                    <a:pt x="151" y="678"/>
                  </a:lnTo>
                  <a:lnTo>
                    <a:pt x="160" y="682"/>
                  </a:lnTo>
                  <a:lnTo>
                    <a:pt x="169" y="685"/>
                  </a:lnTo>
                  <a:lnTo>
                    <a:pt x="192" y="691"/>
                  </a:lnTo>
                  <a:lnTo>
                    <a:pt x="217" y="696"/>
                  </a:lnTo>
                  <a:lnTo>
                    <a:pt x="242" y="699"/>
                  </a:lnTo>
                  <a:lnTo>
                    <a:pt x="269" y="704"/>
                  </a:lnTo>
                  <a:lnTo>
                    <a:pt x="295" y="709"/>
                  </a:lnTo>
                  <a:lnTo>
                    <a:pt x="319" y="715"/>
                  </a:lnTo>
                  <a:lnTo>
                    <a:pt x="330" y="720"/>
                  </a:lnTo>
                  <a:lnTo>
                    <a:pt x="340" y="724"/>
                  </a:lnTo>
                  <a:lnTo>
                    <a:pt x="340" y="724"/>
                  </a:lnTo>
                  <a:lnTo>
                    <a:pt x="316" y="724"/>
                  </a:lnTo>
                  <a:lnTo>
                    <a:pt x="289" y="722"/>
                  </a:lnTo>
                  <a:lnTo>
                    <a:pt x="263" y="719"/>
                  </a:lnTo>
                  <a:lnTo>
                    <a:pt x="234" y="715"/>
                  </a:lnTo>
                  <a:lnTo>
                    <a:pt x="182" y="706"/>
                  </a:lnTo>
                  <a:lnTo>
                    <a:pt x="144" y="699"/>
                  </a:lnTo>
                  <a:lnTo>
                    <a:pt x="144" y="699"/>
                  </a:lnTo>
                  <a:lnTo>
                    <a:pt x="146" y="700"/>
                  </a:lnTo>
                  <a:lnTo>
                    <a:pt x="148" y="701"/>
                  </a:lnTo>
                  <a:lnTo>
                    <a:pt x="148" y="705"/>
                  </a:lnTo>
                  <a:lnTo>
                    <a:pt x="148" y="708"/>
                  </a:lnTo>
                  <a:lnTo>
                    <a:pt x="147" y="714"/>
                  </a:lnTo>
                  <a:lnTo>
                    <a:pt x="148" y="721"/>
                  </a:lnTo>
                  <a:lnTo>
                    <a:pt x="148" y="721"/>
                  </a:lnTo>
                  <a:close/>
                  <a:moveTo>
                    <a:pt x="32" y="798"/>
                  </a:moveTo>
                  <a:lnTo>
                    <a:pt x="32" y="798"/>
                  </a:lnTo>
                  <a:lnTo>
                    <a:pt x="66" y="809"/>
                  </a:lnTo>
                  <a:lnTo>
                    <a:pt x="103" y="818"/>
                  </a:lnTo>
                  <a:lnTo>
                    <a:pt x="143" y="828"/>
                  </a:lnTo>
                  <a:lnTo>
                    <a:pt x="185" y="836"/>
                  </a:lnTo>
                  <a:lnTo>
                    <a:pt x="227" y="844"/>
                  </a:lnTo>
                  <a:lnTo>
                    <a:pt x="269" y="850"/>
                  </a:lnTo>
                  <a:lnTo>
                    <a:pt x="308" y="856"/>
                  </a:lnTo>
                  <a:lnTo>
                    <a:pt x="344" y="860"/>
                  </a:lnTo>
                  <a:lnTo>
                    <a:pt x="344" y="860"/>
                  </a:lnTo>
                  <a:lnTo>
                    <a:pt x="375" y="872"/>
                  </a:lnTo>
                  <a:lnTo>
                    <a:pt x="406" y="880"/>
                  </a:lnTo>
                  <a:lnTo>
                    <a:pt x="438" y="889"/>
                  </a:lnTo>
                  <a:lnTo>
                    <a:pt x="471" y="896"/>
                  </a:lnTo>
                  <a:lnTo>
                    <a:pt x="505" y="902"/>
                  </a:lnTo>
                  <a:lnTo>
                    <a:pt x="538" y="907"/>
                  </a:lnTo>
                  <a:lnTo>
                    <a:pt x="606" y="917"/>
                  </a:lnTo>
                  <a:lnTo>
                    <a:pt x="606" y="917"/>
                  </a:lnTo>
                  <a:lnTo>
                    <a:pt x="620" y="919"/>
                  </a:lnTo>
                  <a:lnTo>
                    <a:pt x="635" y="921"/>
                  </a:lnTo>
                  <a:lnTo>
                    <a:pt x="643" y="921"/>
                  </a:lnTo>
                  <a:lnTo>
                    <a:pt x="650" y="920"/>
                  </a:lnTo>
                  <a:lnTo>
                    <a:pt x="657" y="918"/>
                  </a:lnTo>
                  <a:lnTo>
                    <a:pt x="662" y="912"/>
                  </a:lnTo>
                  <a:lnTo>
                    <a:pt x="662" y="912"/>
                  </a:lnTo>
                  <a:lnTo>
                    <a:pt x="653" y="905"/>
                  </a:lnTo>
                  <a:lnTo>
                    <a:pt x="644" y="900"/>
                  </a:lnTo>
                  <a:lnTo>
                    <a:pt x="633" y="895"/>
                  </a:lnTo>
                  <a:lnTo>
                    <a:pt x="622" y="892"/>
                  </a:lnTo>
                  <a:lnTo>
                    <a:pt x="600" y="889"/>
                  </a:lnTo>
                  <a:lnTo>
                    <a:pt x="578" y="885"/>
                  </a:lnTo>
                  <a:lnTo>
                    <a:pt x="578" y="885"/>
                  </a:lnTo>
                  <a:lnTo>
                    <a:pt x="477" y="861"/>
                  </a:lnTo>
                  <a:lnTo>
                    <a:pt x="378" y="836"/>
                  </a:lnTo>
                  <a:lnTo>
                    <a:pt x="328" y="824"/>
                  </a:lnTo>
                  <a:lnTo>
                    <a:pt x="276" y="812"/>
                  </a:lnTo>
                  <a:lnTo>
                    <a:pt x="224" y="801"/>
                  </a:lnTo>
                  <a:lnTo>
                    <a:pt x="168" y="790"/>
                  </a:lnTo>
                  <a:lnTo>
                    <a:pt x="168" y="790"/>
                  </a:lnTo>
                  <a:lnTo>
                    <a:pt x="163" y="792"/>
                  </a:lnTo>
                  <a:lnTo>
                    <a:pt x="157" y="794"/>
                  </a:lnTo>
                  <a:lnTo>
                    <a:pt x="151" y="794"/>
                  </a:lnTo>
                  <a:lnTo>
                    <a:pt x="146" y="792"/>
                  </a:lnTo>
                  <a:lnTo>
                    <a:pt x="134" y="789"/>
                  </a:lnTo>
                  <a:lnTo>
                    <a:pt x="123" y="787"/>
                  </a:lnTo>
                  <a:lnTo>
                    <a:pt x="123" y="787"/>
                  </a:lnTo>
                  <a:lnTo>
                    <a:pt x="119" y="771"/>
                  </a:lnTo>
                  <a:lnTo>
                    <a:pt x="115" y="758"/>
                  </a:lnTo>
                  <a:lnTo>
                    <a:pt x="111" y="747"/>
                  </a:lnTo>
                  <a:lnTo>
                    <a:pt x="105" y="738"/>
                  </a:lnTo>
                  <a:lnTo>
                    <a:pt x="105" y="738"/>
                  </a:lnTo>
                  <a:lnTo>
                    <a:pt x="83" y="750"/>
                  </a:lnTo>
                  <a:lnTo>
                    <a:pt x="71" y="756"/>
                  </a:lnTo>
                  <a:lnTo>
                    <a:pt x="60" y="762"/>
                  </a:lnTo>
                  <a:lnTo>
                    <a:pt x="51" y="770"/>
                  </a:lnTo>
                  <a:lnTo>
                    <a:pt x="42" y="779"/>
                  </a:lnTo>
                  <a:lnTo>
                    <a:pt x="36" y="787"/>
                  </a:lnTo>
                  <a:lnTo>
                    <a:pt x="33" y="792"/>
                  </a:lnTo>
                  <a:lnTo>
                    <a:pt x="32" y="798"/>
                  </a:lnTo>
                  <a:lnTo>
                    <a:pt x="32" y="798"/>
                  </a:lnTo>
                  <a:close/>
                  <a:moveTo>
                    <a:pt x="893" y="923"/>
                  </a:moveTo>
                  <a:lnTo>
                    <a:pt x="893" y="923"/>
                  </a:lnTo>
                  <a:lnTo>
                    <a:pt x="892" y="915"/>
                  </a:lnTo>
                  <a:lnTo>
                    <a:pt x="890" y="905"/>
                  </a:lnTo>
                  <a:lnTo>
                    <a:pt x="888" y="897"/>
                  </a:lnTo>
                  <a:lnTo>
                    <a:pt x="885" y="889"/>
                  </a:lnTo>
                  <a:lnTo>
                    <a:pt x="880" y="882"/>
                  </a:lnTo>
                  <a:lnTo>
                    <a:pt x="876" y="875"/>
                  </a:lnTo>
                  <a:lnTo>
                    <a:pt x="871" y="868"/>
                  </a:lnTo>
                  <a:lnTo>
                    <a:pt x="865" y="863"/>
                  </a:lnTo>
                  <a:lnTo>
                    <a:pt x="859" y="858"/>
                  </a:lnTo>
                  <a:lnTo>
                    <a:pt x="853" y="853"/>
                  </a:lnTo>
                  <a:lnTo>
                    <a:pt x="846" y="849"/>
                  </a:lnTo>
                  <a:lnTo>
                    <a:pt x="839" y="846"/>
                  </a:lnTo>
                  <a:lnTo>
                    <a:pt x="824" y="841"/>
                  </a:lnTo>
                  <a:lnTo>
                    <a:pt x="808" y="837"/>
                  </a:lnTo>
                  <a:lnTo>
                    <a:pt x="791" y="836"/>
                  </a:lnTo>
                  <a:lnTo>
                    <a:pt x="775" y="837"/>
                  </a:lnTo>
                  <a:lnTo>
                    <a:pt x="759" y="842"/>
                  </a:lnTo>
                  <a:lnTo>
                    <a:pt x="752" y="845"/>
                  </a:lnTo>
                  <a:lnTo>
                    <a:pt x="744" y="848"/>
                  </a:lnTo>
                  <a:lnTo>
                    <a:pt x="738" y="852"/>
                  </a:lnTo>
                  <a:lnTo>
                    <a:pt x="730" y="857"/>
                  </a:lnTo>
                  <a:lnTo>
                    <a:pt x="724" y="862"/>
                  </a:lnTo>
                  <a:lnTo>
                    <a:pt x="719" y="868"/>
                  </a:lnTo>
                  <a:lnTo>
                    <a:pt x="713" y="875"/>
                  </a:lnTo>
                  <a:lnTo>
                    <a:pt x="708" y="882"/>
                  </a:lnTo>
                  <a:lnTo>
                    <a:pt x="704" y="890"/>
                  </a:lnTo>
                  <a:lnTo>
                    <a:pt x="700" y="898"/>
                  </a:lnTo>
                  <a:lnTo>
                    <a:pt x="700" y="898"/>
                  </a:lnTo>
                  <a:lnTo>
                    <a:pt x="709" y="897"/>
                  </a:lnTo>
                  <a:lnTo>
                    <a:pt x="719" y="895"/>
                  </a:lnTo>
                  <a:lnTo>
                    <a:pt x="737" y="888"/>
                  </a:lnTo>
                  <a:lnTo>
                    <a:pt x="755" y="879"/>
                  </a:lnTo>
                  <a:lnTo>
                    <a:pt x="774" y="871"/>
                  </a:lnTo>
                  <a:lnTo>
                    <a:pt x="784" y="867"/>
                  </a:lnTo>
                  <a:lnTo>
                    <a:pt x="794" y="865"/>
                  </a:lnTo>
                  <a:lnTo>
                    <a:pt x="803" y="863"/>
                  </a:lnTo>
                  <a:lnTo>
                    <a:pt x="813" y="863"/>
                  </a:lnTo>
                  <a:lnTo>
                    <a:pt x="824" y="864"/>
                  </a:lnTo>
                  <a:lnTo>
                    <a:pt x="833" y="866"/>
                  </a:lnTo>
                  <a:lnTo>
                    <a:pt x="844" y="872"/>
                  </a:lnTo>
                  <a:lnTo>
                    <a:pt x="855" y="878"/>
                  </a:lnTo>
                  <a:lnTo>
                    <a:pt x="855" y="878"/>
                  </a:lnTo>
                  <a:lnTo>
                    <a:pt x="859" y="883"/>
                  </a:lnTo>
                  <a:lnTo>
                    <a:pt x="862" y="889"/>
                  </a:lnTo>
                  <a:lnTo>
                    <a:pt x="869" y="901"/>
                  </a:lnTo>
                  <a:lnTo>
                    <a:pt x="873" y="913"/>
                  </a:lnTo>
                  <a:lnTo>
                    <a:pt x="875" y="926"/>
                  </a:lnTo>
                  <a:lnTo>
                    <a:pt x="876" y="939"/>
                  </a:lnTo>
                  <a:lnTo>
                    <a:pt x="877" y="952"/>
                  </a:lnTo>
                  <a:lnTo>
                    <a:pt x="879" y="976"/>
                  </a:lnTo>
                  <a:lnTo>
                    <a:pt x="879" y="976"/>
                  </a:lnTo>
                  <a:lnTo>
                    <a:pt x="880" y="968"/>
                  </a:lnTo>
                  <a:lnTo>
                    <a:pt x="882" y="961"/>
                  </a:lnTo>
                  <a:lnTo>
                    <a:pt x="887" y="948"/>
                  </a:lnTo>
                  <a:lnTo>
                    <a:pt x="891" y="936"/>
                  </a:lnTo>
                  <a:lnTo>
                    <a:pt x="892" y="930"/>
                  </a:lnTo>
                  <a:lnTo>
                    <a:pt x="893" y="923"/>
                  </a:lnTo>
                  <a:lnTo>
                    <a:pt x="893" y="923"/>
                  </a:lnTo>
                  <a:close/>
                  <a:moveTo>
                    <a:pt x="1435" y="1133"/>
                  </a:moveTo>
                  <a:lnTo>
                    <a:pt x="1435" y="1133"/>
                  </a:lnTo>
                  <a:lnTo>
                    <a:pt x="1414" y="1123"/>
                  </a:lnTo>
                  <a:lnTo>
                    <a:pt x="1391" y="1113"/>
                  </a:lnTo>
                  <a:lnTo>
                    <a:pt x="1370" y="1100"/>
                  </a:lnTo>
                  <a:lnTo>
                    <a:pt x="1348" y="1086"/>
                  </a:lnTo>
                  <a:lnTo>
                    <a:pt x="1327" y="1072"/>
                  </a:lnTo>
                  <a:lnTo>
                    <a:pt x="1305" y="1057"/>
                  </a:lnTo>
                  <a:lnTo>
                    <a:pt x="1267" y="1028"/>
                  </a:lnTo>
                  <a:lnTo>
                    <a:pt x="1267" y="1028"/>
                  </a:lnTo>
                  <a:lnTo>
                    <a:pt x="1208" y="984"/>
                  </a:lnTo>
                  <a:lnTo>
                    <a:pt x="1178" y="964"/>
                  </a:lnTo>
                  <a:lnTo>
                    <a:pt x="1148" y="944"/>
                  </a:lnTo>
                  <a:lnTo>
                    <a:pt x="1148" y="944"/>
                  </a:lnTo>
                  <a:lnTo>
                    <a:pt x="1122" y="927"/>
                  </a:lnTo>
                  <a:lnTo>
                    <a:pt x="1093" y="911"/>
                  </a:lnTo>
                  <a:lnTo>
                    <a:pt x="1065" y="895"/>
                  </a:lnTo>
                  <a:lnTo>
                    <a:pt x="1033" y="880"/>
                  </a:lnTo>
                  <a:lnTo>
                    <a:pt x="1017" y="874"/>
                  </a:lnTo>
                  <a:lnTo>
                    <a:pt x="1001" y="867"/>
                  </a:lnTo>
                  <a:lnTo>
                    <a:pt x="985" y="862"/>
                  </a:lnTo>
                  <a:lnTo>
                    <a:pt x="968" y="858"/>
                  </a:lnTo>
                  <a:lnTo>
                    <a:pt x="952" y="856"/>
                  </a:lnTo>
                  <a:lnTo>
                    <a:pt x="936" y="853"/>
                  </a:lnTo>
                  <a:lnTo>
                    <a:pt x="920" y="852"/>
                  </a:lnTo>
                  <a:lnTo>
                    <a:pt x="903" y="853"/>
                  </a:lnTo>
                  <a:lnTo>
                    <a:pt x="903" y="853"/>
                  </a:lnTo>
                  <a:lnTo>
                    <a:pt x="901" y="853"/>
                  </a:lnTo>
                  <a:lnTo>
                    <a:pt x="900" y="855"/>
                  </a:lnTo>
                  <a:lnTo>
                    <a:pt x="900" y="857"/>
                  </a:lnTo>
                  <a:lnTo>
                    <a:pt x="900" y="857"/>
                  </a:lnTo>
                  <a:lnTo>
                    <a:pt x="907" y="863"/>
                  </a:lnTo>
                  <a:lnTo>
                    <a:pt x="916" y="867"/>
                  </a:lnTo>
                  <a:lnTo>
                    <a:pt x="924" y="872"/>
                  </a:lnTo>
                  <a:lnTo>
                    <a:pt x="934" y="875"/>
                  </a:lnTo>
                  <a:lnTo>
                    <a:pt x="954" y="881"/>
                  </a:lnTo>
                  <a:lnTo>
                    <a:pt x="976" y="886"/>
                  </a:lnTo>
                  <a:lnTo>
                    <a:pt x="997" y="891"/>
                  </a:lnTo>
                  <a:lnTo>
                    <a:pt x="1017" y="897"/>
                  </a:lnTo>
                  <a:lnTo>
                    <a:pt x="1027" y="901"/>
                  </a:lnTo>
                  <a:lnTo>
                    <a:pt x="1036" y="905"/>
                  </a:lnTo>
                  <a:lnTo>
                    <a:pt x="1043" y="910"/>
                  </a:lnTo>
                  <a:lnTo>
                    <a:pt x="1051" y="917"/>
                  </a:lnTo>
                  <a:lnTo>
                    <a:pt x="1051" y="917"/>
                  </a:lnTo>
                  <a:lnTo>
                    <a:pt x="1044" y="919"/>
                  </a:lnTo>
                  <a:lnTo>
                    <a:pt x="1037" y="920"/>
                  </a:lnTo>
                  <a:lnTo>
                    <a:pt x="1029" y="920"/>
                  </a:lnTo>
                  <a:lnTo>
                    <a:pt x="1021" y="919"/>
                  </a:lnTo>
                  <a:lnTo>
                    <a:pt x="1002" y="913"/>
                  </a:lnTo>
                  <a:lnTo>
                    <a:pt x="984" y="908"/>
                  </a:lnTo>
                  <a:lnTo>
                    <a:pt x="966" y="903"/>
                  </a:lnTo>
                  <a:lnTo>
                    <a:pt x="957" y="902"/>
                  </a:lnTo>
                  <a:lnTo>
                    <a:pt x="949" y="901"/>
                  </a:lnTo>
                  <a:lnTo>
                    <a:pt x="940" y="902"/>
                  </a:lnTo>
                  <a:lnTo>
                    <a:pt x="933" y="904"/>
                  </a:lnTo>
                  <a:lnTo>
                    <a:pt x="926" y="907"/>
                  </a:lnTo>
                  <a:lnTo>
                    <a:pt x="921" y="912"/>
                  </a:lnTo>
                  <a:lnTo>
                    <a:pt x="921" y="912"/>
                  </a:lnTo>
                  <a:lnTo>
                    <a:pt x="976" y="928"/>
                  </a:lnTo>
                  <a:lnTo>
                    <a:pt x="1002" y="936"/>
                  </a:lnTo>
                  <a:lnTo>
                    <a:pt x="1027" y="943"/>
                  </a:lnTo>
                  <a:lnTo>
                    <a:pt x="1052" y="952"/>
                  </a:lnTo>
                  <a:lnTo>
                    <a:pt x="1075" y="962"/>
                  </a:lnTo>
                  <a:lnTo>
                    <a:pt x="1098" y="973"/>
                  </a:lnTo>
                  <a:lnTo>
                    <a:pt x="1120" y="986"/>
                  </a:lnTo>
                  <a:lnTo>
                    <a:pt x="1120" y="986"/>
                  </a:lnTo>
                  <a:lnTo>
                    <a:pt x="1134" y="996"/>
                  </a:lnTo>
                  <a:lnTo>
                    <a:pt x="1147" y="1007"/>
                  </a:lnTo>
                  <a:lnTo>
                    <a:pt x="1173" y="1029"/>
                  </a:lnTo>
                  <a:lnTo>
                    <a:pt x="1184" y="1041"/>
                  </a:lnTo>
                  <a:lnTo>
                    <a:pt x="1197" y="1052"/>
                  </a:lnTo>
                  <a:lnTo>
                    <a:pt x="1211" y="1061"/>
                  </a:lnTo>
                  <a:lnTo>
                    <a:pt x="1225" y="1070"/>
                  </a:lnTo>
                  <a:lnTo>
                    <a:pt x="1225" y="1070"/>
                  </a:lnTo>
                  <a:lnTo>
                    <a:pt x="1228" y="1076"/>
                  </a:lnTo>
                  <a:lnTo>
                    <a:pt x="1232" y="1082"/>
                  </a:lnTo>
                  <a:lnTo>
                    <a:pt x="1239" y="1094"/>
                  </a:lnTo>
                  <a:lnTo>
                    <a:pt x="1242" y="1100"/>
                  </a:lnTo>
                  <a:lnTo>
                    <a:pt x="1244" y="1106"/>
                  </a:lnTo>
                  <a:lnTo>
                    <a:pt x="1244" y="1113"/>
                  </a:lnTo>
                  <a:lnTo>
                    <a:pt x="1243" y="1119"/>
                  </a:lnTo>
                  <a:lnTo>
                    <a:pt x="1243" y="1119"/>
                  </a:lnTo>
                  <a:lnTo>
                    <a:pt x="1234" y="1119"/>
                  </a:lnTo>
                  <a:lnTo>
                    <a:pt x="1227" y="1117"/>
                  </a:lnTo>
                  <a:lnTo>
                    <a:pt x="1222" y="1113"/>
                  </a:lnTo>
                  <a:lnTo>
                    <a:pt x="1218" y="1107"/>
                  </a:lnTo>
                  <a:lnTo>
                    <a:pt x="1210" y="1097"/>
                  </a:lnTo>
                  <a:lnTo>
                    <a:pt x="1206" y="1091"/>
                  </a:lnTo>
                  <a:lnTo>
                    <a:pt x="1200" y="1088"/>
                  </a:lnTo>
                  <a:lnTo>
                    <a:pt x="1200" y="1088"/>
                  </a:lnTo>
                  <a:lnTo>
                    <a:pt x="1188" y="1103"/>
                  </a:lnTo>
                  <a:lnTo>
                    <a:pt x="1174" y="1120"/>
                  </a:lnTo>
                  <a:lnTo>
                    <a:pt x="1167" y="1130"/>
                  </a:lnTo>
                  <a:lnTo>
                    <a:pt x="1162" y="1139"/>
                  </a:lnTo>
                  <a:lnTo>
                    <a:pt x="1160" y="1148"/>
                  </a:lnTo>
                  <a:lnTo>
                    <a:pt x="1159" y="1153"/>
                  </a:lnTo>
                  <a:lnTo>
                    <a:pt x="1159" y="1158"/>
                  </a:lnTo>
                  <a:lnTo>
                    <a:pt x="1159" y="1158"/>
                  </a:lnTo>
                  <a:lnTo>
                    <a:pt x="1163" y="1158"/>
                  </a:lnTo>
                  <a:lnTo>
                    <a:pt x="1166" y="1158"/>
                  </a:lnTo>
                  <a:lnTo>
                    <a:pt x="1174" y="1160"/>
                  </a:lnTo>
                  <a:lnTo>
                    <a:pt x="1181" y="1164"/>
                  </a:lnTo>
                  <a:lnTo>
                    <a:pt x="1190" y="1168"/>
                  </a:lnTo>
                  <a:lnTo>
                    <a:pt x="1197" y="1174"/>
                  </a:lnTo>
                  <a:lnTo>
                    <a:pt x="1206" y="1178"/>
                  </a:lnTo>
                  <a:lnTo>
                    <a:pt x="1215" y="1181"/>
                  </a:lnTo>
                  <a:lnTo>
                    <a:pt x="1225" y="1182"/>
                  </a:lnTo>
                  <a:lnTo>
                    <a:pt x="1225" y="1182"/>
                  </a:lnTo>
                  <a:lnTo>
                    <a:pt x="1315" y="1228"/>
                  </a:lnTo>
                  <a:lnTo>
                    <a:pt x="1362" y="1251"/>
                  </a:lnTo>
                  <a:lnTo>
                    <a:pt x="1409" y="1273"/>
                  </a:lnTo>
                  <a:lnTo>
                    <a:pt x="1459" y="1295"/>
                  </a:lnTo>
                  <a:lnTo>
                    <a:pt x="1483" y="1304"/>
                  </a:lnTo>
                  <a:lnTo>
                    <a:pt x="1509" y="1314"/>
                  </a:lnTo>
                  <a:lnTo>
                    <a:pt x="1533" y="1322"/>
                  </a:lnTo>
                  <a:lnTo>
                    <a:pt x="1559" y="1330"/>
                  </a:lnTo>
                  <a:lnTo>
                    <a:pt x="1585" y="1337"/>
                  </a:lnTo>
                  <a:lnTo>
                    <a:pt x="1611" y="1343"/>
                  </a:lnTo>
                  <a:lnTo>
                    <a:pt x="1611" y="1343"/>
                  </a:lnTo>
                  <a:lnTo>
                    <a:pt x="1620" y="1346"/>
                  </a:lnTo>
                  <a:lnTo>
                    <a:pt x="1629" y="1347"/>
                  </a:lnTo>
                  <a:lnTo>
                    <a:pt x="1633" y="1347"/>
                  </a:lnTo>
                  <a:lnTo>
                    <a:pt x="1636" y="1347"/>
                  </a:lnTo>
                  <a:lnTo>
                    <a:pt x="1639" y="1346"/>
                  </a:lnTo>
                  <a:lnTo>
                    <a:pt x="1642" y="1343"/>
                  </a:lnTo>
                  <a:lnTo>
                    <a:pt x="1642" y="1343"/>
                  </a:lnTo>
                  <a:lnTo>
                    <a:pt x="1637" y="1339"/>
                  </a:lnTo>
                  <a:lnTo>
                    <a:pt x="1633" y="1334"/>
                  </a:lnTo>
                  <a:lnTo>
                    <a:pt x="1623" y="1327"/>
                  </a:lnTo>
                  <a:lnTo>
                    <a:pt x="1612" y="1321"/>
                  </a:lnTo>
                  <a:lnTo>
                    <a:pt x="1600" y="1317"/>
                  </a:lnTo>
                  <a:lnTo>
                    <a:pt x="1575" y="1312"/>
                  </a:lnTo>
                  <a:lnTo>
                    <a:pt x="1562" y="1309"/>
                  </a:lnTo>
                  <a:lnTo>
                    <a:pt x="1551" y="1304"/>
                  </a:lnTo>
                  <a:lnTo>
                    <a:pt x="1551" y="1304"/>
                  </a:lnTo>
                  <a:lnTo>
                    <a:pt x="1526" y="1296"/>
                  </a:lnTo>
                  <a:lnTo>
                    <a:pt x="1501" y="1286"/>
                  </a:lnTo>
                  <a:lnTo>
                    <a:pt x="1478" y="1276"/>
                  </a:lnTo>
                  <a:lnTo>
                    <a:pt x="1454" y="1266"/>
                  </a:lnTo>
                  <a:lnTo>
                    <a:pt x="1410" y="1244"/>
                  </a:lnTo>
                  <a:lnTo>
                    <a:pt x="1369" y="1221"/>
                  </a:lnTo>
                  <a:lnTo>
                    <a:pt x="1369" y="1221"/>
                  </a:lnTo>
                  <a:lnTo>
                    <a:pt x="1346" y="1209"/>
                  </a:lnTo>
                  <a:lnTo>
                    <a:pt x="1335" y="1203"/>
                  </a:lnTo>
                  <a:lnTo>
                    <a:pt x="1325" y="1196"/>
                  </a:lnTo>
                  <a:lnTo>
                    <a:pt x="1314" y="1190"/>
                  </a:lnTo>
                  <a:lnTo>
                    <a:pt x="1304" y="1181"/>
                  </a:lnTo>
                  <a:lnTo>
                    <a:pt x="1297" y="1173"/>
                  </a:lnTo>
                  <a:lnTo>
                    <a:pt x="1295" y="1167"/>
                  </a:lnTo>
                  <a:lnTo>
                    <a:pt x="1291" y="1161"/>
                  </a:lnTo>
                  <a:lnTo>
                    <a:pt x="1291" y="1161"/>
                  </a:lnTo>
                  <a:lnTo>
                    <a:pt x="1300" y="1163"/>
                  </a:lnTo>
                  <a:lnTo>
                    <a:pt x="1308" y="1165"/>
                  </a:lnTo>
                  <a:lnTo>
                    <a:pt x="1323" y="1170"/>
                  </a:lnTo>
                  <a:lnTo>
                    <a:pt x="1336" y="1178"/>
                  </a:lnTo>
                  <a:lnTo>
                    <a:pt x="1350" y="1186"/>
                  </a:lnTo>
                  <a:lnTo>
                    <a:pt x="1376" y="1206"/>
                  </a:lnTo>
                  <a:lnTo>
                    <a:pt x="1390" y="1215"/>
                  </a:lnTo>
                  <a:lnTo>
                    <a:pt x="1404" y="1224"/>
                  </a:lnTo>
                  <a:lnTo>
                    <a:pt x="1404" y="1224"/>
                  </a:lnTo>
                  <a:lnTo>
                    <a:pt x="1433" y="1239"/>
                  </a:lnTo>
                  <a:lnTo>
                    <a:pt x="1463" y="1254"/>
                  </a:lnTo>
                  <a:lnTo>
                    <a:pt x="1494" y="1266"/>
                  </a:lnTo>
                  <a:lnTo>
                    <a:pt x="1526" y="1277"/>
                  </a:lnTo>
                  <a:lnTo>
                    <a:pt x="1558" y="1286"/>
                  </a:lnTo>
                  <a:lnTo>
                    <a:pt x="1591" y="1294"/>
                  </a:lnTo>
                  <a:lnTo>
                    <a:pt x="1626" y="1299"/>
                  </a:lnTo>
                  <a:lnTo>
                    <a:pt x="1659" y="1301"/>
                  </a:lnTo>
                  <a:lnTo>
                    <a:pt x="1659" y="1301"/>
                  </a:lnTo>
                  <a:lnTo>
                    <a:pt x="1661" y="1295"/>
                  </a:lnTo>
                  <a:lnTo>
                    <a:pt x="1664" y="1289"/>
                  </a:lnTo>
                  <a:lnTo>
                    <a:pt x="1667" y="1283"/>
                  </a:lnTo>
                  <a:lnTo>
                    <a:pt x="1669" y="1276"/>
                  </a:lnTo>
                  <a:lnTo>
                    <a:pt x="1669" y="1276"/>
                  </a:lnTo>
                  <a:lnTo>
                    <a:pt x="1662" y="1274"/>
                  </a:lnTo>
                  <a:lnTo>
                    <a:pt x="1653" y="1272"/>
                  </a:lnTo>
                  <a:lnTo>
                    <a:pt x="1637" y="1266"/>
                  </a:lnTo>
                  <a:lnTo>
                    <a:pt x="1621" y="1258"/>
                  </a:lnTo>
                  <a:lnTo>
                    <a:pt x="1603" y="1252"/>
                  </a:lnTo>
                  <a:lnTo>
                    <a:pt x="1603" y="1252"/>
                  </a:lnTo>
                  <a:lnTo>
                    <a:pt x="1593" y="1251"/>
                  </a:lnTo>
                  <a:lnTo>
                    <a:pt x="1584" y="1249"/>
                  </a:lnTo>
                  <a:lnTo>
                    <a:pt x="1563" y="1246"/>
                  </a:lnTo>
                  <a:lnTo>
                    <a:pt x="1554" y="1244"/>
                  </a:lnTo>
                  <a:lnTo>
                    <a:pt x="1545" y="1241"/>
                  </a:lnTo>
                  <a:lnTo>
                    <a:pt x="1542" y="1238"/>
                  </a:lnTo>
                  <a:lnTo>
                    <a:pt x="1539" y="1236"/>
                  </a:lnTo>
                  <a:lnTo>
                    <a:pt x="1536" y="1231"/>
                  </a:lnTo>
                  <a:lnTo>
                    <a:pt x="1533" y="1228"/>
                  </a:lnTo>
                  <a:lnTo>
                    <a:pt x="1533" y="1228"/>
                  </a:lnTo>
                  <a:lnTo>
                    <a:pt x="1551" y="1227"/>
                  </a:lnTo>
                  <a:lnTo>
                    <a:pt x="1567" y="1228"/>
                  </a:lnTo>
                  <a:lnTo>
                    <a:pt x="1582" y="1229"/>
                  </a:lnTo>
                  <a:lnTo>
                    <a:pt x="1597" y="1230"/>
                  </a:lnTo>
                  <a:lnTo>
                    <a:pt x="1624" y="1236"/>
                  </a:lnTo>
                  <a:lnTo>
                    <a:pt x="1652" y="1242"/>
                  </a:lnTo>
                  <a:lnTo>
                    <a:pt x="1652" y="1242"/>
                  </a:lnTo>
                  <a:lnTo>
                    <a:pt x="1654" y="1231"/>
                  </a:lnTo>
                  <a:lnTo>
                    <a:pt x="1657" y="1223"/>
                  </a:lnTo>
                  <a:lnTo>
                    <a:pt x="1658" y="1208"/>
                  </a:lnTo>
                  <a:lnTo>
                    <a:pt x="1659" y="1193"/>
                  </a:lnTo>
                  <a:lnTo>
                    <a:pt x="1660" y="1186"/>
                  </a:lnTo>
                  <a:lnTo>
                    <a:pt x="1663" y="1179"/>
                  </a:lnTo>
                  <a:lnTo>
                    <a:pt x="1663" y="1179"/>
                  </a:lnTo>
                  <a:lnTo>
                    <a:pt x="1647" y="1175"/>
                  </a:lnTo>
                  <a:lnTo>
                    <a:pt x="1632" y="1170"/>
                  </a:lnTo>
                  <a:lnTo>
                    <a:pt x="1603" y="1165"/>
                  </a:lnTo>
                  <a:lnTo>
                    <a:pt x="1574" y="1161"/>
                  </a:lnTo>
                  <a:lnTo>
                    <a:pt x="1545" y="1158"/>
                  </a:lnTo>
                  <a:lnTo>
                    <a:pt x="1517" y="1154"/>
                  </a:lnTo>
                  <a:lnTo>
                    <a:pt x="1491" y="1149"/>
                  </a:lnTo>
                  <a:lnTo>
                    <a:pt x="1463" y="1143"/>
                  </a:lnTo>
                  <a:lnTo>
                    <a:pt x="1449" y="1138"/>
                  </a:lnTo>
                  <a:lnTo>
                    <a:pt x="1435" y="1133"/>
                  </a:lnTo>
                  <a:lnTo>
                    <a:pt x="1435" y="1133"/>
                  </a:lnTo>
                  <a:close/>
                  <a:moveTo>
                    <a:pt x="841" y="1000"/>
                  </a:moveTo>
                  <a:lnTo>
                    <a:pt x="841" y="1000"/>
                  </a:lnTo>
                  <a:lnTo>
                    <a:pt x="796" y="986"/>
                  </a:lnTo>
                  <a:lnTo>
                    <a:pt x="775" y="981"/>
                  </a:lnTo>
                  <a:lnTo>
                    <a:pt x="756" y="974"/>
                  </a:lnTo>
                  <a:lnTo>
                    <a:pt x="739" y="967"/>
                  </a:lnTo>
                  <a:lnTo>
                    <a:pt x="722" y="958"/>
                  </a:lnTo>
                  <a:lnTo>
                    <a:pt x="706" y="949"/>
                  </a:lnTo>
                  <a:lnTo>
                    <a:pt x="690" y="937"/>
                  </a:lnTo>
                  <a:lnTo>
                    <a:pt x="690" y="937"/>
                  </a:lnTo>
                  <a:lnTo>
                    <a:pt x="693" y="948"/>
                  </a:lnTo>
                  <a:lnTo>
                    <a:pt x="698" y="958"/>
                  </a:lnTo>
                  <a:lnTo>
                    <a:pt x="704" y="967"/>
                  </a:lnTo>
                  <a:lnTo>
                    <a:pt x="711" y="976"/>
                  </a:lnTo>
                  <a:lnTo>
                    <a:pt x="720" y="983"/>
                  </a:lnTo>
                  <a:lnTo>
                    <a:pt x="729" y="989"/>
                  </a:lnTo>
                  <a:lnTo>
                    <a:pt x="740" y="995"/>
                  </a:lnTo>
                  <a:lnTo>
                    <a:pt x="751" y="999"/>
                  </a:lnTo>
                  <a:lnTo>
                    <a:pt x="762" y="1002"/>
                  </a:lnTo>
                  <a:lnTo>
                    <a:pt x="773" y="1006"/>
                  </a:lnTo>
                  <a:lnTo>
                    <a:pt x="785" y="1007"/>
                  </a:lnTo>
                  <a:lnTo>
                    <a:pt x="797" y="1008"/>
                  </a:lnTo>
                  <a:lnTo>
                    <a:pt x="809" y="1008"/>
                  </a:lnTo>
                  <a:lnTo>
                    <a:pt x="819" y="1006"/>
                  </a:lnTo>
                  <a:lnTo>
                    <a:pt x="830" y="1003"/>
                  </a:lnTo>
                  <a:lnTo>
                    <a:pt x="841" y="1000"/>
                  </a:lnTo>
                  <a:lnTo>
                    <a:pt x="841" y="1000"/>
                  </a:lnTo>
                  <a:close/>
                  <a:moveTo>
                    <a:pt x="903" y="997"/>
                  </a:moveTo>
                  <a:lnTo>
                    <a:pt x="903" y="997"/>
                  </a:lnTo>
                  <a:lnTo>
                    <a:pt x="912" y="1007"/>
                  </a:lnTo>
                  <a:lnTo>
                    <a:pt x="922" y="1016"/>
                  </a:lnTo>
                  <a:lnTo>
                    <a:pt x="933" y="1025"/>
                  </a:lnTo>
                  <a:lnTo>
                    <a:pt x="944" y="1033"/>
                  </a:lnTo>
                  <a:lnTo>
                    <a:pt x="966" y="1049"/>
                  </a:lnTo>
                  <a:lnTo>
                    <a:pt x="977" y="1058"/>
                  </a:lnTo>
                  <a:lnTo>
                    <a:pt x="987" y="1067"/>
                  </a:lnTo>
                  <a:lnTo>
                    <a:pt x="987" y="1067"/>
                  </a:lnTo>
                  <a:lnTo>
                    <a:pt x="1031" y="1028"/>
                  </a:lnTo>
                  <a:lnTo>
                    <a:pt x="1075" y="989"/>
                  </a:lnTo>
                  <a:lnTo>
                    <a:pt x="1075" y="989"/>
                  </a:lnTo>
                  <a:lnTo>
                    <a:pt x="1056" y="981"/>
                  </a:lnTo>
                  <a:lnTo>
                    <a:pt x="1032" y="971"/>
                  </a:lnTo>
                  <a:lnTo>
                    <a:pt x="1006" y="962"/>
                  </a:lnTo>
                  <a:lnTo>
                    <a:pt x="992" y="957"/>
                  </a:lnTo>
                  <a:lnTo>
                    <a:pt x="978" y="954"/>
                  </a:lnTo>
                  <a:lnTo>
                    <a:pt x="964" y="953"/>
                  </a:lnTo>
                  <a:lnTo>
                    <a:pt x="951" y="952"/>
                  </a:lnTo>
                  <a:lnTo>
                    <a:pt x="939" y="954"/>
                  </a:lnTo>
                  <a:lnTo>
                    <a:pt x="929" y="957"/>
                  </a:lnTo>
                  <a:lnTo>
                    <a:pt x="924" y="959"/>
                  </a:lnTo>
                  <a:lnTo>
                    <a:pt x="920" y="963"/>
                  </a:lnTo>
                  <a:lnTo>
                    <a:pt x="916" y="967"/>
                  </a:lnTo>
                  <a:lnTo>
                    <a:pt x="912" y="971"/>
                  </a:lnTo>
                  <a:lnTo>
                    <a:pt x="909" y="977"/>
                  </a:lnTo>
                  <a:lnTo>
                    <a:pt x="907" y="982"/>
                  </a:lnTo>
                  <a:lnTo>
                    <a:pt x="905" y="989"/>
                  </a:lnTo>
                  <a:lnTo>
                    <a:pt x="903" y="997"/>
                  </a:lnTo>
                  <a:lnTo>
                    <a:pt x="903" y="997"/>
                  </a:lnTo>
                  <a:close/>
                  <a:moveTo>
                    <a:pt x="998" y="1147"/>
                  </a:moveTo>
                  <a:lnTo>
                    <a:pt x="998" y="1147"/>
                  </a:lnTo>
                  <a:lnTo>
                    <a:pt x="990" y="1156"/>
                  </a:lnTo>
                  <a:lnTo>
                    <a:pt x="982" y="1167"/>
                  </a:lnTo>
                  <a:lnTo>
                    <a:pt x="976" y="1179"/>
                  </a:lnTo>
                  <a:lnTo>
                    <a:pt x="970" y="1192"/>
                  </a:lnTo>
                  <a:lnTo>
                    <a:pt x="967" y="1206"/>
                  </a:lnTo>
                  <a:lnTo>
                    <a:pt x="965" y="1220"/>
                  </a:lnTo>
                  <a:lnTo>
                    <a:pt x="965" y="1227"/>
                  </a:lnTo>
                  <a:lnTo>
                    <a:pt x="966" y="1235"/>
                  </a:lnTo>
                  <a:lnTo>
                    <a:pt x="967" y="1241"/>
                  </a:lnTo>
                  <a:lnTo>
                    <a:pt x="970" y="1249"/>
                  </a:lnTo>
                  <a:lnTo>
                    <a:pt x="970" y="1249"/>
                  </a:lnTo>
                  <a:lnTo>
                    <a:pt x="980" y="1239"/>
                  </a:lnTo>
                  <a:lnTo>
                    <a:pt x="990" y="1229"/>
                  </a:lnTo>
                  <a:lnTo>
                    <a:pt x="1009" y="1209"/>
                  </a:lnTo>
                  <a:lnTo>
                    <a:pt x="1018" y="1199"/>
                  </a:lnTo>
                  <a:lnTo>
                    <a:pt x="1030" y="1191"/>
                  </a:lnTo>
                  <a:lnTo>
                    <a:pt x="1043" y="1183"/>
                  </a:lnTo>
                  <a:lnTo>
                    <a:pt x="1050" y="1181"/>
                  </a:lnTo>
                  <a:lnTo>
                    <a:pt x="1057" y="1179"/>
                  </a:lnTo>
                  <a:lnTo>
                    <a:pt x="1057" y="1179"/>
                  </a:lnTo>
                  <a:lnTo>
                    <a:pt x="1061" y="1182"/>
                  </a:lnTo>
                  <a:lnTo>
                    <a:pt x="1066" y="1188"/>
                  </a:lnTo>
                  <a:lnTo>
                    <a:pt x="1069" y="1192"/>
                  </a:lnTo>
                  <a:lnTo>
                    <a:pt x="1071" y="1197"/>
                  </a:lnTo>
                  <a:lnTo>
                    <a:pt x="1074" y="1209"/>
                  </a:lnTo>
                  <a:lnTo>
                    <a:pt x="1077" y="1222"/>
                  </a:lnTo>
                  <a:lnTo>
                    <a:pt x="1081" y="1235"/>
                  </a:lnTo>
                  <a:lnTo>
                    <a:pt x="1085" y="1245"/>
                  </a:lnTo>
                  <a:lnTo>
                    <a:pt x="1088" y="1251"/>
                  </a:lnTo>
                  <a:lnTo>
                    <a:pt x="1092" y="1255"/>
                  </a:lnTo>
                  <a:lnTo>
                    <a:pt x="1097" y="1259"/>
                  </a:lnTo>
                  <a:lnTo>
                    <a:pt x="1103" y="1263"/>
                  </a:lnTo>
                  <a:lnTo>
                    <a:pt x="1103" y="1263"/>
                  </a:lnTo>
                  <a:lnTo>
                    <a:pt x="1107" y="1233"/>
                  </a:lnTo>
                  <a:lnTo>
                    <a:pt x="1113" y="1204"/>
                  </a:lnTo>
                  <a:lnTo>
                    <a:pt x="1119" y="1177"/>
                  </a:lnTo>
                  <a:lnTo>
                    <a:pt x="1127" y="1152"/>
                  </a:lnTo>
                  <a:lnTo>
                    <a:pt x="1136" y="1129"/>
                  </a:lnTo>
                  <a:lnTo>
                    <a:pt x="1143" y="1117"/>
                  </a:lnTo>
                  <a:lnTo>
                    <a:pt x="1148" y="1106"/>
                  </a:lnTo>
                  <a:lnTo>
                    <a:pt x="1156" y="1095"/>
                  </a:lnTo>
                  <a:lnTo>
                    <a:pt x="1163" y="1086"/>
                  </a:lnTo>
                  <a:lnTo>
                    <a:pt x="1171" y="1076"/>
                  </a:lnTo>
                  <a:lnTo>
                    <a:pt x="1180" y="1067"/>
                  </a:lnTo>
                  <a:lnTo>
                    <a:pt x="1180" y="1067"/>
                  </a:lnTo>
                  <a:lnTo>
                    <a:pt x="1160" y="1052"/>
                  </a:lnTo>
                  <a:lnTo>
                    <a:pt x="1141" y="1036"/>
                  </a:lnTo>
                  <a:lnTo>
                    <a:pt x="1121" y="1021"/>
                  </a:lnTo>
                  <a:lnTo>
                    <a:pt x="1111" y="1014"/>
                  </a:lnTo>
                  <a:lnTo>
                    <a:pt x="1100" y="1008"/>
                  </a:lnTo>
                  <a:lnTo>
                    <a:pt x="1100" y="1008"/>
                  </a:lnTo>
                  <a:lnTo>
                    <a:pt x="1082" y="1022"/>
                  </a:lnTo>
                  <a:lnTo>
                    <a:pt x="1065" y="1036"/>
                  </a:lnTo>
                  <a:lnTo>
                    <a:pt x="1048" y="1049"/>
                  </a:lnTo>
                  <a:lnTo>
                    <a:pt x="1033" y="1064"/>
                  </a:lnTo>
                  <a:lnTo>
                    <a:pt x="1026" y="1072"/>
                  </a:lnTo>
                  <a:lnTo>
                    <a:pt x="1020" y="1080"/>
                  </a:lnTo>
                  <a:lnTo>
                    <a:pt x="1014" y="1089"/>
                  </a:lnTo>
                  <a:lnTo>
                    <a:pt x="1009" y="1099"/>
                  </a:lnTo>
                  <a:lnTo>
                    <a:pt x="1005" y="1109"/>
                  </a:lnTo>
                  <a:lnTo>
                    <a:pt x="1001" y="1121"/>
                  </a:lnTo>
                  <a:lnTo>
                    <a:pt x="999" y="1133"/>
                  </a:lnTo>
                  <a:lnTo>
                    <a:pt x="998" y="1147"/>
                  </a:lnTo>
                  <a:lnTo>
                    <a:pt x="998" y="1147"/>
                  </a:lnTo>
                  <a:close/>
                  <a:moveTo>
                    <a:pt x="858" y="1022"/>
                  </a:moveTo>
                  <a:lnTo>
                    <a:pt x="858" y="1022"/>
                  </a:lnTo>
                  <a:lnTo>
                    <a:pt x="882" y="1050"/>
                  </a:lnTo>
                  <a:lnTo>
                    <a:pt x="895" y="1064"/>
                  </a:lnTo>
                  <a:lnTo>
                    <a:pt x="908" y="1077"/>
                  </a:lnTo>
                  <a:lnTo>
                    <a:pt x="923" y="1089"/>
                  </a:lnTo>
                  <a:lnTo>
                    <a:pt x="938" y="1101"/>
                  </a:lnTo>
                  <a:lnTo>
                    <a:pt x="955" y="1110"/>
                  </a:lnTo>
                  <a:lnTo>
                    <a:pt x="974" y="1119"/>
                  </a:lnTo>
                  <a:lnTo>
                    <a:pt x="974" y="1119"/>
                  </a:lnTo>
                  <a:lnTo>
                    <a:pt x="974" y="1114"/>
                  </a:lnTo>
                  <a:lnTo>
                    <a:pt x="974" y="1108"/>
                  </a:lnTo>
                  <a:lnTo>
                    <a:pt x="975" y="1104"/>
                  </a:lnTo>
                  <a:lnTo>
                    <a:pt x="977" y="1100"/>
                  </a:lnTo>
                  <a:lnTo>
                    <a:pt x="981" y="1092"/>
                  </a:lnTo>
                  <a:lnTo>
                    <a:pt x="982" y="1089"/>
                  </a:lnTo>
                  <a:lnTo>
                    <a:pt x="984" y="1085"/>
                  </a:lnTo>
                  <a:lnTo>
                    <a:pt x="984" y="1085"/>
                  </a:lnTo>
                  <a:lnTo>
                    <a:pt x="975" y="1082"/>
                  </a:lnTo>
                  <a:lnTo>
                    <a:pt x="966" y="1078"/>
                  </a:lnTo>
                  <a:lnTo>
                    <a:pt x="957" y="1074"/>
                  </a:lnTo>
                  <a:lnTo>
                    <a:pt x="950" y="1069"/>
                  </a:lnTo>
                  <a:lnTo>
                    <a:pt x="935" y="1057"/>
                  </a:lnTo>
                  <a:lnTo>
                    <a:pt x="921" y="1044"/>
                  </a:lnTo>
                  <a:lnTo>
                    <a:pt x="907" y="1033"/>
                  </a:lnTo>
                  <a:lnTo>
                    <a:pt x="900" y="1028"/>
                  </a:lnTo>
                  <a:lnTo>
                    <a:pt x="892" y="1025"/>
                  </a:lnTo>
                  <a:lnTo>
                    <a:pt x="885" y="1022"/>
                  </a:lnTo>
                  <a:lnTo>
                    <a:pt x="876" y="1019"/>
                  </a:lnTo>
                  <a:lnTo>
                    <a:pt x="868" y="1019"/>
                  </a:lnTo>
                  <a:lnTo>
                    <a:pt x="858" y="1022"/>
                  </a:lnTo>
                  <a:lnTo>
                    <a:pt x="858" y="1022"/>
                  </a:lnTo>
                  <a:close/>
                </a:path>
              </a:pathLst>
            </a:custGeom>
            <a:gradFill>
              <a:gsLst>
                <a:gs pos="0">
                  <a:srgbClr val="7B32B2"/>
                </a:gs>
                <a:gs pos="100000">
                  <a:srgbClr val="401A5D"/>
                </a:gs>
              </a:gsLst>
              <a:lin ang="5400000" scaled="0"/>
            </a:gradFill>
            <a:ln w="9525">
              <a:solidFill>
                <a:srgbClr val="7030A0"/>
              </a:solidFill>
              <a:round/>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grpSp>
          <p:nvGrpSpPr>
            <p:cNvPr id="25" name="组合 24"/>
            <p:cNvGrpSpPr/>
            <p:nvPr/>
          </p:nvGrpSpPr>
          <p:grpSpPr>
            <a:xfrm>
              <a:off x="2011" y="257"/>
              <a:ext cx="4756" cy="855"/>
              <a:chOff x="2872" y="2655"/>
              <a:chExt cx="3868" cy="855"/>
            </a:xfrm>
          </p:grpSpPr>
          <p:sp>
            <p:nvSpPr>
              <p:cNvPr id="72" name="圆角矩形 71"/>
              <p:cNvSpPr/>
              <p:nvPr/>
            </p:nvSpPr>
            <p:spPr>
              <a:xfrm>
                <a:off x="2872" y="2655"/>
                <a:ext cx="3868" cy="801"/>
              </a:xfrm>
              <a:prstGeom prst="roundRect">
                <a:avLst>
                  <a:gd name="adj" fmla="val 50000"/>
                </a:avLst>
              </a:prstGeom>
              <a:solidFill>
                <a:srgbClr val="FFFFFF"/>
              </a:solidFill>
              <a:ln w="28575">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lnSpc>
                    <a:spcPct val="150000"/>
                  </a:lnSpc>
                </a:pPr>
                <a:endParaRPr lang="zh-CN" altLang="zh-CN" sz="1800">
                  <a:solidFill>
                    <a:schemeClr val="accent1"/>
                  </a:solidFill>
                  <a:latin typeface="幼圆" panose="02010509060101010101" charset="-122"/>
                  <a:ea typeface="幼圆" panose="02010509060101010101" charset="-122"/>
                </a:endParaRPr>
              </a:p>
            </p:txBody>
          </p:sp>
          <p:sp>
            <p:nvSpPr>
              <p:cNvPr id="21" name="文本框 20"/>
              <p:cNvSpPr txBox="1"/>
              <p:nvPr/>
            </p:nvSpPr>
            <p:spPr>
              <a:xfrm>
                <a:off x="3327" y="2688"/>
                <a:ext cx="3282" cy="822"/>
              </a:xfrm>
              <a:prstGeom prst="rect">
                <a:avLst/>
              </a:prstGeom>
              <a:noFill/>
              <a:ln w="9525">
                <a:noFill/>
              </a:ln>
            </p:spPr>
            <p:txBody>
              <a:bodyPr wrap="square">
                <a:sp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800">
                    <a:solidFill>
                      <a:schemeClr val="tx1"/>
                    </a:solidFill>
                    <a:effectLst/>
                    <a:latin typeface="方正大黑简体" panose="02010601030101010101" charset="-122"/>
                    <a:ea typeface="方正大黑简体" panose="02010601030101010101" charset="-122"/>
                  </a:rPr>
                  <a:t>单元教材分析</a:t>
                </a:r>
                <a:endParaRPr lang="zh-CN" altLang="en-US" sz="2800">
                  <a:solidFill>
                    <a:schemeClr val="tx1"/>
                  </a:solidFill>
                  <a:effectLst/>
                  <a:latin typeface="方正大黑简体" panose="02010601030101010101" charset="-122"/>
                  <a:ea typeface="方正大黑简体" panose="02010601030101010101" charset="-122"/>
                </a:endParaRPr>
              </a:p>
            </p:txBody>
          </p:sp>
        </p:grpSp>
      </p:grpSp>
      <p:grpSp>
        <p:nvGrpSpPr>
          <p:cNvPr id="135" name="组合 134"/>
          <p:cNvGrpSpPr/>
          <p:nvPr/>
        </p:nvGrpSpPr>
        <p:grpSpPr>
          <a:xfrm>
            <a:off x="278130" y="1340485"/>
            <a:ext cx="4685030" cy="4176395"/>
            <a:chOff x="-939" y="1383"/>
            <a:chExt cx="8079" cy="8034"/>
          </a:xfrm>
        </p:grpSpPr>
        <p:sp>
          <p:nvSpPr>
            <p:cNvPr id="133" name="方片"/>
            <p:cNvSpPr/>
            <p:nvPr/>
          </p:nvSpPr>
          <p:spPr bwMode="auto">
            <a:xfrm>
              <a:off x="-939" y="1383"/>
              <a:ext cx="7140" cy="8035"/>
            </a:xfrm>
            <a:custGeom>
              <a:gdLst>
                <a:gd name="T0" fmla="*/ 1763102 w 3942"/>
                <a:gd name="T1" fmla="*/ 833974 h 3942"/>
                <a:gd name="T2" fmla="*/ 1763102 w 3942"/>
                <a:gd name="T3" fmla="*/ 966423 h 3942"/>
                <a:gd name="T4" fmla="*/ 966465 w 3942"/>
                <a:gd name="T5" fmla="*/ 1763859 h 3942"/>
                <a:gd name="T6" fmla="*/ 833616 w 3942"/>
                <a:gd name="T7" fmla="*/ 1763859 h 3942"/>
                <a:gd name="T8" fmla="*/ 36522 w 3942"/>
                <a:gd name="T9" fmla="*/ 966423 h 3942"/>
                <a:gd name="T10" fmla="*/ 36522 w 3942"/>
                <a:gd name="T11" fmla="*/ 833974 h 3942"/>
                <a:gd name="T12" fmla="*/ 833616 w 3942"/>
                <a:gd name="T13" fmla="*/ 36538 h 3942"/>
                <a:gd name="T14" fmla="*/ 966465 w 3942"/>
                <a:gd name="T15" fmla="*/ 36538 h 3942"/>
                <a:gd name="T16" fmla="*/ 1763102 w 3942"/>
                <a:gd name="T17" fmla="*/ 833974 h 39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942" h="3942">
                  <a:moveTo>
                    <a:pt x="3862" y="1826"/>
                  </a:moveTo>
                  <a:cubicBezTo>
                    <a:pt x="3942" y="1906"/>
                    <a:pt x="3942" y="2036"/>
                    <a:pt x="3862" y="2116"/>
                  </a:cubicBezTo>
                  <a:cubicBezTo>
                    <a:pt x="2117" y="3862"/>
                    <a:pt x="2117" y="3862"/>
                    <a:pt x="2117" y="3862"/>
                  </a:cubicBezTo>
                  <a:cubicBezTo>
                    <a:pt x="2036" y="3942"/>
                    <a:pt x="1906" y="3942"/>
                    <a:pt x="1826" y="3862"/>
                  </a:cubicBezTo>
                  <a:cubicBezTo>
                    <a:pt x="80" y="2116"/>
                    <a:pt x="80" y="2116"/>
                    <a:pt x="80" y="2116"/>
                  </a:cubicBezTo>
                  <a:cubicBezTo>
                    <a:pt x="0" y="2036"/>
                    <a:pt x="0" y="1906"/>
                    <a:pt x="80" y="1826"/>
                  </a:cubicBezTo>
                  <a:cubicBezTo>
                    <a:pt x="1826" y="80"/>
                    <a:pt x="1826" y="80"/>
                    <a:pt x="1826" y="80"/>
                  </a:cubicBezTo>
                  <a:cubicBezTo>
                    <a:pt x="1906" y="0"/>
                    <a:pt x="2036" y="0"/>
                    <a:pt x="2117" y="80"/>
                  </a:cubicBezTo>
                  <a:lnTo>
                    <a:pt x="3862" y="1826"/>
                  </a:lnTo>
                  <a:close/>
                </a:path>
              </a:pathLst>
            </a:custGeom>
            <a:solidFill>
              <a:schemeClr val="accent4">
                <a:lumMod val="60000"/>
                <a:lumOff val="40000"/>
                <a:alpha val="56000"/>
              </a:schemeClr>
            </a:solidFill>
            <a:ln>
              <a:noFill/>
            </a:ln>
          </p:spPr>
          <p:txBody>
            <a:bodyPr anchor="ctr" anchorCtr="1"/>
            <a:lstStyle>
              <a:defPPr>
                <a:defRPr lang="zh-CN"/>
              </a:defPPr>
              <a:lvl1pPr marL="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1pPr>
              <a:lvl2pPr marL="4572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2pPr>
              <a:lvl3pPr marL="9144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3pPr>
              <a:lvl4pPr marL="1371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4pPr>
              <a:lvl5pPr marL="18288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34" name="方片"/>
            <p:cNvSpPr/>
            <p:nvPr/>
          </p:nvSpPr>
          <p:spPr bwMode="auto">
            <a:xfrm>
              <a:off x="0" y="1383"/>
              <a:ext cx="7140" cy="8035"/>
            </a:xfrm>
            <a:custGeom>
              <a:gdLst>
                <a:gd name="T0" fmla="*/ 1763102 w 3942"/>
                <a:gd name="T1" fmla="*/ 833974 h 3942"/>
                <a:gd name="T2" fmla="*/ 1763102 w 3942"/>
                <a:gd name="T3" fmla="*/ 966423 h 3942"/>
                <a:gd name="T4" fmla="*/ 966465 w 3942"/>
                <a:gd name="T5" fmla="*/ 1763859 h 3942"/>
                <a:gd name="T6" fmla="*/ 833616 w 3942"/>
                <a:gd name="T7" fmla="*/ 1763859 h 3942"/>
                <a:gd name="T8" fmla="*/ 36522 w 3942"/>
                <a:gd name="T9" fmla="*/ 966423 h 3942"/>
                <a:gd name="T10" fmla="*/ 36522 w 3942"/>
                <a:gd name="T11" fmla="*/ 833974 h 3942"/>
                <a:gd name="T12" fmla="*/ 833616 w 3942"/>
                <a:gd name="T13" fmla="*/ 36538 h 3942"/>
                <a:gd name="T14" fmla="*/ 966465 w 3942"/>
                <a:gd name="T15" fmla="*/ 36538 h 3942"/>
                <a:gd name="T16" fmla="*/ 1763102 w 3942"/>
                <a:gd name="T17" fmla="*/ 833974 h 39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942" h="3942">
                  <a:moveTo>
                    <a:pt x="3862" y="1826"/>
                  </a:moveTo>
                  <a:cubicBezTo>
                    <a:pt x="3942" y="1906"/>
                    <a:pt x="3942" y="2036"/>
                    <a:pt x="3862" y="2116"/>
                  </a:cubicBezTo>
                  <a:cubicBezTo>
                    <a:pt x="2117" y="3862"/>
                    <a:pt x="2117" y="3862"/>
                    <a:pt x="2117" y="3862"/>
                  </a:cubicBezTo>
                  <a:cubicBezTo>
                    <a:pt x="2036" y="3942"/>
                    <a:pt x="1906" y="3942"/>
                    <a:pt x="1826" y="3862"/>
                  </a:cubicBezTo>
                  <a:cubicBezTo>
                    <a:pt x="80" y="2116"/>
                    <a:pt x="80" y="2116"/>
                    <a:pt x="80" y="2116"/>
                  </a:cubicBezTo>
                  <a:cubicBezTo>
                    <a:pt x="0" y="2036"/>
                    <a:pt x="0" y="1906"/>
                    <a:pt x="80" y="1826"/>
                  </a:cubicBezTo>
                  <a:cubicBezTo>
                    <a:pt x="1826" y="80"/>
                    <a:pt x="1826" y="80"/>
                    <a:pt x="1826" y="80"/>
                  </a:cubicBezTo>
                  <a:cubicBezTo>
                    <a:pt x="1906" y="0"/>
                    <a:pt x="2036" y="0"/>
                    <a:pt x="2117" y="80"/>
                  </a:cubicBezTo>
                  <a:lnTo>
                    <a:pt x="3862" y="1826"/>
                  </a:lnTo>
                  <a:close/>
                </a:path>
              </a:pathLst>
            </a:custGeom>
            <a:noFill/>
            <a:ln w="57150">
              <a:solidFill>
                <a:schemeClr val="accent4">
                  <a:lumMod val="60000"/>
                  <a:lumOff val="40000"/>
                  <a:alpha val="43000"/>
                </a:schemeClr>
              </a:solidFill>
              <a:prstDash val="sysDash"/>
              <a:round/>
            </a:ln>
          </p:spPr>
          <p:txBody>
            <a:bodyPr anchor="ctr" anchorCtr="1"/>
            <a:lstStyle>
              <a:defPPr>
                <a:defRPr lang="zh-CN"/>
              </a:defPPr>
              <a:lvl1pPr marL="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1pPr>
              <a:lvl2pPr marL="4572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2pPr>
              <a:lvl3pPr marL="9144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3pPr>
              <a:lvl4pPr marL="1371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4pPr>
              <a:lvl5pPr marL="18288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Calibri" panose="020f0502020204030204" pitchFamily="34" charset="0"/>
                <a:ea typeface="宋体" panose="02010600030101010101" pitchFamily="2" charset="-122"/>
                <a:cs typeface="+mn-cs"/>
              </a:endParaRPr>
            </a:p>
          </p:txBody>
        </p:sp>
      </p:grpSp>
      <p:sp>
        <p:nvSpPr>
          <p:cNvPr id="136" name="流程图: 可选过程 135"/>
          <p:cNvSpPr/>
          <p:nvPr/>
        </p:nvSpPr>
        <p:spPr>
          <a:xfrm>
            <a:off x="4351020" y="1402715"/>
            <a:ext cx="3959860" cy="674370"/>
          </a:xfrm>
          <a:prstGeom prst="flowChartAlternateProcess">
            <a:avLst/>
          </a:prstGeom>
          <a:gradFill>
            <a:gsLst>
              <a:gs pos="29000">
                <a:schemeClr val="accent4">
                  <a:lumMod val="20000"/>
                  <a:lumOff val="80000"/>
                </a:schemeClr>
              </a:gs>
              <a:gs pos="98000">
                <a:schemeClr val="accent4">
                  <a:lumMod val="60000"/>
                  <a:lumOff val="40000"/>
                </a:schemeClr>
              </a:gs>
            </a:gsLst>
            <a:lin ang="14400000" scaled="0"/>
          </a:gradFill>
          <a:ln w="38100" cap="flat" cmpd="sng" algn="ctr">
            <a:noFill/>
            <a:prstDash val="solid"/>
          </a:ln>
          <a:effectLst>
            <a:softEdge rad="0"/>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srgbClr val="FFFFFF"/>
              </a:solidFill>
              <a:effectLst/>
              <a:uLnTx/>
              <a:uFillTx/>
              <a:latin typeface="Arial" pitchFamily="34" charset="0"/>
              <a:ea typeface="宋体" panose="02010600030101010101" pitchFamily="2" charset="-122"/>
              <a:cs typeface="+mn-cs"/>
            </a:endParaRPr>
          </a:p>
        </p:txBody>
      </p:sp>
      <p:sp>
        <p:nvSpPr>
          <p:cNvPr id="137" name="流程图: 可选过程 136"/>
          <p:cNvSpPr/>
          <p:nvPr/>
        </p:nvSpPr>
        <p:spPr>
          <a:xfrm>
            <a:off x="4351020" y="2335530"/>
            <a:ext cx="3959225" cy="687070"/>
          </a:xfrm>
          <a:prstGeom prst="flowChartAlternateProcess">
            <a:avLst/>
          </a:prstGeom>
          <a:gradFill>
            <a:gsLst>
              <a:gs pos="29000">
                <a:schemeClr val="accent4">
                  <a:lumMod val="20000"/>
                  <a:lumOff val="80000"/>
                </a:schemeClr>
              </a:gs>
              <a:gs pos="98000">
                <a:schemeClr val="accent4">
                  <a:lumMod val="60000"/>
                  <a:lumOff val="40000"/>
                </a:schemeClr>
              </a:gs>
            </a:gsLst>
            <a:lin ang="14400000" scaled="0"/>
          </a:gradFill>
          <a:ln w="38100" cap="flat" cmpd="sng" algn="ctr">
            <a:noFill/>
            <a:prstDash val="solid"/>
          </a:ln>
          <a:effectLst>
            <a:softEdge rad="0"/>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i="0" u="none" strike="noStrike" kern="0" cap="none" spc="0" normalizeH="0" baseline="0" noProof="1">
                <a:ln>
                  <a:noFill/>
                </a:ln>
                <a:solidFill>
                  <a:schemeClr val="tx1"/>
                </a:solidFill>
                <a:effectLst/>
                <a:uLnTx/>
                <a:uFillTx/>
                <a:latin typeface="方正大黑简体" panose="02010601030101010101" charset="-122"/>
                <a:ea typeface="方正大黑简体" panose="02010601030101010101" charset="-122"/>
                <a:cs typeface="方正大黑简体" panose="02010601030101010101" charset="-122"/>
              </a:rPr>
              <a:t> </a:t>
            </a:r>
            <a:r>
              <a:rPr kumimoji="0" lang="zh-CN" altLang="en-US" sz="2400" i="0" u="none" strike="noStrike" kern="0" cap="none" spc="0" normalizeH="0" baseline="0" noProof="1">
                <a:ln>
                  <a:noFill/>
                </a:ln>
                <a:solidFill>
                  <a:schemeClr val="tx1"/>
                </a:solidFill>
                <a:effectLst/>
                <a:uLnTx/>
                <a:uFillTx/>
                <a:latin typeface="方正大黑简体" panose="02010601030101010101" charset="-122"/>
                <a:ea typeface="方正大黑简体" panose="02010601030101010101" charset="-122"/>
                <a:cs typeface="方正大黑简体" panose="02010601030101010101" charset="-122"/>
              </a:rPr>
              <a:t>2．重视对小数意义的理解。</a:t>
            </a:r>
            <a:endParaRPr kumimoji="0" lang="zh-CN" altLang="en-US" sz="2400" i="0" u="none" strike="noStrike" kern="0" cap="none" spc="0" normalizeH="0" baseline="0" noProof="1">
              <a:ln>
                <a:noFill/>
              </a:ln>
              <a:solidFill>
                <a:schemeClr val="tx1"/>
              </a:solidFill>
              <a:effectLst/>
              <a:uLnTx/>
              <a:uFillTx/>
              <a:latin typeface="方正大黑简体" panose="02010601030101010101" charset="-122"/>
              <a:ea typeface="方正大黑简体" panose="02010601030101010101" charset="-122"/>
              <a:cs typeface="方正大黑简体" panose="02010601030101010101" charset="-122"/>
            </a:endParaRPr>
          </a:p>
        </p:txBody>
      </p:sp>
      <p:sp>
        <p:nvSpPr>
          <p:cNvPr id="139" name="矩形 7"/>
          <p:cNvSpPr/>
          <p:nvPr/>
        </p:nvSpPr>
        <p:spPr>
          <a:xfrm>
            <a:off x="2214880" y="1616710"/>
            <a:ext cx="669925" cy="3376930"/>
          </a:xfrm>
          <a:custGeom>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1" fmla="*/ 8404 w 4184868"/>
              <a:gd name="connsiteY0-2" fmla="*/ 0 h 620759"/>
              <a:gd name="connsiteX1-3" fmla="*/ 4184868 w 4184868"/>
              <a:gd name="connsiteY1-4" fmla="*/ 0 h 620759"/>
              <a:gd name="connsiteX2-5" fmla="*/ 4184868 w 4184868"/>
              <a:gd name="connsiteY2-6" fmla="*/ 620759 h 620759"/>
              <a:gd name="connsiteX3-7" fmla="*/ 8404 w 4184868"/>
              <a:gd name="connsiteY3-8" fmla="*/ 620759 h 620759"/>
              <a:gd name="connsiteX4-9" fmla="*/ 0 w 4184868"/>
              <a:gd name="connsiteY4-10" fmla="*/ 287258 h 620759"/>
              <a:gd name="connsiteX5" fmla="*/ 8404 w 4184868"/>
              <a:gd name="connsiteY5" fmla="*/ 0 h 620759"/>
              <a:gd name="connsiteX0-11" fmla="*/ 0 w 4176464"/>
              <a:gd name="connsiteY0-12" fmla="*/ 0 h 620759"/>
              <a:gd name="connsiteX1-13" fmla="*/ 4176464 w 4176464"/>
              <a:gd name="connsiteY1-14" fmla="*/ 0 h 620759"/>
              <a:gd name="connsiteX2-15" fmla="*/ 4176464 w 4176464"/>
              <a:gd name="connsiteY2-16" fmla="*/ 620759 h 620759"/>
              <a:gd name="connsiteX3-17" fmla="*/ 0 w 4176464"/>
              <a:gd name="connsiteY3-18" fmla="*/ 620759 h 620759"/>
              <a:gd name="connsiteX4-19" fmla="*/ 189716 w 4176464"/>
              <a:gd name="connsiteY4-20" fmla="*/ 287258 h 620759"/>
              <a:gd name="connsiteX5-21" fmla="*/ 0 w 4176464"/>
              <a:gd name="connsiteY5-22" fmla="*/ 0 h 620759"/>
              <a:gd name="connsiteX0-23" fmla="*/ 0 w 4176464"/>
              <a:gd name="connsiteY0-24" fmla="*/ 0 h 620759"/>
              <a:gd name="connsiteX1-25" fmla="*/ 4176464 w 4176464"/>
              <a:gd name="connsiteY1-26" fmla="*/ 0 h 620759"/>
              <a:gd name="connsiteX2-27" fmla="*/ 4176464 w 4176464"/>
              <a:gd name="connsiteY2-28" fmla="*/ 620759 h 620759"/>
              <a:gd name="connsiteX3-29" fmla="*/ 0 w 4176464"/>
              <a:gd name="connsiteY3-30" fmla="*/ 620759 h 620759"/>
              <a:gd name="connsiteX4-31" fmla="*/ 161141 w 4176464"/>
              <a:gd name="connsiteY4-32" fmla="*/ 306308 h 620759"/>
              <a:gd name="connsiteX5-33" fmla="*/ 0 w 4176464"/>
              <a:gd name="connsiteY5-34" fmla="*/ 0 h 620759"/>
              <a:gd name="connsiteX0-35" fmla="*/ 0 w 4176464"/>
              <a:gd name="connsiteY0-36" fmla="*/ 0 h 620759"/>
              <a:gd name="connsiteX1-37" fmla="*/ 4176464 w 4176464"/>
              <a:gd name="connsiteY1-38" fmla="*/ 0 h 620759"/>
              <a:gd name="connsiteX2-39" fmla="*/ 4176464 w 4176464"/>
              <a:gd name="connsiteY2-40" fmla="*/ 620759 h 620759"/>
              <a:gd name="connsiteX3-41" fmla="*/ 0 w 4176464"/>
              <a:gd name="connsiteY3-42" fmla="*/ 620759 h 620759"/>
              <a:gd name="connsiteX4-43" fmla="*/ 122392 w 4176464"/>
              <a:gd name="connsiteY4-44" fmla="*/ 306307 h 620759"/>
              <a:gd name="connsiteX5-45" fmla="*/ 0 w 4176464"/>
              <a:gd name="connsiteY5-46" fmla="*/ 0 h 620759"/>
            </a:gd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914400">
              <a:defRPr/>
            </a:pPr>
            <a:r>
              <a:rPr kumimoji="0" lang="zh-CN" altLang="en-US" sz="3600" i="0" u="none" strike="noStrike" kern="0" cap="none" spc="0" normalizeH="0" baseline="0" noProof="0" smtClean="0">
                <a:ln>
                  <a:noFill/>
                </a:ln>
                <a:solidFill>
                  <a:srgbClr val="7030A0"/>
                </a:solidFill>
                <a:effectLst/>
                <a:uLnTx/>
                <a:uFillTx/>
                <a:latin typeface="方正大黑简体" panose="02010601030101010101" charset="-122"/>
                <a:ea typeface="方正大黑简体" panose="02010601030101010101" charset="-122"/>
              </a:rPr>
              <a:t>教</a:t>
            </a:r>
            <a:endParaRPr kumimoji="0" lang="zh-CN" altLang="en-US" sz="3600" i="0" u="none" strike="noStrike" kern="0" cap="none" spc="0" normalizeH="0" baseline="0" noProof="0" smtClean="0">
              <a:ln>
                <a:noFill/>
              </a:ln>
              <a:solidFill>
                <a:srgbClr val="7030A0"/>
              </a:solidFill>
              <a:effectLst/>
              <a:uLnTx/>
              <a:uFillTx/>
              <a:latin typeface="方正大黑简体" panose="02010601030101010101" charset="-122"/>
              <a:ea typeface="方正大黑简体" panose="02010601030101010101" charset="-122"/>
            </a:endParaRPr>
          </a:p>
          <a:p>
            <a:pPr lvl="0" defTabSz="914400">
              <a:defRPr/>
            </a:pPr>
            <a:r>
              <a:rPr kumimoji="0" lang="zh-CN" altLang="en-US" sz="3600" i="0" u="none" strike="noStrike" kern="0" cap="none" spc="0" normalizeH="0" baseline="0" noProof="0" smtClean="0">
                <a:ln>
                  <a:noFill/>
                </a:ln>
                <a:solidFill>
                  <a:srgbClr val="7030A0"/>
                </a:solidFill>
                <a:effectLst/>
                <a:uLnTx/>
                <a:uFillTx/>
                <a:latin typeface="方正大黑简体" panose="02010601030101010101" charset="-122"/>
                <a:ea typeface="方正大黑简体" panose="02010601030101010101" charset="-122"/>
              </a:rPr>
              <a:t>材</a:t>
            </a:r>
            <a:endParaRPr kumimoji="0" lang="zh-CN" altLang="en-US" sz="3600" i="0" u="none" strike="noStrike" kern="0" cap="none" spc="0" normalizeH="0" baseline="0" noProof="0" smtClean="0">
              <a:ln>
                <a:noFill/>
              </a:ln>
              <a:solidFill>
                <a:srgbClr val="7030A0"/>
              </a:solidFill>
              <a:effectLst/>
              <a:uLnTx/>
              <a:uFillTx/>
              <a:latin typeface="方正大黑简体" panose="02010601030101010101" charset="-122"/>
              <a:ea typeface="方正大黑简体" panose="02010601030101010101" charset="-122"/>
            </a:endParaRPr>
          </a:p>
          <a:p>
            <a:pPr lvl="0" defTabSz="914400">
              <a:defRPr/>
            </a:pPr>
            <a:r>
              <a:rPr kumimoji="0" lang="zh-CN" altLang="en-US" sz="3600" i="0" u="none" strike="noStrike" kern="0" cap="none" spc="0" normalizeH="0" baseline="0" noProof="0" smtClean="0">
                <a:ln>
                  <a:noFill/>
                </a:ln>
                <a:solidFill>
                  <a:srgbClr val="7030A0"/>
                </a:solidFill>
                <a:effectLst/>
                <a:uLnTx/>
                <a:uFillTx/>
                <a:latin typeface="方正大黑简体" panose="02010601030101010101" charset="-122"/>
                <a:ea typeface="方正大黑简体" panose="02010601030101010101" charset="-122"/>
              </a:rPr>
              <a:t>编</a:t>
            </a:r>
            <a:endParaRPr kumimoji="0" lang="zh-CN" altLang="en-US" sz="3600" i="0" u="none" strike="noStrike" kern="0" cap="none" spc="0" normalizeH="0" baseline="0" noProof="0" smtClean="0">
              <a:ln>
                <a:noFill/>
              </a:ln>
              <a:solidFill>
                <a:srgbClr val="7030A0"/>
              </a:solidFill>
              <a:effectLst/>
              <a:uLnTx/>
              <a:uFillTx/>
              <a:latin typeface="方正大黑简体" panose="02010601030101010101" charset="-122"/>
              <a:ea typeface="方正大黑简体" panose="02010601030101010101" charset="-122"/>
            </a:endParaRPr>
          </a:p>
          <a:p>
            <a:pPr lvl="0" defTabSz="914400">
              <a:defRPr/>
            </a:pPr>
            <a:r>
              <a:rPr kumimoji="0" lang="zh-CN" altLang="en-US" sz="3600" i="0" u="none" strike="noStrike" kern="0" cap="none" spc="0" normalizeH="0" baseline="0" noProof="0" smtClean="0">
                <a:ln>
                  <a:noFill/>
                </a:ln>
                <a:solidFill>
                  <a:srgbClr val="7030A0"/>
                </a:solidFill>
                <a:effectLst/>
                <a:uLnTx/>
                <a:uFillTx/>
                <a:latin typeface="方正大黑简体" panose="02010601030101010101" charset="-122"/>
                <a:ea typeface="方正大黑简体" panose="02010601030101010101" charset="-122"/>
              </a:rPr>
              <a:t>排</a:t>
            </a:r>
            <a:endParaRPr kumimoji="0" lang="zh-CN" altLang="en-US" sz="3600" i="0" u="none" strike="noStrike" kern="0" cap="none" spc="0" normalizeH="0" baseline="0" noProof="0" smtClean="0">
              <a:ln>
                <a:noFill/>
              </a:ln>
              <a:solidFill>
                <a:srgbClr val="7030A0"/>
              </a:solidFill>
              <a:effectLst/>
              <a:uLnTx/>
              <a:uFillTx/>
              <a:latin typeface="方正大黑简体" panose="02010601030101010101" charset="-122"/>
              <a:ea typeface="方正大黑简体" panose="02010601030101010101" charset="-122"/>
            </a:endParaRPr>
          </a:p>
          <a:p>
            <a:pPr lvl="0" defTabSz="914400">
              <a:defRPr/>
            </a:pPr>
            <a:r>
              <a:rPr kumimoji="0" lang="zh-CN" altLang="en-US" sz="3600" i="0" u="none" strike="noStrike" kern="0" cap="none" spc="0" normalizeH="0" baseline="0" noProof="0" smtClean="0">
                <a:ln>
                  <a:noFill/>
                </a:ln>
                <a:solidFill>
                  <a:srgbClr val="7030A0"/>
                </a:solidFill>
                <a:effectLst/>
                <a:uLnTx/>
                <a:uFillTx/>
                <a:latin typeface="方正大黑简体" panose="02010601030101010101" charset="-122"/>
                <a:ea typeface="方正大黑简体" panose="02010601030101010101" charset="-122"/>
              </a:rPr>
              <a:t>特</a:t>
            </a:r>
            <a:endParaRPr kumimoji="0" lang="zh-CN" altLang="en-US" sz="3600" i="0" u="none" strike="noStrike" kern="0" cap="none" spc="0" normalizeH="0" baseline="0" noProof="0" smtClean="0">
              <a:ln>
                <a:noFill/>
              </a:ln>
              <a:solidFill>
                <a:srgbClr val="7030A0"/>
              </a:solidFill>
              <a:effectLst/>
              <a:uLnTx/>
              <a:uFillTx/>
              <a:latin typeface="方正大黑简体" panose="02010601030101010101" charset="-122"/>
              <a:ea typeface="方正大黑简体" panose="02010601030101010101" charset="-122"/>
            </a:endParaRPr>
          </a:p>
          <a:p>
            <a:pPr lvl="0" defTabSz="914400">
              <a:defRPr/>
            </a:pPr>
            <a:r>
              <a:rPr kumimoji="0" lang="zh-CN" altLang="en-US" sz="3600" i="0" u="none" strike="noStrike" kern="0" cap="none" spc="0" normalizeH="0" baseline="0" noProof="0" smtClean="0">
                <a:ln>
                  <a:noFill/>
                </a:ln>
                <a:solidFill>
                  <a:srgbClr val="7030A0"/>
                </a:solidFill>
                <a:effectLst/>
                <a:uLnTx/>
                <a:uFillTx/>
                <a:latin typeface="方正大黑简体" panose="02010601030101010101" charset="-122"/>
                <a:ea typeface="方正大黑简体" panose="02010601030101010101" charset="-122"/>
              </a:rPr>
              <a:t>点</a:t>
            </a:r>
            <a:endParaRPr kumimoji="0" lang="zh-CN" altLang="en-US" sz="3600" i="0" u="none" strike="noStrike" kern="0" cap="none" spc="0" normalizeH="0" baseline="0" noProof="0" smtClean="0">
              <a:ln>
                <a:noFill/>
              </a:ln>
              <a:solidFill>
                <a:srgbClr val="7030A0"/>
              </a:solidFill>
              <a:effectLst/>
              <a:uLnTx/>
              <a:uFillTx/>
              <a:latin typeface="方正大黑简体" panose="02010601030101010101" charset="-122"/>
              <a:ea typeface="方正大黑简体" panose="02010601030101010101" charset="-122"/>
            </a:endParaRPr>
          </a:p>
        </p:txBody>
      </p:sp>
      <p:sp>
        <p:nvSpPr>
          <p:cNvPr id="140" name="文本框 139"/>
          <p:cNvSpPr txBox="1"/>
          <p:nvPr/>
        </p:nvSpPr>
        <p:spPr>
          <a:xfrm>
            <a:off x="4194810" y="1510030"/>
            <a:ext cx="4116070" cy="460375"/>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266700"/>
            <a:r>
              <a:rPr lang="zh-CN" sz="2400" b="0">
                <a:solidFill>
                  <a:srgbClr val="222222"/>
                </a:solidFill>
                <a:latin typeface="方正大黑简体" panose="02010601030101010101" charset="-122"/>
                <a:ea typeface="方正大黑简体" panose="02010601030101010101" charset="-122"/>
                <a:cs typeface="方正大黑简体" panose="02010601030101010101" charset="-122"/>
              </a:rPr>
              <a:t>1．简化小数意义的叙述。</a:t>
            </a:r>
            <a:endParaRPr lang="zh-CN" altLang="en-US" sz="2400" b="0">
              <a:solidFill>
                <a:srgbClr val="222222"/>
              </a:solidFill>
              <a:latin typeface="方正大黑简体" panose="02010601030101010101" charset="-122"/>
              <a:ea typeface="方正大黑简体" panose="02010601030101010101" charset="-122"/>
              <a:cs typeface="方正大黑简体" panose="02010601030101010101" charset="-122"/>
            </a:endParaRPr>
          </a:p>
        </p:txBody>
      </p:sp>
      <p:sp>
        <p:nvSpPr>
          <p:cNvPr id="3" name="流程图: 可选过程 2"/>
          <p:cNvSpPr/>
          <p:nvPr/>
        </p:nvSpPr>
        <p:spPr>
          <a:xfrm>
            <a:off x="4351020" y="3281045"/>
            <a:ext cx="4182110" cy="687070"/>
          </a:xfrm>
          <a:prstGeom prst="flowChartAlternateProcess">
            <a:avLst/>
          </a:prstGeom>
          <a:gradFill>
            <a:gsLst>
              <a:gs pos="29000">
                <a:schemeClr val="accent4">
                  <a:lumMod val="20000"/>
                  <a:lumOff val="80000"/>
                </a:schemeClr>
              </a:gs>
              <a:gs pos="98000">
                <a:schemeClr val="accent4">
                  <a:lumMod val="60000"/>
                  <a:lumOff val="40000"/>
                </a:schemeClr>
              </a:gs>
            </a:gsLst>
            <a:lin ang="14400000" scaled="0"/>
          </a:gradFill>
          <a:ln w="38100" cap="flat" cmpd="sng" algn="ctr">
            <a:noFill/>
            <a:prstDash val="solid"/>
          </a:ln>
          <a:effectLst>
            <a:softEdge rad="0"/>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i="0" u="none" strike="noStrike" kern="0" cap="none" spc="0" normalizeH="0" baseline="0" noProof="1">
                <a:ln>
                  <a:noFill/>
                </a:ln>
                <a:solidFill>
                  <a:schemeClr val="tx1"/>
                </a:solidFill>
                <a:effectLst/>
                <a:uLnTx/>
                <a:uFillTx/>
                <a:latin typeface="方正大黑简体" panose="02010601030101010101" charset="-122"/>
                <a:ea typeface="方正大黑简体" panose="02010601030101010101" charset="-122"/>
                <a:cs typeface="方正大黑简体" panose="02010601030101010101" charset="-122"/>
              </a:rPr>
              <a:t> 3</a:t>
            </a:r>
            <a:r>
              <a:rPr kumimoji="0" lang="zh-CN" altLang="en-US" sz="2400" i="0" u="none" strike="noStrike" kern="0" cap="none" spc="0" normalizeH="0" baseline="0" noProof="1">
                <a:ln>
                  <a:noFill/>
                </a:ln>
                <a:solidFill>
                  <a:schemeClr val="tx1"/>
                </a:solidFill>
                <a:effectLst/>
                <a:uLnTx/>
                <a:uFillTx/>
                <a:latin typeface="方正大黑简体" panose="02010601030101010101" charset="-122"/>
                <a:ea typeface="方正大黑简体" panose="02010601030101010101" charset="-122"/>
                <a:cs typeface="方正大黑简体" panose="02010601030101010101" charset="-122"/>
              </a:rPr>
              <a:t>．加强与生活实际的联系。</a:t>
            </a:r>
            <a:endParaRPr kumimoji="0" lang="zh-CN" altLang="en-US" sz="2400" i="0" u="none" strike="noStrike" kern="0" cap="none" spc="0" normalizeH="0" baseline="0" noProof="1">
              <a:ln>
                <a:noFill/>
              </a:ln>
              <a:solidFill>
                <a:schemeClr val="tx1"/>
              </a:solidFill>
              <a:effectLst/>
              <a:uLnTx/>
              <a:uFillTx/>
              <a:latin typeface="方正大黑简体" panose="02010601030101010101" charset="-122"/>
              <a:ea typeface="方正大黑简体" panose="02010601030101010101" charset="-122"/>
              <a:cs typeface="方正大黑简体" panose="02010601030101010101" charset="-122"/>
            </a:endParaRPr>
          </a:p>
        </p:txBody>
      </p:sp>
      <p:sp>
        <p:nvSpPr>
          <p:cNvPr id="4" name="流程图: 可选过程 3"/>
          <p:cNvSpPr/>
          <p:nvPr/>
        </p:nvSpPr>
        <p:spPr>
          <a:xfrm>
            <a:off x="4351020" y="4226560"/>
            <a:ext cx="5155565" cy="687070"/>
          </a:xfrm>
          <a:prstGeom prst="flowChartAlternateProcess">
            <a:avLst/>
          </a:prstGeom>
          <a:gradFill>
            <a:gsLst>
              <a:gs pos="29000">
                <a:schemeClr val="accent4">
                  <a:lumMod val="20000"/>
                  <a:lumOff val="80000"/>
                </a:schemeClr>
              </a:gs>
              <a:gs pos="98000">
                <a:schemeClr val="accent4">
                  <a:lumMod val="60000"/>
                  <a:lumOff val="40000"/>
                </a:schemeClr>
              </a:gs>
            </a:gsLst>
            <a:lin ang="14400000" scaled="0"/>
          </a:gradFill>
          <a:ln w="38100" cap="flat" cmpd="sng" algn="ctr">
            <a:noFill/>
            <a:prstDash val="solid"/>
          </a:ln>
          <a:effectLst>
            <a:softEdge rad="0"/>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i="0" u="none" strike="noStrike" kern="0" cap="none" spc="0" normalizeH="0" baseline="0" noProof="1">
                <a:ln>
                  <a:noFill/>
                </a:ln>
                <a:solidFill>
                  <a:schemeClr val="tx1"/>
                </a:solidFill>
                <a:effectLst/>
                <a:uLnTx/>
                <a:uFillTx/>
                <a:latin typeface="方正大黑简体" panose="02010601030101010101" charset="-122"/>
                <a:ea typeface="方正大黑简体" panose="02010601030101010101" charset="-122"/>
                <a:cs typeface="方正大黑简体" panose="02010601030101010101" charset="-122"/>
              </a:rPr>
              <a:t>4</a:t>
            </a:r>
            <a:r>
              <a:rPr kumimoji="0" lang="zh-CN" altLang="en-US" sz="2400" i="0" u="none" strike="noStrike" kern="0" cap="none" spc="0" normalizeH="0" baseline="0" noProof="1">
                <a:ln>
                  <a:noFill/>
                </a:ln>
                <a:solidFill>
                  <a:schemeClr val="tx1"/>
                </a:solidFill>
                <a:effectLst/>
                <a:uLnTx/>
                <a:uFillTx/>
                <a:latin typeface="方正大黑简体" panose="02010601030101010101" charset="-122"/>
                <a:ea typeface="方正大黑简体" panose="02010601030101010101" charset="-122"/>
                <a:cs typeface="方正大黑简体" panose="02010601030101010101" charset="-122"/>
              </a:rPr>
              <a:t>．注意给学生创设自主探索的空间。</a:t>
            </a:r>
            <a:endParaRPr kumimoji="0" lang="zh-CN" altLang="en-US" sz="2400" i="0" u="none" strike="noStrike" kern="0" cap="none" spc="0" normalizeH="0" baseline="0" noProof="1">
              <a:ln>
                <a:noFill/>
              </a:ln>
              <a:solidFill>
                <a:schemeClr val="tx1"/>
              </a:solidFill>
              <a:effectLst/>
              <a:uLnTx/>
              <a:uFillTx/>
              <a:latin typeface="方正大黑简体" panose="02010601030101010101" charset="-122"/>
              <a:ea typeface="方正大黑简体" panose="02010601030101010101" charset="-122"/>
              <a:cs typeface="方正大黑简体" panose="02010601030101010101" charset="-122"/>
            </a:endParaRPr>
          </a:p>
        </p:txBody>
      </p:sp>
      <p:sp>
        <p:nvSpPr>
          <p:cNvPr id="11" name="流程图: 可选过程 10"/>
          <p:cNvSpPr/>
          <p:nvPr/>
        </p:nvSpPr>
        <p:spPr>
          <a:xfrm>
            <a:off x="4351020" y="5143500"/>
            <a:ext cx="4800600" cy="687070"/>
          </a:xfrm>
          <a:prstGeom prst="flowChartAlternateProcess">
            <a:avLst/>
          </a:prstGeom>
          <a:gradFill>
            <a:gsLst>
              <a:gs pos="29000">
                <a:schemeClr val="accent4">
                  <a:lumMod val="20000"/>
                  <a:lumOff val="80000"/>
                </a:schemeClr>
              </a:gs>
              <a:gs pos="98000">
                <a:schemeClr val="accent4">
                  <a:lumMod val="60000"/>
                  <a:lumOff val="40000"/>
                </a:schemeClr>
              </a:gs>
            </a:gsLst>
            <a:lin ang="14400000" scaled="0"/>
          </a:gradFill>
          <a:ln w="38100" cap="flat" cmpd="sng" algn="ctr">
            <a:noFill/>
            <a:prstDash val="solid"/>
          </a:ln>
          <a:effectLst>
            <a:softEdge rad="0"/>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i="0" u="none" strike="noStrike" kern="0" cap="none" spc="0" normalizeH="0" baseline="0" noProof="1">
                <a:ln>
                  <a:noFill/>
                </a:ln>
                <a:solidFill>
                  <a:schemeClr val="tx1"/>
                </a:solidFill>
                <a:effectLst/>
                <a:uLnTx/>
                <a:uFillTx/>
                <a:latin typeface="方正大黑简体" panose="02010601030101010101" charset="-122"/>
                <a:ea typeface="方正大黑简体" panose="02010601030101010101" charset="-122"/>
                <a:cs typeface="方正大黑简体" panose="02010601030101010101" charset="-122"/>
              </a:rPr>
              <a:t>5</a:t>
            </a:r>
            <a:r>
              <a:rPr kumimoji="0" lang="zh-CN" altLang="en-US" sz="2400" i="0" u="none" strike="noStrike" kern="0" cap="none" spc="0" normalizeH="0" baseline="0" noProof="1">
                <a:ln>
                  <a:noFill/>
                </a:ln>
                <a:solidFill>
                  <a:schemeClr val="tx1"/>
                </a:solidFill>
                <a:effectLst/>
                <a:uLnTx/>
                <a:uFillTx/>
                <a:latin typeface="方正大黑简体" panose="02010601030101010101" charset="-122"/>
                <a:ea typeface="方正大黑简体" panose="02010601030101010101" charset="-122"/>
                <a:cs typeface="方正大黑简体" panose="02010601030101010101" charset="-122"/>
              </a:rPr>
              <a:t>．突出法则、规律等内容的提炼。</a:t>
            </a:r>
            <a:endParaRPr kumimoji="0" lang="zh-CN" altLang="en-US" sz="2400" i="0" u="none" strike="noStrike" kern="0" cap="none" spc="0" normalizeH="0" baseline="0" noProof="1">
              <a:ln>
                <a:noFill/>
              </a:ln>
              <a:solidFill>
                <a:schemeClr val="tx1"/>
              </a:solidFill>
              <a:effectLst/>
              <a:uLnTx/>
              <a:uFillTx/>
              <a:latin typeface="方正大黑简体" panose="02010601030101010101" charset="-122"/>
              <a:ea typeface="方正大黑简体" panose="02010601030101010101" charset="-122"/>
              <a:cs typeface="方正大黑简体" panose="02010601030101010101" charset="-122"/>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圆角矩形 2"/>
          <p:cNvSpPr/>
          <p:nvPr/>
        </p:nvSpPr>
        <p:spPr>
          <a:xfrm>
            <a:off x="608965" y="1268095"/>
            <a:ext cx="11045825" cy="3787775"/>
          </a:xfrm>
          <a:prstGeom prst="roundRect">
            <a:avLst/>
          </a:prstGeom>
          <a:gradFill>
            <a:gsLst>
              <a:gs pos="0">
                <a:srgbClr val="7B32B2"/>
              </a:gs>
              <a:gs pos="100000">
                <a:srgbClr val="401A5D"/>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p>
        </p:txBody>
      </p:sp>
      <p:sp>
        <p:nvSpPr>
          <p:cNvPr id="4" name="矩形: 圆角 3"/>
          <p:cNvSpPr/>
          <p:nvPr/>
        </p:nvSpPr>
        <p:spPr>
          <a:xfrm>
            <a:off x="524510" y="1394460"/>
            <a:ext cx="11040745" cy="3661410"/>
          </a:xfrm>
          <a:prstGeom prst="roundRect">
            <a:avLst/>
          </a:prstGeom>
          <a:solidFill>
            <a:schemeClr val="bg1"/>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r>
              <a:rPr lang="zh-CN" altLang="en-US"/>
              <a:t>本单元的主要内容是在复习已学过四则运算的知识的基础上，对加、减、乘、除四则运算进行概括。在学生已经掌握的整数四则混合运算的基础上，对四则混合运算顺序进行归纳总结。这里第一次出现中括号，使四则混合运算方面的知识趋于完整。本单元包括三部分内容，即：四则运算的意义，每种运算中各部分间的关系；四则混合运算；解决实际问题。</a:t>
            </a:r>
            <a:endParaRPr lang="zh-CN" altLang="en-US"/>
          </a:p>
        </p:txBody>
      </p:sp>
      <p:sp>
        <p:nvSpPr>
          <p:cNvPr id="100" name="文本框 99"/>
          <p:cNvSpPr txBox="1"/>
          <p:nvPr/>
        </p:nvSpPr>
        <p:spPr>
          <a:xfrm>
            <a:off x="786765" y="1712595"/>
            <a:ext cx="10516235" cy="2656205"/>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355600" fontAlgn="auto">
              <a:lnSpc>
                <a:spcPts val="4000"/>
              </a:lnSpc>
            </a:pPr>
            <a:r>
              <a:rPr lang="en-US" altLang="zh-CN" sz="2400" b="1">
                <a:solidFill>
                  <a:srgbClr val="222222"/>
                </a:solidFill>
                <a:latin typeface="楷体_GB2312" panose="02010609030101010101" charset="-122"/>
                <a:ea typeface="楷体_GB2312" panose="02010609030101010101" charset="-122"/>
              </a:rPr>
              <a:t> </a:t>
            </a:r>
            <a:r>
              <a:rPr lang="zh-CN" sz="2800" b="1">
                <a:solidFill>
                  <a:srgbClr val="222222"/>
                </a:solidFill>
                <a:latin typeface="楷体" panose="02010609060101010101" charset="-122"/>
                <a:ea typeface="楷体" panose="02010609060101010101" charset="-122"/>
                <a:cs typeface="楷体" panose="02010609060101010101" charset="-122"/>
              </a:rPr>
              <a:t>《义务教育数学课程标准（2011年版）》在“学段目标”的“第二学段”中提出了“理解小数的意义”。</a:t>
            </a:r>
            <a:endParaRPr lang="zh-CN" sz="2800" b="1">
              <a:solidFill>
                <a:srgbClr val="222222"/>
              </a:solidFill>
              <a:latin typeface="楷体" panose="02010609060101010101" charset="-122"/>
              <a:ea typeface="楷体" panose="02010609060101010101" charset="-122"/>
              <a:cs typeface="楷体" panose="02010609060101010101" charset="-122"/>
            </a:endParaRPr>
          </a:p>
          <a:p>
            <a:pPr indent="355600" fontAlgn="auto">
              <a:lnSpc>
                <a:spcPts val="4000"/>
              </a:lnSpc>
            </a:pPr>
            <a:r>
              <a:rPr lang="zh-CN" sz="2800" b="1">
                <a:solidFill>
                  <a:srgbClr val="222222"/>
                </a:solidFill>
                <a:latin typeface="楷体" panose="02010609060101010101" charset="-122"/>
                <a:ea typeface="楷体" panose="02010609060101010101" charset="-122"/>
                <a:cs typeface="楷体" panose="02010609060101010101" charset="-122"/>
              </a:rPr>
              <a:t>《义务教育数学课程标准（2011年版）》在“课程内容”的“第二学段”中提出了“结合具体情境，理解小数的意义”“能比较小数的大小”。</a:t>
            </a:r>
            <a:endParaRPr lang="zh-CN" sz="2800" b="1">
              <a:solidFill>
                <a:srgbClr val="222222"/>
              </a:solidFill>
              <a:latin typeface="楷体" panose="02010609060101010101" charset="-122"/>
              <a:ea typeface="楷体" panose="02010609060101010101" charset="-122"/>
              <a:cs typeface="楷体" panose="02010609060101010101"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9705" y="5162550"/>
            <a:ext cx="1852295" cy="1695450"/>
          </a:xfrm>
          <a:prstGeom prst="rect">
            <a:avLst/>
          </a:prstGeom>
        </p:spPr>
      </p:pic>
      <p:grpSp>
        <p:nvGrpSpPr>
          <p:cNvPr id="5" name="组合 4"/>
          <p:cNvGrpSpPr/>
          <p:nvPr userDrawn="1"/>
        </p:nvGrpSpPr>
        <p:grpSpPr>
          <a:xfrm>
            <a:off x="19050" y="0"/>
            <a:ext cx="12182475" cy="835660"/>
            <a:chOff x="0" y="-42"/>
            <a:chExt cx="19185" cy="1316"/>
          </a:xfrm>
        </p:grpSpPr>
        <p:grpSp>
          <p:nvGrpSpPr>
            <p:cNvPr id="6" name="组合 1"/>
            <p:cNvGrpSpPr/>
            <p:nvPr userDrawn="1"/>
          </p:nvGrpSpPr>
          <p:grpSpPr>
            <a:xfrm>
              <a:off x="533" y="-42"/>
              <a:ext cx="1417" cy="1307"/>
              <a:chOff x="2506532" y="465192"/>
              <a:chExt cx="675190" cy="622055"/>
            </a:xfrm>
          </p:grpSpPr>
          <p:sp>
            <p:nvSpPr>
              <p:cNvPr id="7" name="文本框 2"/>
              <p:cNvSpPr txBox="1">
                <a:spLocks noChangeArrowheads="1"/>
              </p:cNvSpPr>
              <p:nvPr/>
            </p:nvSpPr>
            <p:spPr bwMode="auto">
              <a:xfrm>
                <a:off x="2506532" y="465192"/>
                <a:ext cx="236653" cy="622055"/>
              </a:xfrm>
              <a:prstGeom prst="rect">
                <a:avLst/>
              </a:prstGeom>
              <a:noFill/>
              <a:ln w="9525">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800">
                    <a:solidFill>
                      <a:srgbClr val="7030A0"/>
                    </a:solidFill>
                    <a:latin typeface="Impact" panose="020b0806030902050204" pitchFamily="34" charset="0"/>
                  </a:rPr>
                  <a:t>2</a:t>
                </a:r>
                <a:endParaRPr lang="en-US" altLang="zh-CN" sz="4800">
                  <a:solidFill>
                    <a:srgbClr val="7030A0"/>
                  </a:solidFill>
                  <a:latin typeface="Impact" panose="020b0806030902050204" pitchFamily="34" charset="0"/>
                </a:endParaRPr>
              </a:p>
            </p:txBody>
          </p:sp>
          <p:cxnSp>
            <p:nvCxnSpPr>
              <p:cNvPr id="8" name="直接连接符 7"/>
              <p:cNvCxnSpPr/>
              <p:nvPr/>
            </p:nvCxnSpPr>
            <p:spPr>
              <a:xfrm flipH="1">
                <a:off x="2722573" y="599954"/>
                <a:ext cx="459149" cy="459075"/>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9" name="矩形 8"/>
            <p:cNvSpPr/>
            <p:nvPr userDrawn="1"/>
          </p:nvSpPr>
          <p:spPr>
            <a:xfrm>
              <a:off x="0" y="1202"/>
              <a:ext cx="19185" cy="72"/>
            </a:xfrm>
            <a:prstGeom prst="rect">
              <a:avLst/>
            </a:prstGeom>
            <a:gradFill>
              <a:gsLst>
                <a:gs pos="0">
                  <a:srgbClr val="7B32B2"/>
                </a:gs>
                <a:gs pos="100000">
                  <a:srgbClr val="401A5D"/>
                </a:gs>
              </a:gsLst>
              <a:lin ang="5400000" scaled="0"/>
            </a:gra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fontAlgn="auto">
                <a:spcBef>
                  <a:spcPct val="0"/>
                </a:spcBef>
                <a:spcAft>
                  <a:spcPct val="0"/>
                </a:spcAft>
                <a:defRPr/>
              </a:pPr>
              <a:endParaRPr lang="zh-CN" altLang="en-US"/>
            </a:p>
          </p:txBody>
        </p:sp>
      </p:grpSp>
      <p:grpSp>
        <p:nvGrpSpPr>
          <p:cNvPr id="25" name="组合 24"/>
          <p:cNvGrpSpPr/>
          <p:nvPr/>
        </p:nvGrpSpPr>
        <p:grpSpPr>
          <a:xfrm>
            <a:off x="1256665" y="140970"/>
            <a:ext cx="3692156" cy="600075"/>
            <a:chOff x="2872" y="2655"/>
            <a:chExt cx="4729" cy="945"/>
          </a:xfrm>
        </p:grpSpPr>
        <p:sp>
          <p:nvSpPr>
            <p:cNvPr id="72" name="圆角矩形 71"/>
            <p:cNvSpPr/>
            <p:nvPr/>
          </p:nvSpPr>
          <p:spPr>
            <a:xfrm>
              <a:off x="2872" y="2655"/>
              <a:ext cx="4729" cy="945"/>
            </a:xfrm>
            <a:prstGeom prst="roundRect">
              <a:avLst>
                <a:gd name="adj" fmla="val 50000"/>
              </a:avLst>
            </a:prstGeom>
            <a:solidFill>
              <a:srgbClr val="FFFFFF"/>
            </a:solidFill>
            <a:ln w="28575">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lnSpc>
                  <a:spcPct val="150000"/>
                </a:lnSpc>
              </a:pPr>
              <a:endParaRPr lang="zh-CN" altLang="zh-CN" sz="1800">
                <a:solidFill>
                  <a:schemeClr val="accent1"/>
                </a:solidFill>
                <a:latin typeface="幼圆" panose="02010509060101010101" charset="-122"/>
                <a:ea typeface="幼圆" panose="02010509060101010101" charset="-122"/>
              </a:endParaRPr>
            </a:p>
          </p:txBody>
        </p:sp>
        <p:sp>
          <p:nvSpPr>
            <p:cNvPr id="21" name="文本框 20"/>
            <p:cNvSpPr txBox="1"/>
            <p:nvPr/>
          </p:nvSpPr>
          <p:spPr>
            <a:xfrm>
              <a:off x="3111" y="2716"/>
              <a:ext cx="4490" cy="822"/>
            </a:xfrm>
            <a:prstGeom prst="rect">
              <a:avLst/>
            </a:prstGeom>
            <a:noFill/>
            <a:ln w="9525">
              <a:noFill/>
            </a:ln>
          </p:spPr>
          <p:txBody>
            <a:bodyPr wrap="square">
              <a:sp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800">
                  <a:solidFill>
                    <a:schemeClr val="tx1"/>
                  </a:solidFill>
                  <a:effectLst/>
                  <a:latin typeface="方正大黑简体" panose="02010601030101010101" charset="-122"/>
                  <a:ea typeface="方正大黑简体" panose="02010601030101010101" charset="-122"/>
                </a:rPr>
                <a:t>课标解读及核心素养</a:t>
              </a:r>
              <a:endParaRPr lang="zh-CN" altLang="en-US" sz="2800">
                <a:solidFill>
                  <a:schemeClr val="tx1"/>
                </a:solidFill>
                <a:effectLst/>
                <a:latin typeface="方正大黑简体" panose="02010601030101010101" charset="-122"/>
                <a:ea typeface="方正大黑简体" panose="02010601030101010101" charset="-122"/>
              </a:endParaRPr>
            </a:p>
          </p:txBody>
        </p:sp>
      </p:grpSp>
      <p:sp>
        <p:nvSpPr>
          <p:cNvPr id="17" name="Freeform 119"/>
          <p:cNvSpPr>
            <a:spLocks noEditPoints="1"/>
          </p:cNvSpPr>
          <p:nvPr/>
        </p:nvSpPr>
        <p:spPr bwMode="auto">
          <a:xfrm>
            <a:off x="10927715" y="142875"/>
            <a:ext cx="969010" cy="604520"/>
          </a:xfrm>
          <a:custGeom>
            <a:cxnLst>
              <a:cxn ang="0">
                <a:pos x="2004" y="192"/>
              </a:cxn>
              <a:cxn ang="0">
                <a:pos x="2358" y="373"/>
              </a:cxn>
              <a:cxn ang="0">
                <a:pos x="2435" y="558"/>
              </a:cxn>
              <a:cxn ang="0">
                <a:pos x="2071" y="1086"/>
              </a:cxn>
              <a:cxn ang="0">
                <a:pos x="1680" y="1472"/>
              </a:cxn>
              <a:cxn ang="0">
                <a:pos x="1105" y="1322"/>
              </a:cxn>
              <a:cxn ang="0">
                <a:pos x="941" y="1315"/>
              </a:cxn>
              <a:cxn ang="0">
                <a:pos x="720" y="1014"/>
              </a:cxn>
              <a:cxn ang="0">
                <a:pos x="259" y="879"/>
              </a:cxn>
              <a:cxn ang="0">
                <a:pos x="73" y="724"/>
              </a:cxn>
              <a:cxn ang="0">
                <a:pos x="328" y="435"/>
              </a:cxn>
              <a:cxn ang="0">
                <a:pos x="799" y="0"/>
              </a:cxn>
              <a:cxn ang="0">
                <a:pos x="1498" y="83"/>
              </a:cxn>
              <a:cxn ang="0">
                <a:pos x="1475" y="106"/>
              </a:cxn>
              <a:cxn ang="0">
                <a:pos x="647" y="189"/>
              </a:cxn>
              <a:cxn ang="0">
                <a:pos x="563" y="644"/>
              </a:cxn>
              <a:cxn ang="0">
                <a:pos x="836" y="812"/>
              </a:cxn>
              <a:cxn ang="0">
                <a:pos x="2138" y="382"/>
              </a:cxn>
              <a:cxn ang="0">
                <a:pos x="1691" y="94"/>
              </a:cxn>
              <a:cxn ang="0">
                <a:pos x="1306" y="366"/>
              </a:cxn>
              <a:cxn ang="0">
                <a:pos x="916" y="826"/>
              </a:cxn>
              <a:cxn ang="0">
                <a:pos x="1645" y="1145"/>
              </a:cxn>
              <a:cxn ang="0">
                <a:pos x="2226" y="545"/>
              </a:cxn>
              <a:cxn ang="0">
                <a:pos x="1889" y="1103"/>
              </a:cxn>
              <a:cxn ang="0">
                <a:pos x="1750" y="1319"/>
              </a:cxn>
              <a:cxn ang="0">
                <a:pos x="2111" y="920"/>
              </a:cxn>
              <a:cxn ang="0">
                <a:pos x="2263" y="649"/>
              </a:cxn>
              <a:cxn ang="0">
                <a:pos x="2183" y="693"/>
              </a:cxn>
              <a:cxn ang="0">
                <a:pos x="2313" y="473"/>
              </a:cxn>
              <a:cxn ang="0">
                <a:pos x="1836" y="1058"/>
              </a:cxn>
              <a:cxn ang="0">
                <a:pos x="1750" y="1229"/>
              </a:cxn>
              <a:cxn ang="0">
                <a:pos x="2072" y="996"/>
              </a:cxn>
              <a:cxn ang="0">
                <a:pos x="1643" y="1377"/>
              </a:cxn>
              <a:cxn ang="0">
                <a:pos x="1142" y="1221"/>
              </a:cxn>
              <a:cxn ang="0">
                <a:pos x="1679" y="1445"/>
              </a:cxn>
              <a:cxn ang="0">
                <a:pos x="1857" y="1286"/>
              </a:cxn>
              <a:cxn ang="0">
                <a:pos x="2121" y="969"/>
              </a:cxn>
              <a:cxn ang="0">
                <a:pos x="2411" y="585"/>
              </a:cxn>
              <a:cxn ang="0">
                <a:pos x="197" y="731"/>
              </a:cxn>
              <a:cxn ang="0">
                <a:pos x="172" y="774"/>
              </a:cxn>
              <a:cxn ang="0">
                <a:pos x="647" y="837"/>
              </a:cxn>
              <a:cxn ang="0">
                <a:pos x="692" y="803"/>
              </a:cxn>
              <a:cxn ang="0">
                <a:pos x="672" y="773"/>
              </a:cxn>
              <a:cxn ang="0">
                <a:pos x="654" y="696"/>
              </a:cxn>
              <a:cxn ang="0">
                <a:pos x="242" y="699"/>
              </a:cxn>
              <a:cxn ang="0">
                <a:pos x="227" y="844"/>
              </a:cxn>
              <a:cxn ang="0">
                <a:pos x="477" y="861"/>
              </a:cxn>
              <a:cxn ang="0">
                <a:pos x="32" y="798"/>
              </a:cxn>
              <a:cxn ang="0">
                <a:pos x="708" y="882"/>
              </a:cxn>
              <a:cxn ang="0">
                <a:pos x="880" y="968"/>
              </a:cxn>
              <a:cxn ang="0">
                <a:pos x="985" y="862"/>
              </a:cxn>
              <a:cxn ang="0">
                <a:pos x="1021" y="919"/>
              </a:cxn>
              <a:cxn ang="0">
                <a:pos x="1228" y="1076"/>
              </a:cxn>
              <a:cxn ang="0">
                <a:pos x="1181" y="1164"/>
              </a:cxn>
              <a:cxn ang="0">
                <a:pos x="1623" y="1327"/>
              </a:cxn>
              <a:cxn ang="0">
                <a:pos x="1350" y="1186"/>
              </a:cxn>
              <a:cxn ang="0">
                <a:pos x="1563" y="1246"/>
              </a:cxn>
              <a:cxn ang="0">
                <a:pos x="1517" y="1154"/>
              </a:cxn>
              <a:cxn ang="0">
                <a:pos x="797" y="1008"/>
              </a:cxn>
              <a:cxn ang="0">
                <a:pos x="929" y="957"/>
              </a:cxn>
              <a:cxn ang="0">
                <a:pos x="1030" y="1191"/>
              </a:cxn>
              <a:cxn ang="0">
                <a:pos x="1171" y="1076"/>
              </a:cxn>
              <a:cxn ang="0">
                <a:pos x="923" y="1089"/>
              </a:cxn>
            </a:cxnLst>
            <a:rect l="0" t="0" r="r" b="b"/>
            <a:pathLst>
              <a:path w="2450" h="1473">
                <a:moveTo>
                  <a:pt x="1520" y="111"/>
                </a:moveTo>
                <a:lnTo>
                  <a:pt x="1520" y="111"/>
                </a:lnTo>
                <a:lnTo>
                  <a:pt x="1548" y="102"/>
                </a:lnTo>
                <a:lnTo>
                  <a:pt x="1577" y="93"/>
                </a:lnTo>
                <a:lnTo>
                  <a:pt x="1605" y="84"/>
                </a:lnTo>
                <a:lnTo>
                  <a:pt x="1633" y="75"/>
                </a:lnTo>
                <a:lnTo>
                  <a:pt x="1662" y="69"/>
                </a:lnTo>
                <a:lnTo>
                  <a:pt x="1677" y="67"/>
                </a:lnTo>
                <a:lnTo>
                  <a:pt x="1693" y="64"/>
                </a:lnTo>
                <a:lnTo>
                  <a:pt x="1708" y="63"/>
                </a:lnTo>
                <a:lnTo>
                  <a:pt x="1725" y="63"/>
                </a:lnTo>
                <a:lnTo>
                  <a:pt x="1742" y="64"/>
                </a:lnTo>
                <a:lnTo>
                  <a:pt x="1760" y="65"/>
                </a:lnTo>
                <a:lnTo>
                  <a:pt x="1760" y="65"/>
                </a:lnTo>
                <a:lnTo>
                  <a:pt x="1775" y="69"/>
                </a:lnTo>
                <a:lnTo>
                  <a:pt x="1790" y="72"/>
                </a:lnTo>
                <a:lnTo>
                  <a:pt x="1805" y="75"/>
                </a:lnTo>
                <a:lnTo>
                  <a:pt x="1820" y="80"/>
                </a:lnTo>
                <a:lnTo>
                  <a:pt x="1849" y="91"/>
                </a:lnTo>
                <a:lnTo>
                  <a:pt x="1878" y="105"/>
                </a:lnTo>
                <a:lnTo>
                  <a:pt x="1905" y="119"/>
                </a:lnTo>
                <a:lnTo>
                  <a:pt x="1932" y="135"/>
                </a:lnTo>
                <a:lnTo>
                  <a:pt x="1955" y="151"/>
                </a:lnTo>
                <a:lnTo>
                  <a:pt x="1978" y="167"/>
                </a:lnTo>
                <a:lnTo>
                  <a:pt x="1978" y="167"/>
                </a:lnTo>
                <a:lnTo>
                  <a:pt x="1991" y="179"/>
                </a:lnTo>
                <a:lnTo>
                  <a:pt x="2004" y="192"/>
                </a:lnTo>
                <a:lnTo>
                  <a:pt x="2015" y="207"/>
                </a:lnTo>
                <a:lnTo>
                  <a:pt x="2027" y="222"/>
                </a:lnTo>
                <a:lnTo>
                  <a:pt x="2048" y="253"/>
                </a:lnTo>
                <a:lnTo>
                  <a:pt x="2060" y="268"/>
                </a:lnTo>
                <a:lnTo>
                  <a:pt x="2072" y="283"/>
                </a:lnTo>
                <a:lnTo>
                  <a:pt x="2072" y="283"/>
                </a:lnTo>
                <a:lnTo>
                  <a:pt x="2084" y="296"/>
                </a:lnTo>
                <a:lnTo>
                  <a:pt x="2096" y="307"/>
                </a:lnTo>
                <a:lnTo>
                  <a:pt x="2108" y="318"/>
                </a:lnTo>
                <a:lnTo>
                  <a:pt x="2121" y="329"/>
                </a:lnTo>
                <a:lnTo>
                  <a:pt x="2135" y="338"/>
                </a:lnTo>
                <a:lnTo>
                  <a:pt x="2149" y="347"/>
                </a:lnTo>
                <a:lnTo>
                  <a:pt x="2164" y="356"/>
                </a:lnTo>
                <a:lnTo>
                  <a:pt x="2180" y="363"/>
                </a:lnTo>
                <a:lnTo>
                  <a:pt x="2197" y="368"/>
                </a:lnTo>
                <a:lnTo>
                  <a:pt x="2214" y="375"/>
                </a:lnTo>
                <a:lnTo>
                  <a:pt x="2233" y="379"/>
                </a:lnTo>
                <a:lnTo>
                  <a:pt x="2252" y="382"/>
                </a:lnTo>
                <a:lnTo>
                  <a:pt x="2272" y="386"/>
                </a:lnTo>
                <a:lnTo>
                  <a:pt x="2293" y="387"/>
                </a:lnTo>
                <a:lnTo>
                  <a:pt x="2315" y="388"/>
                </a:lnTo>
                <a:lnTo>
                  <a:pt x="2339" y="388"/>
                </a:lnTo>
                <a:lnTo>
                  <a:pt x="2339" y="388"/>
                </a:lnTo>
                <a:lnTo>
                  <a:pt x="2343" y="386"/>
                </a:lnTo>
                <a:lnTo>
                  <a:pt x="2347" y="383"/>
                </a:lnTo>
                <a:lnTo>
                  <a:pt x="2355" y="376"/>
                </a:lnTo>
                <a:lnTo>
                  <a:pt x="2358" y="373"/>
                </a:lnTo>
                <a:lnTo>
                  <a:pt x="2363" y="371"/>
                </a:lnTo>
                <a:lnTo>
                  <a:pt x="2369" y="370"/>
                </a:lnTo>
                <a:lnTo>
                  <a:pt x="2376" y="371"/>
                </a:lnTo>
                <a:lnTo>
                  <a:pt x="2376" y="371"/>
                </a:lnTo>
                <a:lnTo>
                  <a:pt x="2376" y="388"/>
                </a:lnTo>
                <a:lnTo>
                  <a:pt x="2373" y="404"/>
                </a:lnTo>
                <a:lnTo>
                  <a:pt x="2370" y="420"/>
                </a:lnTo>
                <a:lnTo>
                  <a:pt x="2365" y="436"/>
                </a:lnTo>
                <a:lnTo>
                  <a:pt x="2357" y="467"/>
                </a:lnTo>
                <a:lnTo>
                  <a:pt x="2353" y="483"/>
                </a:lnTo>
                <a:lnTo>
                  <a:pt x="2348" y="500"/>
                </a:lnTo>
                <a:lnTo>
                  <a:pt x="2348" y="500"/>
                </a:lnTo>
                <a:lnTo>
                  <a:pt x="2355" y="500"/>
                </a:lnTo>
                <a:lnTo>
                  <a:pt x="2359" y="502"/>
                </a:lnTo>
                <a:lnTo>
                  <a:pt x="2361" y="506"/>
                </a:lnTo>
                <a:lnTo>
                  <a:pt x="2363" y="510"/>
                </a:lnTo>
                <a:lnTo>
                  <a:pt x="2368" y="520"/>
                </a:lnTo>
                <a:lnTo>
                  <a:pt x="2372" y="527"/>
                </a:lnTo>
                <a:lnTo>
                  <a:pt x="2376" y="531"/>
                </a:lnTo>
                <a:lnTo>
                  <a:pt x="2376" y="531"/>
                </a:lnTo>
                <a:lnTo>
                  <a:pt x="2383" y="534"/>
                </a:lnTo>
                <a:lnTo>
                  <a:pt x="2388" y="538"/>
                </a:lnTo>
                <a:lnTo>
                  <a:pt x="2401" y="543"/>
                </a:lnTo>
                <a:lnTo>
                  <a:pt x="2413" y="547"/>
                </a:lnTo>
                <a:lnTo>
                  <a:pt x="2424" y="552"/>
                </a:lnTo>
                <a:lnTo>
                  <a:pt x="2430" y="555"/>
                </a:lnTo>
                <a:lnTo>
                  <a:pt x="2435" y="558"/>
                </a:lnTo>
                <a:lnTo>
                  <a:pt x="2439" y="561"/>
                </a:lnTo>
                <a:lnTo>
                  <a:pt x="2443" y="567"/>
                </a:lnTo>
                <a:lnTo>
                  <a:pt x="2446" y="572"/>
                </a:lnTo>
                <a:lnTo>
                  <a:pt x="2448" y="578"/>
                </a:lnTo>
                <a:lnTo>
                  <a:pt x="2450" y="586"/>
                </a:lnTo>
                <a:lnTo>
                  <a:pt x="2450" y="594"/>
                </a:lnTo>
                <a:lnTo>
                  <a:pt x="2450" y="594"/>
                </a:lnTo>
                <a:lnTo>
                  <a:pt x="2450" y="600"/>
                </a:lnTo>
                <a:lnTo>
                  <a:pt x="2448" y="605"/>
                </a:lnTo>
                <a:lnTo>
                  <a:pt x="2444" y="618"/>
                </a:lnTo>
                <a:lnTo>
                  <a:pt x="2436" y="632"/>
                </a:lnTo>
                <a:lnTo>
                  <a:pt x="2426" y="646"/>
                </a:lnTo>
                <a:lnTo>
                  <a:pt x="2407" y="674"/>
                </a:lnTo>
                <a:lnTo>
                  <a:pt x="2391" y="696"/>
                </a:lnTo>
                <a:lnTo>
                  <a:pt x="2391" y="696"/>
                </a:lnTo>
                <a:lnTo>
                  <a:pt x="2359" y="739"/>
                </a:lnTo>
                <a:lnTo>
                  <a:pt x="2327" y="779"/>
                </a:lnTo>
                <a:lnTo>
                  <a:pt x="2262" y="860"/>
                </a:lnTo>
                <a:lnTo>
                  <a:pt x="2262" y="860"/>
                </a:lnTo>
                <a:lnTo>
                  <a:pt x="2241" y="885"/>
                </a:lnTo>
                <a:lnTo>
                  <a:pt x="2221" y="909"/>
                </a:lnTo>
                <a:lnTo>
                  <a:pt x="2179" y="955"/>
                </a:lnTo>
                <a:lnTo>
                  <a:pt x="2137" y="1002"/>
                </a:lnTo>
                <a:lnTo>
                  <a:pt x="2117" y="1027"/>
                </a:lnTo>
                <a:lnTo>
                  <a:pt x="2097" y="1053"/>
                </a:lnTo>
                <a:lnTo>
                  <a:pt x="2097" y="1053"/>
                </a:lnTo>
                <a:lnTo>
                  <a:pt x="2071" y="1086"/>
                </a:lnTo>
                <a:lnTo>
                  <a:pt x="2043" y="1119"/>
                </a:lnTo>
                <a:lnTo>
                  <a:pt x="1986" y="1183"/>
                </a:lnTo>
                <a:lnTo>
                  <a:pt x="1957" y="1215"/>
                </a:lnTo>
                <a:lnTo>
                  <a:pt x="1931" y="1248"/>
                </a:lnTo>
                <a:lnTo>
                  <a:pt x="1904" y="1281"/>
                </a:lnTo>
                <a:lnTo>
                  <a:pt x="1879" y="1315"/>
                </a:lnTo>
                <a:lnTo>
                  <a:pt x="1879" y="1315"/>
                </a:lnTo>
                <a:lnTo>
                  <a:pt x="1873" y="1318"/>
                </a:lnTo>
                <a:lnTo>
                  <a:pt x="1866" y="1322"/>
                </a:lnTo>
                <a:lnTo>
                  <a:pt x="1855" y="1331"/>
                </a:lnTo>
                <a:lnTo>
                  <a:pt x="1844" y="1342"/>
                </a:lnTo>
                <a:lnTo>
                  <a:pt x="1832" y="1355"/>
                </a:lnTo>
                <a:lnTo>
                  <a:pt x="1823" y="1367"/>
                </a:lnTo>
                <a:lnTo>
                  <a:pt x="1812" y="1381"/>
                </a:lnTo>
                <a:lnTo>
                  <a:pt x="1792" y="1410"/>
                </a:lnTo>
                <a:lnTo>
                  <a:pt x="1781" y="1424"/>
                </a:lnTo>
                <a:lnTo>
                  <a:pt x="1769" y="1437"/>
                </a:lnTo>
                <a:lnTo>
                  <a:pt x="1757" y="1448"/>
                </a:lnTo>
                <a:lnTo>
                  <a:pt x="1744" y="1457"/>
                </a:lnTo>
                <a:lnTo>
                  <a:pt x="1738" y="1462"/>
                </a:lnTo>
                <a:lnTo>
                  <a:pt x="1730" y="1466"/>
                </a:lnTo>
                <a:lnTo>
                  <a:pt x="1723" y="1469"/>
                </a:lnTo>
                <a:lnTo>
                  <a:pt x="1715" y="1471"/>
                </a:lnTo>
                <a:lnTo>
                  <a:pt x="1707" y="1472"/>
                </a:lnTo>
                <a:lnTo>
                  <a:pt x="1698" y="1473"/>
                </a:lnTo>
                <a:lnTo>
                  <a:pt x="1690" y="1473"/>
                </a:lnTo>
                <a:lnTo>
                  <a:pt x="1680" y="1472"/>
                </a:lnTo>
                <a:lnTo>
                  <a:pt x="1680" y="1472"/>
                </a:lnTo>
                <a:lnTo>
                  <a:pt x="1666" y="1470"/>
                </a:lnTo>
                <a:lnTo>
                  <a:pt x="1650" y="1465"/>
                </a:lnTo>
                <a:lnTo>
                  <a:pt x="1621" y="1455"/>
                </a:lnTo>
                <a:lnTo>
                  <a:pt x="1621" y="1455"/>
                </a:lnTo>
                <a:lnTo>
                  <a:pt x="1560" y="1434"/>
                </a:lnTo>
                <a:lnTo>
                  <a:pt x="1498" y="1409"/>
                </a:lnTo>
                <a:lnTo>
                  <a:pt x="1435" y="1382"/>
                </a:lnTo>
                <a:lnTo>
                  <a:pt x="1371" y="1355"/>
                </a:lnTo>
                <a:lnTo>
                  <a:pt x="1247" y="1300"/>
                </a:lnTo>
                <a:lnTo>
                  <a:pt x="1189" y="1274"/>
                </a:lnTo>
                <a:lnTo>
                  <a:pt x="1134" y="1252"/>
                </a:lnTo>
                <a:lnTo>
                  <a:pt x="1134" y="1252"/>
                </a:lnTo>
                <a:lnTo>
                  <a:pt x="1132" y="1261"/>
                </a:lnTo>
                <a:lnTo>
                  <a:pt x="1131" y="1271"/>
                </a:lnTo>
                <a:lnTo>
                  <a:pt x="1131" y="1282"/>
                </a:lnTo>
                <a:lnTo>
                  <a:pt x="1132" y="1292"/>
                </a:lnTo>
                <a:lnTo>
                  <a:pt x="1133" y="1315"/>
                </a:lnTo>
                <a:lnTo>
                  <a:pt x="1132" y="1326"/>
                </a:lnTo>
                <a:lnTo>
                  <a:pt x="1131" y="1336"/>
                </a:lnTo>
                <a:lnTo>
                  <a:pt x="1131" y="1336"/>
                </a:lnTo>
                <a:lnTo>
                  <a:pt x="1123" y="1337"/>
                </a:lnTo>
                <a:lnTo>
                  <a:pt x="1120" y="1337"/>
                </a:lnTo>
                <a:lnTo>
                  <a:pt x="1117" y="1336"/>
                </a:lnTo>
                <a:lnTo>
                  <a:pt x="1113" y="1333"/>
                </a:lnTo>
                <a:lnTo>
                  <a:pt x="1108" y="1329"/>
                </a:lnTo>
                <a:lnTo>
                  <a:pt x="1105" y="1322"/>
                </a:lnTo>
                <a:lnTo>
                  <a:pt x="1102" y="1315"/>
                </a:lnTo>
                <a:lnTo>
                  <a:pt x="1096" y="1301"/>
                </a:lnTo>
                <a:lnTo>
                  <a:pt x="1096" y="1301"/>
                </a:lnTo>
                <a:lnTo>
                  <a:pt x="1090" y="1290"/>
                </a:lnTo>
                <a:lnTo>
                  <a:pt x="1084" y="1281"/>
                </a:lnTo>
                <a:lnTo>
                  <a:pt x="1069" y="1259"/>
                </a:lnTo>
                <a:lnTo>
                  <a:pt x="1054" y="1240"/>
                </a:lnTo>
                <a:lnTo>
                  <a:pt x="1047" y="1230"/>
                </a:lnTo>
                <a:lnTo>
                  <a:pt x="1043" y="1221"/>
                </a:lnTo>
                <a:lnTo>
                  <a:pt x="1043" y="1221"/>
                </a:lnTo>
                <a:lnTo>
                  <a:pt x="1035" y="1226"/>
                </a:lnTo>
                <a:lnTo>
                  <a:pt x="1026" y="1233"/>
                </a:lnTo>
                <a:lnTo>
                  <a:pt x="1020" y="1240"/>
                </a:lnTo>
                <a:lnTo>
                  <a:pt x="1013" y="1249"/>
                </a:lnTo>
                <a:lnTo>
                  <a:pt x="1007" y="1256"/>
                </a:lnTo>
                <a:lnTo>
                  <a:pt x="1000" y="1264"/>
                </a:lnTo>
                <a:lnTo>
                  <a:pt x="993" y="1271"/>
                </a:lnTo>
                <a:lnTo>
                  <a:pt x="984" y="1276"/>
                </a:lnTo>
                <a:lnTo>
                  <a:pt x="984" y="1276"/>
                </a:lnTo>
                <a:lnTo>
                  <a:pt x="983" y="1284"/>
                </a:lnTo>
                <a:lnTo>
                  <a:pt x="982" y="1291"/>
                </a:lnTo>
                <a:lnTo>
                  <a:pt x="979" y="1299"/>
                </a:lnTo>
                <a:lnTo>
                  <a:pt x="976" y="1305"/>
                </a:lnTo>
                <a:lnTo>
                  <a:pt x="970" y="1310"/>
                </a:lnTo>
                <a:lnTo>
                  <a:pt x="963" y="1314"/>
                </a:lnTo>
                <a:lnTo>
                  <a:pt x="953" y="1315"/>
                </a:lnTo>
                <a:lnTo>
                  <a:pt x="941" y="1315"/>
                </a:lnTo>
                <a:lnTo>
                  <a:pt x="941" y="1315"/>
                </a:lnTo>
                <a:lnTo>
                  <a:pt x="939" y="1279"/>
                </a:lnTo>
                <a:lnTo>
                  <a:pt x="938" y="1258"/>
                </a:lnTo>
                <a:lnTo>
                  <a:pt x="938" y="1237"/>
                </a:lnTo>
                <a:lnTo>
                  <a:pt x="940" y="1215"/>
                </a:lnTo>
                <a:lnTo>
                  <a:pt x="942" y="1194"/>
                </a:lnTo>
                <a:lnTo>
                  <a:pt x="948" y="1173"/>
                </a:lnTo>
                <a:lnTo>
                  <a:pt x="952" y="1162"/>
                </a:lnTo>
                <a:lnTo>
                  <a:pt x="956" y="1151"/>
                </a:lnTo>
                <a:lnTo>
                  <a:pt x="956" y="1151"/>
                </a:lnTo>
                <a:lnTo>
                  <a:pt x="940" y="1135"/>
                </a:lnTo>
                <a:lnTo>
                  <a:pt x="923" y="1120"/>
                </a:lnTo>
                <a:lnTo>
                  <a:pt x="888" y="1092"/>
                </a:lnTo>
                <a:lnTo>
                  <a:pt x="871" y="1078"/>
                </a:lnTo>
                <a:lnTo>
                  <a:pt x="854" y="1064"/>
                </a:lnTo>
                <a:lnTo>
                  <a:pt x="838" y="1048"/>
                </a:lnTo>
                <a:lnTo>
                  <a:pt x="823" y="1032"/>
                </a:lnTo>
                <a:lnTo>
                  <a:pt x="823" y="1032"/>
                </a:lnTo>
                <a:lnTo>
                  <a:pt x="809" y="1034"/>
                </a:lnTo>
                <a:lnTo>
                  <a:pt x="796" y="1036"/>
                </a:lnTo>
                <a:lnTo>
                  <a:pt x="783" y="1036"/>
                </a:lnTo>
                <a:lnTo>
                  <a:pt x="771" y="1034"/>
                </a:lnTo>
                <a:lnTo>
                  <a:pt x="759" y="1032"/>
                </a:lnTo>
                <a:lnTo>
                  <a:pt x="749" y="1028"/>
                </a:lnTo>
                <a:lnTo>
                  <a:pt x="738" y="1025"/>
                </a:lnTo>
                <a:lnTo>
                  <a:pt x="728" y="1019"/>
                </a:lnTo>
                <a:lnTo>
                  <a:pt x="720" y="1014"/>
                </a:lnTo>
                <a:lnTo>
                  <a:pt x="710" y="1007"/>
                </a:lnTo>
                <a:lnTo>
                  <a:pt x="703" y="1000"/>
                </a:lnTo>
                <a:lnTo>
                  <a:pt x="694" y="993"/>
                </a:lnTo>
                <a:lnTo>
                  <a:pt x="688" y="984"/>
                </a:lnTo>
                <a:lnTo>
                  <a:pt x="681" y="976"/>
                </a:lnTo>
                <a:lnTo>
                  <a:pt x="669" y="958"/>
                </a:lnTo>
                <a:lnTo>
                  <a:pt x="669" y="958"/>
                </a:lnTo>
                <a:lnTo>
                  <a:pt x="635" y="952"/>
                </a:lnTo>
                <a:lnTo>
                  <a:pt x="601" y="946"/>
                </a:lnTo>
                <a:lnTo>
                  <a:pt x="530" y="936"/>
                </a:lnTo>
                <a:lnTo>
                  <a:pt x="495" y="931"/>
                </a:lnTo>
                <a:lnTo>
                  <a:pt x="461" y="925"/>
                </a:lnTo>
                <a:lnTo>
                  <a:pt x="426" y="918"/>
                </a:lnTo>
                <a:lnTo>
                  <a:pt x="392" y="909"/>
                </a:lnTo>
                <a:lnTo>
                  <a:pt x="392" y="909"/>
                </a:lnTo>
                <a:lnTo>
                  <a:pt x="374" y="903"/>
                </a:lnTo>
                <a:lnTo>
                  <a:pt x="357" y="895"/>
                </a:lnTo>
                <a:lnTo>
                  <a:pt x="341" y="889"/>
                </a:lnTo>
                <a:lnTo>
                  <a:pt x="331" y="887"/>
                </a:lnTo>
                <a:lnTo>
                  <a:pt x="323" y="885"/>
                </a:lnTo>
                <a:lnTo>
                  <a:pt x="323" y="885"/>
                </a:lnTo>
                <a:lnTo>
                  <a:pt x="313" y="885"/>
                </a:lnTo>
                <a:lnTo>
                  <a:pt x="303" y="885"/>
                </a:lnTo>
                <a:lnTo>
                  <a:pt x="294" y="886"/>
                </a:lnTo>
                <a:lnTo>
                  <a:pt x="284" y="885"/>
                </a:lnTo>
                <a:lnTo>
                  <a:pt x="284" y="885"/>
                </a:lnTo>
                <a:lnTo>
                  <a:pt x="259" y="879"/>
                </a:lnTo>
                <a:lnTo>
                  <a:pt x="235" y="873"/>
                </a:lnTo>
                <a:lnTo>
                  <a:pt x="188" y="859"/>
                </a:lnTo>
                <a:lnTo>
                  <a:pt x="164" y="852"/>
                </a:lnTo>
                <a:lnTo>
                  <a:pt x="140" y="848"/>
                </a:lnTo>
                <a:lnTo>
                  <a:pt x="128" y="846"/>
                </a:lnTo>
                <a:lnTo>
                  <a:pt x="116" y="846"/>
                </a:lnTo>
                <a:lnTo>
                  <a:pt x="104" y="846"/>
                </a:lnTo>
                <a:lnTo>
                  <a:pt x="91" y="846"/>
                </a:lnTo>
                <a:lnTo>
                  <a:pt x="91" y="846"/>
                </a:lnTo>
                <a:lnTo>
                  <a:pt x="84" y="842"/>
                </a:lnTo>
                <a:lnTo>
                  <a:pt x="75" y="838"/>
                </a:lnTo>
                <a:lnTo>
                  <a:pt x="57" y="833"/>
                </a:lnTo>
                <a:lnTo>
                  <a:pt x="38" y="829"/>
                </a:lnTo>
                <a:lnTo>
                  <a:pt x="18" y="826"/>
                </a:lnTo>
                <a:lnTo>
                  <a:pt x="18" y="826"/>
                </a:lnTo>
                <a:lnTo>
                  <a:pt x="14" y="821"/>
                </a:lnTo>
                <a:lnTo>
                  <a:pt x="12" y="817"/>
                </a:lnTo>
                <a:lnTo>
                  <a:pt x="9" y="810"/>
                </a:lnTo>
                <a:lnTo>
                  <a:pt x="6" y="801"/>
                </a:lnTo>
                <a:lnTo>
                  <a:pt x="0" y="790"/>
                </a:lnTo>
                <a:lnTo>
                  <a:pt x="0" y="790"/>
                </a:lnTo>
                <a:lnTo>
                  <a:pt x="9" y="775"/>
                </a:lnTo>
                <a:lnTo>
                  <a:pt x="20" y="762"/>
                </a:lnTo>
                <a:lnTo>
                  <a:pt x="30" y="751"/>
                </a:lnTo>
                <a:lnTo>
                  <a:pt x="43" y="741"/>
                </a:lnTo>
                <a:lnTo>
                  <a:pt x="58" y="731"/>
                </a:lnTo>
                <a:lnTo>
                  <a:pt x="73" y="724"/>
                </a:lnTo>
                <a:lnTo>
                  <a:pt x="89" y="716"/>
                </a:lnTo>
                <a:lnTo>
                  <a:pt x="105" y="710"/>
                </a:lnTo>
                <a:lnTo>
                  <a:pt x="105" y="710"/>
                </a:lnTo>
                <a:lnTo>
                  <a:pt x="104" y="685"/>
                </a:lnTo>
                <a:lnTo>
                  <a:pt x="103" y="674"/>
                </a:lnTo>
                <a:lnTo>
                  <a:pt x="101" y="663"/>
                </a:lnTo>
                <a:lnTo>
                  <a:pt x="98" y="653"/>
                </a:lnTo>
                <a:lnTo>
                  <a:pt x="93" y="643"/>
                </a:lnTo>
                <a:lnTo>
                  <a:pt x="87" y="633"/>
                </a:lnTo>
                <a:lnTo>
                  <a:pt x="77" y="622"/>
                </a:lnTo>
                <a:lnTo>
                  <a:pt x="77" y="622"/>
                </a:lnTo>
                <a:lnTo>
                  <a:pt x="84" y="613"/>
                </a:lnTo>
                <a:lnTo>
                  <a:pt x="90" y="604"/>
                </a:lnTo>
                <a:lnTo>
                  <a:pt x="98" y="595"/>
                </a:lnTo>
                <a:lnTo>
                  <a:pt x="105" y="588"/>
                </a:lnTo>
                <a:lnTo>
                  <a:pt x="121" y="574"/>
                </a:lnTo>
                <a:lnTo>
                  <a:pt x="139" y="561"/>
                </a:lnTo>
                <a:lnTo>
                  <a:pt x="158" y="550"/>
                </a:lnTo>
                <a:lnTo>
                  <a:pt x="177" y="539"/>
                </a:lnTo>
                <a:lnTo>
                  <a:pt x="195" y="528"/>
                </a:lnTo>
                <a:lnTo>
                  <a:pt x="214" y="517"/>
                </a:lnTo>
                <a:lnTo>
                  <a:pt x="214" y="517"/>
                </a:lnTo>
                <a:lnTo>
                  <a:pt x="240" y="500"/>
                </a:lnTo>
                <a:lnTo>
                  <a:pt x="266" y="482"/>
                </a:lnTo>
                <a:lnTo>
                  <a:pt x="315" y="443"/>
                </a:lnTo>
                <a:lnTo>
                  <a:pt x="315" y="443"/>
                </a:lnTo>
                <a:lnTo>
                  <a:pt x="328" y="435"/>
                </a:lnTo>
                <a:lnTo>
                  <a:pt x="339" y="425"/>
                </a:lnTo>
                <a:lnTo>
                  <a:pt x="361" y="404"/>
                </a:lnTo>
                <a:lnTo>
                  <a:pt x="384" y="383"/>
                </a:lnTo>
                <a:lnTo>
                  <a:pt x="394" y="373"/>
                </a:lnTo>
                <a:lnTo>
                  <a:pt x="406" y="363"/>
                </a:lnTo>
                <a:lnTo>
                  <a:pt x="406" y="363"/>
                </a:lnTo>
                <a:lnTo>
                  <a:pt x="422" y="353"/>
                </a:lnTo>
                <a:lnTo>
                  <a:pt x="438" y="344"/>
                </a:lnTo>
                <a:lnTo>
                  <a:pt x="454" y="335"/>
                </a:lnTo>
                <a:lnTo>
                  <a:pt x="469" y="325"/>
                </a:lnTo>
                <a:lnTo>
                  <a:pt x="469" y="325"/>
                </a:lnTo>
                <a:lnTo>
                  <a:pt x="480" y="316"/>
                </a:lnTo>
                <a:lnTo>
                  <a:pt x="490" y="307"/>
                </a:lnTo>
                <a:lnTo>
                  <a:pt x="510" y="288"/>
                </a:lnTo>
                <a:lnTo>
                  <a:pt x="530" y="268"/>
                </a:lnTo>
                <a:lnTo>
                  <a:pt x="550" y="247"/>
                </a:lnTo>
                <a:lnTo>
                  <a:pt x="550" y="247"/>
                </a:lnTo>
                <a:lnTo>
                  <a:pt x="609" y="191"/>
                </a:lnTo>
                <a:lnTo>
                  <a:pt x="639" y="161"/>
                </a:lnTo>
                <a:lnTo>
                  <a:pt x="668" y="131"/>
                </a:lnTo>
                <a:lnTo>
                  <a:pt x="697" y="100"/>
                </a:lnTo>
                <a:lnTo>
                  <a:pt x="725" y="69"/>
                </a:lnTo>
                <a:lnTo>
                  <a:pt x="752" y="37"/>
                </a:lnTo>
                <a:lnTo>
                  <a:pt x="778" y="3"/>
                </a:lnTo>
                <a:lnTo>
                  <a:pt x="778" y="3"/>
                </a:lnTo>
                <a:lnTo>
                  <a:pt x="788" y="0"/>
                </a:lnTo>
                <a:lnTo>
                  <a:pt x="799" y="0"/>
                </a:lnTo>
                <a:lnTo>
                  <a:pt x="810" y="0"/>
                </a:lnTo>
                <a:lnTo>
                  <a:pt x="820" y="2"/>
                </a:lnTo>
                <a:lnTo>
                  <a:pt x="842" y="7"/>
                </a:lnTo>
                <a:lnTo>
                  <a:pt x="851" y="9"/>
                </a:lnTo>
                <a:lnTo>
                  <a:pt x="861" y="10"/>
                </a:lnTo>
                <a:lnTo>
                  <a:pt x="861" y="10"/>
                </a:lnTo>
                <a:lnTo>
                  <a:pt x="899" y="13"/>
                </a:lnTo>
                <a:lnTo>
                  <a:pt x="937" y="14"/>
                </a:lnTo>
                <a:lnTo>
                  <a:pt x="976" y="14"/>
                </a:lnTo>
                <a:lnTo>
                  <a:pt x="1014" y="13"/>
                </a:lnTo>
                <a:lnTo>
                  <a:pt x="1092" y="10"/>
                </a:lnTo>
                <a:lnTo>
                  <a:pt x="1169" y="7"/>
                </a:lnTo>
                <a:lnTo>
                  <a:pt x="1208" y="5"/>
                </a:lnTo>
                <a:lnTo>
                  <a:pt x="1245" y="7"/>
                </a:lnTo>
                <a:lnTo>
                  <a:pt x="1283" y="8"/>
                </a:lnTo>
                <a:lnTo>
                  <a:pt x="1319" y="11"/>
                </a:lnTo>
                <a:lnTo>
                  <a:pt x="1354" y="16"/>
                </a:lnTo>
                <a:lnTo>
                  <a:pt x="1388" y="23"/>
                </a:lnTo>
                <a:lnTo>
                  <a:pt x="1405" y="28"/>
                </a:lnTo>
                <a:lnTo>
                  <a:pt x="1421" y="32"/>
                </a:lnTo>
                <a:lnTo>
                  <a:pt x="1437" y="39"/>
                </a:lnTo>
                <a:lnTo>
                  <a:pt x="1453" y="45"/>
                </a:lnTo>
                <a:lnTo>
                  <a:pt x="1453" y="45"/>
                </a:lnTo>
                <a:lnTo>
                  <a:pt x="1461" y="54"/>
                </a:lnTo>
                <a:lnTo>
                  <a:pt x="1469" y="61"/>
                </a:lnTo>
                <a:lnTo>
                  <a:pt x="1489" y="75"/>
                </a:lnTo>
                <a:lnTo>
                  <a:pt x="1498" y="83"/>
                </a:lnTo>
                <a:lnTo>
                  <a:pt x="1507" y="91"/>
                </a:lnTo>
                <a:lnTo>
                  <a:pt x="1514" y="101"/>
                </a:lnTo>
                <a:lnTo>
                  <a:pt x="1516" y="106"/>
                </a:lnTo>
                <a:lnTo>
                  <a:pt x="1520" y="111"/>
                </a:lnTo>
                <a:lnTo>
                  <a:pt x="1520" y="111"/>
                </a:lnTo>
                <a:close/>
                <a:moveTo>
                  <a:pt x="1358" y="283"/>
                </a:moveTo>
                <a:lnTo>
                  <a:pt x="1358" y="283"/>
                </a:lnTo>
                <a:lnTo>
                  <a:pt x="1364" y="277"/>
                </a:lnTo>
                <a:lnTo>
                  <a:pt x="1369" y="271"/>
                </a:lnTo>
                <a:lnTo>
                  <a:pt x="1379" y="257"/>
                </a:lnTo>
                <a:lnTo>
                  <a:pt x="1389" y="243"/>
                </a:lnTo>
                <a:lnTo>
                  <a:pt x="1401" y="230"/>
                </a:lnTo>
                <a:lnTo>
                  <a:pt x="1401" y="230"/>
                </a:lnTo>
                <a:lnTo>
                  <a:pt x="1410" y="221"/>
                </a:lnTo>
                <a:lnTo>
                  <a:pt x="1424" y="210"/>
                </a:lnTo>
                <a:lnTo>
                  <a:pt x="1439" y="197"/>
                </a:lnTo>
                <a:lnTo>
                  <a:pt x="1454" y="183"/>
                </a:lnTo>
                <a:lnTo>
                  <a:pt x="1469" y="169"/>
                </a:lnTo>
                <a:lnTo>
                  <a:pt x="1481" y="155"/>
                </a:lnTo>
                <a:lnTo>
                  <a:pt x="1485" y="148"/>
                </a:lnTo>
                <a:lnTo>
                  <a:pt x="1489" y="141"/>
                </a:lnTo>
                <a:lnTo>
                  <a:pt x="1491" y="135"/>
                </a:lnTo>
                <a:lnTo>
                  <a:pt x="1492" y="129"/>
                </a:lnTo>
                <a:lnTo>
                  <a:pt x="1492" y="129"/>
                </a:lnTo>
                <a:lnTo>
                  <a:pt x="1490" y="124"/>
                </a:lnTo>
                <a:lnTo>
                  <a:pt x="1486" y="119"/>
                </a:lnTo>
                <a:lnTo>
                  <a:pt x="1475" y="106"/>
                </a:lnTo>
                <a:lnTo>
                  <a:pt x="1462" y="93"/>
                </a:lnTo>
                <a:lnTo>
                  <a:pt x="1449" y="84"/>
                </a:lnTo>
                <a:lnTo>
                  <a:pt x="1449" y="84"/>
                </a:lnTo>
                <a:lnTo>
                  <a:pt x="1436" y="75"/>
                </a:lnTo>
                <a:lnTo>
                  <a:pt x="1420" y="68"/>
                </a:lnTo>
                <a:lnTo>
                  <a:pt x="1403" y="61"/>
                </a:lnTo>
                <a:lnTo>
                  <a:pt x="1386" y="55"/>
                </a:lnTo>
                <a:lnTo>
                  <a:pt x="1370" y="50"/>
                </a:lnTo>
                <a:lnTo>
                  <a:pt x="1354" y="46"/>
                </a:lnTo>
                <a:lnTo>
                  <a:pt x="1339" y="43"/>
                </a:lnTo>
                <a:lnTo>
                  <a:pt x="1327" y="42"/>
                </a:lnTo>
                <a:lnTo>
                  <a:pt x="1327" y="42"/>
                </a:lnTo>
                <a:lnTo>
                  <a:pt x="1299" y="39"/>
                </a:lnTo>
                <a:lnTo>
                  <a:pt x="1270" y="37"/>
                </a:lnTo>
                <a:lnTo>
                  <a:pt x="1207" y="35"/>
                </a:lnTo>
                <a:lnTo>
                  <a:pt x="1139" y="34"/>
                </a:lnTo>
                <a:lnTo>
                  <a:pt x="1070" y="35"/>
                </a:lnTo>
                <a:lnTo>
                  <a:pt x="998" y="35"/>
                </a:lnTo>
                <a:lnTo>
                  <a:pt x="929" y="35"/>
                </a:lnTo>
                <a:lnTo>
                  <a:pt x="861" y="32"/>
                </a:lnTo>
                <a:lnTo>
                  <a:pt x="829" y="30"/>
                </a:lnTo>
                <a:lnTo>
                  <a:pt x="798" y="27"/>
                </a:lnTo>
                <a:lnTo>
                  <a:pt x="798" y="27"/>
                </a:lnTo>
                <a:lnTo>
                  <a:pt x="762" y="69"/>
                </a:lnTo>
                <a:lnTo>
                  <a:pt x="724" y="109"/>
                </a:lnTo>
                <a:lnTo>
                  <a:pt x="687" y="150"/>
                </a:lnTo>
                <a:lnTo>
                  <a:pt x="647" y="189"/>
                </a:lnTo>
                <a:lnTo>
                  <a:pt x="607" y="227"/>
                </a:lnTo>
                <a:lnTo>
                  <a:pt x="568" y="265"/>
                </a:lnTo>
                <a:lnTo>
                  <a:pt x="527" y="302"/>
                </a:lnTo>
                <a:lnTo>
                  <a:pt x="485" y="338"/>
                </a:lnTo>
                <a:lnTo>
                  <a:pt x="442" y="375"/>
                </a:lnTo>
                <a:lnTo>
                  <a:pt x="400" y="410"/>
                </a:lnTo>
                <a:lnTo>
                  <a:pt x="357" y="444"/>
                </a:lnTo>
                <a:lnTo>
                  <a:pt x="312" y="479"/>
                </a:lnTo>
                <a:lnTo>
                  <a:pt x="268" y="512"/>
                </a:lnTo>
                <a:lnTo>
                  <a:pt x="222" y="544"/>
                </a:lnTo>
                <a:lnTo>
                  <a:pt x="177" y="576"/>
                </a:lnTo>
                <a:lnTo>
                  <a:pt x="130" y="608"/>
                </a:lnTo>
                <a:lnTo>
                  <a:pt x="130" y="608"/>
                </a:lnTo>
                <a:lnTo>
                  <a:pt x="147" y="614"/>
                </a:lnTo>
                <a:lnTo>
                  <a:pt x="165" y="618"/>
                </a:lnTo>
                <a:lnTo>
                  <a:pt x="183" y="621"/>
                </a:lnTo>
                <a:lnTo>
                  <a:pt x="202" y="623"/>
                </a:lnTo>
                <a:lnTo>
                  <a:pt x="221" y="625"/>
                </a:lnTo>
                <a:lnTo>
                  <a:pt x="240" y="626"/>
                </a:lnTo>
                <a:lnTo>
                  <a:pt x="279" y="626"/>
                </a:lnTo>
                <a:lnTo>
                  <a:pt x="358" y="624"/>
                </a:lnTo>
                <a:lnTo>
                  <a:pt x="396" y="624"/>
                </a:lnTo>
                <a:lnTo>
                  <a:pt x="435" y="625"/>
                </a:lnTo>
                <a:lnTo>
                  <a:pt x="435" y="625"/>
                </a:lnTo>
                <a:lnTo>
                  <a:pt x="466" y="629"/>
                </a:lnTo>
                <a:lnTo>
                  <a:pt x="499" y="633"/>
                </a:lnTo>
                <a:lnTo>
                  <a:pt x="563" y="644"/>
                </a:lnTo>
                <a:lnTo>
                  <a:pt x="563" y="644"/>
                </a:lnTo>
                <a:lnTo>
                  <a:pt x="604" y="651"/>
                </a:lnTo>
                <a:lnTo>
                  <a:pt x="644" y="660"/>
                </a:lnTo>
                <a:lnTo>
                  <a:pt x="663" y="665"/>
                </a:lnTo>
                <a:lnTo>
                  <a:pt x="681" y="671"/>
                </a:lnTo>
                <a:lnTo>
                  <a:pt x="700" y="679"/>
                </a:lnTo>
                <a:lnTo>
                  <a:pt x="718" y="686"/>
                </a:lnTo>
                <a:lnTo>
                  <a:pt x="736" y="694"/>
                </a:lnTo>
                <a:lnTo>
                  <a:pt x="752" y="704"/>
                </a:lnTo>
                <a:lnTo>
                  <a:pt x="768" y="713"/>
                </a:lnTo>
                <a:lnTo>
                  <a:pt x="782" y="724"/>
                </a:lnTo>
                <a:lnTo>
                  <a:pt x="796" y="736"/>
                </a:lnTo>
                <a:lnTo>
                  <a:pt x="809" y="749"/>
                </a:lnTo>
                <a:lnTo>
                  <a:pt x="820" y="761"/>
                </a:lnTo>
                <a:lnTo>
                  <a:pt x="830" y="776"/>
                </a:lnTo>
                <a:lnTo>
                  <a:pt x="830" y="776"/>
                </a:lnTo>
                <a:lnTo>
                  <a:pt x="832" y="779"/>
                </a:lnTo>
                <a:lnTo>
                  <a:pt x="833" y="781"/>
                </a:lnTo>
                <a:lnTo>
                  <a:pt x="834" y="785"/>
                </a:lnTo>
                <a:lnTo>
                  <a:pt x="833" y="791"/>
                </a:lnTo>
                <a:lnTo>
                  <a:pt x="832" y="797"/>
                </a:lnTo>
                <a:lnTo>
                  <a:pt x="831" y="802"/>
                </a:lnTo>
                <a:lnTo>
                  <a:pt x="830" y="806"/>
                </a:lnTo>
                <a:lnTo>
                  <a:pt x="831" y="809"/>
                </a:lnTo>
                <a:lnTo>
                  <a:pt x="832" y="810"/>
                </a:lnTo>
                <a:lnTo>
                  <a:pt x="834" y="811"/>
                </a:lnTo>
                <a:lnTo>
                  <a:pt x="836" y="812"/>
                </a:lnTo>
                <a:lnTo>
                  <a:pt x="836" y="812"/>
                </a:lnTo>
                <a:lnTo>
                  <a:pt x="846" y="809"/>
                </a:lnTo>
                <a:lnTo>
                  <a:pt x="854" y="803"/>
                </a:lnTo>
                <a:lnTo>
                  <a:pt x="860" y="798"/>
                </a:lnTo>
                <a:lnTo>
                  <a:pt x="866" y="791"/>
                </a:lnTo>
                <a:lnTo>
                  <a:pt x="876" y="777"/>
                </a:lnTo>
                <a:lnTo>
                  <a:pt x="886" y="762"/>
                </a:lnTo>
                <a:lnTo>
                  <a:pt x="886" y="762"/>
                </a:lnTo>
                <a:lnTo>
                  <a:pt x="938" y="718"/>
                </a:lnTo>
                <a:lnTo>
                  <a:pt x="963" y="694"/>
                </a:lnTo>
                <a:lnTo>
                  <a:pt x="987" y="670"/>
                </a:lnTo>
                <a:lnTo>
                  <a:pt x="1011" y="645"/>
                </a:lnTo>
                <a:lnTo>
                  <a:pt x="1033" y="619"/>
                </a:lnTo>
                <a:lnTo>
                  <a:pt x="1055" y="592"/>
                </a:lnTo>
                <a:lnTo>
                  <a:pt x="1075" y="563"/>
                </a:lnTo>
                <a:lnTo>
                  <a:pt x="1075" y="563"/>
                </a:lnTo>
                <a:lnTo>
                  <a:pt x="1112" y="530"/>
                </a:lnTo>
                <a:lnTo>
                  <a:pt x="1148" y="495"/>
                </a:lnTo>
                <a:lnTo>
                  <a:pt x="1183" y="459"/>
                </a:lnTo>
                <a:lnTo>
                  <a:pt x="1219" y="423"/>
                </a:lnTo>
                <a:lnTo>
                  <a:pt x="1288" y="350"/>
                </a:lnTo>
                <a:lnTo>
                  <a:pt x="1323" y="316"/>
                </a:lnTo>
                <a:lnTo>
                  <a:pt x="1358" y="283"/>
                </a:lnTo>
                <a:lnTo>
                  <a:pt x="1358" y="283"/>
                </a:lnTo>
                <a:close/>
                <a:moveTo>
                  <a:pt x="2152" y="391"/>
                </a:moveTo>
                <a:lnTo>
                  <a:pt x="2152" y="391"/>
                </a:lnTo>
                <a:lnTo>
                  <a:pt x="2138" y="382"/>
                </a:lnTo>
                <a:lnTo>
                  <a:pt x="2125" y="372"/>
                </a:lnTo>
                <a:lnTo>
                  <a:pt x="2112" y="361"/>
                </a:lnTo>
                <a:lnTo>
                  <a:pt x="2100" y="350"/>
                </a:lnTo>
                <a:lnTo>
                  <a:pt x="2087" y="338"/>
                </a:lnTo>
                <a:lnTo>
                  <a:pt x="2076" y="326"/>
                </a:lnTo>
                <a:lnTo>
                  <a:pt x="2054" y="300"/>
                </a:lnTo>
                <a:lnTo>
                  <a:pt x="2012" y="247"/>
                </a:lnTo>
                <a:lnTo>
                  <a:pt x="1990" y="222"/>
                </a:lnTo>
                <a:lnTo>
                  <a:pt x="1979" y="210"/>
                </a:lnTo>
                <a:lnTo>
                  <a:pt x="1967" y="199"/>
                </a:lnTo>
                <a:lnTo>
                  <a:pt x="1967" y="199"/>
                </a:lnTo>
                <a:lnTo>
                  <a:pt x="1954" y="187"/>
                </a:lnTo>
                <a:lnTo>
                  <a:pt x="1940" y="177"/>
                </a:lnTo>
                <a:lnTo>
                  <a:pt x="1926" y="166"/>
                </a:lnTo>
                <a:lnTo>
                  <a:pt x="1911" y="156"/>
                </a:lnTo>
                <a:lnTo>
                  <a:pt x="1895" y="147"/>
                </a:lnTo>
                <a:lnTo>
                  <a:pt x="1878" y="138"/>
                </a:lnTo>
                <a:lnTo>
                  <a:pt x="1861" y="131"/>
                </a:lnTo>
                <a:lnTo>
                  <a:pt x="1843" y="123"/>
                </a:lnTo>
                <a:lnTo>
                  <a:pt x="1825" y="117"/>
                </a:lnTo>
                <a:lnTo>
                  <a:pt x="1807" y="110"/>
                </a:lnTo>
                <a:lnTo>
                  <a:pt x="1787" y="105"/>
                </a:lnTo>
                <a:lnTo>
                  <a:pt x="1768" y="101"/>
                </a:lnTo>
                <a:lnTo>
                  <a:pt x="1749" y="98"/>
                </a:lnTo>
                <a:lnTo>
                  <a:pt x="1729" y="95"/>
                </a:lnTo>
                <a:lnTo>
                  <a:pt x="1710" y="94"/>
                </a:lnTo>
                <a:lnTo>
                  <a:pt x="1691" y="94"/>
                </a:lnTo>
                <a:lnTo>
                  <a:pt x="1691" y="94"/>
                </a:lnTo>
                <a:lnTo>
                  <a:pt x="1677" y="94"/>
                </a:lnTo>
                <a:lnTo>
                  <a:pt x="1665" y="96"/>
                </a:lnTo>
                <a:lnTo>
                  <a:pt x="1653" y="100"/>
                </a:lnTo>
                <a:lnTo>
                  <a:pt x="1642" y="103"/>
                </a:lnTo>
                <a:lnTo>
                  <a:pt x="1620" y="110"/>
                </a:lnTo>
                <a:lnTo>
                  <a:pt x="1597" y="118"/>
                </a:lnTo>
                <a:lnTo>
                  <a:pt x="1597" y="118"/>
                </a:lnTo>
                <a:lnTo>
                  <a:pt x="1573" y="126"/>
                </a:lnTo>
                <a:lnTo>
                  <a:pt x="1554" y="135"/>
                </a:lnTo>
                <a:lnTo>
                  <a:pt x="1538" y="145"/>
                </a:lnTo>
                <a:lnTo>
                  <a:pt x="1525" y="154"/>
                </a:lnTo>
                <a:lnTo>
                  <a:pt x="1512" y="165"/>
                </a:lnTo>
                <a:lnTo>
                  <a:pt x="1500" y="177"/>
                </a:lnTo>
                <a:lnTo>
                  <a:pt x="1474" y="202"/>
                </a:lnTo>
                <a:lnTo>
                  <a:pt x="1474" y="202"/>
                </a:lnTo>
                <a:lnTo>
                  <a:pt x="1455" y="220"/>
                </a:lnTo>
                <a:lnTo>
                  <a:pt x="1437" y="238"/>
                </a:lnTo>
                <a:lnTo>
                  <a:pt x="1401" y="276"/>
                </a:lnTo>
                <a:lnTo>
                  <a:pt x="1401" y="276"/>
                </a:lnTo>
                <a:lnTo>
                  <a:pt x="1380" y="295"/>
                </a:lnTo>
                <a:lnTo>
                  <a:pt x="1361" y="312"/>
                </a:lnTo>
                <a:lnTo>
                  <a:pt x="1341" y="329"/>
                </a:lnTo>
                <a:lnTo>
                  <a:pt x="1324" y="346"/>
                </a:lnTo>
                <a:lnTo>
                  <a:pt x="1324" y="346"/>
                </a:lnTo>
                <a:lnTo>
                  <a:pt x="1315" y="356"/>
                </a:lnTo>
                <a:lnTo>
                  <a:pt x="1306" y="366"/>
                </a:lnTo>
                <a:lnTo>
                  <a:pt x="1290" y="388"/>
                </a:lnTo>
                <a:lnTo>
                  <a:pt x="1275" y="408"/>
                </a:lnTo>
                <a:lnTo>
                  <a:pt x="1268" y="418"/>
                </a:lnTo>
                <a:lnTo>
                  <a:pt x="1260" y="426"/>
                </a:lnTo>
                <a:lnTo>
                  <a:pt x="1260" y="426"/>
                </a:lnTo>
                <a:lnTo>
                  <a:pt x="1253" y="433"/>
                </a:lnTo>
                <a:lnTo>
                  <a:pt x="1243" y="439"/>
                </a:lnTo>
                <a:lnTo>
                  <a:pt x="1234" y="444"/>
                </a:lnTo>
                <a:lnTo>
                  <a:pt x="1225" y="451"/>
                </a:lnTo>
                <a:lnTo>
                  <a:pt x="1225" y="451"/>
                </a:lnTo>
                <a:lnTo>
                  <a:pt x="1199" y="476"/>
                </a:lnTo>
                <a:lnTo>
                  <a:pt x="1175" y="501"/>
                </a:lnTo>
                <a:lnTo>
                  <a:pt x="1150" y="527"/>
                </a:lnTo>
                <a:lnTo>
                  <a:pt x="1126" y="554"/>
                </a:lnTo>
                <a:lnTo>
                  <a:pt x="1078" y="608"/>
                </a:lnTo>
                <a:lnTo>
                  <a:pt x="1032" y="661"/>
                </a:lnTo>
                <a:lnTo>
                  <a:pt x="1032" y="661"/>
                </a:lnTo>
                <a:lnTo>
                  <a:pt x="1012" y="683"/>
                </a:lnTo>
                <a:lnTo>
                  <a:pt x="992" y="705"/>
                </a:lnTo>
                <a:lnTo>
                  <a:pt x="950" y="745"/>
                </a:lnTo>
                <a:lnTo>
                  <a:pt x="930" y="766"/>
                </a:lnTo>
                <a:lnTo>
                  <a:pt x="909" y="786"/>
                </a:lnTo>
                <a:lnTo>
                  <a:pt x="890" y="807"/>
                </a:lnTo>
                <a:lnTo>
                  <a:pt x="872" y="829"/>
                </a:lnTo>
                <a:lnTo>
                  <a:pt x="872" y="829"/>
                </a:lnTo>
                <a:lnTo>
                  <a:pt x="894" y="826"/>
                </a:lnTo>
                <a:lnTo>
                  <a:pt x="916" y="826"/>
                </a:lnTo>
                <a:lnTo>
                  <a:pt x="936" y="827"/>
                </a:lnTo>
                <a:lnTo>
                  <a:pt x="956" y="830"/>
                </a:lnTo>
                <a:lnTo>
                  <a:pt x="977" y="834"/>
                </a:lnTo>
                <a:lnTo>
                  <a:pt x="996" y="840"/>
                </a:lnTo>
                <a:lnTo>
                  <a:pt x="1015" y="847"/>
                </a:lnTo>
                <a:lnTo>
                  <a:pt x="1035" y="856"/>
                </a:lnTo>
                <a:lnTo>
                  <a:pt x="1071" y="873"/>
                </a:lnTo>
                <a:lnTo>
                  <a:pt x="1106" y="892"/>
                </a:lnTo>
                <a:lnTo>
                  <a:pt x="1142" y="910"/>
                </a:lnTo>
                <a:lnTo>
                  <a:pt x="1159" y="919"/>
                </a:lnTo>
                <a:lnTo>
                  <a:pt x="1176" y="926"/>
                </a:lnTo>
                <a:lnTo>
                  <a:pt x="1176" y="926"/>
                </a:lnTo>
                <a:lnTo>
                  <a:pt x="1202" y="949"/>
                </a:lnTo>
                <a:lnTo>
                  <a:pt x="1227" y="970"/>
                </a:lnTo>
                <a:lnTo>
                  <a:pt x="1254" y="991"/>
                </a:lnTo>
                <a:lnTo>
                  <a:pt x="1282" y="1011"/>
                </a:lnTo>
                <a:lnTo>
                  <a:pt x="1310" y="1029"/>
                </a:lnTo>
                <a:lnTo>
                  <a:pt x="1339" y="1047"/>
                </a:lnTo>
                <a:lnTo>
                  <a:pt x="1369" y="1064"/>
                </a:lnTo>
                <a:lnTo>
                  <a:pt x="1400" y="1079"/>
                </a:lnTo>
                <a:lnTo>
                  <a:pt x="1432" y="1093"/>
                </a:lnTo>
                <a:lnTo>
                  <a:pt x="1464" y="1106"/>
                </a:lnTo>
                <a:lnTo>
                  <a:pt x="1498" y="1118"/>
                </a:lnTo>
                <a:lnTo>
                  <a:pt x="1533" y="1127"/>
                </a:lnTo>
                <a:lnTo>
                  <a:pt x="1569" y="1135"/>
                </a:lnTo>
                <a:lnTo>
                  <a:pt x="1606" y="1140"/>
                </a:lnTo>
                <a:lnTo>
                  <a:pt x="1645" y="1145"/>
                </a:lnTo>
                <a:lnTo>
                  <a:pt x="1683" y="1147"/>
                </a:lnTo>
                <a:lnTo>
                  <a:pt x="1683" y="1147"/>
                </a:lnTo>
                <a:lnTo>
                  <a:pt x="1687" y="1147"/>
                </a:lnTo>
                <a:lnTo>
                  <a:pt x="1690" y="1149"/>
                </a:lnTo>
                <a:lnTo>
                  <a:pt x="1695" y="1153"/>
                </a:lnTo>
                <a:lnTo>
                  <a:pt x="1701" y="1160"/>
                </a:lnTo>
                <a:lnTo>
                  <a:pt x="1704" y="1163"/>
                </a:lnTo>
                <a:lnTo>
                  <a:pt x="1708" y="1165"/>
                </a:lnTo>
                <a:lnTo>
                  <a:pt x="1708" y="1165"/>
                </a:lnTo>
                <a:lnTo>
                  <a:pt x="1736" y="1139"/>
                </a:lnTo>
                <a:lnTo>
                  <a:pt x="1762" y="1114"/>
                </a:lnTo>
                <a:lnTo>
                  <a:pt x="1786" y="1086"/>
                </a:lnTo>
                <a:lnTo>
                  <a:pt x="1810" y="1056"/>
                </a:lnTo>
                <a:lnTo>
                  <a:pt x="1810" y="1056"/>
                </a:lnTo>
                <a:lnTo>
                  <a:pt x="1821" y="1042"/>
                </a:lnTo>
                <a:lnTo>
                  <a:pt x="1833" y="1027"/>
                </a:lnTo>
                <a:lnTo>
                  <a:pt x="1858" y="997"/>
                </a:lnTo>
                <a:lnTo>
                  <a:pt x="1870" y="982"/>
                </a:lnTo>
                <a:lnTo>
                  <a:pt x="1880" y="966"/>
                </a:lnTo>
                <a:lnTo>
                  <a:pt x="1890" y="949"/>
                </a:lnTo>
                <a:lnTo>
                  <a:pt x="1898" y="931"/>
                </a:lnTo>
                <a:lnTo>
                  <a:pt x="1898" y="931"/>
                </a:lnTo>
                <a:lnTo>
                  <a:pt x="2009" y="804"/>
                </a:lnTo>
                <a:lnTo>
                  <a:pt x="2065" y="741"/>
                </a:lnTo>
                <a:lnTo>
                  <a:pt x="2119" y="677"/>
                </a:lnTo>
                <a:lnTo>
                  <a:pt x="2173" y="612"/>
                </a:lnTo>
                <a:lnTo>
                  <a:pt x="2226" y="545"/>
                </a:lnTo>
                <a:lnTo>
                  <a:pt x="2278" y="478"/>
                </a:lnTo>
                <a:lnTo>
                  <a:pt x="2328" y="409"/>
                </a:lnTo>
                <a:lnTo>
                  <a:pt x="2328" y="409"/>
                </a:lnTo>
                <a:lnTo>
                  <a:pt x="2303" y="411"/>
                </a:lnTo>
                <a:lnTo>
                  <a:pt x="2279" y="413"/>
                </a:lnTo>
                <a:lnTo>
                  <a:pt x="2255" y="413"/>
                </a:lnTo>
                <a:lnTo>
                  <a:pt x="2233" y="413"/>
                </a:lnTo>
                <a:lnTo>
                  <a:pt x="2211" y="411"/>
                </a:lnTo>
                <a:lnTo>
                  <a:pt x="2190" y="407"/>
                </a:lnTo>
                <a:lnTo>
                  <a:pt x="2180" y="404"/>
                </a:lnTo>
                <a:lnTo>
                  <a:pt x="2171" y="401"/>
                </a:lnTo>
                <a:lnTo>
                  <a:pt x="2162" y="396"/>
                </a:lnTo>
                <a:lnTo>
                  <a:pt x="2152" y="391"/>
                </a:lnTo>
                <a:lnTo>
                  <a:pt x="2152" y="391"/>
                </a:lnTo>
                <a:close/>
                <a:moveTo>
                  <a:pt x="1677" y="1326"/>
                </a:moveTo>
                <a:lnTo>
                  <a:pt x="1677" y="1326"/>
                </a:lnTo>
                <a:lnTo>
                  <a:pt x="1722" y="1284"/>
                </a:lnTo>
                <a:lnTo>
                  <a:pt x="1768" y="1241"/>
                </a:lnTo>
                <a:lnTo>
                  <a:pt x="1790" y="1219"/>
                </a:lnTo>
                <a:lnTo>
                  <a:pt x="1812" y="1196"/>
                </a:lnTo>
                <a:lnTo>
                  <a:pt x="1832" y="1174"/>
                </a:lnTo>
                <a:lnTo>
                  <a:pt x="1851" y="1151"/>
                </a:lnTo>
                <a:lnTo>
                  <a:pt x="1851" y="1151"/>
                </a:lnTo>
                <a:lnTo>
                  <a:pt x="1863" y="1134"/>
                </a:lnTo>
                <a:lnTo>
                  <a:pt x="1875" y="1117"/>
                </a:lnTo>
                <a:lnTo>
                  <a:pt x="1883" y="1109"/>
                </a:lnTo>
                <a:lnTo>
                  <a:pt x="1889" y="1103"/>
                </a:lnTo>
                <a:lnTo>
                  <a:pt x="1898" y="1098"/>
                </a:lnTo>
                <a:lnTo>
                  <a:pt x="1908" y="1094"/>
                </a:lnTo>
                <a:lnTo>
                  <a:pt x="1908" y="1094"/>
                </a:lnTo>
                <a:lnTo>
                  <a:pt x="1901" y="1109"/>
                </a:lnTo>
                <a:lnTo>
                  <a:pt x="1892" y="1123"/>
                </a:lnTo>
                <a:lnTo>
                  <a:pt x="1884" y="1137"/>
                </a:lnTo>
                <a:lnTo>
                  <a:pt x="1875" y="1150"/>
                </a:lnTo>
                <a:lnTo>
                  <a:pt x="1855" y="1176"/>
                </a:lnTo>
                <a:lnTo>
                  <a:pt x="1833" y="1200"/>
                </a:lnTo>
                <a:lnTo>
                  <a:pt x="1812" y="1224"/>
                </a:lnTo>
                <a:lnTo>
                  <a:pt x="1789" y="1246"/>
                </a:lnTo>
                <a:lnTo>
                  <a:pt x="1768" y="1269"/>
                </a:lnTo>
                <a:lnTo>
                  <a:pt x="1747" y="1290"/>
                </a:lnTo>
                <a:lnTo>
                  <a:pt x="1747" y="1290"/>
                </a:lnTo>
                <a:lnTo>
                  <a:pt x="1733" y="1305"/>
                </a:lnTo>
                <a:lnTo>
                  <a:pt x="1718" y="1320"/>
                </a:lnTo>
                <a:lnTo>
                  <a:pt x="1711" y="1328"/>
                </a:lnTo>
                <a:lnTo>
                  <a:pt x="1706" y="1336"/>
                </a:lnTo>
                <a:lnTo>
                  <a:pt x="1701" y="1345"/>
                </a:lnTo>
                <a:lnTo>
                  <a:pt x="1697" y="1354"/>
                </a:lnTo>
                <a:lnTo>
                  <a:pt x="1697" y="1354"/>
                </a:lnTo>
                <a:lnTo>
                  <a:pt x="1706" y="1354"/>
                </a:lnTo>
                <a:lnTo>
                  <a:pt x="1713" y="1351"/>
                </a:lnTo>
                <a:lnTo>
                  <a:pt x="1721" y="1348"/>
                </a:lnTo>
                <a:lnTo>
                  <a:pt x="1727" y="1343"/>
                </a:lnTo>
                <a:lnTo>
                  <a:pt x="1739" y="1331"/>
                </a:lnTo>
                <a:lnTo>
                  <a:pt x="1750" y="1319"/>
                </a:lnTo>
                <a:lnTo>
                  <a:pt x="1750" y="1319"/>
                </a:lnTo>
                <a:lnTo>
                  <a:pt x="1779" y="1289"/>
                </a:lnTo>
                <a:lnTo>
                  <a:pt x="1807" y="1259"/>
                </a:lnTo>
                <a:lnTo>
                  <a:pt x="1833" y="1229"/>
                </a:lnTo>
                <a:lnTo>
                  <a:pt x="1859" y="1199"/>
                </a:lnTo>
                <a:lnTo>
                  <a:pt x="1859" y="1199"/>
                </a:lnTo>
                <a:lnTo>
                  <a:pt x="1883" y="1179"/>
                </a:lnTo>
                <a:lnTo>
                  <a:pt x="1905" y="1156"/>
                </a:lnTo>
                <a:lnTo>
                  <a:pt x="1927" y="1133"/>
                </a:lnTo>
                <a:lnTo>
                  <a:pt x="1948" y="1109"/>
                </a:lnTo>
                <a:lnTo>
                  <a:pt x="1968" y="1084"/>
                </a:lnTo>
                <a:lnTo>
                  <a:pt x="1987" y="1058"/>
                </a:lnTo>
                <a:lnTo>
                  <a:pt x="2006" y="1031"/>
                </a:lnTo>
                <a:lnTo>
                  <a:pt x="2023" y="1003"/>
                </a:lnTo>
                <a:lnTo>
                  <a:pt x="2023" y="1003"/>
                </a:lnTo>
                <a:lnTo>
                  <a:pt x="2030" y="1000"/>
                </a:lnTo>
                <a:lnTo>
                  <a:pt x="2037" y="996"/>
                </a:lnTo>
                <a:lnTo>
                  <a:pt x="2043" y="992"/>
                </a:lnTo>
                <a:lnTo>
                  <a:pt x="2048" y="986"/>
                </a:lnTo>
                <a:lnTo>
                  <a:pt x="2058" y="974"/>
                </a:lnTo>
                <a:lnTo>
                  <a:pt x="2068" y="963"/>
                </a:lnTo>
                <a:lnTo>
                  <a:pt x="2076" y="950"/>
                </a:lnTo>
                <a:lnTo>
                  <a:pt x="2086" y="938"/>
                </a:lnTo>
                <a:lnTo>
                  <a:pt x="2091" y="933"/>
                </a:lnTo>
                <a:lnTo>
                  <a:pt x="2097" y="927"/>
                </a:lnTo>
                <a:lnTo>
                  <a:pt x="2103" y="923"/>
                </a:lnTo>
                <a:lnTo>
                  <a:pt x="2111" y="920"/>
                </a:lnTo>
                <a:lnTo>
                  <a:pt x="2111" y="920"/>
                </a:lnTo>
                <a:lnTo>
                  <a:pt x="2123" y="898"/>
                </a:lnTo>
                <a:lnTo>
                  <a:pt x="2136" y="877"/>
                </a:lnTo>
                <a:lnTo>
                  <a:pt x="2150" y="857"/>
                </a:lnTo>
                <a:lnTo>
                  <a:pt x="2165" y="835"/>
                </a:lnTo>
                <a:lnTo>
                  <a:pt x="2195" y="795"/>
                </a:lnTo>
                <a:lnTo>
                  <a:pt x="2227" y="754"/>
                </a:lnTo>
                <a:lnTo>
                  <a:pt x="2259" y="712"/>
                </a:lnTo>
                <a:lnTo>
                  <a:pt x="2290" y="670"/>
                </a:lnTo>
                <a:lnTo>
                  <a:pt x="2305" y="649"/>
                </a:lnTo>
                <a:lnTo>
                  <a:pt x="2319" y="626"/>
                </a:lnTo>
                <a:lnTo>
                  <a:pt x="2332" y="604"/>
                </a:lnTo>
                <a:lnTo>
                  <a:pt x="2345" y="580"/>
                </a:lnTo>
                <a:lnTo>
                  <a:pt x="2345" y="580"/>
                </a:lnTo>
                <a:lnTo>
                  <a:pt x="2339" y="583"/>
                </a:lnTo>
                <a:lnTo>
                  <a:pt x="2333" y="585"/>
                </a:lnTo>
                <a:lnTo>
                  <a:pt x="2328" y="589"/>
                </a:lnTo>
                <a:lnTo>
                  <a:pt x="2323" y="593"/>
                </a:lnTo>
                <a:lnTo>
                  <a:pt x="2313" y="603"/>
                </a:lnTo>
                <a:lnTo>
                  <a:pt x="2303" y="615"/>
                </a:lnTo>
                <a:lnTo>
                  <a:pt x="2294" y="628"/>
                </a:lnTo>
                <a:lnTo>
                  <a:pt x="2284" y="639"/>
                </a:lnTo>
                <a:lnTo>
                  <a:pt x="2273" y="649"/>
                </a:lnTo>
                <a:lnTo>
                  <a:pt x="2267" y="653"/>
                </a:lnTo>
                <a:lnTo>
                  <a:pt x="2262" y="658"/>
                </a:lnTo>
                <a:lnTo>
                  <a:pt x="2262" y="658"/>
                </a:lnTo>
                <a:lnTo>
                  <a:pt x="2263" y="649"/>
                </a:lnTo>
                <a:lnTo>
                  <a:pt x="2266" y="640"/>
                </a:lnTo>
                <a:lnTo>
                  <a:pt x="2269" y="633"/>
                </a:lnTo>
                <a:lnTo>
                  <a:pt x="2273" y="625"/>
                </a:lnTo>
                <a:lnTo>
                  <a:pt x="2284" y="610"/>
                </a:lnTo>
                <a:lnTo>
                  <a:pt x="2296" y="597"/>
                </a:lnTo>
                <a:lnTo>
                  <a:pt x="2308" y="582"/>
                </a:lnTo>
                <a:lnTo>
                  <a:pt x="2319" y="568"/>
                </a:lnTo>
                <a:lnTo>
                  <a:pt x="2330" y="552"/>
                </a:lnTo>
                <a:lnTo>
                  <a:pt x="2334" y="543"/>
                </a:lnTo>
                <a:lnTo>
                  <a:pt x="2339" y="534"/>
                </a:lnTo>
                <a:lnTo>
                  <a:pt x="2339" y="534"/>
                </a:lnTo>
                <a:lnTo>
                  <a:pt x="2333" y="533"/>
                </a:lnTo>
                <a:lnTo>
                  <a:pt x="2329" y="533"/>
                </a:lnTo>
                <a:lnTo>
                  <a:pt x="2325" y="534"/>
                </a:lnTo>
                <a:lnTo>
                  <a:pt x="2320" y="537"/>
                </a:lnTo>
                <a:lnTo>
                  <a:pt x="2313" y="541"/>
                </a:lnTo>
                <a:lnTo>
                  <a:pt x="2307" y="545"/>
                </a:lnTo>
                <a:lnTo>
                  <a:pt x="2307" y="545"/>
                </a:lnTo>
                <a:lnTo>
                  <a:pt x="2296" y="555"/>
                </a:lnTo>
                <a:lnTo>
                  <a:pt x="2286" y="564"/>
                </a:lnTo>
                <a:lnTo>
                  <a:pt x="2277" y="575"/>
                </a:lnTo>
                <a:lnTo>
                  <a:pt x="2267" y="587"/>
                </a:lnTo>
                <a:lnTo>
                  <a:pt x="2249" y="610"/>
                </a:lnTo>
                <a:lnTo>
                  <a:pt x="2232" y="635"/>
                </a:lnTo>
                <a:lnTo>
                  <a:pt x="2213" y="660"/>
                </a:lnTo>
                <a:lnTo>
                  <a:pt x="2193" y="682"/>
                </a:lnTo>
                <a:lnTo>
                  <a:pt x="2183" y="693"/>
                </a:lnTo>
                <a:lnTo>
                  <a:pt x="2173" y="704"/>
                </a:lnTo>
                <a:lnTo>
                  <a:pt x="2161" y="712"/>
                </a:lnTo>
                <a:lnTo>
                  <a:pt x="2149" y="721"/>
                </a:lnTo>
                <a:lnTo>
                  <a:pt x="2149" y="721"/>
                </a:lnTo>
                <a:lnTo>
                  <a:pt x="2158" y="705"/>
                </a:lnTo>
                <a:lnTo>
                  <a:pt x="2166" y="691"/>
                </a:lnTo>
                <a:lnTo>
                  <a:pt x="2175" y="676"/>
                </a:lnTo>
                <a:lnTo>
                  <a:pt x="2186" y="663"/>
                </a:lnTo>
                <a:lnTo>
                  <a:pt x="2206" y="636"/>
                </a:lnTo>
                <a:lnTo>
                  <a:pt x="2227" y="610"/>
                </a:lnTo>
                <a:lnTo>
                  <a:pt x="2249" y="586"/>
                </a:lnTo>
                <a:lnTo>
                  <a:pt x="2270" y="560"/>
                </a:lnTo>
                <a:lnTo>
                  <a:pt x="2290" y="534"/>
                </a:lnTo>
                <a:lnTo>
                  <a:pt x="2301" y="520"/>
                </a:lnTo>
                <a:lnTo>
                  <a:pt x="2310" y="507"/>
                </a:lnTo>
                <a:lnTo>
                  <a:pt x="2310" y="507"/>
                </a:lnTo>
                <a:lnTo>
                  <a:pt x="2318" y="507"/>
                </a:lnTo>
                <a:lnTo>
                  <a:pt x="2322" y="506"/>
                </a:lnTo>
                <a:lnTo>
                  <a:pt x="2324" y="503"/>
                </a:lnTo>
                <a:lnTo>
                  <a:pt x="2324" y="503"/>
                </a:lnTo>
                <a:lnTo>
                  <a:pt x="2330" y="478"/>
                </a:lnTo>
                <a:lnTo>
                  <a:pt x="2333" y="465"/>
                </a:lnTo>
                <a:lnTo>
                  <a:pt x="2334" y="451"/>
                </a:lnTo>
                <a:lnTo>
                  <a:pt x="2334" y="451"/>
                </a:lnTo>
                <a:lnTo>
                  <a:pt x="2326" y="457"/>
                </a:lnTo>
                <a:lnTo>
                  <a:pt x="2319" y="465"/>
                </a:lnTo>
                <a:lnTo>
                  <a:pt x="2313" y="473"/>
                </a:lnTo>
                <a:lnTo>
                  <a:pt x="2308" y="483"/>
                </a:lnTo>
                <a:lnTo>
                  <a:pt x="2301" y="492"/>
                </a:lnTo>
                <a:lnTo>
                  <a:pt x="2295" y="500"/>
                </a:lnTo>
                <a:lnTo>
                  <a:pt x="2287" y="508"/>
                </a:lnTo>
                <a:lnTo>
                  <a:pt x="2279" y="514"/>
                </a:lnTo>
                <a:lnTo>
                  <a:pt x="2279" y="514"/>
                </a:lnTo>
                <a:lnTo>
                  <a:pt x="2272" y="526"/>
                </a:lnTo>
                <a:lnTo>
                  <a:pt x="2265" y="538"/>
                </a:lnTo>
                <a:lnTo>
                  <a:pt x="2257" y="548"/>
                </a:lnTo>
                <a:lnTo>
                  <a:pt x="2249" y="559"/>
                </a:lnTo>
                <a:lnTo>
                  <a:pt x="2232" y="579"/>
                </a:lnTo>
                <a:lnTo>
                  <a:pt x="2213" y="600"/>
                </a:lnTo>
                <a:lnTo>
                  <a:pt x="2195" y="619"/>
                </a:lnTo>
                <a:lnTo>
                  <a:pt x="2178" y="639"/>
                </a:lnTo>
                <a:lnTo>
                  <a:pt x="2171" y="650"/>
                </a:lnTo>
                <a:lnTo>
                  <a:pt x="2163" y="661"/>
                </a:lnTo>
                <a:lnTo>
                  <a:pt x="2156" y="673"/>
                </a:lnTo>
                <a:lnTo>
                  <a:pt x="2149" y="685"/>
                </a:lnTo>
                <a:lnTo>
                  <a:pt x="2149" y="685"/>
                </a:lnTo>
                <a:lnTo>
                  <a:pt x="2118" y="718"/>
                </a:lnTo>
                <a:lnTo>
                  <a:pt x="2089" y="750"/>
                </a:lnTo>
                <a:lnTo>
                  <a:pt x="2060" y="783"/>
                </a:lnTo>
                <a:lnTo>
                  <a:pt x="2031" y="817"/>
                </a:lnTo>
                <a:lnTo>
                  <a:pt x="1976" y="886"/>
                </a:lnTo>
                <a:lnTo>
                  <a:pt x="1920" y="955"/>
                </a:lnTo>
                <a:lnTo>
                  <a:pt x="1864" y="1024"/>
                </a:lnTo>
                <a:lnTo>
                  <a:pt x="1836" y="1058"/>
                </a:lnTo>
                <a:lnTo>
                  <a:pt x="1808" y="1091"/>
                </a:lnTo>
                <a:lnTo>
                  <a:pt x="1778" y="1124"/>
                </a:lnTo>
                <a:lnTo>
                  <a:pt x="1748" y="1156"/>
                </a:lnTo>
                <a:lnTo>
                  <a:pt x="1717" y="1188"/>
                </a:lnTo>
                <a:lnTo>
                  <a:pt x="1683" y="1218"/>
                </a:lnTo>
                <a:lnTo>
                  <a:pt x="1683" y="1218"/>
                </a:lnTo>
                <a:lnTo>
                  <a:pt x="1690" y="1237"/>
                </a:lnTo>
                <a:lnTo>
                  <a:pt x="1691" y="1246"/>
                </a:lnTo>
                <a:lnTo>
                  <a:pt x="1691" y="1250"/>
                </a:lnTo>
                <a:lnTo>
                  <a:pt x="1691" y="1252"/>
                </a:lnTo>
                <a:lnTo>
                  <a:pt x="1691" y="1252"/>
                </a:lnTo>
                <a:lnTo>
                  <a:pt x="1698" y="1248"/>
                </a:lnTo>
                <a:lnTo>
                  <a:pt x="1705" y="1243"/>
                </a:lnTo>
                <a:lnTo>
                  <a:pt x="1719" y="1231"/>
                </a:lnTo>
                <a:lnTo>
                  <a:pt x="1732" y="1220"/>
                </a:lnTo>
                <a:lnTo>
                  <a:pt x="1744" y="1207"/>
                </a:lnTo>
                <a:lnTo>
                  <a:pt x="1756" y="1194"/>
                </a:lnTo>
                <a:lnTo>
                  <a:pt x="1769" y="1183"/>
                </a:lnTo>
                <a:lnTo>
                  <a:pt x="1775" y="1178"/>
                </a:lnTo>
                <a:lnTo>
                  <a:pt x="1782" y="1174"/>
                </a:lnTo>
                <a:lnTo>
                  <a:pt x="1788" y="1170"/>
                </a:lnTo>
                <a:lnTo>
                  <a:pt x="1796" y="1168"/>
                </a:lnTo>
                <a:lnTo>
                  <a:pt x="1796" y="1168"/>
                </a:lnTo>
                <a:lnTo>
                  <a:pt x="1789" y="1179"/>
                </a:lnTo>
                <a:lnTo>
                  <a:pt x="1783" y="1190"/>
                </a:lnTo>
                <a:lnTo>
                  <a:pt x="1767" y="1210"/>
                </a:lnTo>
                <a:lnTo>
                  <a:pt x="1750" y="1229"/>
                </a:lnTo>
                <a:lnTo>
                  <a:pt x="1733" y="1248"/>
                </a:lnTo>
                <a:lnTo>
                  <a:pt x="1715" y="1266"/>
                </a:lnTo>
                <a:lnTo>
                  <a:pt x="1699" y="1285"/>
                </a:lnTo>
                <a:lnTo>
                  <a:pt x="1693" y="1295"/>
                </a:lnTo>
                <a:lnTo>
                  <a:pt x="1687" y="1305"/>
                </a:lnTo>
                <a:lnTo>
                  <a:pt x="1681" y="1315"/>
                </a:lnTo>
                <a:lnTo>
                  <a:pt x="1677" y="1326"/>
                </a:lnTo>
                <a:lnTo>
                  <a:pt x="1677" y="1326"/>
                </a:lnTo>
                <a:close/>
                <a:moveTo>
                  <a:pt x="2345" y="644"/>
                </a:moveTo>
                <a:lnTo>
                  <a:pt x="2345" y="644"/>
                </a:lnTo>
                <a:lnTo>
                  <a:pt x="2309" y="690"/>
                </a:lnTo>
                <a:lnTo>
                  <a:pt x="2271" y="735"/>
                </a:lnTo>
                <a:lnTo>
                  <a:pt x="2254" y="757"/>
                </a:lnTo>
                <a:lnTo>
                  <a:pt x="2238" y="781"/>
                </a:lnTo>
                <a:lnTo>
                  <a:pt x="2224" y="803"/>
                </a:lnTo>
                <a:lnTo>
                  <a:pt x="2212" y="826"/>
                </a:lnTo>
                <a:lnTo>
                  <a:pt x="2212" y="826"/>
                </a:lnTo>
                <a:lnTo>
                  <a:pt x="2201" y="836"/>
                </a:lnTo>
                <a:lnTo>
                  <a:pt x="2190" y="848"/>
                </a:lnTo>
                <a:lnTo>
                  <a:pt x="2179" y="861"/>
                </a:lnTo>
                <a:lnTo>
                  <a:pt x="2169" y="874"/>
                </a:lnTo>
                <a:lnTo>
                  <a:pt x="2160" y="888"/>
                </a:lnTo>
                <a:lnTo>
                  <a:pt x="2151" y="902"/>
                </a:lnTo>
                <a:lnTo>
                  <a:pt x="2135" y="931"/>
                </a:lnTo>
                <a:lnTo>
                  <a:pt x="2135" y="931"/>
                </a:lnTo>
                <a:lnTo>
                  <a:pt x="2103" y="963"/>
                </a:lnTo>
                <a:lnTo>
                  <a:pt x="2072" y="996"/>
                </a:lnTo>
                <a:lnTo>
                  <a:pt x="2042" y="1030"/>
                </a:lnTo>
                <a:lnTo>
                  <a:pt x="2012" y="1064"/>
                </a:lnTo>
                <a:lnTo>
                  <a:pt x="1953" y="1137"/>
                </a:lnTo>
                <a:lnTo>
                  <a:pt x="1893" y="1210"/>
                </a:lnTo>
                <a:lnTo>
                  <a:pt x="1893" y="1210"/>
                </a:lnTo>
                <a:lnTo>
                  <a:pt x="1884" y="1222"/>
                </a:lnTo>
                <a:lnTo>
                  <a:pt x="1873" y="1233"/>
                </a:lnTo>
                <a:lnTo>
                  <a:pt x="1848" y="1255"/>
                </a:lnTo>
                <a:lnTo>
                  <a:pt x="1823" y="1277"/>
                </a:lnTo>
                <a:lnTo>
                  <a:pt x="1810" y="1290"/>
                </a:lnTo>
                <a:lnTo>
                  <a:pt x="1796" y="1304"/>
                </a:lnTo>
                <a:lnTo>
                  <a:pt x="1796" y="1304"/>
                </a:lnTo>
                <a:lnTo>
                  <a:pt x="1773" y="1329"/>
                </a:lnTo>
                <a:lnTo>
                  <a:pt x="1760" y="1343"/>
                </a:lnTo>
                <a:lnTo>
                  <a:pt x="1747" y="1358"/>
                </a:lnTo>
                <a:lnTo>
                  <a:pt x="1733" y="1371"/>
                </a:lnTo>
                <a:lnTo>
                  <a:pt x="1718" y="1381"/>
                </a:lnTo>
                <a:lnTo>
                  <a:pt x="1711" y="1386"/>
                </a:lnTo>
                <a:lnTo>
                  <a:pt x="1704" y="1389"/>
                </a:lnTo>
                <a:lnTo>
                  <a:pt x="1697" y="1391"/>
                </a:lnTo>
                <a:lnTo>
                  <a:pt x="1691" y="1392"/>
                </a:lnTo>
                <a:lnTo>
                  <a:pt x="1691" y="1392"/>
                </a:lnTo>
                <a:lnTo>
                  <a:pt x="1682" y="1392"/>
                </a:lnTo>
                <a:lnTo>
                  <a:pt x="1674" y="1391"/>
                </a:lnTo>
                <a:lnTo>
                  <a:pt x="1666" y="1388"/>
                </a:lnTo>
                <a:lnTo>
                  <a:pt x="1658" y="1385"/>
                </a:lnTo>
                <a:lnTo>
                  <a:pt x="1643" y="1377"/>
                </a:lnTo>
                <a:lnTo>
                  <a:pt x="1635" y="1374"/>
                </a:lnTo>
                <a:lnTo>
                  <a:pt x="1628" y="1372"/>
                </a:lnTo>
                <a:lnTo>
                  <a:pt x="1628" y="1372"/>
                </a:lnTo>
                <a:lnTo>
                  <a:pt x="1607" y="1367"/>
                </a:lnTo>
                <a:lnTo>
                  <a:pt x="1587" y="1364"/>
                </a:lnTo>
                <a:lnTo>
                  <a:pt x="1567" y="1362"/>
                </a:lnTo>
                <a:lnTo>
                  <a:pt x="1557" y="1360"/>
                </a:lnTo>
                <a:lnTo>
                  <a:pt x="1547" y="1357"/>
                </a:lnTo>
                <a:lnTo>
                  <a:pt x="1547" y="1357"/>
                </a:lnTo>
                <a:lnTo>
                  <a:pt x="1521" y="1349"/>
                </a:lnTo>
                <a:lnTo>
                  <a:pt x="1495" y="1340"/>
                </a:lnTo>
                <a:lnTo>
                  <a:pt x="1469" y="1330"/>
                </a:lnTo>
                <a:lnTo>
                  <a:pt x="1444" y="1319"/>
                </a:lnTo>
                <a:lnTo>
                  <a:pt x="1394" y="1297"/>
                </a:lnTo>
                <a:lnTo>
                  <a:pt x="1345" y="1272"/>
                </a:lnTo>
                <a:lnTo>
                  <a:pt x="1296" y="1248"/>
                </a:lnTo>
                <a:lnTo>
                  <a:pt x="1247" y="1224"/>
                </a:lnTo>
                <a:lnTo>
                  <a:pt x="1197" y="1201"/>
                </a:lnTo>
                <a:lnTo>
                  <a:pt x="1173" y="1192"/>
                </a:lnTo>
                <a:lnTo>
                  <a:pt x="1148" y="1182"/>
                </a:lnTo>
                <a:lnTo>
                  <a:pt x="1148" y="1182"/>
                </a:lnTo>
                <a:lnTo>
                  <a:pt x="1147" y="1186"/>
                </a:lnTo>
                <a:lnTo>
                  <a:pt x="1146" y="1191"/>
                </a:lnTo>
                <a:lnTo>
                  <a:pt x="1145" y="1201"/>
                </a:lnTo>
                <a:lnTo>
                  <a:pt x="1144" y="1212"/>
                </a:lnTo>
                <a:lnTo>
                  <a:pt x="1143" y="1216"/>
                </a:lnTo>
                <a:lnTo>
                  <a:pt x="1142" y="1221"/>
                </a:lnTo>
                <a:lnTo>
                  <a:pt x="1142" y="1221"/>
                </a:lnTo>
                <a:lnTo>
                  <a:pt x="1169" y="1221"/>
                </a:lnTo>
                <a:lnTo>
                  <a:pt x="1169" y="1221"/>
                </a:lnTo>
                <a:lnTo>
                  <a:pt x="1189" y="1235"/>
                </a:lnTo>
                <a:lnTo>
                  <a:pt x="1209" y="1249"/>
                </a:lnTo>
                <a:lnTo>
                  <a:pt x="1230" y="1261"/>
                </a:lnTo>
                <a:lnTo>
                  <a:pt x="1252" y="1273"/>
                </a:lnTo>
                <a:lnTo>
                  <a:pt x="1274" y="1286"/>
                </a:lnTo>
                <a:lnTo>
                  <a:pt x="1297" y="1297"/>
                </a:lnTo>
                <a:lnTo>
                  <a:pt x="1344" y="1319"/>
                </a:lnTo>
                <a:lnTo>
                  <a:pt x="1344" y="1319"/>
                </a:lnTo>
                <a:lnTo>
                  <a:pt x="1358" y="1325"/>
                </a:lnTo>
                <a:lnTo>
                  <a:pt x="1372" y="1329"/>
                </a:lnTo>
                <a:lnTo>
                  <a:pt x="1400" y="1336"/>
                </a:lnTo>
                <a:lnTo>
                  <a:pt x="1429" y="1345"/>
                </a:lnTo>
                <a:lnTo>
                  <a:pt x="1442" y="1349"/>
                </a:lnTo>
                <a:lnTo>
                  <a:pt x="1456" y="1354"/>
                </a:lnTo>
                <a:lnTo>
                  <a:pt x="1456" y="1354"/>
                </a:lnTo>
                <a:lnTo>
                  <a:pt x="1481" y="1364"/>
                </a:lnTo>
                <a:lnTo>
                  <a:pt x="1507" y="1376"/>
                </a:lnTo>
                <a:lnTo>
                  <a:pt x="1532" y="1388"/>
                </a:lnTo>
                <a:lnTo>
                  <a:pt x="1558" y="1400"/>
                </a:lnTo>
                <a:lnTo>
                  <a:pt x="1558" y="1400"/>
                </a:lnTo>
                <a:lnTo>
                  <a:pt x="1593" y="1413"/>
                </a:lnTo>
                <a:lnTo>
                  <a:pt x="1629" y="1428"/>
                </a:lnTo>
                <a:lnTo>
                  <a:pt x="1663" y="1440"/>
                </a:lnTo>
                <a:lnTo>
                  <a:pt x="1679" y="1445"/>
                </a:lnTo>
                <a:lnTo>
                  <a:pt x="1694" y="1448"/>
                </a:lnTo>
                <a:lnTo>
                  <a:pt x="1694" y="1448"/>
                </a:lnTo>
                <a:lnTo>
                  <a:pt x="1707" y="1441"/>
                </a:lnTo>
                <a:lnTo>
                  <a:pt x="1719" y="1433"/>
                </a:lnTo>
                <a:lnTo>
                  <a:pt x="1729" y="1423"/>
                </a:lnTo>
                <a:lnTo>
                  <a:pt x="1739" y="1412"/>
                </a:lnTo>
                <a:lnTo>
                  <a:pt x="1749" y="1403"/>
                </a:lnTo>
                <a:lnTo>
                  <a:pt x="1759" y="1393"/>
                </a:lnTo>
                <a:lnTo>
                  <a:pt x="1771" y="1385"/>
                </a:lnTo>
                <a:lnTo>
                  <a:pt x="1779" y="1381"/>
                </a:lnTo>
                <a:lnTo>
                  <a:pt x="1785" y="1378"/>
                </a:lnTo>
                <a:lnTo>
                  <a:pt x="1785" y="1378"/>
                </a:lnTo>
                <a:lnTo>
                  <a:pt x="1787" y="1371"/>
                </a:lnTo>
                <a:lnTo>
                  <a:pt x="1790" y="1364"/>
                </a:lnTo>
                <a:lnTo>
                  <a:pt x="1797" y="1352"/>
                </a:lnTo>
                <a:lnTo>
                  <a:pt x="1805" y="1342"/>
                </a:lnTo>
                <a:lnTo>
                  <a:pt x="1814" y="1332"/>
                </a:lnTo>
                <a:lnTo>
                  <a:pt x="1824" y="1322"/>
                </a:lnTo>
                <a:lnTo>
                  <a:pt x="1832" y="1312"/>
                </a:lnTo>
                <a:lnTo>
                  <a:pt x="1840" y="1300"/>
                </a:lnTo>
                <a:lnTo>
                  <a:pt x="1842" y="1295"/>
                </a:lnTo>
                <a:lnTo>
                  <a:pt x="1845" y="1287"/>
                </a:lnTo>
                <a:lnTo>
                  <a:pt x="1845" y="1287"/>
                </a:lnTo>
                <a:lnTo>
                  <a:pt x="1848" y="1288"/>
                </a:lnTo>
                <a:lnTo>
                  <a:pt x="1851" y="1288"/>
                </a:lnTo>
                <a:lnTo>
                  <a:pt x="1855" y="1287"/>
                </a:lnTo>
                <a:lnTo>
                  <a:pt x="1857" y="1286"/>
                </a:lnTo>
                <a:lnTo>
                  <a:pt x="1861" y="1281"/>
                </a:lnTo>
                <a:lnTo>
                  <a:pt x="1865" y="1274"/>
                </a:lnTo>
                <a:lnTo>
                  <a:pt x="1871" y="1268"/>
                </a:lnTo>
                <a:lnTo>
                  <a:pt x="1875" y="1261"/>
                </a:lnTo>
                <a:lnTo>
                  <a:pt x="1878" y="1259"/>
                </a:lnTo>
                <a:lnTo>
                  <a:pt x="1881" y="1257"/>
                </a:lnTo>
                <a:lnTo>
                  <a:pt x="1886" y="1256"/>
                </a:lnTo>
                <a:lnTo>
                  <a:pt x="1890" y="1256"/>
                </a:lnTo>
                <a:lnTo>
                  <a:pt x="1890" y="1256"/>
                </a:lnTo>
                <a:lnTo>
                  <a:pt x="1898" y="1244"/>
                </a:lnTo>
                <a:lnTo>
                  <a:pt x="1905" y="1234"/>
                </a:lnTo>
                <a:lnTo>
                  <a:pt x="1922" y="1214"/>
                </a:lnTo>
                <a:lnTo>
                  <a:pt x="1938" y="1194"/>
                </a:lnTo>
                <a:lnTo>
                  <a:pt x="1947" y="1183"/>
                </a:lnTo>
                <a:lnTo>
                  <a:pt x="1953" y="1171"/>
                </a:lnTo>
                <a:lnTo>
                  <a:pt x="1953" y="1171"/>
                </a:lnTo>
                <a:lnTo>
                  <a:pt x="1967" y="1162"/>
                </a:lnTo>
                <a:lnTo>
                  <a:pt x="1979" y="1151"/>
                </a:lnTo>
                <a:lnTo>
                  <a:pt x="1991" y="1140"/>
                </a:lnTo>
                <a:lnTo>
                  <a:pt x="2002" y="1129"/>
                </a:lnTo>
                <a:lnTo>
                  <a:pt x="2013" y="1116"/>
                </a:lnTo>
                <a:lnTo>
                  <a:pt x="2024" y="1103"/>
                </a:lnTo>
                <a:lnTo>
                  <a:pt x="2043" y="1076"/>
                </a:lnTo>
                <a:lnTo>
                  <a:pt x="2081" y="1022"/>
                </a:lnTo>
                <a:lnTo>
                  <a:pt x="2100" y="995"/>
                </a:lnTo>
                <a:lnTo>
                  <a:pt x="2121" y="969"/>
                </a:lnTo>
                <a:lnTo>
                  <a:pt x="2121" y="969"/>
                </a:lnTo>
                <a:lnTo>
                  <a:pt x="2133" y="955"/>
                </a:lnTo>
                <a:lnTo>
                  <a:pt x="2147" y="943"/>
                </a:lnTo>
                <a:lnTo>
                  <a:pt x="2174" y="918"/>
                </a:lnTo>
                <a:lnTo>
                  <a:pt x="2187" y="905"/>
                </a:lnTo>
                <a:lnTo>
                  <a:pt x="2198" y="891"/>
                </a:lnTo>
                <a:lnTo>
                  <a:pt x="2208" y="876"/>
                </a:lnTo>
                <a:lnTo>
                  <a:pt x="2212" y="868"/>
                </a:lnTo>
                <a:lnTo>
                  <a:pt x="2216" y="860"/>
                </a:lnTo>
                <a:lnTo>
                  <a:pt x="2216" y="860"/>
                </a:lnTo>
                <a:lnTo>
                  <a:pt x="2229" y="848"/>
                </a:lnTo>
                <a:lnTo>
                  <a:pt x="2242" y="835"/>
                </a:lnTo>
                <a:lnTo>
                  <a:pt x="2254" y="821"/>
                </a:lnTo>
                <a:lnTo>
                  <a:pt x="2266" y="807"/>
                </a:lnTo>
                <a:lnTo>
                  <a:pt x="2289" y="776"/>
                </a:lnTo>
                <a:lnTo>
                  <a:pt x="2314" y="745"/>
                </a:lnTo>
                <a:lnTo>
                  <a:pt x="2314" y="745"/>
                </a:lnTo>
                <a:lnTo>
                  <a:pt x="2335" y="718"/>
                </a:lnTo>
                <a:lnTo>
                  <a:pt x="2355" y="692"/>
                </a:lnTo>
                <a:lnTo>
                  <a:pt x="2387" y="644"/>
                </a:lnTo>
                <a:lnTo>
                  <a:pt x="2387" y="644"/>
                </a:lnTo>
                <a:lnTo>
                  <a:pt x="2401" y="624"/>
                </a:lnTo>
                <a:lnTo>
                  <a:pt x="2407" y="616"/>
                </a:lnTo>
                <a:lnTo>
                  <a:pt x="2411" y="607"/>
                </a:lnTo>
                <a:lnTo>
                  <a:pt x="2414" y="599"/>
                </a:lnTo>
                <a:lnTo>
                  <a:pt x="2414" y="593"/>
                </a:lnTo>
                <a:lnTo>
                  <a:pt x="2414" y="589"/>
                </a:lnTo>
                <a:lnTo>
                  <a:pt x="2411" y="585"/>
                </a:lnTo>
                <a:lnTo>
                  <a:pt x="2409" y="579"/>
                </a:lnTo>
                <a:lnTo>
                  <a:pt x="2406" y="575"/>
                </a:lnTo>
                <a:lnTo>
                  <a:pt x="2401" y="570"/>
                </a:lnTo>
                <a:lnTo>
                  <a:pt x="2401" y="570"/>
                </a:lnTo>
                <a:lnTo>
                  <a:pt x="2398" y="571"/>
                </a:lnTo>
                <a:lnTo>
                  <a:pt x="2393" y="571"/>
                </a:lnTo>
                <a:lnTo>
                  <a:pt x="2386" y="569"/>
                </a:lnTo>
                <a:lnTo>
                  <a:pt x="2379" y="568"/>
                </a:lnTo>
                <a:lnTo>
                  <a:pt x="2377" y="569"/>
                </a:lnTo>
                <a:lnTo>
                  <a:pt x="2376" y="570"/>
                </a:lnTo>
                <a:lnTo>
                  <a:pt x="2376" y="570"/>
                </a:lnTo>
                <a:lnTo>
                  <a:pt x="2379" y="573"/>
                </a:lnTo>
                <a:lnTo>
                  <a:pt x="2381" y="577"/>
                </a:lnTo>
                <a:lnTo>
                  <a:pt x="2383" y="582"/>
                </a:lnTo>
                <a:lnTo>
                  <a:pt x="2383" y="586"/>
                </a:lnTo>
                <a:lnTo>
                  <a:pt x="2381" y="591"/>
                </a:lnTo>
                <a:lnTo>
                  <a:pt x="2379" y="595"/>
                </a:lnTo>
                <a:lnTo>
                  <a:pt x="2374" y="606"/>
                </a:lnTo>
                <a:lnTo>
                  <a:pt x="2368" y="616"/>
                </a:lnTo>
                <a:lnTo>
                  <a:pt x="2359" y="626"/>
                </a:lnTo>
                <a:lnTo>
                  <a:pt x="2345" y="644"/>
                </a:lnTo>
                <a:lnTo>
                  <a:pt x="2345" y="644"/>
                </a:lnTo>
                <a:close/>
                <a:moveTo>
                  <a:pt x="148" y="721"/>
                </a:moveTo>
                <a:lnTo>
                  <a:pt x="148" y="721"/>
                </a:lnTo>
                <a:lnTo>
                  <a:pt x="159" y="724"/>
                </a:lnTo>
                <a:lnTo>
                  <a:pt x="172" y="727"/>
                </a:lnTo>
                <a:lnTo>
                  <a:pt x="197" y="731"/>
                </a:lnTo>
                <a:lnTo>
                  <a:pt x="225" y="735"/>
                </a:lnTo>
                <a:lnTo>
                  <a:pt x="253" y="738"/>
                </a:lnTo>
                <a:lnTo>
                  <a:pt x="280" y="741"/>
                </a:lnTo>
                <a:lnTo>
                  <a:pt x="306" y="745"/>
                </a:lnTo>
                <a:lnTo>
                  <a:pt x="318" y="749"/>
                </a:lnTo>
                <a:lnTo>
                  <a:pt x="330" y="753"/>
                </a:lnTo>
                <a:lnTo>
                  <a:pt x="341" y="757"/>
                </a:lnTo>
                <a:lnTo>
                  <a:pt x="350" y="762"/>
                </a:lnTo>
                <a:lnTo>
                  <a:pt x="350" y="762"/>
                </a:lnTo>
                <a:lnTo>
                  <a:pt x="339" y="765"/>
                </a:lnTo>
                <a:lnTo>
                  <a:pt x="326" y="766"/>
                </a:lnTo>
                <a:lnTo>
                  <a:pt x="314" y="767"/>
                </a:lnTo>
                <a:lnTo>
                  <a:pt x="302" y="767"/>
                </a:lnTo>
                <a:lnTo>
                  <a:pt x="278" y="765"/>
                </a:lnTo>
                <a:lnTo>
                  <a:pt x="252" y="761"/>
                </a:lnTo>
                <a:lnTo>
                  <a:pt x="199" y="753"/>
                </a:lnTo>
                <a:lnTo>
                  <a:pt x="170" y="750"/>
                </a:lnTo>
                <a:lnTo>
                  <a:pt x="140" y="749"/>
                </a:lnTo>
                <a:lnTo>
                  <a:pt x="140" y="749"/>
                </a:lnTo>
                <a:lnTo>
                  <a:pt x="140" y="753"/>
                </a:lnTo>
                <a:lnTo>
                  <a:pt x="140" y="757"/>
                </a:lnTo>
                <a:lnTo>
                  <a:pt x="143" y="760"/>
                </a:lnTo>
                <a:lnTo>
                  <a:pt x="144" y="764"/>
                </a:lnTo>
                <a:lnTo>
                  <a:pt x="149" y="768"/>
                </a:lnTo>
                <a:lnTo>
                  <a:pt x="157" y="771"/>
                </a:lnTo>
                <a:lnTo>
                  <a:pt x="164" y="773"/>
                </a:lnTo>
                <a:lnTo>
                  <a:pt x="172" y="774"/>
                </a:lnTo>
                <a:lnTo>
                  <a:pt x="185" y="776"/>
                </a:lnTo>
                <a:lnTo>
                  <a:pt x="185" y="776"/>
                </a:lnTo>
                <a:lnTo>
                  <a:pt x="259" y="790"/>
                </a:lnTo>
                <a:lnTo>
                  <a:pt x="329" y="802"/>
                </a:lnTo>
                <a:lnTo>
                  <a:pt x="395" y="813"/>
                </a:lnTo>
                <a:lnTo>
                  <a:pt x="427" y="819"/>
                </a:lnTo>
                <a:lnTo>
                  <a:pt x="458" y="826"/>
                </a:lnTo>
                <a:lnTo>
                  <a:pt x="458" y="826"/>
                </a:lnTo>
                <a:lnTo>
                  <a:pt x="485" y="833"/>
                </a:lnTo>
                <a:lnTo>
                  <a:pt x="510" y="842"/>
                </a:lnTo>
                <a:lnTo>
                  <a:pt x="559" y="860"/>
                </a:lnTo>
                <a:lnTo>
                  <a:pt x="585" y="868"/>
                </a:lnTo>
                <a:lnTo>
                  <a:pt x="611" y="875"/>
                </a:lnTo>
                <a:lnTo>
                  <a:pt x="639" y="881"/>
                </a:lnTo>
                <a:lnTo>
                  <a:pt x="653" y="883"/>
                </a:lnTo>
                <a:lnTo>
                  <a:pt x="669" y="885"/>
                </a:lnTo>
                <a:lnTo>
                  <a:pt x="669" y="885"/>
                </a:lnTo>
                <a:lnTo>
                  <a:pt x="670" y="879"/>
                </a:lnTo>
                <a:lnTo>
                  <a:pt x="673" y="875"/>
                </a:lnTo>
                <a:lnTo>
                  <a:pt x="678" y="867"/>
                </a:lnTo>
                <a:lnTo>
                  <a:pt x="684" y="861"/>
                </a:lnTo>
                <a:lnTo>
                  <a:pt x="690" y="853"/>
                </a:lnTo>
                <a:lnTo>
                  <a:pt x="690" y="853"/>
                </a:lnTo>
                <a:lnTo>
                  <a:pt x="683" y="849"/>
                </a:lnTo>
                <a:lnTo>
                  <a:pt x="677" y="846"/>
                </a:lnTo>
                <a:lnTo>
                  <a:pt x="662" y="841"/>
                </a:lnTo>
                <a:lnTo>
                  <a:pt x="647" y="837"/>
                </a:lnTo>
                <a:lnTo>
                  <a:pt x="630" y="834"/>
                </a:lnTo>
                <a:lnTo>
                  <a:pt x="596" y="830"/>
                </a:lnTo>
                <a:lnTo>
                  <a:pt x="577" y="827"/>
                </a:lnTo>
                <a:lnTo>
                  <a:pt x="560" y="821"/>
                </a:lnTo>
                <a:lnTo>
                  <a:pt x="560" y="821"/>
                </a:lnTo>
                <a:lnTo>
                  <a:pt x="571" y="818"/>
                </a:lnTo>
                <a:lnTo>
                  <a:pt x="583" y="815"/>
                </a:lnTo>
                <a:lnTo>
                  <a:pt x="596" y="813"/>
                </a:lnTo>
                <a:lnTo>
                  <a:pt x="611" y="813"/>
                </a:lnTo>
                <a:lnTo>
                  <a:pt x="626" y="813"/>
                </a:lnTo>
                <a:lnTo>
                  <a:pt x="641" y="814"/>
                </a:lnTo>
                <a:lnTo>
                  <a:pt x="654" y="816"/>
                </a:lnTo>
                <a:lnTo>
                  <a:pt x="669" y="818"/>
                </a:lnTo>
                <a:lnTo>
                  <a:pt x="669" y="818"/>
                </a:lnTo>
                <a:lnTo>
                  <a:pt x="678" y="821"/>
                </a:lnTo>
                <a:lnTo>
                  <a:pt x="687" y="825"/>
                </a:lnTo>
                <a:lnTo>
                  <a:pt x="702" y="832"/>
                </a:lnTo>
                <a:lnTo>
                  <a:pt x="709" y="834"/>
                </a:lnTo>
                <a:lnTo>
                  <a:pt x="715" y="835"/>
                </a:lnTo>
                <a:lnTo>
                  <a:pt x="719" y="835"/>
                </a:lnTo>
                <a:lnTo>
                  <a:pt x="722" y="833"/>
                </a:lnTo>
                <a:lnTo>
                  <a:pt x="725" y="832"/>
                </a:lnTo>
                <a:lnTo>
                  <a:pt x="728" y="829"/>
                </a:lnTo>
                <a:lnTo>
                  <a:pt x="728" y="829"/>
                </a:lnTo>
                <a:lnTo>
                  <a:pt x="720" y="821"/>
                </a:lnTo>
                <a:lnTo>
                  <a:pt x="711" y="815"/>
                </a:lnTo>
                <a:lnTo>
                  <a:pt x="692" y="803"/>
                </a:lnTo>
                <a:lnTo>
                  <a:pt x="670" y="792"/>
                </a:lnTo>
                <a:lnTo>
                  <a:pt x="647" y="784"/>
                </a:lnTo>
                <a:lnTo>
                  <a:pt x="623" y="776"/>
                </a:lnTo>
                <a:lnTo>
                  <a:pt x="598" y="770"/>
                </a:lnTo>
                <a:lnTo>
                  <a:pt x="572" y="766"/>
                </a:lnTo>
                <a:lnTo>
                  <a:pt x="546" y="762"/>
                </a:lnTo>
                <a:lnTo>
                  <a:pt x="546" y="762"/>
                </a:lnTo>
                <a:lnTo>
                  <a:pt x="540" y="762"/>
                </a:lnTo>
                <a:lnTo>
                  <a:pt x="533" y="762"/>
                </a:lnTo>
                <a:lnTo>
                  <a:pt x="517" y="764"/>
                </a:lnTo>
                <a:lnTo>
                  <a:pt x="510" y="764"/>
                </a:lnTo>
                <a:lnTo>
                  <a:pt x="503" y="761"/>
                </a:lnTo>
                <a:lnTo>
                  <a:pt x="500" y="760"/>
                </a:lnTo>
                <a:lnTo>
                  <a:pt x="498" y="758"/>
                </a:lnTo>
                <a:lnTo>
                  <a:pt x="496" y="755"/>
                </a:lnTo>
                <a:lnTo>
                  <a:pt x="494" y="752"/>
                </a:lnTo>
                <a:lnTo>
                  <a:pt x="494" y="752"/>
                </a:lnTo>
                <a:lnTo>
                  <a:pt x="514" y="750"/>
                </a:lnTo>
                <a:lnTo>
                  <a:pt x="533" y="749"/>
                </a:lnTo>
                <a:lnTo>
                  <a:pt x="553" y="749"/>
                </a:lnTo>
                <a:lnTo>
                  <a:pt x="571" y="750"/>
                </a:lnTo>
                <a:lnTo>
                  <a:pt x="589" y="752"/>
                </a:lnTo>
                <a:lnTo>
                  <a:pt x="606" y="754"/>
                </a:lnTo>
                <a:lnTo>
                  <a:pt x="623" y="758"/>
                </a:lnTo>
                <a:lnTo>
                  <a:pt x="639" y="762"/>
                </a:lnTo>
                <a:lnTo>
                  <a:pt x="656" y="768"/>
                </a:lnTo>
                <a:lnTo>
                  <a:pt x="672" y="773"/>
                </a:lnTo>
                <a:lnTo>
                  <a:pt x="702" y="785"/>
                </a:lnTo>
                <a:lnTo>
                  <a:pt x="729" y="798"/>
                </a:lnTo>
                <a:lnTo>
                  <a:pt x="756" y="812"/>
                </a:lnTo>
                <a:lnTo>
                  <a:pt x="756" y="812"/>
                </a:lnTo>
                <a:lnTo>
                  <a:pt x="763" y="809"/>
                </a:lnTo>
                <a:lnTo>
                  <a:pt x="769" y="806"/>
                </a:lnTo>
                <a:lnTo>
                  <a:pt x="784" y="804"/>
                </a:lnTo>
                <a:lnTo>
                  <a:pt x="798" y="802"/>
                </a:lnTo>
                <a:lnTo>
                  <a:pt x="802" y="800"/>
                </a:lnTo>
                <a:lnTo>
                  <a:pt x="805" y="798"/>
                </a:lnTo>
                <a:lnTo>
                  <a:pt x="805" y="798"/>
                </a:lnTo>
                <a:lnTo>
                  <a:pt x="804" y="790"/>
                </a:lnTo>
                <a:lnTo>
                  <a:pt x="801" y="785"/>
                </a:lnTo>
                <a:lnTo>
                  <a:pt x="797" y="781"/>
                </a:lnTo>
                <a:lnTo>
                  <a:pt x="794" y="776"/>
                </a:lnTo>
                <a:lnTo>
                  <a:pt x="789" y="772"/>
                </a:lnTo>
                <a:lnTo>
                  <a:pt x="785" y="768"/>
                </a:lnTo>
                <a:lnTo>
                  <a:pt x="782" y="762"/>
                </a:lnTo>
                <a:lnTo>
                  <a:pt x="781" y="755"/>
                </a:lnTo>
                <a:lnTo>
                  <a:pt x="781" y="755"/>
                </a:lnTo>
                <a:lnTo>
                  <a:pt x="764" y="744"/>
                </a:lnTo>
                <a:lnTo>
                  <a:pt x="747" y="735"/>
                </a:lnTo>
                <a:lnTo>
                  <a:pt x="728" y="725"/>
                </a:lnTo>
                <a:lnTo>
                  <a:pt x="710" y="716"/>
                </a:lnTo>
                <a:lnTo>
                  <a:pt x="692" y="709"/>
                </a:lnTo>
                <a:lnTo>
                  <a:pt x="674" y="701"/>
                </a:lnTo>
                <a:lnTo>
                  <a:pt x="654" y="696"/>
                </a:lnTo>
                <a:lnTo>
                  <a:pt x="636" y="690"/>
                </a:lnTo>
                <a:lnTo>
                  <a:pt x="597" y="680"/>
                </a:lnTo>
                <a:lnTo>
                  <a:pt x="557" y="674"/>
                </a:lnTo>
                <a:lnTo>
                  <a:pt x="517" y="667"/>
                </a:lnTo>
                <a:lnTo>
                  <a:pt x="476" y="663"/>
                </a:lnTo>
                <a:lnTo>
                  <a:pt x="435" y="660"/>
                </a:lnTo>
                <a:lnTo>
                  <a:pt x="392" y="658"/>
                </a:lnTo>
                <a:lnTo>
                  <a:pt x="306" y="653"/>
                </a:lnTo>
                <a:lnTo>
                  <a:pt x="263" y="651"/>
                </a:lnTo>
                <a:lnTo>
                  <a:pt x="219" y="649"/>
                </a:lnTo>
                <a:lnTo>
                  <a:pt x="175" y="645"/>
                </a:lnTo>
                <a:lnTo>
                  <a:pt x="130" y="639"/>
                </a:lnTo>
                <a:lnTo>
                  <a:pt x="130" y="639"/>
                </a:lnTo>
                <a:lnTo>
                  <a:pt x="134" y="654"/>
                </a:lnTo>
                <a:lnTo>
                  <a:pt x="136" y="668"/>
                </a:lnTo>
                <a:lnTo>
                  <a:pt x="140" y="692"/>
                </a:lnTo>
                <a:lnTo>
                  <a:pt x="140" y="692"/>
                </a:lnTo>
                <a:lnTo>
                  <a:pt x="142" y="686"/>
                </a:lnTo>
                <a:lnTo>
                  <a:pt x="144" y="683"/>
                </a:lnTo>
                <a:lnTo>
                  <a:pt x="147" y="680"/>
                </a:lnTo>
                <a:lnTo>
                  <a:pt x="151" y="678"/>
                </a:lnTo>
                <a:lnTo>
                  <a:pt x="151" y="678"/>
                </a:lnTo>
                <a:lnTo>
                  <a:pt x="160" y="682"/>
                </a:lnTo>
                <a:lnTo>
                  <a:pt x="169" y="685"/>
                </a:lnTo>
                <a:lnTo>
                  <a:pt x="192" y="691"/>
                </a:lnTo>
                <a:lnTo>
                  <a:pt x="217" y="696"/>
                </a:lnTo>
                <a:lnTo>
                  <a:pt x="242" y="699"/>
                </a:lnTo>
                <a:lnTo>
                  <a:pt x="269" y="704"/>
                </a:lnTo>
                <a:lnTo>
                  <a:pt x="295" y="709"/>
                </a:lnTo>
                <a:lnTo>
                  <a:pt x="319" y="715"/>
                </a:lnTo>
                <a:lnTo>
                  <a:pt x="330" y="720"/>
                </a:lnTo>
                <a:lnTo>
                  <a:pt x="340" y="724"/>
                </a:lnTo>
                <a:lnTo>
                  <a:pt x="340" y="724"/>
                </a:lnTo>
                <a:lnTo>
                  <a:pt x="316" y="724"/>
                </a:lnTo>
                <a:lnTo>
                  <a:pt x="289" y="722"/>
                </a:lnTo>
                <a:lnTo>
                  <a:pt x="263" y="719"/>
                </a:lnTo>
                <a:lnTo>
                  <a:pt x="234" y="715"/>
                </a:lnTo>
                <a:lnTo>
                  <a:pt x="182" y="706"/>
                </a:lnTo>
                <a:lnTo>
                  <a:pt x="144" y="699"/>
                </a:lnTo>
                <a:lnTo>
                  <a:pt x="144" y="699"/>
                </a:lnTo>
                <a:lnTo>
                  <a:pt x="146" y="700"/>
                </a:lnTo>
                <a:lnTo>
                  <a:pt x="148" y="701"/>
                </a:lnTo>
                <a:lnTo>
                  <a:pt x="148" y="705"/>
                </a:lnTo>
                <a:lnTo>
                  <a:pt x="148" y="708"/>
                </a:lnTo>
                <a:lnTo>
                  <a:pt x="147" y="714"/>
                </a:lnTo>
                <a:lnTo>
                  <a:pt x="148" y="721"/>
                </a:lnTo>
                <a:lnTo>
                  <a:pt x="148" y="721"/>
                </a:lnTo>
                <a:close/>
                <a:moveTo>
                  <a:pt x="32" y="798"/>
                </a:moveTo>
                <a:lnTo>
                  <a:pt x="32" y="798"/>
                </a:lnTo>
                <a:lnTo>
                  <a:pt x="66" y="809"/>
                </a:lnTo>
                <a:lnTo>
                  <a:pt x="103" y="818"/>
                </a:lnTo>
                <a:lnTo>
                  <a:pt x="143" y="828"/>
                </a:lnTo>
                <a:lnTo>
                  <a:pt x="185" y="836"/>
                </a:lnTo>
                <a:lnTo>
                  <a:pt x="227" y="844"/>
                </a:lnTo>
                <a:lnTo>
                  <a:pt x="269" y="850"/>
                </a:lnTo>
                <a:lnTo>
                  <a:pt x="308" y="856"/>
                </a:lnTo>
                <a:lnTo>
                  <a:pt x="344" y="860"/>
                </a:lnTo>
                <a:lnTo>
                  <a:pt x="344" y="860"/>
                </a:lnTo>
                <a:lnTo>
                  <a:pt x="375" y="872"/>
                </a:lnTo>
                <a:lnTo>
                  <a:pt x="406" y="880"/>
                </a:lnTo>
                <a:lnTo>
                  <a:pt x="438" y="889"/>
                </a:lnTo>
                <a:lnTo>
                  <a:pt x="471" y="896"/>
                </a:lnTo>
                <a:lnTo>
                  <a:pt x="505" y="902"/>
                </a:lnTo>
                <a:lnTo>
                  <a:pt x="538" y="907"/>
                </a:lnTo>
                <a:lnTo>
                  <a:pt x="606" y="917"/>
                </a:lnTo>
                <a:lnTo>
                  <a:pt x="606" y="917"/>
                </a:lnTo>
                <a:lnTo>
                  <a:pt x="620" y="919"/>
                </a:lnTo>
                <a:lnTo>
                  <a:pt x="635" y="921"/>
                </a:lnTo>
                <a:lnTo>
                  <a:pt x="643" y="921"/>
                </a:lnTo>
                <a:lnTo>
                  <a:pt x="650" y="920"/>
                </a:lnTo>
                <a:lnTo>
                  <a:pt x="657" y="918"/>
                </a:lnTo>
                <a:lnTo>
                  <a:pt x="662" y="912"/>
                </a:lnTo>
                <a:lnTo>
                  <a:pt x="662" y="912"/>
                </a:lnTo>
                <a:lnTo>
                  <a:pt x="653" y="905"/>
                </a:lnTo>
                <a:lnTo>
                  <a:pt x="644" y="900"/>
                </a:lnTo>
                <a:lnTo>
                  <a:pt x="633" y="895"/>
                </a:lnTo>
                <a:lnTo>
                  <a:pt x="622" y="892"/>
                </a:lnTo>
                <a:lnTo>
                  <a:pt x="600" y="889"/>
                </a:lnTo>
                <a:lnTo>
                  <a:pt x="578" y="885"/>
                </a:lnTo>
                <a:lnTo>
                  <a:pt x="578" y="885"/>
                </a:lnTo>
                <a:lnTo>
                  <a:pt x="477" y="861"/>
                </a:lnTo>
                <a:lnTo>
                  <a:pt x="378" y="836"/>
                </a:lnTo>
                <a:lnTo>
                  <a:pt x="328" y="824"/>
                </a:lnTo>
                <a:lnTo>
                  <a:pt x="276" y="812"/>
                </a:lnTo>
                <a:lnTo>
                  <a:pt x="224" y="801"/>
                </a:lnTo>
                <a:lnTo>
                  <a:pt x="168" y="790"/>
                </a:lnTo>
                <a:lnTo>
                  <a:pt x="168" y="790"/>
                </a:lnTo>
                <a:lnTo>
                  <a:pt x="163" y="792"/>
                </a:lnTo>
                <a:lnTo>
                  <a:pt x="157" y="794"/>
                </a:lnTo>
                <a:lnTo>
                  <a:pt x="151" y="794"/>
                </a:lnTo>
                <a:lnTo>
                  <a:pt x="146" y="792"/>
                </a:lnTo>
                <a:lnTo>
                  <a:pt x="134" y="789"/>
                </a:lnTo>
                <a:lnTo>
                  <a:pt x="123" y="787"/>
                </a:lnTo>
                <a:lnTo>
                  <a:pt x="123" y="787"/>
                </a:lnTo>
                <a:lnTo>
                  <a:pt x="119" y="771"/>
                </a:lnTo>
                <a:lnTo>
                  <a:pt x="115" y="758"/>
                </a:lnTo>
                <a:lnTo>
                  <a:pt x="111" y="747"/>
                </a:lnTo>
                <a:lnTo>
                  <a:pt x="105" y="738"/>
                </a:lnTo>
                <a:lnTo>
                  <a:pt x="105" y="738"/>
                </a:lnTo>
                <a:lnTo>
                  <a:pt x="83" y="750"/>
                </a:lnTo>
                <a:lnTo>
                  <a:pt x="71" y="756"/>
                </a:lnTo>
                <a:lnTo>
                  <a:pt x="60" y="762"/>
                </a:lnTo>
                <a:lnTo>
                  <a:pt x="51" y="770"/>
                </a:lnTo>
                <a:lnTo>
                  <a:pt x="42" y="779"/>
                </a:lnTo>
                <a:lnTo>
                  <a:pt x="36" y="787"/>
                </a:lnTo>
                <a:lnTo>
                  <a:pt x="33" y="792"/>
                </a:lnTo>
                <a:lnTo>
                  <a:pt x="32" y="798"/>
                </a:lnTo>
                <a:lnTo>
                  <a:pt x="32" y="798"/>
                </a:lnTo>
                <a:close/>
                <a:moveTo>
                  <a:pt x="893" y="923"/>
                </a:moveTo>
                <a:lnTo>
                  <a:pt x="893" y="923"/>
                </a:lnTo>
                <a:lnTo>
                  <a:pt x="892" y="915"/>
                </a:lnTo>
                <a:lnTo>
                  <a:pt x="890" y="905"/>
                </a:lnTo>
                <a:lnTo>
                  <a:pt x="888" y="897"/>
                </a:lnTo>
                <a:lnTo>
                  <a:pt x="885" y="889"/>
                </a:lnTo>
                <a:lnTo>
                  <a:pt x="880" y="882"/>
                </a:lnTo>
                <a:lnTo>
                  <a:pt x="876" y="875"/>
                </a:lnTo>
                <a:lnTo>
                  <a:pt x="871" y="868"/>
                </a:lnTo>
                <a:lnTo>
                  <a:pt x="865" y="863"/>
                </a:lnTo>
                <a:lnTo>
                  <a:pt x="859" y="858"/>
                </a:lnTo>
                <a:lnTo>
                  <a:pt x="853" y="853"/>
                </a:lnTo>
                <a:lnTo>
                  <a:pt x="846" y="849"/>
                </a:lnTo>
                <a:lnTo>
                  <a:pt x="839" y="846"/>
                </a:lnTo>
                <a:lnTo>
                  <a:pt x="824" y="841"/>
                </a:lnTo>
                <a:lnTo>
                  <a:pt x="808" y="837"/>
                </a:lnTo>
                <a:lnTo>
                  <a:pt x="791" y="836"/>
                </a:lnTo>
                <a:lnTo>
                  <a:pt x="775" y="837"/>
                </a:lnTo>
                <a:lnTo>
                  <a:pt x="759" y="842"/>
                </a:lnTo>
                <a:lnTo>
                  <a:pt x="752" y="845"/>
                </a:lnTo>
                <a:lnTo>
                  <a:pt x="744" y="848"/>
                </a:lnTo>
                <a:lnTo>
                  <a:pt x="738" y="852"/>
                </a:lnTo>
                <a:lnTo>
                  <a:pt x="730" y="857"/>
                </a:lnTo>
                <a:lnTo>
                  <a:pt x="724" y="862"/>
                </a:lnTo>
                <a:lnTo>
                  <a:pt x="719" y="868"/>
                </a:lnTo>
                <a:lnTo>
                  <a:pt x="713" y="875"/>
                </a:lnTo>
                <a:lnTo>
                  <a:pt x="708" y="882"/>
                </a:lnTo>
                <a:lnTo>
                  <a:pt x="704" y="890"/>
                </a:lnTo>
                <a:lnTo>
                  <a:pt x="700" y="898"/>
                </a:lnTo>
                <a:lnTo>
                  <a:pt x="700" y="898"/>
                </a:lnTo>
                <a:lnTo>
                  <a:pt x="709" y="897"/>
                </a:lnTo>
                <a:lnTo>
                  <a:pt x="719" y="895"/>
                </a:lnTo>
                <a:lnTo>
                  <a:pt x="737" y="888"/>
                </a:lnTo>
                <a:lnTo>
                  <a:pt x="755" y="879"/>
                </a:lnTo>
                <a:lnTo>
                  <a:pt x="774" y="871"/>
                </a:lnTo>
                <a:lnTo>
                  <a:pt x="784" y="867"/>
                </a:lnTo>
                <a:lnTo>
                  <a:pt x="794" y="865"/>
                </a:lnTo>
                <a:lnTo>
                  <a:pt x="803" y="863"/>
                </a:lnTo>
                <a:lnTo>
                  <a:pt x="813" y="863"/>
                </a:lnTo>
                <a:lnTo>
                  <a:pt x="824" y="864"/>
                </a:lnTo>
                <a:lnTo>
                  <a:pt x="833" y="866"/>
                </a:lnTo>
                <a:lnTo>
                  <a:pt x="844" y="872"/>
                </a:lnTo>
                <a:lnTo>
                  <a:pt x="855" y="878"/>
                </a:lnTo>
                <a:lnTo>
                  <a:pt x="855" y="878"/>
                </a:lnTo>
                <a:lnTo>
                  <a:pt x="859" y="883"/>
                </a:lnTo>
                <a:lnTo>
                  <a:pt x="862" y="889"/>
                </a:lnTo>
                <a:lnTo>
                  <a:pt x="869" y="901"/>
                </a:lnTo>
                <a:lnTo>
                  <a:pt x="873" y="913"/>
                </a:lnTo>
                <a:lnTo>
                  <a:pt x="875" y="926"/>
                </a:lnTo>
                <a:lnTo>
                  <a:pt x="876" y="939"/>
                </a:lnTo>
                <a:lnTo>
                  <a:pt x="877" y="952"/>
                </a:lnTo>
                <a:lnTo>
                  <a:pt x="879" y="976"/>
                </a:lnTo>
                <a:lnTo>
                  <a:pt x="879" y="976"/>
                </a:lnTo>
                <a:lnTo>
                  <a:pt x="880" y="968"/>
                </a:lnTo>
                <a:lnTo>
                  <a:pt x="882" y="961"/>
                </a:lnTo>
                <a:lnTo>
                  <a:pt x="887" y="948"/>
                </a:lnTo>
                <a:lnTo>
                  <a:pt x="891" y="936"/>
                </a:lnTo>
                <a:lnTo>
                  <a:pt x="892" y="930"/>
                </a:lnTo>
                <a:lnTo>
                  <a:pt x="893" y="923"/>
                </a:lnTo>
                <a:lnTo>
                  <a:pt x="893" y="923"/>
                </a:lnTo>
                <a:close/>
                <a:moveTo>
                  <a:pt x="1435" y="1133"/>
                </a:moveTo>
                <a:lnTo>
                  <a:pt x="1435" y="1133"/>
                </a:lnTo>
                <a:lnTo>
                  <a:pt x="1414" y="1123"/>
                </a:lnTo>
                <a:lnTo>
                  <a:pt x="1391" y="1113"/>
                </a:lnTo>
                <a:lnTo>
                  <a:pt x="1370" y="1100"/>
                </a:lnTo>
                <a:lnTo>
                  <a:pt x="1348" y="1086"/>
                </a:lnTo>
                <a:lnTo>
                  <a:pt x="1327" y="1072"/>
                </a:lnTo>
                <a:lnTo>
                  <a:pt x="1305" y="1057"/>
                </a:lnTo>
                <a:lnTo>
                  <a:pt x="1267" y="1028"/>
                </a:lnTo>
                <a:lnTo>
                  <a:pt x="1267" y="1028"/>
                </a:lnTo>
                <a:lnTo>
                  <a:pt x="1208" y="984"/>
                </a:lnTo>
                <a:lnTo>
                  <a:pt x="1178" y="964"/>
                </a:lnTo>
                <a:lnTo>
                  <a:pt x="1148" y="944"/>
                </a:lnTo>
                <a:lnTo>
                  <a:pt x="1148" y="944"/>
                </a:lnTo>
                <a:lnTo>
                  <a:pt x="1122" y="927"/>
                </a:lnTo>
                <a:lnTo>
                  <a:pt x="1093" y="911"/>
                </a:lnTo>
                <a:lnTo>
                  <a:pt x="1065" y="895"/>
                </a:lnTo>
                <a:lnTo>
                  <a:pt x="1033" y="880"/>
                </a:lnTo>
                <a:lnTo>
                  <a:pt x="1017" y="874"/>
                </a:lnTo>
                <a:lnTo>
                  <a:pt x="1001" y="867"/>
                </a:lnTo>
                <a:lnTo>
                  <a:pt x="985" y="862"/>
                </a:lnTo>
                <a:lnTo>
                  <a:pt x="968" y="858"/>
                </a:lnTo>
                <a:lnTo>
                  <a:pt x="952" y="856"/>
                </a:lnTo>
                <a:lnTo>
                  <a:pt x="936" y="853"/>
                </a:lnTo>
                <a:lnTo>
                  <a:pt x="920" y="852"/>
                </a:lnTo>
                <a:lnTo>
                  <a:pt x="903" y="853"/>
                </a:lnTo>
                <a:lnTo>
                  <a:pt x="903" y="853"/>
                </a:lnTo>
                <a:lnTo>
                  <a:pt x="901" y="853"/>
                </a:lnTo>
                <a:lnTo>
                  <a:pt x="900" y="855"/>
                </a:lnTo>
                <a:lnTo>
                  <a:pt x="900" y="857"/>
                </a:lnTo>
                <a:lnTo>
                  <a:pt x="900" y="857"/>
                </a:lnTo>
                <a:lnTo>
                  <a:pt x="907" y="863"/>
                </a:lnTo>
                <a:lnTo>
                  <a:pt x="916" y="867"/>
                </a:lnTo>
                <a:lnTo>
                  <a:pt x="924" y="872"/>
                </a:lnTo>
                <a:lnTo>
                  <a:pt x="934" y="875"/>
                </a:lnTo>
                <a:lnTo>
                  <a:pt x="954" y="881"/>
                </a:lnTo>
                <a:lnTo>
                  <a:pt x="976" y="886"/>
                </a:lnTo>
                <a:lnTo>
                  <a:pt x="997" y="891"/>
                </a:lnTo>
                <a:lnTo>
                  <a:pt x="1017" y="897"/>
                </a:lnTo>
                <a:lnTo>
                  <a:pt x="1027" y="901"/>
                </a:lnTo>
                <a:lnTo>
                  <a:pt x="1036" y="905"/>
                </a:lnTo>
                <a:lnTo>
                  <a:pt x="1043" y="910"/>
                </a:lnTo>
                <a:lnTo>
                  <a:pt x="1051" y="917"/>
                </a:lnTo>
                <a:lnTo>
                  <a:pt x="1051" y="917"/>
                </a:lnTo>
                <a:lnTo>
                  <a:pt x="1044" y="919"/>
                </a:lnTo>
                <a:lnTo>
                  <a:pt x="1037" y="920"/>
                </a:lnTo>
                <a:lnTo>
                  <a:pt x="1029" y="920"/>
                </a:lnTo>
                <a:lnTo>
                  <a:pt x="1021" y="919"/>
                </a:lnTo>
                <a:lnTo>
                  <a:pt x="1002" y="913"/>
                </a:lnTo>
                <a:lnTo>
                  <a:pt x="984" y="908"/>
                </a:lnTo>
                <a:lnTo>
                  <a:pt x="966" y="903"/>
                </a:lnTo>
                <a:lnTo>
                  <a:pt x="957" y="902"/>
                </a:lnTo>
                <a:lnTo>
                  <a:pt x="949" y="901"/>
                </a:lnTo>
                <a:lnTo>
                  <a:pt x="940" y="902"/>
                </a:lnTo>
                <a:lnTo>
                  <a:pt x="933" y="904"/>
                </a:lnTo>
                <a:lnTo>
                  <a:pt x="926" y="907"/>
                </a:lnTo>
                <a:lnTo>
                  <a:pt x="921" y="912"/>
                </a:lnTo>
                <a:lnTo>
                  <a:pt x="921" y="912"/>
                </a:lnTo>
                <a:lnTo>
                  <a:pt x="976" y="928"/>
                </a:lnTo>
                <a:lnTo>
                  <a:pt x="1002" y="936"/>
                </a:lnTo>
                <a:lnTo>
                  <a:pt x="1027" y="943"/>
                </a:lnTo>
                <a:lnTo>
                  <a:pt x="1052" y="952"/>
                </a:lnTo>
                <a:lnTo>
                  <a:pt x="1075" y="962"/>
                </a:lnTo>
                <a:lnTo>
                  <a:pt x="1098" y="973"/>
                </a:lnTo>
                <a:lnTo>
                  <a:pt x="1120" y="986"/>
                </a:lnTo>
                <a:lnTo>
                  <a:pt x="1120" y="986"/>
                </a:lnTo>
                <a:lnTo>
                  <a:pt x="1134" y="996"/>
                </a:lnTo>
                <a:lnTo>
                  <a:pt x="1147" y="1007"/>
                </a:lnTo>
                <a:lnTo>
                  <a:pt x="1173" y="1029"/>
                </a:lnTo>
                <a:lnTo>
                  <a:pt x="1184" y="1041"/>
                </a:lnTo>
                <a:lnTo>
                  <a:pt x="1197" y="1052"/>
                </a:lnTo>
                <a:lnTo>
                  <a:pt x="1211" y="1061"/>
                </a:lnTo>
                <a:lnTo>
                  <a:pt x="1225" y="1070"/>
                </a:lnTo>
                <a:lnTo>
                  <a:pt x="1225" y="1070"/>
                </a:lnTo>
                <a:lnTo>
                  <a:pt x="1228" y="1076"/>
                </a:lnTo>
                <a:lnTo>
                  <a:pt x="1232" y="1082"/>
                </a:lnTo>
                <a:lnTo>
                  <a:pt x="1239" y="1094"/>
                </a:lnTo>
                <a:lnTo>
                  <a:pt x="1242" y="1100"/>
                </a:lnTo>
                <a:lnTo>
                  <a:pt x="1244" y="1106"/>
                </a:lnTo>
                <a:lnTo>
                  <a:pt x="1244" y="1113"/>
                </a:lnTo>
                <a:lnTo>
                  <a:pt x="1243" y="1119"/>
                </a:lnTo>
                <a:lnTo>
                  <a:pt x="1243" y="1119"/>
                </a:lnTo>
                <a:lnTo>
                  <a:pt x="1234" y="1119"/>
                </a:lnTo>
                <a:lnTo>
                  <a:pt x="1227" y="1117"/>
                </a:lnTo>
                <a:lnTo>
                  <a:pt x="1222" y="1113"/>
                </a:lnTo>
                <a:lnTo>
                  <a:pt x="1218" y="1107"/>
                </a:lnTo>
                <a:lnTo>
                  <a:pt x="1210" y="1097"/>
                </a:lnTo>
                <a:lnTo>
                  <a:pt x="1206" y="1091"/>
                </a:lnTo>
                <a:lnTo>
                  <a:pt x="1200" y="1088"/>
                </a:lnTo>
                <a:lnTo>
                  <a:pt x="1200" y="1088"/>
                </a:lnTo>
                <a:lnTo>
                  <a:pt x="1188" y="1103"/>
                </a:lnTo>
                <a:lnTo>
                  <a:pt x="1174" y="1120"/>
                </a:lnTo>
                <a:lnTo>
                  <a:pt x="1167" y="1130"/>
                </a:lnTo>
                <a:lnTo>
                  <a:pt x="1162" y="1139"/>
                </a:lnTo>
                <a:lnTo>
                  <a:pt x="1160" y="1148"/>
                </a:lnTo>
                <a:lnTo>
                  <a:pt x="1159" y="1153"/>
                </a:lnTo>
                <a:lnTo>
                  <a:pt x="1159" y="1158"/>
                </a:lnTo>
                <a:lnTo>
                  <a:pt x="1159" y="1158"/>
                </a:lnTo>
                <a:lnTo>
                  <a:pt x="1163" y="1158"/>
                </a:lnTo>
                <a:lnTo>
                  <a:pt x="1166" y="1158"/>
                </a:lnTo>
                <a:lnTo>
                  <a:pt x="1174" y="1160"/>
                </a:lnTo>
                <a:lnTo>
                  <a:pt x="1181" y="1164"/>
                </a:lnTo>
                <a:lnTo>
                  <a:pt x="1190" y="1168"/>
                </a:lnTo>
                <a:lnTo>
                  <a:pt x="1197" y="1174"/>
                </a:lnTo>
                <a:lnTo>
                  <a:pt x="1206" y="1178"/>
                </a:lnTo>
                <a:lnTo>
                  <a:pt x="1215" y="1181"/>
                </a:lnTo>
                <a:lnTo>
                  <a:pt x="1225" y="1182"/>
                </a:lnTo>
                <a:lnTo>
                  <a:pt x="1225" y="1182"/>
                </a:lnTo>
                <a:lnTo>
                  <a:pt x="1315" y="1228"/>
                </a:lnTo>
                <a:lnTo>
                  <a:pt x="1362" y="1251"/>
                </a:lnTo>
                <a:lnTo>
                  <a:pt x="1409" y="1273"/>
                </a:lnTo>
                <a:lnTo>
                  <a:pt x="1459" y="1295"/>
                </a:lnTo>
                <a:lnTo>
                  <a:pt x="1483" y="1304"/>
                </a:lnTo>
                <a:lnTo>
                  <a:pt x="1509" y="1314"/>
                </a:lnTo>
                <a:lnTo>
                  <a:pt x="1533" y="1322"/>
                </a:lnTo>
                <a:lnTo>
                  <a:pt x="1559" y="1330"/>
                </a:lnTo>
                <a:lnTo>
                  <a:pt x="1585" y="1337"/>
                </a:lnTo>
                <a:lnTo>
                  <a:pt x="1611" y="1343"/>
                </a:lnTo>
                <a:lnTo>
                  <a:pt x="1611" y="1343"/>
                </a:lnTo>
                <a:lnTo>
                  <a:pt x="1620" y="1346"/>
                </a:lnTo>
                <a:lnTo>
                  <a:pt x="1629" y="1347"/>
                </a:lnTo>
                <a:lnTo>
                  <a:pt x="1633" y="1347"/>
                </a:lnTo>
                <a:lnTo>
                  <a:pt x="1636" y="1347"/>
                </a:lnTo>
                <a:lnTo>
                  <a:pt x="1639" y="1346"/>
                </a:lnTo>
                <a:lnTo>
                  <a:pt x="1642" y="1343"/>
                </a:lnTo>
                <a:lnTo>
                  <a:pt x="1642" y="1343"/>
                </a:lnTo>
                <a:lnTo>
                  <a:pt x="1637" y="1339"/>
                </a:lnTo>
                <a:lnTo>
                  <a:pt x="1633" y="1334"/>
                </a:lnTo>
                <a:lnTo>
                  <a:pt x="1623" y="1327"/>
                </a:lnTo>
                <a:lnTo>
                  <a:pt x="1612" y="1321"/>
                </a:lnTo>
                <a:lnTo>
                  <a:pt x="1600" y="1317"/>
                </a:lnTo>
                <a:lnTo>
                  <a:pt x="1575" y="1312"/>
                </a:lnTo>
                <a:lnTo>
                  <a:pt x="1562" y="1309"/>
                </a:lnTo>
                <a:lnTo>
                  <a:pt x="1551" y="1304"/>
                </a:lnTo>
                <a:lnTo>
                  <a:pt x="1551" y="1304"/>
                </a:lnTo>
                <a:lnTo>
                  <a:pt x="1526" y="1296"/>
                </a:lnTo>
                <a:lnTo>
                  <a:pt x="1501" y="1286"/>
                </a:lnTo>
                <a:lnTo>
                  <a:pt x="1478" y="1276"/>
                </a:lnTo>
                <a:lnTo>
                  <a:pt x="1454" y="1266"/>
                </a:lnTo>
                <a:lnTo>
                  <a:pt x="1410" y="1244"/>
                </a:lnTo>
                <a:lnTo>
                  <a:pt x="1369" y="1221"/>
                </a:lnTo>
                <a:lnTo>
                  <a:pt x="1369" y="1221"/>
                </a:lnTo>
                <a:lnTo>
                  <a:pt x="1346" y="1209"/>
                </a:lnTo>
                <a:lnTo>
                  <a:pt x="1335" y="1203"/>
                </a:lnTo>
                <a:lnTo>
                  <a:pt x="1325" y="1196"/>
                </a:lnTo>
                <a:lnTo>
                  <a:pt x="1314" y="1190"/>
                </a:lnTo>
                <a:lnTo>
                  <a:pt x="1304" y="1181"/>
                </a:lnTo>
                <a:lnTo>
                  <a:pt x="1297" y="1173"/>
                </a:lnTo>
                <a:lnTo>
                  <a:pt x="1295" y="1167"/>
                </a:lnTo>
                <a:lnTo>
                  <a:pt x="1291" y="1161"/>
                </a:lnTo>
                <a:lnTo>
                  <a:pt x="1291" y="1161"/>
                </a:lnTo>
                <a:lnTo>
                  <a:pt x="1300" y="1163"/>
                </a:lnTo>
                <a:lnTo>
                  <a:pt x="1308" y="1165"/>
                </a:lnTo>
                <a:lnTo>
                  <a:pt x="1323" y="1170"/>
                </a:lnTo>
                <a:lnTo>
                  <a:pt x="1336" y="1178"/>
                </a:lnTo>
                <a:lnTo>
                  <a:pt x="1350" y="1186"/>
                </a:lnTo>
                <a:lnTo>
                  <a:pt x="1376" y="1206"/>
                </a:lnTo>
                <a:lnTo>
                  <a:pt x="1390" y="1215"/>
                </a:lnTo>
                <a:lnTo>
                  <a:pt x="1404" y="1224"/>
                </a:lnTo>
                <a:lnTo>
                  <a:pt x="1404" y="1224"/>
                </a:lnTo>
                <a:lnTo>
                  <a:pt x="1433" y="1239"/>
                </a:lnTo>
                <a:lnTo>
                  <a:pt x="1463" y="1254"/>
                </a:lnTo>
                <a:lnTo>
                  <a:pt x="1494" y="1266"/>
                </a:lnTo>
                <a:lnTo>
                  <a:pt x="1526" y="1277"/>
                </a:lnTo>
                <a:lnTo>
                  <a:pt x="1558" y="1286"/>
                </a:lnTo>
                <a:lnTo>
                  <a:pt x="1591" y="1294"/>
                </a:lnTo>
                <a:lnTo>
                  <a:pt x="1626" y="1299"/>
                </a:lnTo>
                <a:lnTo>
                  <a:pt x="1659" y="1301"/>
                </a:lnTo>
                <a:lnTo>
                  <a:pt x="1659" y="1301"/>
                </a:lnTo>
                <a:lnTo>
                  <a:pt x="1661" y="1295"/>
                </a:lnTo>
                <a:lnTo>
                  <a:pt x="1664" y="1289"/>
                </a:lnTo>
                <a:lnTo>
                  <a:pt x="1667" y="1283"/>
                </a:lnTo>
                <a:lnTo>
                  <a:pt x="1669" y="1276"/>
                </a:lnTo>
                <a:lnTo>
                  <a:pt x="1669" y="1276"/>
                </a:lnTo>
                <a:lnTo>
                  <a:pt x="1662" y="1274"/>
                </a:lnTo>
                <a:lnTo>
                  <a:pt x="1653" y="1272"/>
                </a:lnTo>
                <a:lnTo>
                  <a:pt x="1637" y="1266"/>
                </a:lnTo>
                <a:lnTo>
                  <a:pt x="1621" y="1258"/>
                </a:lnTo>
                <a:lnTo>
                  <a:pt x="1603" y="1252"/>
                </a:lnTo>
                <a:lnTo>
                  <a:pt x="1603" y="1252"/>
                </a:lnTo>
                <a:lnTo>
                  <a:pt x="1593" y="1251"/>
                </a:lnTo>
                <a:lnTo>
                  <a:pt x="1584" y="1249"/>
                </a:lnTo>
                <a:lnTo>
                  <a:pt x="1563" y="1246"/>
                </a:lnTo>
                <a:lnTo>
                  <a:pt x="1554" y="1244"/>
                </a:lnTo>
                <a:lnTo>
                  <a:pt x="1545" y="1241"/>
                </a:lnTo>
                <a:lnTo>
                  <a:pt x="1542" y="1238"/>
                </a:lnTo>
                <a:lnTo>
                  <a:pt x="1539" y="1236"/>
                </a:lnTo>
                <a:lnTo>
                  <a:pt x="1536" y="1231"/>
                </a:lnTo>
                <a:lnTo>
                  <a:pt x="1533" y="1228"/>
                </a:lnTo>
                <a:lnTo>
                  <a:pt x="1533" y="1228"/>
                </a:lnTo>
                <a:lnTo>
                  <a:pt x="1551" y="1227"/>
                </a:lnTo>
                <a:lnTo>
                  <a:pt x="1567" y="1228"/>
                </a:lnTo>
                <a:lnTo>
                  <a:pt x="1582" y="1229"/>
                </a:lnTo>
                <a:lnTo>
                  <a:pt x="1597" y="1230"/>
                </a:lnTo>
                <a:lnTo>
                  <a:pt x="1624" y="1236"/>
                </a:lnTo>
                <a:lnTo>
                  <a:pt x="1652" y="1242"/>
                </a:lnTo>
                <a:lnTo>
                  <a:pt x="1652" y="1242"/>
                </a:lnTo>
                <a:lnTo>
                  <a:pt x="1654" y="1231"/>
                </a:lnTo>
                <a:lnTo>
                  <a:pt x="1657" y="1223"/>
                </a:lnTo>
                <a:lnTo>
                  <a:pt x="1658" y="1208"/>
                </a:lnTo>
                <a:lnTo>
                  <a:pt x="1659" y="1193"/>
                </a:lnTo>
                <a:lnTo>
                  <a:pt x="1660" y="1186"/>
                </a:lnTo>
                <a:lnTo>
                  <a:pt x="1663" y="1179"/>
                </a:lnTo>
                <a:lnTo>
                  <a:pt x="1663" y="1179"/>
                </a:lnTo>
                <a:lnTo>
                  <a:pt x="1647" y="1175"/>
                </a:lnTo>
                <a:lnTo>
                  <a:pt x="1632" y="1170"/>
                </a:lnTo>
                <a:lnTo>
                  <a:pt x="1603" y="1165"/>
                </a:lnTo>
                <a:lnTo>
                  <a:pt x="1574" y="1161"/>
                </a:lnTo>
                <a:lnTo>
                  <a:pt x="1545" y="1158"/>
                </a:lnTo>
                <a:lnTo>
                  <a:pt x="1517" y="1154"/>
                </a:lnTo>
                <a:lnTo>
                  <a:pt x="1491" y="1149"/>
                </a:lnTo>
                <a:lnTo>
                  <a:pt x="1463" y="1143"/>
                </a:lnTo>
                <a:lnTo>
                  <a:pt x="1449" y="1138"/>
                </a:lnTo>
                <a:lnTo>
                  <a:pt x="1435" y="1133"/>
                </a:lnTo>
                <a:lnTo>
                  <a:pt x="1435" y="1133"/>
                </a:lnTo>
                <a:close/>
                <a:moveTo>
                  <a:pt x="841" y="1000"/>
                </a:moveTo>
                <a:lnTo>
                  <a:pt x="841" y="1000"/>
                </a:lnTo>
                <a:lnTo>
                  <a:pt x="796" y="986"/>
                </a:lnTo>
                <a:lnTo>
                  <a:pt x="775" y="981"/>
                </a:lnTo>
                <a:lnTo>
                  <a:pt x="756" y="974"/>
                </a:lnTo>
                <a:lnTo>
                  <a:pt x="739" y="967"/>
                </a:lnTo>
                <a:lnTo>
                  <a:pt x="722" y="958"/>
                </a:lnTo>
                <a:lnTo>
                  <a:pt x="706" y="949"/>
                </a:lnTo>
                <a:lnTo>
                  <a:pt x="690" y="937"/>
                </a:lnTo>
                <a:lnTo>
                  <a:pt x="690" y="937"/>
                </a:lnTo>
                <a:lnTo>
                  <a:pt x="693" y="948"/>
                </a:lnTo>
                <a:lnTo>
                  <a:pt x="698" y="958"/>
                </a:lnTo>
                <a:lnTo>
                  <a:pt x="704" y="967"/>
                </a:lnTo>
                <a:lnTo>
                  <a:pt x="711" y="976"/>
                </a:lnTo>
                <a:lnTo>
                  <a:pt x="720" y="983"/>
                </a:lnTo>
                <a:lnTo>
                  <a:pt x="729" y="989"/>
                </a:lnTo>
                <a:lnTo>
                  <a:pt x="740" y="995"/>
                </a:lnTo>
                <a:lnTo>
                  <a:pt x="751" y="999"/>
                </a:lnTo>
                <a:lnTo>
                  <a:pt x="762" y="1002"/>
                </a:lnTo>
                <a:lnTo>
                  <a:pt x="773" y="1006"/>
                </a:lnTo>
                <a:lnTo>
                  <a:pt x="785" y="1007"/>
                </a:lnTo>
                <a:lnTo>
                  <a:pt x="797" y="1008"/>
                </a:lnTo>
                <a:lnTo>
                  <a:pt x="809" y="1008"/>
                </a:lnTo>
                <a:lnTo>
                  <a:pt x="819" y="1006"/>
                </a:lnTo>
                <a:lnTo>
                  <a:pt x="830" y="1003"/>
                </a:lnTo>
                <a:lnTo>
                  <a:pt x="841" y="1000"/>
                </a:lnTo>
                <a:lnTo>
                  <a:pt x="841" y="1000"/>
                </a:lnTo>
                <a:close/>
                <a:moveTo>
                  <a:pt x="903" y="997"/>
                </a:moveTo>
                <a:lnTo>
                  <a:pt x="903" y="997"/>
                </a:lnTo>
                <a:lnTo>
                  <a:pt x="912" y="1007"/>
                </a:lnTo>
                <a:lnTo>
                  <a:pt x="922" y="1016"/>
                </a:lnTo>
                <a:lnTo>
                  <a:pt x="933" y="1025"/>
                </a:lnTo>
                <a:lnTo>
                  <a:pt x="944" y="1033"/>
                </a:lnTo>
                <a:lnTo>
                  <a:pt x="966" y="1049"/>
                </a:lnTo>
                <a:lnTo>
                  <a:pt x="977" y="1058"/>
                </a:lnTo>
                <a:lnTo>
                  <a:pt x="987" y="1067"/>
                </a:lnTo>
                <a:lnTo>
                  <a:pt x="987" y="1067"/>
                </a:lnTo>
                <a:lnTo>
                  <a:pt x="1031" y="1028"/>
                </a:lnTo>
                <a:lnTo>
                  <a:pt x="1075" y="989"/>
                </a:lnTo>
                <a:lnTo>
                  <a:pt x="1075" y="989"/>
                </a:lnTo>
                <a:lnTo>
                  <a:pt x="1056" y="981"/>
                </a:lnTo>
                <a:lnTo>
                  <a:pt x="1032" y="971"/>
                </a:lnTo>
                <a:lnTo>
                  <a:pt x="1006" y="962"/>
                </a:lnTo>
                <a:lnTo>
                  <a:pt x="992" y="957"/>
                </a:lnTo>
                <a:lnTo>
                  <a:pt x="978" y="954"/>
                </a:lnTo>
                <a:lnTo>
                  <a:pt x="964" y="953"/>
                </a:lnTo>
                <a:lnTo>
                  <a:pt x="951" y="952"/>
                </a:lnTo>
                <a:lnTo>
                  <a:pt x="939" y="954"/>
                </a:lnTo>
                <a:lnTo>
                  <a:pt x="929" y="957"/>
                </a:lnTo>
                <a:lnTo>
                  <a:pt x="924" y="959"/>
                </a:lnTo>
                <a:lnTo>
                  <a:pt x="920" y="963"/>
                </a:lnTo>
                <a:lnTo>
                  <a:pt x="916" y="967"/>
                </a:lnTo>
                <a:lnTo>
                  <a:pt x="912" y="971"/>
                </a:lnTo>
                <a:lnTo>
                  <a:pt x="909" y="977"/>
                </a:lnTo>
                <a:lnTo>
                  <a:pt x="907" y="982"/>
                </a:lnTo>
                <a:lnTo>
                  <a:pt x="905" y="989"/>
                </a:lnTo>
                <a:lnTo>
                  <a:pt x="903" y="997"/>
                </a:lnTo>
                <a:lnTo>
                  <a:pt x="903" y="997"/>
                </a:lnTo>
                <a:close/>
                <a:moveTo>
                  <a:pt x="998" y="1147"/>
                </a:moveTo>
                <a:lnTo>
                  <a:pt x="998" y="1147"/>
                </a:lnTo>
                <a:lnTo>
                  <a:pt x="990" y="1156"/>
                </a:lnTo>
                <a:lnTo>
                  <a:pt x="982" y="1167"/>
                </a:lnTo>
                <a:lnTo>
                  <a:pt x="976" y="1179"/>
                </a:lnTo>
                <a:lnTo>
                  <a:pt x="970" y="1192"/>
                </a:lnTo>
                <a:lnTo>
                  <a:pt x="967" y="1206"/>
                </a:lnTo>
                <a:lnTo>
                  <a:pt x="965" y="1220"/>
                </a:lnTo>
                <a:lnTo>
                  <a:pt x="965" y="1227"/>
                </a:lnTo>
                <a:lnTo>
                  <a:pt x="966" y="1235"/>
                </a:lnTo>
                <a:lnTo>
                  <a:pt x="967" y="1241"/>
                </a:lnTo>
                <a:lnTo>
                  <a:pt x="970" y="1249"/>
                </a:lnTo>
                <a:lnTo>
                  <a:pt x="970" y="1249"/>
                </a:lnTo>
                <a:lnTo>
                  <a:pt x="980" y="1239"/>
                </a:lnTo>
                <a:lnTo>
                  <a:pt x="990" y="1229"/>
                </a:lnTo>
                <a:lnTo>
                  <a:pt x="1009" y="1209"/>
                </a:lnTo>
                <a:lnTo>
                  <a:pt x="1018" y="1199"/>
                </a:lnTo>
                <a:lnTo>
                  <a:pt x="1030" y="1191"/>
                </a:lnTo>
                <a:lnTo>
                  <a:pt x="1043" y="1183"/>
                </a:lnTo>
                <a:lnTo>
                  <a:pt x="1050" y="1181"/>
                </a:lnTo>
                <a:lnTo>
                  <a:pt x="1057" y="1179"/>
                </a:lnTo>
                <a:lnTo>
                  <a:pt x="1057" y="1179"/>
                </a:lnTo>
                <a:lnTo>
                  <a:pt x="1061" y="1182"/>
                </a:lnTo>
                <a:lnTo>
                  <a:pt x="1066" y="1188"/>
                </a:lnTo>
                <a:lnTo>
                  <a:pt x="1069" y="1192"/>
                </a:lnTo>
                <a:lnTo>
                  <a:pt x="1071" y="1197"/>
                </a:lnTo>
                <a:lnTo>
                  <a:pt x="1074" y="1209"/>
                </a:lnTo>
                <a:lnTo>
                  <a:pt x="1077" y="1222"/>
                </a:lnTo>
                <a:lnTo>
                  <a:pt x="1081" y="1235"/>
                </a:lnTo>
                <a:lnTo>
                  <a:pt x="1085" y="1245"/>
                </a:lnTo>
                <a:lnTo>
                  <a:pt x="1088" y="1251"/>
                </a:lnTo>
                <a:lnTo>
                  <a:pt x="1092" y="1255"/>
                </a:lnTo>
                <a:lnTo>
                  <a:pt x="1097" y="1259"/>
                </a:lnTo>
                <a:lnTo>
                  <a:pt x="1103" y="1263"/>
                </a:lnTo>
                <a:lnTo>
                  <a:pt x="1103" y="1263"/>
                </a:lnTo>
                <a:lnTo>
                  <a:pt x="1107" y="1233"/>
                </a:lnTo>
                <a:lnTo>
                  <a:pt x="1113" y="1204"/>
                </a:lnTo>
                <a:lnTo>
                  <a:pt x="1119" y="1177"/>
                </a:lnTo>
                <a:lnTo>
                  <a:pt x="1127" y="1152"/>
                </a:lnTo>
                <a:lnTo>
                  <a:pt x="1136" y="1129"/>
                </a:lnTo>
                <a:lnTo>
                  <a:pt x="1143" y="1117"/>
                </a:lnTo>
                <a:lnTo>
                  <a:pt x="1148" y="1106"/>
                </a:lnTo>
                <a:lnTo>
                  <a:pt x="1156" y="1095"/>
                </a:lnTo>
                <a:lnTo>
                  <a:pt x="1163" y="1086"/>
                </a:lnTo>
                <a:lnTo>
                  <a:pt x="1171" y="1076"/>
                </a:lnTo>
                <a:lnTo>
                  <a:pt x="1180" y="1067"/>
                </a:lnTo>
                <a:lnTo>
                  <a:pt x="1180" y="1067"/>
                </a:lnTo>
                <a:lnTo>
                  <a:pt x="1160" y="1052"/>
                </a:lnTo>
                <a:lnTo>
                  <a:pt x="1141" y="1036"/>
                </a:lnTo>
                <a:lnTo>
                  <a:pt x="1121" y="1021"/>
                </a:lnTo>
                <a:lnTo>
                  <a:pt x="1111" y="1014"/>
                </a:lnTo>
                <a:lnTo>
                  <a:pt x="1100" y="1008"/>
                </a:lnTo>
                <a:lnTo>
                  <a:pt x="1100" y="1008"/>
                </a:lnTo>
                <a:lnTo>
                  <a:pt x="1082" y="1022"/>
                </a:lnTo>
                <a:lnTo>
                  <a:pt x="1065" y="1036"/>
                </a:lnTo>
                <a:lnTo>
                  <a:pt x="1048" y="1049"/>
                </a:lnTo>
                <a:lnTo>
                  <a:pt x="1033" y="1064"/>
                </a:lnTo>
                <a:lnTo>
                  <a:pt x="1026" y="1072"/>
                </a:lnTo>
                <a:lnTo>
                  <a:pt x="1020" y="1080"/>
                </a:lnTo>
                <a:lnTo>
                  <a:pt x="1014" y="1089"/>
                </a:lnTo>
                <a:lnTo>
                  <a:pt x="1009" y="1099"/>
                </a:lnTo>
                <a:lnTo>
                  <a:pt x="1005" y="1109"/>
                </a:lnTo>
                <a:lnTo>
                  <a:pt x="1001" y="1121"/>
                </a:lnTo>
                <a:lnTo>
                  <a:pt x="999" y="1133"/>
                </a:lnTo>
                <a:lnTo>
                  <a:pt x="998" y="1147"/>
                </a:lnTo>
                <a:lnTo>
                  <a:pt x="998" y="1147"/>
                </a:lnTo>
                <a:close/>
                <a:moveTo>
                  <a:pt x="858" y="1022"/>
                </a:moveTo>
                <a:lnTo>
                  <a:pt x="858" y="1022"/>
                </a:lnTo>
                <a:lnTo>
                  <a:pt x="882" y="1050"/>
                </a:lnTo>
                <a:lnTo>
                  <a:pt x="895" y="1064"/>
                </a:lnTo>
                <a:lnTo>
                  <a:pt x="908" y="1077"/>
                </a:lnTo>
                <a:lnTo>
                  <a:pt x="923" y="1089"/>
                </a:lnTo>
                <a:lnTo>
                  <a:pt x="938" y="1101"/>
                </a:lnTo>
                <a:lnTo>
                  <a:pt x="955" y="1110"/>
                </a:lnTo>
                <a:lnTo>
                  <a:pt x="974" y="1119"/>
                </a:lnTo>
                <a:lnTo>
                  <a:pt x="974" y="1119"/>
                </a:lnTo>
                <a:lnTo>
                  <a:pt x="974" y="1114"/>
                </a:lnTo>
                <a:lnTo>
                  <a:pt x="974" y="1108"/>
                </a:lnTo>
                <a:lnTo>
                  <a:pt x="975" y="1104"/>
                </a:lnTo>
                <a:lnTo>
                  <a:pt x="977" y="1100"/>
                </a:lnTo>
                <a:lnTo>
                  <a:pt x="981" y="1092"/>
                </a:lnTo>
                <a:lnTo>
                  <a:pt x="982" y="1089"/>
                </a:lnTo>
                <a:lnTo>
                  <a:pt x="984" y="1085"/>
                </a:lnTo>
                <a:lnTo>
                  <a:pt x="984" y="1085"/>
                </a:lnTo>
                <a:lnTo>
                  <a:pt x="975" y="1082"/>
                </a:lnTo>
                <a:lnTo>
                  <a:pt x="966" y="1078"/>
                </a:lnTo>
                <a:lnTo>
                  <a:pt x="957" y="1074"/>
                </a:lnTo>
                <a:lnTo>
                  <a:pt x="950" y="1069"/>
                </a:lnTo>
                <a:lnTo>
                  <a:pt x="935" y="1057"/>
                </a:lnTo>
                <a:lnTo>
                  <a:pt x="921" y="1044"/>
                </a:lnTo>
                <a:lnTo>
                  <a:pt x="907" y="1033"/>
                </a:lnTo>
                <a:lnTo>
                  <a:pt x="900" y="1028"/>
                </a:lnTo>
                <a:lnTo>
                  <a:pt x="892" y="1025"/>
                </a:lnTo>
                <a:lnTo>
                  <a:pt x="885" y="1022"/>
                </a:lnTo>
                <a:lnTo>
                  <a:pt x="876" y="1019"/>
                </a:lnTo>
                <a:lnTo>
                  <a:pt x="868" y="1019"/>
                </a:lnTo>
                <a:lnTo>
                  <a:pt x="858" y="1022"/>
                </a:lnTo>
                <a:lnTo>
                  <a:pt x="858" y="1022"/>
                </a:lnTo>
                <a:close/>
              </a:path>
            </a:pathLst>
          </a:custGeom>
          <a:gradFill>
            <a:gsLst>
              <a:gs pos="0">
                <a:srgbClr val="7B32B2"/>
              </a:gs>
              <a:gs pos="100000">
                <a:srgbClr val="401A5D"/>
              </a:gs>
            </a:gsLst>
            <a:lin ang="5400000" scaled="0"/>
          </a:gradFill>
          <a:ln w="9525">
            <a:solidFill>
              <a:srgbClr val="7030A0"/>
            </a:solidFill>
            <a:round/>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p:tgtEl>
                                          <p:spTgt spid="25"/>
                                        </p:tgtEl>
                                        <p:attrNameLst>
                                          <p:attrName>ppt_y</p:attrName>
                                        </p:attrNameLst>
                                      </p:cBhvr>
                                      <p:tavLst>
                                        <p:tav tm="0">
                                          <p:val>
                                            <p:strVal val="#ppt_y+#ppt_h*1.125000"/>
                                          </p:val>
                                        </p:tav>
                                        <p:tav tm="100000">
                                          <p:val>
                                            <p:strVal val="#ppt_y"/>
                                          </p:val>
                                        </p:tav>
                                      </p:tavLst>
                                    </p:anim>
                                    <p:animEffect transition="in" filter="wipe(up)">
                                      <p:cBhvr>
                                        <p:cTn id="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圆角矩形 2"/>
          <p:cNvSpPr/>
          <p:nvPr/>
        </p:nvSpPr>
        <p:spPr>
          <a:xfrm>
            <a:off x="608965" y="1268095"/>
            <a:ext cx="11045825" cy="3787775"/>
          </a:xfrm>
          <a:prstGeom prst="roundRect">
            <a:avLst/>
          </a:prstGeom>
          <a:gradFill>
            <a:gsLst>
              <a:gs pos="0">
                <a:srgbClr val="7B32B2"/>
              </a:gs>
              <a:gs pos="100000">
                <a:srgbClr val="401A5D"/>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p>
        </p:txBody>
      </p:sp>
      <p:sp>
        <p:nvSpPr>
          <p:cNvPr id="4" name="矩形: 圆角 3"/>
          <p:cNvSpPr/>
          <p:nvPr/>
        </p:nvSpPr>
        <p:spPr>
          <a:xfrm>
            <a:off x="524510" y="1394460"/>
            <a:ext cx="11283950" cy="4351020"/>
          </a:xfrm>
          <a:prstGeom prst="roundRect">
            <a:avLst/>
          </a:prstGeom>
          <a:solidFill>
            <a:schemeClr val="bg1"/>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r>
              <a:rPr lang="zh-CN" altLang="en-US"/>
              <a:t>本单元的主要内容是在复习已学过四则运算的知识的基础上，对加、减、乘、除四则运算进行概括。在学生已经掌握的整数四则混合运算的基础上，对四则混合运算顺序进行归纳总结。这里第一次出现中括号，使四则混合运算方面的知识趋于完整。本单元包括三部分内容，即：四则运算的意义，每种运算中各部分间的关系；四则混合运算；解决实际问题。</a:t>
            </a:r>
            <a:endParaRPr lang="zh-CN" altLang="en-US"/>
          </a:p>
        </p:txBody>
      </p:sp>
      <p:sp>
        <p:nvSpPr>
          <p:cNvPr id="100" name="文本框 99"/>
          <p:cNvSpPr txBox="1"/>
          <p:nvPr/>
        </p:nvSpPr>
        <p:spPr>
          <a:xfrm>
            <a:off x="684530" y="1588135"/>
            <a:ext cx="10970260" cy="3681730"/>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355600" fontAlgn="auto">
              <a:lnSpc>
                <a:spcPts val="4000"/>
              </a:lnSpc>
            </a:pPr>
            <a:r>
              <a:rPr lang="en-US" altLang="zh-CN" sz="2400" b="1">
                <a:solidFill>
                  <a:srgbClr val="222222"/>
                </a:solidFill>
                <a:latin typeface="楷体_GB2312" panose="02010609030101010101" charset="-122"/>
                <a:ea typeface="楷体_GB2312" panose="02010609030101010101" charset="-122"/>
              </a:rPr>
              <a:t> </a:t>
            </a:r>
            <a:r>
              <a:rPr lang="zh-CN" sz="2800" b="1">
                <a:solidFill>
                  <a:srgbClr val="222222"/>
                </a:solidFill>
                <a:latin typeface="楷体" panose="02010609060101010101" charset="-122"/>
                <a:ea typeface="楷体" panose="02010609060101010101" charset="-122"/>
                <a:cs typeface="楷体" panose="02010609060101010101" charset="-122"/>
              </a:rPr>
              <a:t>（一）要注重培养学生的数感</a:t>
            </a:r>
            <a:endParaRPr lang="zh-CN" sz="2800" b="1">
              <a:solidFill>
                <a:srgbClr val="222222"/>
              </a:solidFill>
              <a:latin typeface="楷体" panose="02010609060101010101" charset="-122"/>
              <a:ea typeface="楷体" panose="02010609060101010101" charset="-122"/>
              <a:cs typeface="楷体" panose="02010609060101010101" charset="-122"/>
            </a:endParaRPr>
          </a:p>
          <a:p>
            <a:pPr indent="355600" fontAlgn="auto">
              <a:lnSpc>
                <a:spcPts val="4000"/>
              </a:lnSpc>
            </a:pPr>
            <a:r>
              <a:rPr lang="zh-CN" sz="2800" b="1">
                <a:solidFill>
                  <a:srgbClr val="222222"/>
                </a:solidFill>
                <a:latin typeface="楷体" panose="02010609060101010101" charset="-122"/>
                <a:ea typeface="楷体" panose="02010609060101010101" charset="-122"/>
                <a:cs typeface="楷体" panose="02010609060101010101" charset="-122"/>
              </a:rPr>
              <a:t>数感主要表现在：理解数的意义；能用多种方法来表示数；能在具体的情境中把握数的相对大小关系；能用数来表达和交流信息；能为解决问题而选择适当的算法；能估计运算的结果，并对结果的合理性做出解释。在课标的“课程内容”的“第二学段”中提出的“结合具体情境，理解小数的意义”“能比较小数的大小”的具体要求充分说明了本单元的教学要结合教学内容加强对学生数感的培养。</a:t>
            </a:r>
            <a:endParaRPr lang="zh-CN" sz="2800" b="1">
              <a:solidFill>
                <a:srgbClr val="222222"/>
              </a:solidFill>
              <a:latin typeface="楷体" panose="02010609060101010101" charset="-122"/>
              <a:ea typeface="楷体" panose="02010609060101010101" charset="-122"/>
              <a:cs typeface="楷体" panose="02010609060101010101"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9705" y="5162550"/>
            <a:ext cx="1852295" cy="1695450"/>
          </a:xfrm>
          <a:prstGeom prst="rect">
            <a:avLst/>
          </a:prstGeom>
        </p:spPr>
      </p:pic>
      <p:grpSp>
        <p:nvGrpSpPr>
          <p:cNvPr id="5" name="组合 4"/>
          <p:cNvGrpSpPr/>
          <p:nvPr userDrawn="1"/>
        </p:nvGrpSpPr>
        <p:grpSpPr>
          <a:xfrm>
            <a:off x="19050" y="0"/>
            <a:ext cx="12182475" cy="835660"/>
            <a:chOff x="0" y="-42"/>
            <a:chExt cx="19185" cy="1316"/>
          </a:xfrm>
        </p:grpSpPr>
        <p:grpSp>
          <p:nvGrpSpPr>
            <p:cNvPr id="6" name="组合 1"/>
            <p:cNvGrpSpPr/>
            <p:nvPr userDrawn="1"/>
          </p:nvGrpSpPr>
          <p:grpSpPr>
            <a:xfrm>
              <a:off x="533" y="-42"/>
              <a:ext cx="1417" cy="1307"/>
              <a:chOff x="2506532" y="465192"/>
              <a:chExt cx="675190" cy="622055"/>
            </a:xfrm>
          </p:grpSpPr>
          <p:sp>
            <p:nvSpPr>
              <p:cNvPr id="7" name="文本框 2"/>
              <p:cNvSpPr txBox="1">
                <a:spLocks noChangeArrowheads="1"/>
              </p:cNvSpPr>
              <p:nvPr/>
            </p:nvSpPr>
            <p:spPr bwMode="auto">
              <a:xfrm>
                <a:off x="2506532" y="465192"/>
                <a:ext cx="236653" cy="622055"/>
              </a:xfrm>
              <a:prstGeom prst="rect">
                <a:avLst/>
              </a:prstGeom>
              <a:noFill/>
              <a:ln w="9525">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800">
                    <a:solidFill>
                      <a:srgbClr val="7030A0"/>
                    </a:solidFill>
                    <a:latin typeface="Impact" panose="020b0806030902050204" pitchFamily="34" charset="0"/>
                  </a:rPr>
                  <a:t>2</a:t>
                </a:r>
                <a:endParaRPr lang="en-US" altLang="zh-CN" sz="4800">
                  <a:solidFill>
                    <a:srgbClr val="7030A0"/>
                  </a:solidFill>
                  <a:latin typeface="Impact" panose="020b0806030902050204" pitchFamily="34" charset="0"/>
                </a:endParaRPr>
              </a:p>
            </p:txBody>
          </p:sp>
          <p:cxnSp>
            <p:nvCxnSpPr>
              <p:cNvPr id="8" name="直接连接符 7"/>
              <p:cNvCxnSpPr/>
              <p:nvPr/>
            </p:nvCxnSpPr>
            <p:spPr>
              <a:xfrm flipH="1">
                <a:off x="2722573" y="599954"/>
                <a:ext cx="459149" cy="459075"/>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9" name="矩形 8"/>
            <p:cNvSpPr/>
            <p:nvPr userDrawn="1"/>
          </p:nvSpPr>
          <p:spPr>
            <a:xfrm>
              <a:off x="0" y="1202"/>
              <a:ext cx="19185" cy="72"/>
            </a:xfrm>
            <a:prstGeom prst="rect">
              <a:avLst/>
            </a:prstGeom>
            <a:gradFill>
              <a:gsLst>
                <a:gs pos="0">
                  <a:srgbClr val="7B32B2"/>
                </a:gs>
                <a:gs pos="100000">
                  <a:srgbClr val="401A5D"/>
                </a:gs>
              </a:gsLst>
              <a:lin ang="5400000" scaled="0"/>
            </a:gra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fontAlgn="auto">
                <a:spcBef>
                  <a:spcPct val="0"/>
                </a:spcBef>
                <a:spcAft>
                  <a:spcPct val="0"/>
                </a:spcAft>
                <a:defRPr/>
              </a:pPr>
              <a:endParaRPr lang="zh-CN" altLang="en-US"/>
            </a:p>
          </p:txBody>
        </p:sp>
      </p:grpSp>
      <p:grpSp>
        <p:nvGrpSpPr>
          <p:cNvPr id="25" name="组合 24"/>
          <p:cNvGrpSpPr/>
          <p:nvPr/>
        </p:nvGrpSpPr>
        <p:grpSpPr>
          <a:xfrm>
            <a:off x="1256665" y="140970"/>
            <a:ext cx="3692156" cy="600075"/>
            <a:chOff x="2872" y="2655"/>
            <a:chExt cx="4729" cy="945"/>
          </a:xfrm>
        </p:grpSpPr>
        <p:sp>
          <p:nvSpPr>
            <p:cNvPr id="72" name="圆角矩形 71"/>
            <p:cNvSpPr/>
            <p:nvPr/>
          </p:nvSpPr>
          <p:spPr>
            <a:xfrm>
              <a:off x="2872" y="2655"/>
              <a:ext cx="4729" cy="945"/>
            </a:xfrm>
            <a:prstGeom prst="roundRect">
              <a:avLst>
                <a:gd name="adj" fmla="val 50000"/>
              </a:avLst>
            </a:prstGeom>
            <a:solidFill>
              <a:srgbClr val="FFFFFF"/>
            </a:solidFill>
            <a:ln w="28575">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lnSpc>
                  <a:spcPct val="150000"/>
                </a:lnSpc>
              </a:pPr>
              <a:endParaRPr lang="zh-CN" altLang="zh-CN" sz="1800">
                <a:solidFill>
                  <a:schemeClr val="accent1"/>
                </a:solidFill>
                <a:latin typeface="幼圆" panose="02010509060101010101" charset="-122"/>
                <a:ea typeface="幼圆" panose="02010509060101010101" charset="-122"/>
              </a:endParaRPr>
            </a:p>
          </p:txBody>
        </p:sp>
        <p:sp>
          <p:nvSpPr>
            <p:cNvPr id="21" name="文本框 20"/>
            <p:cNvSpPr txBox="1"/>
            <p:nvPr/>
          </p:nvSpPr>
          <p:spPr>
            <a:xfrm>
              <a:off x="3111" y="2716"/>
              <a:ext cx="4490" cy="822"/>
            </a:xfrm>
            <a:prstGeom prst="rect">
              <a:avLst/>
            </a:prstGeom>
            <a:noFill/>
            <a:ln w="9525">
              <a:noFill/>
            </a:ln>
          </p:spPr>
          <p:txBody>
            <a:bodyPr wrap="square">
              <a:sp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800">
                  <a:solidFill>
                    <a:schemeClr val="tx1"/>
                  </a:solidFill>
                  <a:effectLst/>
                  <a:latin typeface="方正大黑简体" panose="02010601030101010101" charset="-122"/>
                  <a:ea typeface="方正大黑简体" panose="02010601030101010101" charset="-122"/>
                </a:rPr>
                <a:t>课标解读及核心素养</a:t>
              </a:r>
              <a:endParaRPr lang="zh-CN" altLang="en-US" sz="2800">
                <a:solidFill>
                  <a:schemeClr val="tx1"/>
                </a:solidFill>
                <a:effectLst/>
                <a:latin typeface="方正大黑简体" panose="02010601030101010101" charset="-122"/>
                <a:ea typeface="方正大黑简体" panose="02010601030101010101" charset="-122"/>
              </a:endParaRPr>
            </a:p>
          </p:txBody>
        </p:sp>
      </p:grpSp>
      <p:sp>
        <p:nvSpPr>
          <p:cNvPr id="17" name="Freeform 119"/>
          <p:cNvSpPr>
            <a:spLocks noEditPoints="1"/>
          </p:cNvSpPr>
          <p:nvPr/>
        </p:nvSpPr>
        <p:spPr bwMode="auto">
          <a:xfrm>
            <a:off x="10927715" y="142875"/>
            <a:ext cx="969010" cy="604520"/>
          </a:xfrm>
          <a:custGeom>
            <a:cxnLst>
              <a:cxn ang="0">
                <a:pos x="2004" y="192"/>
              </a:cxn>
              <a:cxn ang="0">
                <a:pos x="2358" y="373"/>
              </a:cxn>
              <a:cxn ang="0">
                <a:pos x="2435" y="558"/>
              </a:cxn>
              <a:cxn ang="0">
                <a:pos x="2071" y="1086"/>
              </a:cxn>
              <a:cxn ang="0">
                <a:pos x="1680" y="1472"/>
              </a:cxn>
              <a:cxn ang="0">
                <a:pos x="1105" y="1322"/>
              </a:cxn>
              <a:cxn ang="0">
                <a:pos x="941" y="1315"/>
              </a:cxn>
              <a:cxn ang="0">
                <a:pos x="720" y="1014"/>
              </a:cxn>
              <a:cxn ang="0">
                <a:pos x="259" y="879"/>
              </a:cxn>
              <a:cxn ang="0">
                <a:pos x="73" y="724"/>
              </a:cxn>
              <a:cxn ang="0">
                <a:pos x="328" y="435"/>
              </a:cxn>
              <a:cxn ang="0">
                <a:pos x="799" y="0"/>
              </a:cxn>
              <a:cxn ang="0">
                <a:pos x="1498" y="83"/>
              </a:cxn>
              <a:cxn ang="0">
                <a:pos x="1475" y="106"/>
              </a:cxn>
              <a:cxn ang="0">
                <a:pos x="647" y="189"/>
              </a:cxn>
              <a:cxn ang="0">
                <a:pos x="563" y="644"/>
              </a:cxn>
              <a:cxn ang="0">
                <a:pos x="836" y="812"/>
              </a:cxn>
              <a:cxn ang="0">
                <a:pos x="2138" y="382"/>
              </a:cxn>
              <a:cxn ang="0">
                <a:pos x="1691" y="94"/>
              </a:cxn>
              <a:cxn ang="0">
                <a:pos x="1306" y="366"/>
              </a:cxn>
              <a:cxn ang="0">
                <a:pos x="916" y="826"/>
              </a:cxn>
              <a:cxn ang="0">
                <a:pos x="1645" y="1145"/>
              </a:cxn>
              <a:cxn ang="0">
                <a:pos x="2226" y="545"/>
              </a:cxn>
              <a:cxn ang="0">
                <a:pos x="1889" y="1103"/>
              </a:cxn>
              <a:cxn ang="0">
                <a:pos x="1750" y="1319"/>
              </a:cxn>
              <a:cxn ang="0">
                <a:pos x="2111" y="920"/>
              </a:cxn>
              <a:cxn ang="0">
                <a:pos x="2263" y="649"/>
              </a:cxn>
              <a:cxn ang="0">
                <a:pos x="2183" y="693"/>
              </a:cxn>
              <a:cxn ang="0">
                <a:pos x="2313" y="473"/>
              </a:cxn>
              <a:cxn ang="0">
                <a:pos x="1836" y="1058"/>
              </a:cxn>
              <a:cxn ang="0">
                <a:pos x="1750" y="1229"/>
              </a:cxn>
              <a:cxn ang="0">
                <a:pos x="2072" y="996"/>
              </a:cxn>
              <a:cxn ang="0">
                <a:pos x="1643" y="1377"/>
              </a:cxn>
              <a:cxn ang="0">
                <a:pos x="1142" y="1221"/>
              </a:cxn>
              <a:cxn ang="0">
                <a:pos x="1679" y="1445"/>
              </a:cxn>
              <a:cxn ang="0">
                <a:pos x="1857" y="1286"/>
              </a:cxn>
              <a:cxn ang="0">
                <a:pos x="2121" y="969"/>
              </a:cxn>
              <a:cxn ang="0">
                <a:pos x="2411" y="585"/>
              </a:cxn>
              <a:cxn ang="0">
                <a:pos x="197" y="731"/>
              </a:cxn>
              <a:cxn ang="0">
                <a:pos x="172" y="774"/>
              </a:cxn>
              <a:cxn ang="0">
                <a:pos x="647" y="837"/>
              </a:cxn>
              <a:cxn ang="0">
                <a:pos x="692" y="803"/>
              </a:cxn>
              <a:cxn ang="0">
                <a:pos x="672" y="773"/>
              </a:cxn>
              <a:cxn ang="0">
                <a:pos x="654" y="696"/>
              </a:cxn>
              <a:cxn ang="0">
                <a:pos x="242" y="699"/>
              </a:cxn>
              <a:cxn ang="0">
                <a:pos x="227" y="844"/>
              </a:cxn>
              <a:cxn ang="0">
                <a:pos x="477" y="861"/>
              </a:cxn>
              <a:cxn ang="0">
                <a:pos x="32" y="798"/>
              </a:cxn>
              <a:cxn ang="0">
                <a:pos x="708" y="882"/>
              </a:cxn>
              <a:cxn ang="0">
                <a:pos x="880" y="968"/>
              </a:cxn>
              <a:cxn ang="0">
                <a:pos x="985" y="862"/>
              </a:cxn>
              <a:cxn ang="0">
                <a:pos x="1021" y="919"/>
              </a:cxn>
              <a:cxn ang="0">
                <a:pos x="1228" y="1076"/>
              </a:cxn>
              <a:cxn ang="0">
                <a:pos x="1181" y="1164"/>
              </a:cxn>
              <a:cxn ang="0">
                <a:pos x="1623" y="1327"/>
              </a:cxn>
              <a:cxn ang="0">
                <a:pos x="1350" y="1186"/>
              </a:cxn>
              <a:cxn ang="0">
                <a:pos x="1563" y="1246"/>
              </a:cxn>
              <a:cxn ang="0">
                <a:pos x="1517" y="1154"/>
              </a:cxn>
              <a:cxn ang="0">
                <a:pos x="797" y="1008"/>
              </a:cxn>
              <a:cxn ang="0">
                <a:pos x="929" y="957"/>
              </a:cxn>
              <a:cxn ang="0">
                <a:pos x="1030" y="1191"/>
              </a:cxn>
              <a:cxn ang="0">
                <a:pos x="1171" y="1076"/>
              </a:cxn>
              <a:cxn ang="0">
                <a:pos x="923" y="1089"/>
              </a:cxn>
            </a:cxnLst>
            <a:rect l="0" t="0" r="r" b="b"/>
            <a:pathLst>
              <a:path w="2450" h="1473">
                <a:moveTo>
                  <a:pt x="1520" y="111"/>
                </a:moveTo>
                <a:lnTo>
                  <a:pt x="1520" y="111"/>
                </a:lnTo>
                <a:lnTo>
                  <a:pt x="1548" y="102"/>
                </a:lnTo>
                <a:lnTo>
                  <a:pt x="1577" y="93"/>
                </a:lnTo>
                <a:lnTo>
                  <a:pt x="1605" y="84"/>
                </a:lnTo>
                <a:lnTo>
                  <a:pt x="1633" y="75"/>
                </a:lnTo>
                <a:lnTo>
                  <a:pt x="1662" y="69"/>
                </a:lnTo>
                <a:lnTo>
                  <a:pt x="1677" y="67"/>
                </a:lnTo>
                <a:lnTo>
                  <a:pt x="1693" y="64"/>
                </a:lnTo>
                <a:lnTo>
                  <a:pt x="1708" y="63"/>
                </a:lnTo>
                <a:lnTo>
                  <a:pt x="1725" y="63"/>
                </a:lnTo>
                <a:lnTo>
                  <a:pt x="1742" y="64"/>
                </a:lnTo>
                <a:lnTo>
                  <a:pt x="1760" y="65"/>
                </a:lnTo>
                <a:lnTo>
                  <a:pt x="1760" y="65"/>
                </a:lnTo>
                <a:lnTo>
                  <a:pt x="1775" y="69"/>
                </a:lnTo>
                <a:lnTo>
                  <a:pt x="1790" y="72"/>
                </a:lnTo>
                <a:lnTo>
                  <a:pt x="1805" y="75"/>
                </a:lnTo>
                <a:lnTo>
                  <a:pt x="1820" y="80"/>
                </a:lnTo>
                <a:lnTo>
                  <a:pt x="1849" y="91"/>
                </a:lnTo>
                <a:lnTo>
                  <a:pt x="1878" y="105"/>
                </a:lnTo>
                <a:lnTo>
                  <a:pt x="1905" y="119"/>
                </a:lnTo>
                <a:lnTo>
                  <a:pt x="1932" y="135"/>
                </a:lnTo>
                <a:lnTo>
                  <a:pt x="1955" y="151"/>
                </a:lnTo>
                <a:lnTo>
                  <a:pt x="1978" y="167"/>
                </a:lnTo>
                <a:lnTo>
                  <a:pt x="1978" y="167"/>
                </a:lnTo>
                <a:lnTo>
                  <a:pt x="1991" y="179"/>
                </a:lnTo>
                <a:lnTo>
                  <a:pt x="2004" y="192"/>
                </a:lnTo>
                <a:lnTo>
                  <a:pt x="2015" y="207"/>
                </a:lnTo>
                <a:lnTo>
                  <a:pt x="2027" y="222"/>
                </a:lnTo>
                <a:lnTo>
                  <a:pt x="2048" y="253"/>
                </a:lnTo>
                <a:lnTo>
                  <a:pt x="2060" y="268"/>
                </a:lnTo>
                <a:lnTo>
                  <a:pt x="2072" y="283"/>
                </a:lnTo>
                <a:lnTo>
                  <a:pt x="2072" y="283"/>
                </a:lnTo>
                <a:lnTo>
                  <a:pt x="2084" y="296"/>
                </a:lnTo>
                <a:lnTo>
                  <a:pt x="2096" y="307"/>
                </a:lnTo>
                <a:lnTo>
                  <a:pt x="2108" y="318"/>
                </a:lnTo>
                <a:lnTo>
                  <a:pt x="2121" y="329"/>
                </a:lnTo>
                <a:lnTo>
                  <a:pt x="2135" y="338"/>
                </a:lnTo>
                <a:lnTo>
                  <a:pt x="2149" y="347"/>
                </a:lnTo>
                <a:lnTo>
                  <a:pt x="2164" y="356"/>
                </a:lnTo>
                <a:lnTo>
                  <a:pt x="2180" y="363"/>
                </a:lnTo>
                <a:lnTo>
                  <a:pt x="2197" y="368"/>
                </a:lnTo>
                <a:lnTo>
                  <a:pt x="2214" y="375"/>
                </a:lnTo>
                <a:lnTo>
                  <a:pt x="2233" y="379"/>
                </a:lnTo>
                <a:lnTo>
                  <a:pt x="2252" y="382"/>
                </a:lnTo>
                <a:lnTo>
                  <a:pt x="2272" y="386"/>
                </a:lnTo>
                <a:lnTo>
                  <a:pt x="2293" y="387"/>
                </a:lnTo>
                <a:lnTo>
                  <a:pt x="2315" y="388"/>
                </a:lnTo>
                <a:lnTo>
                  <a:pt x="2339" y="388"/>
                </a:lnTo>
                <a:lnTo>
                  <a:pt x="2339" y="388"/>
                </a:lnTo>
                <a:lnTo>
                  <a:pt x="2343" y="386"/>
                </a:lnTo>
                <a:lnTo>
                  <a:pt x="2347" y="383"/>
                </a:lnTo>
                <a:lnTo>
                  <a:pt x="2355" y="376"/>
                </a:lnTo>
                <a:lnTo>
                  <a:pt x="2358" y="373"/>
                </a:lnTo>
                <a:lnTo>
                  <a:pt x="2363" y="371"/>
                </a:lnTo>
                <a:lnTo>
                  <a:pt x="2369" y="370"/>
                </a:lnTo>
                <a:lnTo>
                  <a:pt x="2376" y="371"/>
                </a:lnTo>
                <a:lnTo>
                  <a:pt x="2376" y="371"/>
                </a:lnTo>
                <a:lnTo>
                  <a:pt x="2376" y="388"/>
                </a:lnTo>
                <a:lnTo>
                  <a:pt x="2373" y="404"/>
                </a:lnTo>
                <a:lnTo>
                  <a:pt x="2370" y="420"/>
                </a:lnTo>
                <a:lnTo>
                  <a:pt x="2365" y="436"/>
                </a:lnTo>
                <a:lnTo>
                  <a:pt x="2357" y="467"/>
                </a:lnTo>
                <a:lnTo>
                  <a:pt x="2353" y="483"/>
                </a:lnTo>
                <a:lnTo>
                  <a:pt x="2348" y="500"/>
                </a:lnTo>
                <a:lnTo>
                  <a:pt x="2348" y="500"/>
                </a:lnTo>
                <a:lnTo>
                  <a:pt x="2355" y="500"/>
                </a:lnTo>
                <a:lnTo>
                  <a:pt x="2359" y="502"/>
                </a:lnTo>
                <a:lnTo>
                  <a:pt x="2361" y="506"/>
                </a:lnTo>
                <a:lnTo>
                  <a:pt x="2363" y="510"/>
                </a:lnTo>
                <a:lnTo>
                  <a:pt x="2368" y="520"/>
                </a:lnTo>
                <a:lnTo>
                  <a:pt x="2372" y="527"/>
                </a:lnTo>
                <a:lnTo>
                  <a:pt x="2376" y="531"/>
                </a:lnTo>
                <a:lnTo>
                  <a:pt x="2376" y="531"/>
                </a:lnTo>
                <a:lnTo>
                  <a:pt x="2383" y="534"/>
                </a:lnTo>
                <a:lnTo>
                  <a:pt x="2388" y="538"/>
                </a:lnTo>
                <a:lnTo>
                  <a:pt x="2401" y="543"/>
                </a:lnTo>
                <a:lnTo>
                  <a:pt x="2413" y="547"/>
                </a:lnTo>
                <a:lnTo>
                  <a:pt x="2424" y="552"/>
                </a:lnTo>
                <a:lnTo>
                  <a:pt x="2430" y="555"/>
                </a:lnTo>
                <a:lnTo>
                  <a:pt x="2435" y="558"/>
                </a:lnTo>
                <a:lnTo>
                  <a:pt x="2439" y="561"/>
                </a:lnTo>
                <a:lnTo>
                  <a:pt x="2443" y="567"/>
                </a:lnTo>
                <a:lnTo>
                  <a:pt x="2446" y="572"/>
                </a:lnTo>
                <a:lnTo>
                  <a:pt x="2448" y="578"/>
                </a:lnTo>
                <a:lnTo>
                  <a:pt x="2450" y="586"/>
                </a:lnTo>
                <a:lnTo>
                  <a:pt x="2450" y="594"/>
                </a:lnTo>
                <a:lnTo>
                  <a:pt x="2450" y="594"/>
                </a:lnTo>
                <a:lnTo>
                  <a:pt x="2450" y="600"/>
                </a:lnTo>
                <a:lnTo>
                  <a:pt x="2448" y="605"/>
                </a:lnTo>
                <a:lnTo>
                  <a:pt x="2444" y="618"/>
                </a:lnTo>
                <a:lnTo>
                  <a:pt x="2436" y="632"/>
                </a:lnTo>
                <a:lnTo>
                  <a:pt x="2426" y="646"/>
                </a:lnTo>
                <a:lnTo>
                  <a:pt x="2407" y="674"/>
                </a:lnTo>
                <a:lnTo>
                  <a:pt x="2391" y="696"/>
                </a:lnTo>
                <a:lnTo>
                  <a:pt x="2391" y="696"/>
                </a:lnTo>
                <a:lnTo>
                  <a:pt x="2359" y="739"/>
                </a:lnTo>
                <a:lnTo>
                  <a:pt x="2327" y="779"/>
                </a:lnTo>
                <a:lnTo>
                  <a:pt x="2262" y="860"/>
                </a:lnTo>
                <a:lnTo>
                  <a:pt x="2262" y="860"/>
                </a:lnTo>
                <a:lnTo>
                  <a:pt x="2241" y="885"/>
                </a:lnTo>
                <a:lnTo>
                  <a:pt x="2221" y="909"/>
                </a:lnTo>
                <a:lnTo>
                  <a:pt x="2179" y="955"/>
                </a:lnTo>
                <a:lnTo>
                  <a:pt x="2137" y="1002"/>
                </a:lnTo>
                <a:lnTo>
                  <a:pt x="2117" y="1027"/>
                </a:lnTo>
                <a:lnTo>
                  <a:pt x="2097" y="1053"/>
                </a:lnTo>
                <a:lnTo>
                  <a:pt x="2097" y="1053"/>
                </a:lnTo>
                <a:lnTo>
                  <a:pt x="2071" y="1086"/>
                </a:lnTo>
                <a:lnTo>
                  <a:pt x="2043" y="1119"/>
                </a:lnTo>
                <a:lnTo>
                  <a:pt x="1986" y="1183"/>
                </a:lnTo>
                <a:lnTo>
                  <a:pt x="1957" y="1215"/>
                </a:lnTo>
                <a:lnTo>
                  <a:pt x="1931" y="1248"/>
                </a:lnTo>
                <a:lnTo>
                  <a:pt x="1904" y="1281"/>
                </a:lnTo>
                <a:lnTo>
                  <a:pt x="1879" y="1315"/>
                </a:lnTo>
                <a:lnTo>
                  <a:pt x="1879" y="1315"/>
                </a:lnTo>
                <a:lnTo>
                  <a:pt x="1873" y="1318"/>
                </a:lnTo>
                <a:lnTo>
                  <a:pt x="1866" y="1322"/>
                </a:lnTo>
                <a:lnTo>
                  <a:pt x="1855" y="1331"/>
                </a:lnTo>
                <a:lnTo>
                  <a:pt x="1844" y="1342"/>
                </a:lnTo>
                <a:lnTo>
                  <a:pt x="1832" y="1355"/>
                </a:lnTo>
                <a:lnTo>
                  <a:pt x="1823" y="1367"/>
                </a:lnTo>
                <a:lnTo>
                  <a:pt x="1812" y="1381"/>
                </a:lnTo>
                <a:lnTo>
                  <a:pt x="1792" y="1410"/>
                </a:lnTo>
                <a:lnTo>
                  <a:pt x="1781" y="1424"/>
                </a:lnTo>
                <a:lnTo>
                  <a:pt x="1769" y="1437"/>
                </a:lnTo>
                <a:lnTo>
                  <a:pt x="1757" y="1448"/>
                </a:lnTo>
                <a:lnTo>
                  <a:pt x="1744" y="1457"/>
                </a:lnTo>
                <a:lnTo>
                  <a:pt x="1738" y="1462"/>
                </a:lnTo>
                <a:lnTo>
                  <a:pt x="1730" y="1466"/>
                </a:lnTo>
                <a:lnTo>
                  <a:pt x="1723" y="1469"/>
                </a:lnTo>
                <a:lnTo>
                  <a:pt x="1715" y="1471"/>
                </a:lnTo>
                <a:lnTo>
                  <a:pt x="1707" y="1472"/>
                </a:lnTo>
                <a:lnTo>
                  <a:pt x="1698" y="1473"/>
                </a:lnTo>
                <a:lnTo>
                  <a:pt x="1690" y="1473"/>
                </a:lnTo>
                <a:lnTo>
                  <a:pt x="1680" y="1472"/>
                </a:lnTo>
                <a:lnTo>
                  <a:pt x="1680" y="1472"/>
                </a:lnTo>
                <a:lnTo>
                  <a:pt x="1666" y="1470"/>
                </a:lnTo>
                <a:lnTo>
                  <a:pt x="1650" y="1465"/>
                </a:lnTo>
                <a:lnTo>
                  <a:pt x="1621" y="1455"/>
                </a:lnTo>
                <a:lnTo>
                  <a:pt x="1621" y="1455"/>
                </a:lnTo>
                <a:lnTo>
                  <a:pt x="1560" y="1434"/>
                </a:lnTo>
                <a:lnTo>
                  <a:pt x="1498" y="1409"/>
                </a:lnTo>
                <a:lnTo>
                  <a:pt x="1435" y="1382"/>
                </a:lnTo>
                <a:lnTo>
                  <a:pt x="1371" y="1355"/>
                </a:lnTo>
                <a:lnTo>
                  <a:pt x="1247" y="1300"/>
                </a:lnTo>
                <a:lnTo>
                  <a:pt x="1189" y="1274"/>
                </a:lnTo>
                <a:lnTo>
                  <a:pt x="1134" y="1252"/>
                </a:lnTo>
                <a:lnTo>
                  <a:pt x="1134" y="1252"/>
                </a:lnTo>
                <a:lnTo>
                  <a:pt x="1132" y="1261"/>
                </a:lnTo>
                <a:lnTo>
                  <a:pt x="1131" y="1271"/>
                </a:lnTo>
                <a:lnTo>
                  <a:pt x="1131" y="1282"/>
                </a:lnTo>
                <a:lnTo>
                  <a:pt x="1132" y="1292"/>
                </a:lnTo>
                <a:lnTo>
                  <a:pt x="1133" y="1315"/>
                </a:lnTo>
                <a:lnTo>
                  <a:pt x="1132" y="1326"/>
                </a:lnTo>
                <a:lnTo>
                  <a:pt x="1131" y="1336"/>
                </a:lnTo>
                <a:lnTo>
                  <a:pt x="1131" y="1336"/>
                </a:lnTo>
                <a:lnTo>
                  <a:pt x="1123" y="1337"/>
                </a:lnTo>
                <a:lnTo>
                  <a:pt x="1120" y="1337"/>
                </a:lnTo>
                <a:lnTo>
                  <a:pt x="1117" y="1336"/>
                </a:lnTo>
                <a:lnTo>
                  <a:pt x="1113" y="1333"/>
                </a:lnTo>
                <a:lnTo>
                  <a:pt x="1108" y="1329"/>
                </a:lnTo>
                <a:lnTo>
                  <a:pt x="1105" y="1322"/>
                </a:lnTo>
                <a:lnTo>
                  <a:pt x="1102" y="1315"/>
                </a:lnTo>
                <a:lnTo>
                  <a:pt x="1096" y="1301"/>
                </a:lnTo>
                <a:lnTo>
                  <a:pt x="1096" y="1301"/>
                </a:lnTo>
                <a:lnTo>
                  <a:pt x="1090" y="1290"/>
                </a:lnTo>
                <a:lnTo>
                  <a:pt x="1084" y="1281"/>
                </a:lnTo>
                <a:lnTo>
                  <a:pt x="1069" y="1259"/>
                </a:lnTo>
                <a:lnTo>
                  <a:pt x="1054" y="1240"/>
                </a:lnTo>
                <a:lnTo>
                  <a:pt x="1047" y="1230"/>
                </a:lnTo>
                <a:lnTo>
                  <a:pt x="1043" y="1221"/>
                </a:lnTo>
                <a:lnTo>
                  <a:pt x="1043" y="1221"/>
                </a:lnTo>
                <a:lnTo>
                  <a:pt x="1035" y="1226"/>
                </a:lnTo>
                <a:lnTo>
                  <a:pt x="1026" y="1233"/>
                </a:lnTo>
                <a:lnTo>
                  <a:pt x="1020" y="1240"/>
                </a:lnTo>
                <a:lnTo>
                  <a:pt x="1013" y="1249"/>
                </a:lnTo>
                <a:lnTo>
                  <a:pt x="1007" y="1256"/>
                </a:lnTo>
                <a:lnTo>
                  <a:pt x="1000" y="1264"/>
                </a:lnTo>
                <a:lnTo>
                  <a:pt x="993" y="1271"/>
                </a:lnTo>
                <a:lnTo>
                  <a:pt x="984" y="1276"/>
                </a:lnTo>
                <a:lnTo>
                  <a:pt x="984" y="1276"/>
                </a:lnTo>
                <a:lnTo>
                  <a:pt x="983" y="1284"/>
                </a:lnTo>
                <a:lnTo>
                  <a:pt x="982" y="1291"/>
                </a:lnTo>
                <a:lnTo>
                  <a:pt x="979" y="1299"/>
                </a:lnTo>
                <a:lnTo>
                  <a:pt x="976" y="1305"/>
                </a:lnTo>
                <a:lnTo>
                  <a:pt x="970" y="1310"/>
                </a:lnTo>
                <a:lnTo>
                  <a:pt x="963" y="1314"/>
                </a:lnTo>
                <a:lnTo>
                  <a:pt x="953" y="1315"/>
                </a:lnTo>
                <a:lnTo>
                  <a:pt x="941" y="1315"/>
                </a:lnTo>
                <a:lnTo>
                  <a:pt x="941" y="1315"/>
                </a:lnTo>
                <a:lnTo>
                  <a:pt x="939" y="1279"/>
                </a:lnTo>
                <a:lnTo>
                  <a:pt x="938" y="1258"/>
                </a:lnTo>
                <a:lnTo>
                  <a:pt x="938" y="1237"/>
                </a:lnTo>
                <a:lnTo>
                  <a:pt x="940" y="1215"/>
                </a:lnTo>
                <a:lnTo>
                  <a:pt x="942" y="1194"/>
                </a:lnTo>
                <a:lnTo>
                  <a:pt x="948" y="1173"/>
                </a:lnTo>
                <a:lnTo>
                  <a:pt x="952" y="1162"/>
                </a:lnTo>
                <a:lnTo>
                  <a:pt x="956" y="1151"/>
                </a:lnTo>
                <a:lnTo>
                  <a:pt x="956" y="1151"/>
                </a:lnTo>
                <a:lnTo>
                  <a:pt x="940" y="1135"/>
                </a:lnTo>
                <a:lnTo>
                  <a:pt x="923" y="1120"/>
                </a:lnTo>
                <a:lnTo>
                  <a:pt x="888" y="1092"/>
                </a:lnTo>
                <a:lnTo>
                  <a:pt x="871" y="1078"/>
                </a:lnTo>
                <a:lnTo>
                  <a:pt x="854" y="1064"/>
                </a:lnTo>
                <a:lnTo>
                  <a:pt x="838" y="1048"/>
                </a:lnTo>
                <a:lnTo>
                  <a:pt x="823" y="1032"/>
                </a:lnTo>
                <a:lnTo>
                  <a:pt x="823" y="1032"/>
                </a:lnTo>
                <a:lnTo>
                  <a:pt x="809" y="1034"/>
                </a:lnTo>
                <a:lnTo>
                  <a:pt x="796" y="1036"/>
                </a:lnTo>
                <a:lnTo>
                  <a:pt x="783" y="1036"/>
                </a:lnTo>
                <a:lnTo>
                  <a:pt x="771" y="1034"/>
                </a:lnTo>
                <a:lnTo>
                  <a:pt x="759" y="1032"/>
                </a:lnTo>
                <a:lnTo>
                  <a:pt x="749" y="1028"/>
                </a:lnTo>
                <a:lnTo>
                  <a:pt x="738" y="1025"/>
                </a:lnTo>
                <a:lnTo>
                  <a:pt x="728" y="1019"/>
                </a:lnTo>
                <a:lnTo>
                  <a:pt x="720" y="1014"/>
                </a:lnTo>
                <a:lnTo>
                  <a:pt x="710" y="1007"/>
                </a:lnTo>
                <a:lnTo>
                  <a:pt x="703" y="1000"/>
                </a:lnTo>
                <a:lnTo>
                  <a:pt x="694" y="993"/>
                </a:lnTo>
                <a:lnTo>
                  <a:pt x="688" y="984"/>
                </a:lnTo>
                <a:lnTo>
                  <a:pt x="681" y="976"/>
                </a:lnTo>
                <a:lnTo>
                  <a:pt x="669" y="958"/>
                </a:lnTo>
                <a:lnTo>
                  <a:pt x="669" y="958"/>
                </a:lnTo>
                <a:lnTo>
                  <a:pt x="635" y="952"/>
                </a:lnTo>
                <a:lnTo>
                  <a:pt x="601" y="946"/>
                </a:lnTo>
                <a:lnTo>
                  <a:pt x="530" y="936"/>
                </a:lnTo>
                <a:lnTo>
                  <a:pt x="495" y="931"/>
                </a:lnTo>
                <a:lnTo>
                  <a:pt x="461" y="925"/>
                </a:lnTo>
                <a:lnTo>
                  <a:pt x="426" y="918"/>
                </a:lnTo>
                <a:lnTo>
                  <a:pt x="392" y="909"/>
                </a:lnTo>
                <a:lnTo>
                  <a:pt x="392" y="909"/>
                </a:lnTo>
                <a:lnTo>
                  <a:pt x="374" y="903"/>
                </a:lnTo>
                <a:lnTo>
                  <a:pt x="357" y="895"/>
                </a:lnTo>
                <a:lnTo>
                  <a:pt x="341" y="889"/>
                </a:lnTo>
                <a:lnTo>
                  <a:pt x="331" y="887"/>
                </a:lnTo>
                <a:lnTo>
                  <a:pt x="323" y="885"/>
                </a:lnTo>
                <a:lnTo>
                  <a:pt x="323" y="885"/>
                </a:lnTo>
                <a:lnTo>
                  <a:pt x="313" y="885"/>
                </a:lnTo>
                <a:lnTo>
                  <a:pt x="303" y="885"/>
                </a:lnTo>
                <a:lnTo>
                  <a:pt x="294" y="886"/>
                </a:lnTo>
                <a:lnTo>
                  <a:pt x="284" y="885"/>
                </a:lnTo>
                <a:lnTo>
                  <a:pt x="284" y="885"/>
                </a:lnTo>
                <a:lnTo>
                  <a:pt x="259" y="879"/>
                </a:lnTo>
                <a:lnTo>
                  <a:pt x="235" y="873"/>
                </a:lnTo>
                <a:lnTo>
                  <a:pt x="188" y="859"/>
                </a:lnTo>
                <a:lnTo>
                  <a:pt x="164" y="852"/>
                </a:lnTo>
                <a:lnTo>
                  <a:pt x="140" y="848"/>
                </a:lnTo>
                <a:lnTo>
                  <a:pt x="128" y="846"/>
                </a:lnTo>
                <a:lnTo>
                  <a:pt x="116" y="846"/>
                </a:lnTo>
                <a:lnTo>
                  <a:pt x="104" y="846"/>
                </a:lnTo>
                <a:lnTo>
                  <a:pt x="91" y="846"/>
                </a:lnTo>
                <a:lnTo>
                  <a:pt x="91" y="846"/>
                </a:lnTo>
                <a:lnTo>
                  <a:pt x="84" y="842"/>
                </a:lnTo>
                <a:lnTo>
                  <a:pt x="75" y="838"/>
                </a:lnTo>
                <a:lnTo>
                  <a:pt x="57" y="833"/>
                </a:lnTo>
                <a:lnTo>
                  <a:pt x="38" y="829"/>
                </a:lnTo>
                <a:lnTo>
                  <a:pt x="18" y="826"/>
                </a:lnTo>
                <a:lnTo>
                  <a:pt x="18" y="826"/>
                </a:lnTo>
                <a:lnTo>
                  <a:pt x="14" y="821"/>
                </a:lnTo>
                <a:lnTo>
                  <a:pt x="12" y="817"/>
                </a:lnTo>
                <a:lnTo>
                  <a:pt x="9" y="810"/>
                </a:lnTo>
                <a:lnTo>
                  <a:pt x="6" y="801"/>
                </a:lnTo>
                <a:lnTo>
                  <a:pt x="0" y="790"/>
                </a:lnTo>
                <a:lnTo>
                  <a:pt x="0" y="790"/>
                </a:lnTo>
                <a:lnTo>
                  <a:pt x="9" y="775"/>
                </a:lnTo>
                <a:lnTo>
                  <a:pt x="20" y="762"/>
                </a:lnTo>
                <a:lnTo>
                  <a:pt x="30" y="751"/>
                </a:lnTo>
                <a:lnTo>
                  <a:pt x="43" y="741"/>
                </a:lnTo>
                <a:lnTo>
                  <a:pt x="58" y="731"/>
                </a:lnTo>
                <a:lnTo>
                  <a:pt x="73" y="724"/>
                </a:lnTo>
                <a:lnTo>
                  <a:pt x="89" y="716"/>
                </a:lnTo>
                <a:lnTo>
                  <a:pt x="105" y="710"/>
                </a:lnTo>
                <a:lnTo>
                  <a:pt x="105" y="710"/>
                </a:lnTo>
                <a:lnTo>
                  <a:pt x="104" y="685"/>
                </a:lnTo>
                <a:lnTo>
                  <a:pt x="103" y="674"/>
                </a:lnTo>
                <a:lnTo>
                  <a:pt x="101" y="663"/>
                </a:lnTo>
                <a:lnTo>
                  <a:pt x="98" y="653"/>
                </a:lnTo>
                <a:lnTo>
                  <a:pt x="93" y="643"/>
                </a:lnTo>
                <a:lnTo>
                  <a:pt x="87" y="633"/>
                </a:lnTo>
                <a:lnTo>
                  <a:pt x="77" y="622"/>
                </a:lnTo>
                <a:lnTo>
                  <a:pt x="77" y="622"/>
                </a:lnTo>
                <a:lnTo>
                  <a:pt x="84" y="613"/>
                </a:lnTo>
                <a:lnTo>
                  <a:pt x="90" y="604"/>
                </a:lnTo>
                <a:lnTo>
                  <a:pt x="98" y="595"/>
                </a:lnTo>
                <a:lnTo>
                  <a:pt x="105" y="588"/>
                </a:lnTo>
                <a:lnTo>
                  <a:pt x="121" y="574"/>
                </a:lnTo>
                <a:lnTo>
                  <a:pt x="139" y="561"/>
                </a:lnTo>
                <a:lnTo>
                  <a:pt x="158" y="550"/>
                </a:lnTo>
                <a:lnTo>
                  <a:pt x="177" y="539"/>
                </a:lnTo>
                <a:lnTo>
                  <a:pt x="195" y="528"/>
                </a:lnTo>
                <a:lnTo>
                  <a:pt x="214" y="517"/>
                </a:lnTo>
                <a:lnTo>
                  <a:pt x="214" y="517"/>
                </a:lnTo>
                <a:lnTo>
                  <a:pt x="240" y="500"/>
                </a:lnTo>
                <a:lnTo>
                  <a:pt x="266" y="482"/>
                </a:lnTo>
                <a:lnTo>
                  <a:pt x="315" y="443"/>
                </a:lnTo>
                <a:lnTo>
                  <a:pt x="315" y="443"/>
                </a:lnTo>
                <a:lnTo>
                  <a:pt x="328" y="435"/>
                </a:lnTo>
                <a:lnTo>
                  <a:pt x="339" y="425"/>
                </a:lnTo>
                <a:lnTo>
                  <a:pt x="361" y="404"/>
                </a:lnTo>
                <a:lnTo>
                  <a:pt x="384" y="383"/>
                </a:lnTo>
                <a:lnTo>
                  <a:pt x="394" y="373"/>
                </a:lnTo>
                <a:lnTo>
                  <a:pt x="406" y="363"/>
                </a:lnTo>
                <a:lnTo>
                  <a:pt x="406" y="363"/>
                </a:lnTo>
                <a:lnTo>
                  <a:pt x="422" y="353"/>
                </a:lnTo>
                <a:lnTo>
                  <a:pt x="438" y="344"/>
                </a:lnTo>
                <a:lnTo>
                  <a:pt x="454" y="335"/>
                </a:lnTo>
                <a:lnTo>
                  <a:pt x="469" y="325"/>
                </a:lnTo>
                <a:lnTo>
                  <a:pt x="469" y="325"/>
                </a:lnTo>
                <a:lnTo>
                  <a:pt x="480" y="316"/>
                </a:lnTo>
                <a:lnTo>
                  <a:pt x="490" y="307"/>
                </a:lnTo>
                <a:lnTo>
                  <a:pt x="510" y="288"/>
                </a:lnTo>
                <a:lnTo>
                  <a:pt x="530" y="268"/>
                </a:lnTo>
                <a:lnTo>
                  <a:pt x="550" y="247"/>
                </a:lnTo>
                <a:lnTo>
                  <a:pt x="550" y="247"/>
                </a:lnTo>
                <a:lnTo>
                  <a:pt x="609" y="191"/>
                </a:lnTo>
                <a:lnTo>
                  <a:pt x="639" y="161"/>
                </a:lnTo>
                <a:lnTo>
                  <a:pt x="668" y="131"/>
                </a:lnTo>
                <a:lnTo>
                  <a:pt x="697" y="100"/>
                </a:lnTo>
                <a:lnTo>
                  <a:pt x="725" y="69"/>
                </a:lnTo>
                <a:lnTo>
                  <a:pt x="752" y="37"/>
                </a:lnTo>
                <a:lnTo>
                  <a:pt x="778" y="3"/>
                </a:lnTo>
                <a:lnTo>
                  <a:pt x="778" y="3"/>
                </a:lnTo>
                <a:lnTo>
                  <a:pt x="788" y="0"/>
                </a:lnTo>
                <a:lnTo>
                  <a:pt x="799" y="0"/>
                </a:lnTo>
                <a:lnTo>
                  <a:pt x="810" y="0"/>
                </a:lnTo>
                <a:lnTo>
                  <a:pt x="820" y="2"/>
                </a:lnTo>
                <a:lnTo>
                  <a:pt x="842" y="7"/>
                </a:lnTo>
                <a:lnTo>
                  <a:pt x="851" y="9"/>
                </a:lnTo>
                <a:lnTo>
                  <a:pt x="861" y="10"/>
                </a:lnTo>
                <a:lnTo>
                  <a:pt x="861" y="10"/>
                </a:lnTo>
                <a:lnTo>
                  <a:pt x="899" y="13"/>
                </a:lnTo>
                <a:lnTo>
                  <a:pt x="937" y="14"/>
                </a:lnTo>
                <a:lnTo>
                  <a:pt x="976" y="14"/>
                </a:lnTo>
                <a:lnTo>
                  <a:pt x="1014" y="13"/>
                </a:lnTo>
                <a:lnTo>
                  <a:pt x="1092" y="10"/>
                </a:lnTo>
                <a:lnTo>
                  <a:pt x="1169" y="7"/>
                </a:lnTo>
                <a:lnTo>
                  <a:pt x="1208" y="5"/>
                </a:lnTo>
                <a:lnTo>
                  <a:pt x="1245" y="7"/>
                </a:lnTo>
                <a:lnTo>
                  <a:pt x="1283" y="8"/>
                </a:lnTo>
                <a:lnTo>
                  <a:pt x="1319" y="11"/>
                </a:lnTo>
                <a:lnTo>
                  <a:pt x="1354" y="16"/>
                </a:lnTo>
                <a:lnTo>
                  <a:pt x="1388" y="23"/>
                </a:lnTo>
                <a:lnTo>
                  <a:pt x="1405" y="28"/>
                </a:lnTo>
                <a:lnTo>
                  <a:pt x="1421" y="32"/>
                </a:lnTo>
                <a:lnTo>
                  <a:pt x="1437" y="39"/>
                </a:lnTo>
                <a:lnTo>
                  <a:pt x="1453" y="45"/>
                </a:lnTo>
                <a:lnTo>
                  <a:pt x="1453" y="45"/>
                </a:lnTo>
                <a:lnTo>
                  <a:pt x="1461" y="54"/>
                </a:lnTo>
                <a:lnTo>
                  <a:pt x="1469" y="61"/>
                </a:lnTo>
                <a:lnTo>
                  <a:pt x="1489" y="75"/>
                </a:lnTo>
                <a:lnTo>
                  <a:pt x="1498" y="83"/>
                </a:lnTo>
                <a:lnTo>
                  <a:pt x="1507" y="91"/>
                </a:lnTo>
                <a:lnTo>
                  <a:pt x="1514" y="101"/>
                </a:lnTo>
                <a:lnTo>
                  <a:pt x="1516" y="106"/>
                </a:lnTo>
                <a:lnTo>
                  <a:pt x="1520" y="111"/>
                </a:lnTo>
                <a:lnTo>
                  <a:pt x="1520" y="111"/>
                </a:lnTo>
                <a:close/>
                <a:moveTo>
                  <a:pt x="1358" y="283"/>
                </a:moveTo>
                <a:lnTo>
                  <a:pt x="1358" y="283"/>
                </a:lnTo>
                <a:lnTo>
                  <a:pt x="1364" y="277"/>
                </a:lnTo>
                <a:lnTo>
                  <a:pt x="1369" y="271"/>
                </a:lnTo>
                <a:lnTo>
                  <a:pt x="1379" y="257"/>
                </a:lnTo>
                <a:lnTo>
                  <a:pt x="1389" y="243"/>
                </a:lnTo>
                <a:lnTo>
                  <a:pt x="1401" y="230"/>
                </a:lnTo>
                <a:lnTo>
                  <a:pt x="1401" y="230"/>
                </a:lnTo>
                <a:lnTo>
                  <a:pt x="1410" y="221"/>
                </a:lnTo>
                <a:lnTo>
                  <a:pt x="1424" y="210"/>
                </a:lnTo>
                <a:lnTo>
                  <a:pt x="1439" y="197"/>
                </a:lnTo>
                <a:lnTo>
                  <a:pt x="1454" y="183"/>
                </a:lnTo>
                <a:lnTo>
                  <a:pt x="1469" y="169"/>
                </a:lnTo>
                <a:lnTo>
                  <a:pt x="1481" y="155"/>
                </a:lnTo>
                <a:lnTo>
                  <a:pt x="1485" y="148"/>
                </a:lnTo>
                <a:lnTo>
                  <a:pt x="1489" y="141"/>
                </a:lnTo>
                <a:lnTo>
                  <a:pt x="1491" y="135"/>
                </a:lnTo>
                <a:lnTo>
                  <a:pt x="1492" y="129"/>
                </a:lnTo>
                <a:lnTo>
                  <a:pt x="1492" y="129"/>
                </a:lnTo>
                <a:lnTo>
                  <a:pt x="1490" y="124"/>
                </a:lnTo>
                <a:lnTo>
                  <a:pt x="1486" y="119"/>
                </a:lnTo>
                <a:lnTo>
                  <a:pt x="1475" y="106"/>
                </a:lnTo>
                <a:lnTo>
                  <a:pt x="1462" y="93"/>
                </a:lnTo>
                <a:lnTo>
                  <a:pt x="1449" y="84"/>
                </a:lnTo>
                <a:lnTo>
                  <a:pt x="1449" y="84"/>
                </a:lnTo>
                <a:lnTo>
                  <a:pt x="1436" y="75"/>
                </a:lnTo>
                <a:lnTo>
                  <a:pt x="1420" y="68"/>
                </a:lnTo>
                <a:lnTo>
                  <a:pt x="1403" y="61"/>
                </a:lnTo>
                <a:lnTo>
                  <a:pt x="1386" y="55"/>
                </a:lnTo>
                <a:lnTo>
                  <a:pt x="1370" y="50"/>
                </a:lnTo>
                <a:lnTo>
                  <a:pt x="1354" y="46"/>
                </a:lnTo>
                <a:lnTo>
                  <a:pt x="1339" y="43"/>
                </a:lnTo>
                <a:lnTo>
                  <a:pt x="1327" y="42"/>
                </a:lnTo>
                <a:lnTo>
                  <a:pt x="1327" y="42"/>
                </a:lnTo>
                <a:lnTo>
                  <a:pt x="1299" y="39"/>
                </a:lnTo>
                <a:lnTo>
                  <a:pt x="1270" y="37"/>
                </a:lnTo>
                <a:lnTo>
                  <a:pt x="1207" y="35"/>
                </a:lnTo>
                <a:lnTo>
                  <a:pt x="1139" y="34"/>
                </a:lnTo>
                <a:lnTo>
                  <a:pt x="1070" y="35"/>
                </a:lnTo>
                <a:lnTo>
                  <a:pt x="998" y="35"/>
                </a:lnTo>
                <a:lnTo>
                  <a:pt x="929" y="35"/>
                </a:lnTo>
                <a:lnTo>
                  <a:pt x="861" y="32"/>
                </a:lnTo>
                <a:lnTo>
                  <a:pt x="829" y="30"/>
                </a:lnTo>
                <a:lnTo>
                  <a:pt x="798" y="27"/>
                </a:lnTo>
                <a:lnTo>
                  <a:pt x="798" y="27"/>
                </a:lnTo>
                <a:lnTo>
                  <a:pt x="762" y="69"/>
                </a:lnTo>
                <a:lnTo>
                  <a:pt x="724" y="109"/>
                </a:lnTo>
                <a:lnTo>
                  <a:pt x="687" y="150"/>
                </a:lnTo>
                <a:lnTo>
                  <a:pt x="647" y="189"/>
                </a:lnTo>
                <a:lnTo>
                  <a:pt x="607" y="227"/>
                </a:lnTo>
                <a:lnTo>
                  <a:pt x="568" y="265"/>
                </a:lnTo>
                <a:lnTo>
                  <a:pt x="527" y="302"/>
                </a:lnTo>
                <a:lnTo>
                  <a:pt x="485" y="338"/>
                </a:lnTo>
                <a:lnTo>
                  <a:pt x="442" y="375"/>
                </a:lnTo>
                <a:lnTo>
                  <a:pt x="400" y="410"/>
                </a:lnTo>
                <a:lnTo>
                  <a:pt x="357" y="444"/>
                </a:lnTo>
                <a:lnTo>
                  <a:pt x="312" y="479"/>
                </a:lnTo>
                <a:lnTo>
                  <a:pt x="268" y="512"/>
                </a:lnTo>
                <a:lnTo>
                  <a:pt x="222" y="544"/>
                </a:lnTo>
                <a:lnTo>
                  <a:pt x="177" y="576"/>
                </a:lnTo>
                <a:lnTo>
                  <a:pt x="130" y="608"/>
                </a:lnTo>
                <a:lnTo>
                  <a:pt x="130" y="608"/>
                </a:lnTo>
                <a:lnTo>
                  <a:pt x="147" y="614"/>
                </a:lnTo>
                <a:lnTo>
                  <a:pt x="165" y="618"/>
                </a:lnTo>
                <a:lnTo>
                  <a:pt x="183" y="621"/>
                </a:lnTo>
                <a:lnTo>
                  <a:pt x="202" y="623"/>
                </a:lnTo>
                <a:lnTo>
                  <a:pt x="221" y="625"/>
                </a:lnTo>
                <a:lnTo>
                  <a:pt x="240" y="626"/>
                </a:lnTo>
                <a:lnTo>
                  <a:pt x="279" y="626"/>
                </a:lnTo>
                <a:lnTo>
                  <a:pt x="358" y="624"/>
                </a:lnTo>
                <a:lnTo>
                  <a:pt x="396" y="624"/>
                </a:lnTo>
                <a:lnTo>
                  <a:pt x="435" y="625"/>
                </a:lnTo>
                <a:lnTo>
                  <a:pt x="435" y="625"/>
                </a:lnTo>
                <a:lnTo>
                  <a:pt x="466" y="629"/>
                </a:lnTo>
                <a:lnTo>
                  <a:pt x="499" y="633"/>
                </a:lnTo>
                <a:lnTo>
                  <a:pt x="563" y="644"/>
                </a:lnTo>
                <a:lnTo>
                  <a:pt x="563" y="644"/>
                </a:lnTo>
                <a:lnTo>
                  <a:pt x="604" y="651"/>
                </a:lnTo>
                <a:lnTo>
                  <a:pt x="644" y="660"/>
                </a:lnTo>
                <a:lnTo>
                  <a:pt x="663" y="665"/>
                </a:lnTo>
                <a:lnTo>
                  <a:pt x="681" y="671"/>
                </a:lnTo>
                <a:lnTo>
                  <a:pt x="700" y="679"/>
                </a:lnTo>
                <a:lnTo>
                  <a:pt x="718" y="686"/>
                </a:lnTo>
                <a:lnTo>
                  <a:pt x="736" y="694"/>
                </a:lnTo>
                <a:lnTo>
                  <a:pt x="752" y="704"/>
                </a:lnTo>
                <a:lnTo>
                  <a:pt x="768" y="713"/>
                </a:lnTo>
                <a:lnTo>
                  <a:pt x="782" y="724"/>
                </a:lnTo>
                <a:lnTo>
                  <a:pt x="796" y="736"/>
                </a:lnTo>
                <a:lnTo>
                  <a:pt x="809" y="749"/>
                </a:lnTo>
                <a:lnTo>
                  <a:pt x="820" y="761"/>
                </a:lnTo>
                <a:lnTo>
                  <a:pt x="830" y="776"/>
                </a:lnTo>
                <a:lnTo>
                  <a:pt x="830" y="776"/>
                </a:lnTo>
                <a:lnTo>
                  <a:pt x="832" y="779"/>
                </a:lnTo>
                <a:lnTo>
                  <a:pt x="833" y="781"/>
                </a:lnTo>
                <a:lnTo>
                  <a:pt x="834" y="785"/>
                </a:lnTo>
                <a:lnTo>
                  <a:pt x="833" y="791"/>
                </a:lnTo>
                <a:lnTo>
                  <a:pt x="832" y="797"/>
                </a:lnTo>
                <a:lnTo>
                  <a:pt x="831" y="802"/>
                </a:lnTo>
                <a:lnTo>
                  <a:pt x="830" y="806"/>
                </a:lnTo>
                <a:lnTo>
                  <a:pt x="831" y="809"/>
                </a:lnTo>
                <a:lnTo>
                  <a:pt x="832" y="810"/>
                </a:lnTo>
                <a:lnTo>
                  <a:pt x="834" y="811"/>
                </a:lnTo>
                <a:lnTo>
                  <a:pt x="836" y="812"/>
                </a:lnTo>
                <a:lnTo>
                  <a:pt x="836" y="812"/>
                </a:lnTo>
                <a:lnTo>
                  <a:pt x="846" y="809"/>
                </a:lnTo>
                <a:lnTo>
                  <a:pt x="854" y="803"/>
                </a:lnTo>
                <a:lnTo>
                  <a:pt x="860" y="798"/>
                </a:lnTo>
                <a:lnTo>
                  <a:pt x="866" y="791"/>
                </a:lnTo>
                <a:lnTo>
                  <a:pt x="876" y="777"/>
                </a:lnTo>
                <a:lnTo>
                  <a:pt x="886" y="762"/>
                </a:lnTo>
                <a:lnTo>
                  <a:pt x="886" y="762"/>
                </a:lnTo>
                <a:lnTo>
                  <a:pt x="938" y="718"/>
                </a:lnTo>
                <a:lnTo>
                  <a:pt x="963" y="694"/>
                </a:lnTo>
                <a:lnTo>
                  <a:pt x="987" y="670"/>
                </a:lnTo>
                <a:lnTo>
                  <a:pt x="1011" y="645"/>
                </a:lnTo>
                <a:lnTo>
                  <a:pt x="1033" y="619"/>
                </a:lnTo>
                <a:lnTo>
                  <a:pt x="1055" y="592"/>
                </a:lnTo>
                <a:lnTo>
                  <a:pt x="1075" y="563"/>
                </a:lnTo>
                <a:lnTo>
                  <a:pt x="1075" y="563"/>
                </a:lnTo>
                <a:lnTo>
                  <a:pt x="1112" y="530"/>
                </a:lnTo>
                <a:lnTo>
                  <a:pt x="1148" y="495"/>
                </a:lnTo>
                <a:lnTo>
                  <a:pt x="1183" y="459"/>
                </a:lnTo>
                <a:lnTo>
                  <a:pt x="1219" y="423"/>
                </a:lnTo>
                <a:lnTo>
                  <a:pt x="1288" y="350"/>
                </a:lnTo>
                <a:lnTo>
                  <a:pt x="1323" y="316"/>
                </a:lnTo>
                <a:lnTo>
                  <a:pt x="1358" y="283"/>
                </a:lnTo>
                <a:lnTo>
                  <a:pt x="1358" y="283"/>
                </a:lnTo>
                <a:close/>
                <a:moveTo>
                  <a:pt x="2152" y="391"/>
                </a:moveTo>
                <a:lnTo>
                  <a:pt x="2152" y="391"/>
                </a:lnTo>
                <a:lnTo>
                  <a:pt x="2138" y="382"/>
                </a:lnTo>
                <a:lnTo>
                  <a:pt x="2125" y="372"/>
                </a:lnTo>
                <a:lnTo>
                  <a:pt x="2112" y="361"/>
                </a:lnTo>
                <a:lnTo>
                  <a:pt x="2100" y="350"/>
                </a:lnTo>
                <a:lnTo>
                  <a:pt x="2087" y="338"/>
                </a:lnTo>
                <a:lnTo>
                  <a:pt x="2076" y="326"/>
                </a:lnTo>
                <a:lnTo>
                  <a:pt x="2054" y="300"/>
                </a:lnTo>
                <a:lnTo>
                  <a:pt x="2012" y="247"/>
                </a:lnTo>
                <a:lnTo>
                  <a:pt x="1990" y="222"/>
                </a:lnTo>
                <a:lnTo>
                  <a:pt x="1979" y="210"/>
                </a:lnTo>
                <a:lnTo>
                  <a:pt x="1967" y="199"/>
                </a:lnTo>
                <a:lnTo>
                  <a:pt x="1967" y="199"/>
                </a:lnTo>
                <a:lnTo>
                  <a:pt x="1954" y="187"/>
                </a:lnTo>
                <a:lnTo>
                  <a:pt x="1940" y="177"/>
                </a:lnTo>
                <a:lnTo>
                  <a:pt x="1926" y="166"/>
                </a:lnTo>
                <a:lnTo>
                  <a:pt x="1911" y="156"/>
                </a:lnTo>
                <a:lnTo>
                  <a:pt x="1895" y="147"/>
                </a:lnTo>
                <a:lnTo>
                  <a:pt x="1878" y="138"/>
                </a:lnTo>
                <a:lnTo>
                  <a:pt x="1861" y="131"/>
                </a:lnTo>
                <a:lnTo>
                  <a:pt x="1843" y="123"/>
                </a:lnTo>
                <a:lnTo>
                  <a:pt x="1825" y="117"/>
                </a:lnTo>
                <a:lnTo>
                  <a:pt x="1807" y="110"/>
                </a:lnTo>
                <a:lnTo>
                  <a:pt x="1787" y="105"/>
                </a:lnTo>
                <a:lnTo>
                  <a:pt x="1768" y="101"/>
                </a:lnTo>
                <a:lnTo>
                  <a:pt x="1749" y="98"/>
                </a:lnTo>
                <a:lnTo>
                  <a:pt x="1729" y="95"/>
                </a:lnTo>
                <a:lnTo>
                  <a:pt x="1710" y="94"/>
                </a:lnTo>
                <a:lnTo>
                  <a:pt x="1691" y="94"/>
                </a:lnTo>
                <a:lnTo>
                  <a:pt x="1691" y="94"/>
                </a:lnTo>
                <a:lnTo>
                  <a:pt x="1677" y="94"/>
                </a:lnTo>
                <a:lnTo>
                  <a:pt x="1665" y="96"/>
                </a:lnTo>
                <a:lnTo>
                  <a:pt x="1653" y="100"/>
                </a:lnTo>
                <a:lnTo>
                  <a:pt x="1642" y="103"/>
                </a:lnTo>
                <a:lnTo>
                  <a:pt x="1620" y="110"/>
                </a:lnTo>
                <a:lnTo>
                  <a:pt x="1597" y="118"/>
                </a:lnTo>
                <a:lnTo>
                  <a:pt x="1597" y="118"/>
                </a:lnTo>
                <a:lnTo>
                  <a:pt x="1573" y="126"/>
                </a:lnTo>
                <a:lnTo>
                  <a:pt x="1554" y="135"/>
                </a:lnTo>
                <a:lnTo>
                  <a:pt x="1538" y="145"/>
                </a:lnTo>
                <a:lnTo>
                  <a:pt x="1525" y="154"/>
                </a:lnTo>
                <a:lnTo>
                  <a:pt x="1512" y="165"/>
                </a:lnTo>
                <a:lnTo>
                  <a:pt x="1500" y="177"/>
                </a:lnTo>
                <a:lnTo>
                  <a:pt x="1474" y="202"/>
                </a:lnTo>
                <a:lnTo>
                  <a:pt x="1474" y="202"/>
                </a:lnTo>
                <a:lnTo>
                  <a:pt x="1455" y="220"/>
                </a:lnTo>
                <a:lnTo>
                  <a:pt x="1437" y="238"/>
                </a:lnTo>
                <a:lnTo>
                  <a:pt x="1401" y="276"/>
                </a:lnTo>
                <a:lnTo>
                  <a:pt x="1401" y="276"/>
                </a:lnTo>
                <a:lnTo>
                  <a:pt x="1380" y="295"/>
                </a:lnTo>
                <a:lnTo>
                  <a:pt x="1361" y="312"/>
                </a:lnTo>
                <a:lnTo>
                  <a:pt x="1341" y="329"/>
                </a:lnTo>
                <a:lnTo>
                  <a:pt x="1324" y="346"/>
                </a:lnTo>
                <a:lnTo>
                  <a:pt x="1324" y="346"/>
                </a:lnTo>
                <a:lnTo>
                  <a:pt x="1315" y="356"/>
                </a:lnTo>
                <a:lnTo>
                  <a:pt x="1306" y="366"/>
                </a:lnTo>
                <a:lnTo>
                  <a:pt x="1290" y="388"/>
                </a:lnTo>
                <a:lnTo>
                  <a:pt x="1275" y="408"/>
                </a:lnTo>
                <a:lnTo>
                  <a:pt x="1268" y="418"/>
                </a:lnTo>
                <a:lnTo>
                  <a:pt x="1260" y="426"/>
                </a:lnTo>
                <a:lnTo>
                  <a:pt x="1260" y="426"/>
                </a:lnTo>
                <a:lnTo>
                  <a:pt x="1253" y="433"/>
                </a:lnTo>
                <a:lnTo>
                  <a:pt x="1243" y="439"/>
                </a:lnTo>
                <a:lnTo>
                  <a:pt x="1234" y="444"/>
                </a:lnTo>
                <a:lnTo>
                  <a:pt x="1225" y="451"/>
                </a:lnTo>
                <a:lnTo>
                  <a:pt x="1225" y="451"/>
                </a:lnTo>
                <a:lnTo>
                  <a:pt x="1199" y="476"/>
                </a:lnTo>
                <a:lnTo>
                  <a:pt x="1175" y="501"/>
                </a:lnTo>
                <a:lnTo>
                  <a:pt x="1150" y="527"/>
                </a:lnTo>
                <a:lnTo>
                  <a:pt x="1126" y="554"/>
                </a:lnTo>
                <a:lnTo>
                  <a:pt x="1078" y="608"/>
                </a:lnTo>
                <a:lnTo>
                  <a:pt x="1032" y="661"/>
                </a:lnTo>
                <a:lnTo>
                  <a:pt x="1032" y="661"/>
                </a:lnTo>
                <a:lnTo>
                  <a:pt x="1012" y="683"/>
                </a:lnTo>
                <a:lnTo>
                  <a:pt x="992" y="705"/>
                </a:lnTo>
                <a:lnTo>
                  <a:pt x="950" y="745"/>
                </a:lnTo>
                <a:lnTo>
                  <a:pt x="930" y="766"/>
                </a:lnTo>
                <a:lnTo>
                  <a:pt x="909" y="786"/>
                </a:lnTo>
                <a:lnTo>
                  <a:pt x="890" y="807"/>
                </a:lnTo>
                <a:lnTo>
                  <a:pt x="872" y="829"/>
                </a:lnTo>
                <a:lnTo>
                  <a:pt x="872" y="829"/>
                </a:lnTo>
                <a:lnTo>
                  <a:pt x="894" y="826"/>
                </a:lnTo>
                <a:lnTo>
                  <a:pt x="916" y="826"/>
                </a:lnTo>
                <a:lnTo>
                  <a:pt x="936" y="827"/>
                </a:lnTo>
                <a:lnTo>
                  <a:pt x="956" y="830"/>
                </a:lnTo>
                <a:lnTo>
                  <a:pt x="977" y="834"/>
                </a:lnTo>
                <a:lnTo>
                  <a:pt x="996" y="840"/>
                </a:lnTo>
                <a:lnTo>
                  <a:pt x="1015" y="847"/>
                </a:lnTo>
                <a:lnTo>
                  <a:pt x="1035" y="856"/>
                </a:lnTo>
                <a:lnTo>
                  <a:pt x="1071" y="873"/>
                </a:lnTo>
                <a:lnTo>
                  <a:pt x="1106" y="892"/>
                </a:lnTo>
                <a:lnTo>
                  <a:pt x="1142" y="910"/>
                </a:lnTo>
                <a:lnTo>
                  <a:pt x="1159" y="919"/>
                </a:lnTo>
                <a:lnTo>
                  <a:pt x="1176" y="926"/>
                </a:lnTo>
                <a:lnTo>
                  <a:pt x="1176" y="926"/>
                </a:lnTo>
                <a:lnTo>
                  <a:pt x="1202" y="949"/>
                </a:lnTo>
                <a:lnTo>
                  <a:pt x="1227" y="970"/>
                </a:lnTo>
                <a:lnTo>
                  <a:pt x="1254" y="991"/>
                </a:lnTo>
                <a:lnTo>
                  <a:pt x="1282" y="1011"/>
                </a:lnTo>
                <a:lnTo>
                  <a:pt x="1310" y="1029"/>
                </a:lnTo>
                <a:lnTo>
                  <a:pt x="1339" y="1047"/>
                </a:lnTo>
                <a:lnTo>
                  <a:pt x="1369" y="1064"/>
                </a:lnTo>
                <a:lnTo>
                  <a:pt x="1400" y="1079"/>
                </a:lnTo>
                <a:lnTo>
                  <a:pt x="1432" y="1093"/>
                </a:lnTo>
                <a:lnTo>
                  <a:pt x="1464" y="1106"/>
                </a:lnTo>
                <a:lnTo>
                  <a:pt x="1498" y="1118"/>
                </a:lnTo>
                <a:lnTo>
                  <a:pt x="1533" y="1127"/>
                </a:lnTo>
                <a:lnTo>
                  <a:pt x="1569" y="1135"/>
                </a:lnTo>
                <a:lnTo>
                  <a:pt x="1606" y="1140"/>
                </a:lnTo>
                <a:lnTo>
                  <a:pt x="1645" y="1145"/>
                </a:lnTo>
                <a:lnTo>
                  <a:pt x="1683" y="1147"/>
                </a:lnTo>
                <a:lnTo>
                  <a:pt x="1683" y="1147"/>
                </a:lnTo>
                <a:lnTo>
                  <a:pt x="1687" y="1147"/>
                </a:lnTo>
                <a:lnTo>
                  <a:pt x="1690" y="1149"/>
                </a:lnTo>
                <a:lnTo>
                  <a:pt x="1695" y="1153"/>
                </a:lnTo>
                <a:lnTo>
                  <a:pt x="1701" y="1160"/>
                </a:lnTo>
                <a:lnTo>
                  <a:pt x="1704" y="1163"/>
                </a:lnTo>
                <a:lnTo>
                  <a:pt x="1708" y="1165"/>
                </a:lnTo>
                <a:lnTo>
                  <a:pt x="1708" y="1165"/>
                </a:lnTo>
                <a:lnTo>
                  <a:pt x="1736" y="1139"/>
                </a:lnTo>
                <a:lnTo>
                  <a:pt x="1762" y="1114"/>
                </a:lnTo>
                <a:lnTo>
                  <a:pt x="1786" y="1086"/>
                </a:lnTo>
                <a:lnTo>
                  <a:pt x="1810" y="1056"/>
                </a:lnTo>
                <a:lnTo>
                  <a:pt x="1810" y="1056"/>
                </a:lnTo>
                <a:lnTo>
                  <a:pt x="1821" y="1042"/>
                </a:lnTo>
                <a:lnTo>
                  <a:pt x="1833" y="1027"/>
                </a:lnTo>
                <a:lnTo>
                  <a:pt x="1858" y="997"/>
                </a:lnTo>
                <a:lnTo>
                  <a:pt x="1870" y="982"/>
                </a:lnTo>
                <a:lnTo>
                  <a:pt x="1880" y="966"/>
                </a:lnTo>
                <a:lnTo>
                  <a:pt x="1890" y="949"/>
                </a:lnTo>
                <a:lnTo>
                  <a:pt x="1898" y="931"/>
                </a:lnTo>
                <a:lnTo>
                  <a:pt x="1898" y="931"/>
                </a:lnTo>
                <a:lnTo>
                  <a:pt x="2009" y="804"/>
                </a:lnTo>
                <a:lnTo>
                  <a:pt x="2065" y="741"/>
                </a:lnTo>
                <a:lnTo>
                  <a:pt x="2119" y="677"/>
                </a:lnTo>
                <a:lnTo>
                  <a:pt x="2173" y="612"/>
                </a:lnTo>
                <a:lnTo>
                  <a:pt x="2226" y="545"/>
                </a:lnTo>
                <a:lnTo>
                  <a:pt x="2278" y="478"/>
                </a:lnTo>
                <a:lnTo>
                  <a:pt x="2328" y="409"/>
                </a:lnTo>
                <a:lnTo>
                  <a:pt x="2328" y="409"/>
                </a:lnTo>
                <a:lnTo>
                  <a:pt x="2303" y="411"/>
                </a:lnTo>
                <a:lnTo>
                  <a:pt x="2279" y="413"/>
                </a:lnTo>
                <a:lnTo>
                  <a:pt x="2255" y="413"/>
                </a:lnTo>
                <a:lnTo>
                  <a:pt x="2233" y="413"/>
                </a:lnTo>
                <a:lnTo>
                  <a:pt x="2211" y="411"/>
                </a:lnTo>
                <a:lnTo>
                  <a:pt x="2190" y="407"/>
                </a:lnTo>
                <a:lnTo>
                  <a:pt x="2180" y="404"/>
                </a:lnTo>
                <a:lnTo>
                  <a:pt x="2171" y="401"/>
                </a:lnTo>
                <a:lnTo>
                  <a:pt x="2162" y="396"/>
                </a:lnTo>
                <a:lnTo>
                  <a:pt x="2152" y="391"/>
                </a:lnTo>
                <a:lnTo>
                  <a:pt x="2152" y="391"/>
                </a:lnTo>
                <a:close/>
                <a:moveTo>
                  <a:pt x="1677" y="1326"/>
                </a:moveTo>
                <a:lnTo>
                  <a:pt x="1677" y="1326"/>
                </a:lnTo>
                <a:lnTo>
                  <a:pt x="1722" y="1284"/>
                </a:lnTo>
                <a:lnTo>
                  <a:pt x="1768" y="1241"/>
                </a:lnTo>
                <a:lnTo>
                  <a:pt x="1790" y="1219"/>
                </a:lnTo>
                <a:lnTo>
                  <a:pt x="1812" y="1196"/>
                </a:lnTo>
                <a:lnTo>
                  <a:pt x="1832" y="1174"/>
                </a:lnTo>
                <a:lnTo>
                  <a:pt x="1851" y="1151"/>
                </a:lnTo>
                <a:lnTo>
                  <a:pt x="1851" y="1151"/>
                </a:lnTo>
                <a:lnTo>
                  <a:pt x="1863" y="1134"/>
                </a:lnTo>
                <a:lnTo>
                  <a:pt x="1875" y="1117"/>
                </a:lnTo>
                <a:lnTo>
                  <a:pt x="1883" y="1109"/>
                </a:lnTo>
                <a:lnTo>
                  <a:pt x="1889" y="1103"/>
                </a:lnTo>
                <a:lnTo>
                  <a:pt x="1898" y="1098"/>
                </a:lnTo>
                <a:lnTo>
                  <a:pt x="1908" y="1094"/>
                </a:lnTo>
                <a:lnTo>
                  <a:pt x="1908" y="1094"/>
                </a:lnTo>
                <a:lnTo>
                  <a:pt x="1901" y="1109"/>
                </a:lnTo>
                <a:lnTo>
                  <a:pt x="1892" y="1123"/>
                </a:lnTo>
                <a:lnTo>
                  <a:pt x="1884" y="1137"/>
                </a:lnTo>
                <a:lnTo>
                  <a:pt x="1875" y="1150"/>
                </a:lnTo>
                <a:lnTo>
                  <a:pt x="1855" y="1176"/>
                </a:lnTo>
                <a:lnTo>
                  <a:pt x="1833" y="1200"/>
                </a:lnTo>
                <a:lnTo>
                  <a:pt x="1812" y="1224"/>
                </a:lnTo>
                <a:lnTo>
                  <a:pt x="1789" y="1246"/>
                </a:lnTo>
                <a:lnTo>
                  <a:pt x="1768" y="1269"/>
                </a:lnTo>
                <a:lnTo>
                  <a:pt x="1747" y="1290"/>
                </a:lnTo>
                <a:lnTo>
                  <a:pt x="1747" y="1290"/>
                </a:lnTo>
                <a:lnTo>
                  <a:pt x="1733" y="1305"/>
                </a:lnTo>
                <a:lnTo>
                  <a:pt x="1718" y="1320"/>
                </a:lnTo>
                <a:lnTo>
                  <a:pt x="1711" y="1328"/>
                </a:lnTo>
                <a:lnTo>
                  <a:pt x="1706" y="1336"/>
                </a:lnTo>
                <a:lnTo>
                  <a:pt x="1701" y="1345"/>
                </a:lnTo>
                <a:lnTo>
                  <a:pt x="1697" y="1354"/>
                </a:lnTo>
                <a:lnTo>
                  <a:pt x="1697" y="1354"/>
                </a:lnTo>
                <a:lnTo>
                  <a:pt x="1706" y="1354"/>
                </a:lnTo>
                <a:lnTo>
                  <a:pt x="1713" y="1351"/>
                </a:lnTo>
                <a:lnTo>
                  <a:pt x="1721" y="1348"/>
                </a:lnTo>
                <a:lnTo>
                  <a:pt x="1727" y="1343"/>
                </a:lnTo>
                <a:lnTo>
                  <a:pt x="1739" y="1331"/>
                </a:lnTo>
                <a:lnTo>
                  <a:pt x="1750" y="1319"/>
                </a:lnTo>
                <a:lnTo>
                  <a:pt x="1750" y="1319"/>
                </a:lnTo>
                <a:lnTo>
                  <a:pt x="1779" y="1289"/>
                </a:lnTo>
                <a:lnTo>
                  <a:pt x="1807" y="1259"/>
                </a:lnTo>
                <a:lnTo>
                  <a:pt x="1833" y="1229"/>
                </a:lnTo>
                <a:lnTo>
                  <a:pt x="1859" y="1199"/>
                </a:lnTo>
                <a:lnTo>
                  <a:pt x="1859" y="1199"/>
                </a:lnTo>
                <a:lnTo>
                  <a:pt x="1883" y="1179"/>
                </a:lnTo>
                <a:lnTo>
                  <a:pt x="1905" y="1156"/>
                </a:lnTo>
                <a:lnTo>
                  <a:pt x="1927" y="1133"/>
                </a:lnTo>
                <a:lnTo>
                  <a:pt x="1948" y="1109"/>
                </a:lnTo>
                <a:lnTo>
                  <a:pt x="1968" y="1084"/>
                </a:lnTo>
                <a:lnTo>
                  <a:pt x="1987" y="1058"/>
                </a:lnTo>
                <a:lnTo>
                  <a:pt x="2006" y="1031"/>
                </a:lnTo>
                <a:lnTo>
                  <a:pt x="2023" y="1003"/>
                </a:lnTo>
                <a:lnTo>
                  <a:pt x="2023" y="1003"/>
                </a:lnTo>
                <a:lnTo>
                  <a:pt x="2030" y="1000"/>
                </a:lnTo>
                <a:lnTo>
                  <a:pt x="2037" y="996"/>
                </a:lnTo>
                <a:lnTo>
                  <a:pt x="2043" y="992"/>
                </a:lnTo>
                <a:lnTo>
                  <a:pt x="2048" y="986"/>
                </a:lnTo>
                <a:lnTo>
                  <a:pt x="2058" y="974"/>
                </a:lnTo>
                <a:lnTo>
                  <a:pt x="2068" y="963"/>
                </a:lnTo>
                <a:lnTo>
                  <a:pt x="2076" y="950"/>
                </a:lnTo>
                <a:lnTo>
                  <a:pt x="2086" y="938"/>
                </a:lnTo>
                <a:lnTo>
                  <a:pt x="2091" y="933"/>
                </a:lnTo>
                <a:lnTo>
                  <a:pt x="2097" y="927"/>
                </a:lnTo>
                <a:lnTo>
                  <a:pt x="2103" y="923"/>
                </a:lnTo>
                <a:lnTo>
                  <a:pt x="2111" y="920"/>
                </a:lnTo>
                <a:lnTo>
                  <a:pt x="2111" y="920"/>
                </a:lnTo>
                <a:lnTo>
                  <a:pt x="2123" y="898"/>
                </a:lnTo>
                <a:lnTo>
                  <a:pt x="2136" y="877"/>
                </a:lnTo>
                <a:lnTo>
                  <a:pt x="2150" y="857"/>
                </a:lnTo>
                <a:lnTo>
                  <a:pt x="2165" y="835"/>
                </a:lnTo>
                <a:lnTo>
                  <a:pt x="2195" y="795"/>
                </a:lnTo>
                <a:lnTo>
                  <a:pt x="2227" y="754"/>
                </a:lnTo>
                <a:lnTo>
                  <a:pt x="2259" y="712"/>
                </a:lnTo>
                <a:lnTo>
                  <a:pt x="2290" y="670"/>
                </a:lnTo>
                <a:lnTo>
                  <a:pt x="2305" y="649"/>
                </a:lnTo>
                <a:lnTo>
                  <a:pt x="2319" y="626"/>
                </a:lnTo>
                <a:lnTo>
                  <a:pt x="2332" y="604"/>
                </a:lnTo>
                <a:lnTo>
                  <a:pt x="2345" y="580"/>
                </a:lnTo>
                <a:lnTo>
                  <a:pt x="2345" y="580"/>
                </a:lnTo>
                <a:lnTo>
                  <a:pt x="2339" y="583"/>
                </a:lnTo>
                <a:lnTo>
                  <a:pt x="2333" y="585"/>
                </a:lnTo>
                <a:lnTo>
                  <a:pt x="2328" y="589"/>
                </a:lnTo>
                <a:lnTo>
                  <a:pt x="2323" y="593"/>
                </a:lnTo>
                <a:lnTo>
                  <a:pt x="2313" y="603"/>
                </a:lnTo>
                <a:lnTo>
                  <a:pt x="2303" y="615"/>
                </a:lnTo>
                <a:lnTo>
                  <a:pt x="2294" y="628"/>
                </a:lnTo>
                <a:lnTo>
                  <a:pt x="2284" y="639"/>
                </a:lnTo>
                <a:lnTo>
                  <a:pt x="2273" y="649"/>
                </a:lnTo>
                <a:lnTo>
                  <a:pt x="2267" y="653"/>
                </a:lnTo>
                <a:lnTo>
                  <a:pt x="2262" y="658"/>
                </a:lnTo>
                <a:lnTo>
                  <a:pt x="2262" y="658"/>
                </a:lnTo>
                <a:lnTo>
                  <a:pt x="2263" y="649"/>
                </a:lnTo>
                <a:lnTo>
                  <a:pt x="2266" y="640"/>
                </a:lnTo>
                <a:lnTo>
                  <a:pt x="2269" y="633"/>
                </a:lnTo>
                <a:lnTo>
                  <a:pt x="2273" y="625"/>
                </a:lnTo>
                <a:lnTo>
                  <a:pt x="2284" y="610"/>
                </a:lnTo>
                <a:lnTo>
                  <a:pt x="2296" y="597"/>
                </a:lnTo>
                <a:lnTo>
                  <a:pt x="2308" y="582"/>
                </a:lnTo>
                <a:lnTo>
                  <a:pt x="2319" y="568"/>
                </a:lnTo>
                <a:lnTo>
                  <a:pt x="2330" y="552"/>
                </a:lnTo>
                <a:lnTo>
                  <a:pt x="2334" y="543"/>
                </a:lnTo>
                <a:lnTo>
                  <a:pt x="2339" y="534"/>
                </a:lnTo>
                <a:lnTo>
                  <a:pt x="2339" y="534"/>
                </a:lnTo>
                <a:lnTo>
                  <a:pt x="2333" y="533"/>
                </a:lnTo>
                <a:lnTo>
                  <a:pt x="2329" y="533"/>
                </a:lnTo>
                <a:lnTo>
                  <a:pt x="2325" y="534"/>
                </a:lnTo>
                <a:lnTo>
                  <a:pt x="2320" y="537"/>
                </a:lnTo>
                <a:lnTo>
                  <a:pt x="2313" y="541"/>
                </a:lnTo>
                <a:lnTo>
                  <a:pt x="2307" y="545"/>
                </a:lnTo>
                <a:lnTo>
                  <a:pt x="2307" y="545"/>
                </a:lnTo>
                <a:lnTo>
                  <a:pt x="2296" y="555"/>
                </a:lnTo>
                <a:lnTo>
                  <a:pt x="2286" y="564"/>
                </a:lnTo>
                <a:lnTo>
                  <a:pt x="2277" y="575"/>
                </a:lnTo>
                <a:lnTo>
                  <a:pt x="2267" y="587"/>
                </a:lnTo>
                <a:lnTo>
                  <a:pt x="2249" y="610"/>
                </a:lnTo>
                <a:lnTo>
                  <a:pt x="2232" y="635"/>
                </a:lnTo>
                <a:lnTo>
                  <a:pt x="2213" y="660"/>
                </a:lnTo>
                <a:lnTo>
                  <a:pt x="2193" y="682"/>
                </a:lnTo>
                <a:lnTo>
                  <a:pt x="2183" y="693"/>
                </a:lnTo>
                <a:lnTo>
                  <a:pt x="2173" y="704"/>
                </a:lnTo>
                <a:lnTo>
                  <a:pt x="2161" y="712"/>
                </a:lnTo>
                <a:lnTo>
                  <a:pt x="2149" y="721"/>
                </a:lnTo>
                <a:lnTo>
                  <a:pt x="2149" y="721"/>
                </a:lnTo>
                <a:lnTo>
                  <a:pt x="2158" y="705"/>
                </a:lnTo>
                <a:lnTo>
                  <a:pt x="2166" y="691"/>
                </a:lnTo>
                <a:lnTo>
                  <a:pt x="2175" y="676"/>
                </a:lnTo>
                <a:lnTo>
                  <a:pt x="2186" y="663"/>
                </a:lnTo>
                <a:lnTo>
                  <a:pt x="2206" y="636"/>
                </a:lnTo>
                <a:lnTo>
                  <a:pt x="2227" y="610"/>
                </a:lnTo>
                <a:lnTo>
                  <a:pt x="2249" y="586"/>
                </a:lnTo>
                <a:lnTo>
                  <a:pt x="2270" y="560"/>
                </a:lnTo>
                <a:lnTo>
                  <a:pt x="2290" y="534"/>
                </a:lnTo>
                <a:lnTo>
                  <a:pt x="2301" y="520"/>
                </a:lnTo>
                <a:lnTo>
                  <a:pt x="2310" y="507"/>
                </a:lnTo>
                <a:lnTo>
                  <a:pt x="2310" y="507"/>
                </a:lnTo>
                <a:lnTo>
                  <a:pt x="2318" y="507"/>
                </a:lnTo>
                <a:lnTo>
                  <a:pt x="2322" y="506"/>
                </a:lnTo>
                <a:lnTo>
                  <a:pt x="2324" y="503"/>
                </a:lnTo>
                <a:lnTo>
                  <a:pt x="2324" y="503"/>
                </a:lnTo>
                <a:lnTo>
                  <a:pt x="2330" y="478"/>
                </a:lnTo>
                <a:lnTo>
                  <a:pt x="2333" y="465"/>
                </a:lnTo>
                <a:lnTo>
                  <a:pt x="2334" y="451"/>
                </a:lnTo>
                <a:lnTo>
                  <a:pt x="2334" y="451"/>
                </a:lnTo>
                <a:lnTo>
                  <a:pt x="2326" y="457"/>
                </a:lnTo>
                <a:lnTo>
                  <a:pt x="2319" y="465"/>
                </a:lnTo>
                <a:lnTo>
                  <a:pt x="2313" y="473"/>
                </a:lnTo>
                <a:lnTo>
                  <a:pt x="2308" y="483"/>
                </a:lnTo>
                <a:lnTo>
                  <a:pt x="2301" y="492"/>
                </a:lnTo>
                <a:lnTo>
                  <a:pt x="2295" y="500"/>
                </a:lnTo>
                <a:lnTo>
                  <a:pt x="2287" y="508"/>
                </a:lnTo>
                <a:lnTo>
                  <a:pt x="2279" y="514"/>
                </a:lnTo>
                <a:lnTo>
                  <a:pt x="2279" y="514"/>
                </a:lnTo>
                <a:lnTo>
                  <a:pt x="2272" y="526"/>
                </a:lnTo>
                <a:lnTo>
                  <a:pt x="2265" y="538"/>
                </a:lnTo>
                <a:lnTo>
                  <a:pt x="2257" y="548"/>
                </a:lnTo>
                <a:lnTo>
                  <a:pt x="2249" y="559"/>
                </a:lnTo>
                <a:lnTo>
                  <a:pt x="2232" y="579"/>
                </a:lnTo>
                <a:lnTo>
                  <a:pt x="2213" y="600"/>
                </a:lnTo>
                <a:lnTo>
                  <a:pt x="2195" y="619"/>
                </a:lnTo>
                <a:lnTo>
                  <a:pt x="2178" y="639"/>
                </a:lnTo>
                <a:lnTo>
                  <a:pt x="2171" y="650"/>
                </a:lnTo>
                <a:lnTo>
                  <a:pt x="2163" y="661"/>
                </a:lnTo>
                <a:lnTo>
                  <a:pt x="2156" y="673"/>
                </a:lnTo>
                <a:lnTo>
                  <a:pt x="2149" y="685"/>
                </a:lnTo>
                <a:lnTo>
                  <a:pt x="2149" y="685"/>
                </a:lnTo>
                <a:lnTo>
                  <a:pt x="2118" y="718"/>
                </a:lnTo>
                <a:lnTo>
                  <a:pt x="2089" y="750"/>
                </a:lnTo>
                <a:lnTo>
                  <a:pt x="2060" y="783"/>
                </a:lnTo>
                <a:lnTo>
                  <a:pt x="2031" y="817"/>
                </a:lnTo>
                <a:lnTo>
                  <a:pt x="1976" y="886"/>
                </a:lnTo>
                <a:lnTo>
                  <a:pt x="1920" y="955"/>
                </a:lnTo>
                <a:lnTo>
                  <a:pt x="1864" y="1024"/>
                </a:lnTo>
                <a:lnTo>
                  <a:pt x="1836" y="1058"/>
                </a:lnTo>
                <a:lnTo>
                  <a:pt x="1808" y="1091"/>
                </a:lnTo>
                <a:lnTo>
                  <a:pt x="1778" y="1124"/>
                </a:lnTo>
                <a:lnTo>
                  <a:pt x="1748" y="1156"/>
                </a:lnTo>
                <a:lnTo>
                  <a:pt x="1717" y="1188"/>
                </a:lnTo>
                <a:lnTo>
                  <a:pt x="1683" y="1218"/>
                </a:lnTo>
                <a:lnTo>
                  <a:pt x="1683" y="1218"/>
                </a:lnTo>
                <a:lnTo>
                  <a:pt x="1690" y="1237"/>
                </a:lnTo>
                <a:lnTo>
                  <a:pt x="1691" y="1246"/>
                </a:lnTo>
                <a:lnTo>
                  <a:pt x="1691" y="1250"/>
                </a:lnTo>
                <a:lnTo>
                  <a:pt x="1691" y="1252"/>
                </a:lnTo>
                <a:lnTo>
                  <a:pt x="1691" y="1252"/>
                </a:lnTo>
                <a:lnTo>
                  <a:pt x="1698" y="1248"/>
                </a:lnTo>
                <a:lnTo>
                  <a:pt x="1705" y="1243"/>
                </a:lnTo>
                <a:lnTo>
                  <a:pt x="1719" y="1231"/>
                </a:lnTo>
                <a:lnTo>
                  <a:pt x="1732" y="1220"/>
                </a:lnTo>
                <a:lnTo>
                  <a:pt x="1744" y="1207"/>
                </a:lnTo>
                <a:lnTo>
                  <a:pt x="1756" y="1194"/>
                </a:lnTo>
                <a:lnTo>
                  <a:pt x="1769" y="1183"/>
                </a:lnTo>
                <a:lnTo>
                  <a:pt x="1775" y="1178"/>
                </a:lnTo>
                <a:lnTo>
                  <a:pt x="1782" y="1174"/>
                </a:lnTo>
                <a:lnTo>
                  <a:pt x="1788" y="1170"/>
                </a:lnTo>
                <a:lnTo>
                  <a:pt x="1796" y="1168"/>
                </a:lnTo>
                <a:lnTo>
                  <a:pt x="1796" y="1168"/>
                </a:lnTo>
                <a:lnTo>
                  <a:pt x="1789" y="1179"/>
                </a:lnTo>
                <a:lnTo>
                  <a:pt x="1783" y="1190"/>
                </a:lnTo>
                <a:lnTo>
                  <a:pt x="1767" y="1210"/>
                </a:lnTo>
                <a:lnTo>
                  <a:pt x="1750" y="1229"/>
                </a:lnTo>
                <a:lnTo>
                  <a:pt x="1733" y="1248"/>
                </a:lnTo>
                <a:lnTo>
                  <a:pt x="1715" y="1266"/>
                </a:lnTo>
                <a:lnTo>
                  <a:pt x="1699" y="1285"/>
                </a:lnTo>
                <a:lnTo>
                  <a:pt x="1693" y="1295"/>
                </a:lnTo>
                <a:lnTo>
                  <a:pt x="1687" y="1305"/>
                </a:lnTo>
                <a:lnTo>
                  <a:pt x="1681" y="1315"/>
                </a:lnTo>
                <a:lnTo>
                  <a:pt x="1677" y="1326"/>
                </a:lnTo>
                <a:lnTo>
                  <a:pt x="1677" y="1326"/>
                </a:lnTo>
                <a:close/>
                <a:moveTo>
                  <a:pt x="2345" y="644"/>
                </a:moveTo>
                <a:lnTo>
                  <a:pt x="2345" y="644"/>
                </a:lnTo>
                <a:lnTo>
                  <a:pt x="2309" y="690"/>
                </a:lnTo>
                <a:lnTo>
                  <a:pt x="2271" y="735"/>
                </a:lnTo>
                <a:lnTo>
                  <a:pt x="2254" y="757"/>
                </a:lnTo>
                <a:lnTo>
                  <a:pt x="2238" y="781"/>
                </a:lnTo>
                <a:lnTo>
                  <a:pt x="2224" y="803"/>
                </a:lnTo>
                <a:lnTo>
                  <a:pt x="2212" y="826"/>
                </a:lnTo>
                <a:lnTo>
                  <a:pt x="2212" y="826"/>
                </a:lnTo>
                <a:lnTo>
                  <a:pt x="2201" y="836"/>
                </a:lnTo>
                <a:lnTo>
                  <a:pt x="2190" y="848"/>
                </a:lnTo>
                <a:lnTo>
                  <a:pt x="2179" y="861"/>
                </a:lnTo>
                <a:lnTo>
                  <a:pt x="2169" y="874"/>
                </a:lnTo>
                <a:lnTo>
                  <a:pt x="2160" y="888"/>
                </a:lnTo>
                <a:lnTo>
                  <a:pt x="2151" y="902"/>
                </a:lnTo>
                <a:lnTo>
                  <a:pt x="2135" y="931"/>
                </a:lnTo>
                <a:lnTo>
                  <a:pt x="2135" y="931"/>
                </a:lnTo>
                <a:lnTo>
                  <a:pt x="2103" y="963"/>
                </a:lnTo>
                <a:lnTo>
                  <a:pt x="2072" y="996"/>
                </a:lnTo>
                <a:lnTo>
                  <a:pt x="2042" y="1030"/>
                </a:lnTo>
                <a:lnTo>
                  <a:pt x="2012" y="1064"/>
                </a:lnTo>
                <a:lnTo>
                  <a:pt x="1953" y="1137"/>
                </a:lnTo>
                <a:lnTo>
                  <a:pt x="1893" y="1210"/>
                </a:lnTo>
                <a:lnTo>
                  <a:pt x="1893" y="1210"/>
                </a:lnTo>
                <a:lnTo>
                  <a:pt x="1884" y="1222"/>
                </a:lnTo>
                <a:lnTo>
                  <a:pt x="1873" y="1233"/>
                </a:lnTo>
                <a:lnTo>
                  <a:pt x="1848" y="1255"/>
                </a:lnTo>
                <a:lnTo>
                  <a:pt x="1823" y="1277"/>
                </a:lnTo>
                <a:lnTo>
                  <a:pt x="1810" y="1290"/>
                </a:lnTo>
                <a:lnTo>
                  <a:pt x="1796" y="1304"/>
                </a:lnTo>
                <a:lnTo>
                  <a:pt x="1796" y="1304"/>
                </a:lnTo>
                <a:lnTo>
                  <a:pt x="1773" y="1329"/>
                </a:lnTo>
                <a:lnTo>
                  <a:pt x="1760" y="1343"/>
                </a:lnTo>
                <a:lnTo>
                  <a:pt x="1747" y="1358"/>
                </a:lnTo>
                <a:lnTo>
                  <a:pt x="1733" y="1371"/>
                </a:lnTo>
                <a:lnTo>
                  <a:pt x="1718" y="1381"/>
                </a:lnTo>
                <a:lnTo>
                  <a:pt x="1711" y="1386"/>
                </a:lnTo>
                <a:lnTo>
                  <a:pt x="1704" y="1389"/>
                </a:lnTo>
                <a:lnTo>
                  <a:pt x="1697" y="1391"/>
                </a:lnTo>
                <a:lnTo>
                  <a:pt x="1691" y="1392"/>
                </a:lnTo>
                <a:lnTo>
                  <a:pt x="1691" y="1392"/>
                </a:lnTo>
                <a:lnTo>
                  <a:pt x="1682" y="1392"/>
                </a:lnTo>
                <a:lnTo>
                  <a:pt x="1674" y="1391"/>
                </a:lnTo>
                <a:lnTo>
                  <a:pt x="1666" y="1388"/>
                </a:lnTo>
                <a:lnTo>
                  <a:pt x="1658" y="1385"/>
                </a:lnTo>
                <a:lnTo>
                  <a:pt x="1643" y="1377"/>
                </a:lnTo>
                <a:lnTo>
                  <a:pt x="1635" y="1374"/>
                </a:lnTo>
                <a:lnTo>
                  <a:pt x="1628" y="1372"/>
                </a:lnTo>
                <a:lnTo>
                  <a:pt x="1628" y="1372"/>
                </a:lnTo>
                <a:lnTo>
                  <a:pt x="1607" y="1367"/>
                </a:lnTo>
                <a:lnTo>
                  <a:pt x="1587" y="1364"/>
                </a:lnTo>
                <a:lnTo>
                  <a:pt x="1567" y="1362"/>
                </a:lnTo>
                <a:lnTo>
                  <a:pt x="1557" y="1360"/>
                </a:lnTo>
                <a:lnTo>
                  <a:pt x="1547" y="1357"/>
                </a:lnTo>
                <a:lnTo>
                  <a:pt x="1547" y="1357"/>
                </a:lnTo>
                <a:lnTo>
                  <a:pt x="1521" y="1349"/>
                </a:lnTo>
                <a:lnTo>
                  <a:pt x="1495" y="1340"/>
                </a:lnTo>
                <a:lnTo>
                  <a:pt x="1469" y="1330"/>
                </a:lnTo>
                <a:lnTo>
                  <a:pt x="1444" y="1319"/>
                </a:lnTo>
                <a:lnTo>
                  <a:pt x="1394" y="1297"/>
                </a:lnTo>
                <a:lnTo>
                  <a:pt x="1345" y="1272"/>
                </a:lnTo>
                <a:lnTo>
                  <a:pt x="1296" y="1248"/>
                </a:lnTo>
                <a:lnTo>
                  <a:pt x="1247" y="1224"/>
                </a:lnTo>
                <a:lnTo>
                  <a:pt x="1197" y="1201"/>
                </a:lnTo>
                <a:lnTo>
                  <a:pt x="1173" y="1192"/>
                </a:lnTo>
                <a:lnTo>
                  <a:pt x="1148" y="1182"/>
                </a:lnTo>
                <a:lnTo>
                  <a:pt x="1148" y="1182"/>
                </a:lnTo>
                <a:lnTo>
                  <a:pt x="1147" y="1186"/>
                </a:lnTo>
                <a:lnTo>
                  <a:pt x="1146" y="1191"/>
                </a:lnTo>
                <a:lnTo>
                  <a:pt x="1145" y="1201"/>
                </a:lnTo>
                <a:lnTo>
                  <a:pt x="1144" y="1212"/>
                </a:lnTo>
                <a:lnTo>
                  <a:pt x="1143" y="1216"/>
                </a:lnTo>
                <a:lnTo>
                  <a:pt x="1142" y="1221"/>
                </a:lnTo>
                <a:lnTo>
                  <a:pt x="1142" y="1221"/>
                </a:lnTo>
                <a:lnTo>
                  <a:pt x="1169" y="1221"/>
                </a:lnTo>
                <a:lnTo>
                  <a:pt x="1169" y="1221"/>
                </a:lnTo>
                <a:lnTo>
                  <a:pt x="1189" y="1235"/>
                </a:lnTo>
                <a:lnTo>
                  <a:pt x="1209" y="1249"/>
                </a:lnTo>
                <a:lnTo>
                  <a:pt x="1230" y="1261"/>
                </a:lnTo>
                <a:lnTo>
                  <a:pt x="1252" y="1273"/>
                </a:lnTo>
                <a:lnTo>
                  <a:pt x="1274" y="1286"/>
                </a:lnTo>
                <a:lnTo>
                  <a:pt x="1297" y="1297"/>
                </a:lnTo>
                <a:lnTo>
                  <a:pt x="1344" y="1319"/>
                </a:lnTo>
                <a:lnTo>
                  <a:pt x="1344" y="1319"/>
                </a:lnTo>
                <a:lnTo>
                  <a:pt x="1358" y="1325"/>
                </a:lnTo>
                <a:lnTo>
                  <a:pt x="1372" y="1329"/>
                </a:lnTo>
                <a:lnTo>
                  <a:pt x="1400" y="1336"/>
                </a:lnTo>
                <a:lnTo>
                  <a:pt x="1429" y="1345"/>
                </a:lnTo>
                <a:lnTo>
                  <a:pt x="1442" y="1349"/>
                </a:lnTo>
                <a:lnTo>
                  <a:pt x="1456" y="1354"/>
                </a:lnTo>
                <a:lnTo>
                  <a:pt x="1456" y="1354"/>
                </a:lnTo>
                <a:lnTo>
                  <a:pt x="1481" y="1364"/>
                </a:lnTo>
                <a:lnTo>
                  <a:pt x="1507" y="1376"/>
                </a:lnTo>
                <a:lnTo>
                  <a:pt x="1532" y="1388"/>
                </a:lnTo>
                <a:lnTo>
                  <a:pt x="1558" y="1400"/>
                </a:lnTo>
                <a:lnTo>
                  <a:pt x="1558" y="1400"/>
                </a:lnTo>
                <a:lnTo>
                  <a:pt x="1593" y="1413"/>
                </a:lnTo>
                <a:lnTo>
                  <a:pt x="1629" y="1428"/>
                </a:lnTo>
                <a:lnTo>
                  <a:pt x="1663" y="1440"/>
                </a:lnTo>
                <a:lnTo>
                  <a:pt x="1679" y="1445"/>
                </a:lnTo>
                <a:lnTo>
                  <a:pt x="1694" y="1448"/>
                </a:lnTo>
                <a:lnTo>
                  <a:pt x="1694" y="1448"/>
                </a:lnTo>
                <a:lnTo>
                  <a:pt x="1707" y="1441"/>
                </a:lnTo>
                <a:lnTo>
                  <a:pt x="1719" y="1433"/>
                </a:lnTo>
                <a:lnTo>
                  <a:pt x="1729" y="1423"/>
                </a:lnTo>
                <a:lnTo>
                  <a:pt x="1739" y="1412"/>
                </a:lnTo>
                <a:lnTo>
                  <a:pt x="1749" y="1403"/>
                </a:lnTo>
                <a:lnTo>
                  <a:pt x="1759" y="1393"/>
                </a:lnTo>
                <a:lnTo>
                  <a:pt x="1771" y="1385"/>
                </a:lnTo>
                <a:lnTo>
                  <a:pt x="1779" y="1381"/>
                </a:lnTo>
                <a:lnTo>
                  <a:pt x="1785" y="1378"/>
                </a:lnTo>
                <a:lnTo>
                  <a:pt x="1785" y="1378"/>
                </a:lnTo>
                <a:lnTo>
                  <a:pt x="1787" y="1371"/>
                </a:lnTo>
                <a:lnTo>
                  <a:pt x="1790" y="1364"/>
                </a:lnTo>
                <a:lnTo>
                  <a:pt x="1797" y="1352"/>
                </a:lnTo>
                <a:lnTo>
                  <a:pt x="1805" y="1342"/>
                </a:lnTo>
                <a:lnTo>
                  <a:pt x="1814" y="1332"/>
                </a:lnTo>
                <a:lnTo>
                  <a:pt x="1824" y="1322"/>
                </a:lnTo>
                <a:lnTo>
                  <a:pt x="1832" y="1312"/>
                </a:lnTo>
                <a:lnTo>
                  <a:pt x="1840" y="1300"/>
                </a:lnTo>
                <a:lnTo>
                  <a:pt x="1842" y="1295"/>
                </a:lnTo>
                <a:lnTo>
                  <a:pt x="1845" y="1287"/>
                </a:lnTo>
                <a:lnTo>
                  <a:pt x="1845" y="1287"/>
                </a:lnTo>
                <a:lnTo>
                  <a:pt x="1848" y="1288"/>
                </a:lnTo>
                <a:lnTo>
                  <a:pt x="1851" y="1288"/>
                </a:lnTo>
                <a:lnTo>
                  <a:pt x="1855" y="1287"/>
                </a:lnTo>
                <a:lnTo>
                  <a:pt x="1857" y="1286"/>
                </a:lnTo>
                <a:lnTo>
                  <a:pt x="1861" y="1281"/>
                </a:lnTo>
                <a:lnTo>
                  <a:pt x="1865" y="1274"/>
                </a:lnTo>
                <a:lnTo>
                  <a:pt x="1871" y="1268"/>
                </a:lnTo>
                <a:lnTo>
                  <a:pt x="1875" y="1261"/>
                </a:lnTo>
                <a:lnTo>
                  <a:pt x="1878" y="1259"/>
                </a:lnTo>
                <a:lnTo>
                  <a:pt x="1881" y="1257"/>
                </a:lnTo>
                <a:lnTo>
                  <a:pt x="1886" y="1256"/>
                </a:lnTo>
                <a:lnTo>
                  <a:pt x="1890" y="1256"/>
                </a:lnTo>
                <a:lnTo>
                  <a:pt x="1890" y="1256"/>
                </a:lnTo>
                <a:lnTo>
                  <a:pt x="1898" y="1244"/>
                </a:lnTo>
                <a:lnTo>
                  <a:pt x="1905" y="1234"/>
                </a:lnTo>
                <a:lnTo>
                  <a:pt x="1922" y="1214"/>
                </a:lnTo>
                <a:lnTo>
                  <a:pt x="1938" y="1194"/>
                </a:lnTo>
                <a:lnTo>
                  <a:pt x="1947" y="1183"/>
                </a:lnTo>
                <a:lnTo>
                  <a:pt x="1953" y="1171"/>
                </a:lnTo>
                <a:lnTo>
                  <a:pt x="1953" y="1171"/>
                </a:lnTo>
                <a:lnTo>
                  <a:pt x="1967" y="1162"/>
                </a:lnTo>
                <a:lnTo>
                  <a:pt x="1979" y="1151"/>
                </a:lnTo>
                <a:lnTo>
                  <a:pt x="1991" y="1140"/>
                </a:lnTo>
                <a:lnTo>
                  <a:pt x="2002" y="1129"/>
                </a:lnTo>
                <a:lnTo>
                  <a:pt x="2013" y="1116"/>
                </a:lnTo>
                <a:lnTo>
                  <a:pt x="2024" y="1103"/>
                </a:lnTo>
                <a:lnTo>
                  <a:pt x="2043" y="1076"/>
                </a:lnTo>
                <a:lnTo>
                  <a:pt x="2081" y="1022"/>
                </a:lnTo>
                <a:lnTo>
                  <a:pt x="2100" y="995"/>
                </a:lnTo>
                <a:lnTo>
                  <a:pt x="2121" y="969"/>
                </a:lnTo>
                <a:lnTo>
                  <a:pt x="2121" y="969"/>
                </a:lnTo>
                <a:lnTo>
                  <a:pt x="2133" y="955"/>
                </a:lnTo>
                <a:lnTo>
                  <a:pt x="2147" y="943"/>
                </a:lnTo>
                <a:lnTo>
                  <a:pt x="2174" y="918"/>
                </a:lnTo>
                <a:lnTo>
                  <a:pt x="2187" y="905"/>
                </a:lnTo>
                <a:lnTo>
                  <a:pt x="2198" y="891"/>
                </a:lnTo>
                <a:lnTo>
                  <a:pt x="2208" y="876"/>
                </a:lnTo>
                <a:lnTo>
                  <a:pt x="2212" y="868"/>
                </a:lnTo>
                <a:lnTo>
                  <a:pt x="2216" y="860"/>
                </a:lnTo>
                <a:lnTo>
                  <a:pt x="2216" y="860"/>
                </a:lnTo>
                <a:lnTo>
                  <a:pt x="2229" y="848"/>
                </a:lnTo>
                <a:lnTo>
                  <a:pt x="2242" y="835"/>
                </a:lnTo>
                <a:lnTo>
                  <a:pt x="2254" y="821"/>
                </a:lnTo>
                <a:lnTo>
                  <a:pt x="2266" y="807"/>
                </a:lnTo>
                <a:lnTo>
                  <a:pt x="2289" y="776"/>
                </a:lnTo>
                <a:lnTo>
                  <a:pt x="2314" y="745"/>
                </a:lnTo>
                <a:lnTo>
                  <a:pt x="2314" y="745"/>
                </a:lnTo>
                <a:lnTo>
                  <a:pt x="2335" y="718"/>
                </a:lnTo>
                <a:lnTo>
                  <a:pt x="2355" y="692"/>
                </a:lnTo>
                <a:lnTo>
                  <a:pt x="2387" y="644"/>
                </a:lnTo>
                <a:lnTo>
                  <a:pt x="2387" y="644"/>
                </a:lnTo>
                <a:lnTo>
                  <a:pt x="2401" y="624"/>
                </a:lnTo>
                <a:lnTo>
                  <a:pt x="2407" y="616"/>
                </a:lnTo>
                <a:lnTo>
                  <a:pt x="2411" y="607"/>
                </a:lnTo>
                <a:lnTo>
                  <a:pt x="2414" y="599"/>
                </a:lnTo>
                <a:lnTo>
                  <a:pt x="2414" y="593"/>
                </a:lnTo>
                <a:lnTo>
                  <a:pt x="2414" y="589"/>
                </a:lnTo>
                <a:lnTo>
                  <a:pt x="2411" y="585"/>
                </a:lnTo>
                <a:lnTo>
                  <a:pt x="2409" y="579"/>
                </a:lnTo>
                <a:lnTo>
                  <a:pt x="2406" y="575"/>
                </a:lnTo>
                <a:lnTo>
                  <a:pt x="2401" y="570"/>
                </a:lnTo>
                <a:lnTo>
                  <a:pt x="2401" y="570"/>
                </a:lnTo>
                <a:lnTo>
                  <a:pt x="2398" y="571"/>
                </a:lnTo>
                <a:lnTo>
                  <a:pt x="2393" y="571"/>
                </a:lnTo>
                <a:lnTo>
                  <a:pt x="2386" y="569"/>
                </a:lnTo>
                <a:lnTo>
                  <a:pt x="2379" y="568"/>
                </a:lnTo>
                <a:lnTo>
                  <a:pt x="2377" y="569"/>
                </a:lnTo>
                <a:lnTo>
                  <a:pt x="2376" y="570"/>
                </a:lnTo>
                <a:lnTo>
                  <a:pt x="2376" y="570"/>
                </a:lnTo>
                <a:lnTo>
                  <a:pt x="2379" y="573"/>
                </a:lnTo>
                <a:lnTo>
                  <a:pt x="2381" y="577"/>
                </a:lnTo>
                <a:lnTo>
                  <a:pt x="2383" y="582"/>
                </a:lnTo>
                <a:lnTo>
                  <a:pt x="2383" y="586"/>
                </a:lnTo>
                <a:lnTo>
                  <a:pt x="2381" y="591"/>
                </a:lnTo>
                <a:lnTo>
                  <a:pt x="2379" y="595"/>
                </a:lnTo>
                <a:lnTo>
                  <a:pt x="2374" y="606"/>
                </a:lnTo>
                <a:lnTo>
                  <a:pt x="2368" y="616"/>
                </a:lnTo>
                <a:lnTo>
                  <a:pt x="2359" y="626"/>
                </a:lnTo>
                <a:lnTo>
                  <a:pt x="2345" y="644"/>
                </a:lnTo>
                <a:lnTo>
                  <a:pt x="2345" y="644"/>
                </a:lnTo>
                <a:close/>
                <a:moveTo>
                  <a:pt x="148" y="721"/>
                </a:moveTo>
                <a:lnTo>
                  <a:pt x="148" y="721"/>
                </a:lnTo>
                <a:lnTo>
                  <a:pt x="159" y="724"/>
                </a:lnTo>
                <a:lnTo>
                  <a:pt x="172" y="727"/>
                </a:lnTo>
                <a:lnTo>
                  <a:pt x="197" y="731"/>
                </a:lnTo>
                <a:lnTo>
                  <a:pt x="225" y="735"/>
                </a:lnTo>
                <a:lnTo>
                  <a:pt x="253" y="738"/>
                </a:lnTo>
                <a:lnTo>
                  <a:pt x="280" y="741"/>
                </a:lnTo>
                <a:lnTo>
                  <a:pt x="306" y="745"/>
                </a:lnTo>
                <a:lnTo>
                  <a:pt x="318" y="749"/>
                </a:lnTo>
                <a:lnTo>
                  <a:pt x="330" y="753"/>
                </a:lnTo>
                <a:lnTo>
                  <a:pt x="341" y="757"/>
                </a:lnTo>
                <a:lnTo>
                  <a:pt x="350" y="762"/>
                </a:lnTo>
                <a:lnTo>
                  <a:pt x="350" y="762"/>
                </a:lnTo>
                <a:lnTo>
                  <a:pt x="339" y="765"/>
                </a:lnTo>
                <a:lnTo>
                  <a:pt x="326" y="766"/>
                </a:lnTo>
                <a:lnTo>
                  <a:pt x="314" y="767"/>
                </a:lnTo>
                <a:lnTo>
                  <a:pt x="302" y="767"/>
                </a:lnTo>
                <a:lnTo>
                  <a:pt x="278" y="765"/>
                </a:lnTo>
                <a:lnTo>
                  <a:pt x="252" y="761"/>
                </a:lnTo>
                <a:lnTo>
                  <a:pt x="199" y="753"/>
                </a:lnTo>
                <a:lnTo>
                  <a:pt x="170" y="750"/>
                </a:lnTo>
                <a:lnTo>
                  <a:pt x="140" y="749"/>
                </a:lnTo>
                <a:lnTo>
                  <a:pt x="140" y="749"/>
                </a:lnTo>
                <a:lnTo>
                  <a:pt x="140" y="753"/>
                </a:lnTo>
                <a:lnTo>
                  <a:pt x="140" y="757"/>
                </a:lnTo>
                <a:lnTo>
                  <a:pt x="143" y="760"/>
                </a:lnTo>
                <a:lnTo>
                  <a:pt x="144" y="764"/>
                </a:lnTo>
                <a:lnTo>
                  <a:pt x="149" y="768"/>
                </a:lnTo>
                <a:lnTo>
                  <a:pt x="157" y="771"/>
                </a:lnTo>
                <a:lnTo>
                  <a:pt x="164" y="773"/>
                </a:lnTo>
                <a:lnTo>
                  <a:pt x="172" y="774"/>
                </a:lnTo>
                <a:lnTo>
                  <a:pt x="185" y="776"/>
                </a:lnTo>
                <a:lnTo>
                  <a:pt x="185" y="776"/>
                </a:lnTo>
                <a:lnTo>
                  <a:pt x="259" y="790"/>
                </a:lnTo>
                <a:lnTo>
                  <a:pt x="329" y="802"/>
                </a:lnTo>
                <a:lnTo>
                  <a:pt x="395" y="813"/>
                </a:lnTo>
                <a:lnTo>
                  <a:pt x="427" y="819"/>
                </a:lnTo>
                <a:lnTo>
                  <a:pt x="458" y="826"/>
                </a:lnTo>
                <a:lnTo>
                  <a:pt x="458" y="826"/>
                </a:lnTo>
                <a:lnTo>
                  <a:pt x="485" y="833"/>
                </a:lnTo>
                <a:lnTo>
                  <a:pt x="510" y="842"/>
                </a:lnTo>
                <a:lnTo>
                  <a:pt x="559" y="860"/>
                </a:lnTo>
                <a:lnTo>
                  <a:pt x="585" y="868"/>
                </a:lnTo>
                <a:lnTo>
                  <a:pt x="611" y="875"/>
                </a:lnTo>
                <a:lnTo>
                  <a:pt x="639" y="881"/>
                </a:lnTo>
                <a:lnTo>
                  <a:pt x="653" y="883"/>
                </a:lnTo>
                <a:lnTo>
                  <a:pt x="669" y="885"/>
                </a:lnTo>
                <a:lnTo>
                  <a:pt x="669" y="885"/>
                </a:lnTo>
                <a:lnTo>
                  <a:pt x="670" y="879"/>
                </a:lnTo>
                <a:lnTo>
                  <a:pt x="673" y="875"/>
                </a:lnTo>
                <a:lnTo>
                  <a:pt x="678" y="867"/>
                </a:lnTo>
                <a:lnTo>
                  <a:pt x="684" y="861"/>
                </a:lnTo>
                <a:lnTo>
                  <a:pt x="690" y="853"/>
                </a:lnTo>
                <a:lnTo>
                  <a:pt x="690" y="853"/>
                </a:lnTo>
                <a:lnTo>
                  <a:pt x="683" y="849"/>
                </a:lnTo>
                <a:lnTo>
                  <a:pt x="677" y="846"/>
                </a:lnTo>
                <a:lnTo>
                  <a:pt x="662" y="841"/>
                </a:lnTo>
                <a:lnTo>
                  <a:pt x="647" y="837"/>
                </a:lnTo>
                <a:lnTo>
                  <a:pt x="630" y="834"/>
                </a:lnTo>
                <a:lnTo>
                  <a:pt x="596" y="830"/>
                </a:lnTo>
                <a:lnTo>
                  <a:pt x="577" y="827"/>
                </a:lnTo>
                <a:lnTo>
                  <a:pt x="560" y="821"/>
                </a:lnTo>
                <a:lnTo>
                  <a:pt x="560" y="821"/>
                </a:lnTo>
                <a:lnTo>
                  <a:pt x="571" y="818"/>
                </a:lnTo>
                <a:lnTo>
                  <a:pt x="583" y="815"/>
                </a:lnTo>
                <a:lnTo>
                  <a:pt x="596" y="813"/>
                </a:lnTo>
                <a:lnTo>
                  <a:pt x="611" y="813"/>
                </a:lnTo>
                <a:lnTo>
                  <a:pt x="626" y="813"/>
                </a:lnTo>
                <a:lnTo>
                  <a:pt x="641" y="814"/>
                </a:lnTo>
                <a:lnTo>
                  <a:pt x="654" y="816"/>
                </a:lnTo>
                <a:lnTo>
                  <a:pt x="669" y="818"/>
                </a:lnTo>
                <a:lnTo>
                  <a:pt x="669" y="818"/>
                </a:lnTo>
                <a:lnTo>
                  <a:pt x="678" y="821"/>
                </a:lnTo>
                <a:lnTo>
                  <a:pt x="687" y="825"/>
                </a:lnTo>
                <a:lnTo>
                  <a:pt x="702" y="832"/>
                </a:lnTo>
                <a:lnTo>
                  <a:pt x="709" y="834"/>
                </a:lnTo>
                <a:lnTo>
                  <a:pt x="715" y="835"/>
                </a:lnTo>
                <a:lnTo>
                  <a:pt x="719" y="835"/>
                </a:lnTo>
                <a:lnTo>
                  <a:pt x="722" y="833"/>
                </a:lnTo>
                <a:lnTo>
                  <a:pt x="725" y="832"/>
                </a:lnTo>
                <a:lnTo>
                  <a:pt x="728" y="829"/>
                </a:lnTo>
                <a:lnTo>
                  <a:pt x="728" y="829"/>
                </a:lnTo>
                <a:lnTo>
                  <a:pt x="720" y="821"/>
                </a:lnTo>
                <a:lnTo>
                  <a:pt x="711" y="815"/>
                </a:lnTo>
                <a:lnTo>
                  <a:pt x="692" y="803"/>
                </a:lnTo>
                <a:lnTo>
                  <a:pt x="670" y="792"/>
                </a:lnTo>
                <a:lnTo>
                  <a:pt x="647" y="784"/>
                </a:lnTo>
                <a:lnTo>
                  <a:pt x="623" y="776"/>
                </a:lnTo>
                <a:lnTo>
                  <a:pt x="598" y="770"/>
                </a:lnTo>
                <a:lnTo>
                  <a:pt x="572" y="766"/>
                </a:lnTo>
                <a:lnTo>
                  <a:pt x="546" y="762"/>
                </a:lnTo>
                <a:lnTo>
                  <a:pt x="546" y="762"/>
                </a:lnTo>
                <a:lnTo>
                  <a:pt x="540" y="762"/>
                </a:lnTo>
                <a:lnTo>
                  <a:pt x="533" y="762"/>
                </a:lnTo>
                <a:lnTo>
                  <a:pt x="517" y="764"/>
                </a:lnTo>
                <a:lnTo>
                  <a:pt x="510" y="764"/>
                </a:lnTo>
                <a:lnTo>
                  <a:pt x="503" y="761"/>
                </a:lnTo>
                <a:lnTo>
                  <a:pt x="500" y="760"/>
                </a:lnTo>
                <a:lnTo>
                  <a:pt x="498" y="758"/>
                </a:lnTo>
                <a:lnTo>
                  <a:pt x="496" y="755"/>
                </a:lnTo>
                <a:lnTo>
                  <a:pt x="494" y="752"/>
                </a:lnTo>
                <a:lnTo>
                  <a:pt x="494" y="752"/>
                </a:lnTo>
                <a:lnTo>
                  <a:pt x="514" y="750"/>
                </a:lnTo>
                <a:lnTo>
                  <a:pt x="533" y="749"/>
                </a:lnTo>
                <a:lnTo>
                  <a:pt x="553" y="749"/>
                </a:lnTo>
                <a:lnTo>
                  <a:pt x="571" y="750"/>
                </a:lnTo>
                <a:lnTo>
                  <a:pt x="589" y="752"/>
                </a:lnTo>
                <a:lnTo>
                  <a:pt x="606" y="754"/>
                </a:lnTo>
                <a:lnTo>
                  <a:pt x="623" y="758"/>
                </a:lnTo>
                <a:lnTo>
                  <a:pt x="639" y="762"/>
                </a:lnTo>
                <a:lnTo>
                  <a:pt x="656" y="768"/>
                </a:lnTo>
                <a:lnTo>
                  <a:pt x="672" y="773"/>
                </a:lnTo>
                <a:lnTo>
                  <a:pt x="702" y="785"/>
                </a:lnTo>
                <a:lnTo>
                  <a:pt x="729" y="798"/>
                </a:lnTo>
                <a:lnTo>
                  <a:pt x="756" y="812"/>
                </a:lnTo>
                <a:lnTo>
                  <a:pt x="756" y="812"/>
                </a:lnTo>
                <a:lnTo>
                  <a:pt x="763" y="809"/>
                </a:lnTo>
                <a:lnTo>
                  <a:pt x="769" y="806"/>
                </a:lnTo>
                <a:lnTo>
                  <a:pt x="784" y="804"/>
                </a:lnTo>
                <a:lnTo>
                  <a:pt x="798" y="802"/>
                </a:lnTo>
                <a:lnTo>
                  <a:pt x="802" y="800"/>
                </a:lnTo>
                <a:lnTo>
                  <a:pt x="805" y="798"/>
                </a:lnTo>
                <a:lnTo>
                  <a:pt x="805" y="798"/>
                </a:lnTo>
                <a:lnTo>
                  <a:pt x="804" y="790"/>
                </a:lnTo>
                <a:lnTo>
                  <a:pt x="801" y="785"/>
                </a:lnTo>
                <a:lnTo>
                  <a:pt x="797" y="781"/>
                </a:lnTo>
                <a:lnTo>
                  <a:pt x="794" y="776"/>
                </a:lnTo>
                <a:lnTo>
                  <a:pt x="789" y="772"/>
                </a:lnTo>
                <a:lnTo>
                  <a:pt x="785" y="768"/>
                </a:lnTo>
                <a:lnTo>
                  <a:pt x="782" y="762"/>
                </a:lnTo>
                <a:lnTo>
                  <a:pt x="781" y="755"/>
                </a:lnTo>
                <a:lnTo>
                  <a:pt x="781" y="755"/>
                </a:lnTo>
                <a:lnTo>
                  <a:pt x="764" y="744"/>
                </a:lnTo>
                <a:lnTo>
                  <a:pt x="747" y="735"/>
                </a:lnTo>
                <a:lnTo>
                  <a:pt x="728" y="725"/>
                </a:lnTo>
                <a:lnTo>
                  <a:pt x="710" y="716"/>
                </a:lnTo>
                <a:lnTo>
                  <a:pt x="692" y="709"/>
                </a:lnTo>
                <a:lnTo>
                  <a:pt x="674" y="701"/>
                </a:lnTo>
                <a:lnTo>
                  <a:pt x="654" y="696"/>
                </a:lnTo>
                <a:lnTo>
                  <a:pt x="636" y="690"/>
                </a:lnTo>
                <a:lnTo>
                  <a:pt x="597" y="680"/>
                </a:lnTo>
                <a:lnTo>
                  <a:pt x="557" y="674"/>
                </a:lnTo>
                <a:lnTo>
                  <a:pt x="517" y="667"/>
                </a:lnTo>
                <a:lnTo>
                  <a:pt x="476" y="663"/>
                </a:lnTo>
                <a:lnTo>
                  <a:pt x="435" y="660"/>
                </a:lnTo>
                <a:lnTo>
                  <a:pt x="392" y="658"/>
                </a:lnTo>
                <a:lnTo>
                  <a:pt x="306" y="653"/>
                </a:lnTo>
                <a:lnTo>
                  <a:pt x="263" y="651"/>
                </a:lnTo>
                <a:lnTo>
                  <a:pt x="219" y="649"/>
                </a:lnTo>
                <a:lnTo>
                  <a:pt x="175" y="645"/>
                </a:lnTo>
                <a:lnTo>
                  <a:pt x="130" y="639"/>
                </a:lnTo>
                <a:lnTo>
                  <a:pt x="130" y="639"/>
                </a:lnTo>
                <a:lnTo>
                  <a:pt x="134" y="654"/>
                </a:lnTo>
                <a:lnTo>
                  <a:pt x="136" y="668"/>
                </a:lnTo>
                <a:lnTo>
                  <a:pt x="140" y="692"/>
                </a:lnTo>
                <a:lnTo>
                  <a:pt x="140" y="692"/>
                </a:lnTo>
                <a:lnTo>
                  <a:pt x="142" y="686"/>
                </a:lnTo>
                <a:lnTo>
                  <a:pt x="144" y="683"/>
                </a:lnTo>
                <a:lnTo>
                  <a:pt x="147" y="680"/>
                </a:lnTo>
                <a:lnTo>
                  <a:pt x="151" y="678"/>
                </a:lnTo>
                <a:lnTo>
                  <a:pt x="151" y="678"/>
                </a:lnTo>
                <a:lnTo>
                  <a:pt x="160" y="682"/>
                </a:lnTo>
                <a:lnTo>
                  <a:pt x="169" y="685"/>
                </a:lnTo>
                <a:lnTo>
                  <a:pt x="192" y="691"/>
                </a:lnTo>
                <a:lnTo>
                  <a:pt x="217" y="696"/>
                </a:lnTo>
                <a:lnTo>
                  <a:pt x="242" y="699"/>
                </a:lnTo>
                <a:lnTo>
                  <a:pt x="269" y="704"/>
                </a:lnTo>
                <a:lnTo>
                  <a:pt x="295" y="709"/>
                </a:lnTo>
                <a:lnTo>
                  <a:pt x="319" y="715"/>
                </a:lnTo>
                <a:lnTo>
                  <a:pt x="330" y="720"/>
                </a:lnTo>
                <a:lnTo>
                  <a:pt x="340" y="724"/>
                </a:lnTo>
                <a:lnTo>
                  <a:pt x="340" y="724"/>
                </a:lnTo>
                <a:lnTo>
                  <a:pt x="316" y="724"/>
                </a:lnTo>
                <a:lnTo>
                  <a:pt x="289" y="722"/>
                </a:lnTo>
                <a:lnTo>
                  <a:pt x="263" y="719"/>
                </a:lnTo>
                <a:lnTo>
                  <a:pt x="234" y="715"/>
                </a:lnTo>
                <a:lnTo>
                  <a:pt x="182" y="706"/>
                </a:lnTo>
                <a:lnTo>
                  <a:pt x="144" y="699"/>
                </a:lnTo>
                <a:lnTo>
                  <a:pt x="144" y="699"/>
                </a:lnTo>
                <a:lnTo>
                  <a:pt x="146" y="700"/>
                </a:lnTo>
                <a:lnTo>
                  <a:pt x="148" y="701"/>
                </a:lnTo>
                <a:lnTo>
                  <a:pt x="148" y="705"/>
                </a:lnTo>
                <a:lnTo>
                  <a:pt x="148" y="708"/>
                </a:lnTo>
                <a:lnTo>
                  <a:pt x="147" y="714"/>
                </a:lnTo>
                <a:lnTo>
                  <a:pt x="148" y="721"/>
                </a:lnTo>
                <a:lnTo>
                  <a:pt x="148" y="721"/>
                </a:lnTo>
                <a:close/>
                <a:moveTo>
                  <a:pt x="32" y="798"/>
                </a:moveTo>
                <a:lnTo>
                  <a:pt x="32" y="798"/>
                </a:lnTo>
                <a:lnTo>
                  <a:pt x="66" y="809"/>
                </a:lnTo>
                <a:lnTo>
                  <a:pt x="103" y="818"/>
                </a:lnTo>
                <a:lnTo>
                  <a:pt x="143" y="828"/>
                </a:lnTo>
                <a:lnTo>
                  <a:pt x="185" y="836"/>
                </a:lnTo>
                <a:lnTo>
                  <a:pt x="227" y="844"/>
                </a:lnTo>
                <a:lnTo>
                  <a:pt x="269" y="850"/>
                </a:lnTo>
                <a:lnTo>
                  <a:pt x="308" y="856"/>
                </a:lnTo>
                <a:lnTo>
                  <a:pt x="344" y="860"/>
                </a:lnTo>
                <a:lnTo>
                  <a:pt x="344" y="860"/>
                </a:lnTo>
                <a:lnTo>
                  <a:pt x="375" y="872"/>
                </a:lnTo>
                <a:lnTo>
                  <a:pt x="406" y="880"/>
                </a:lnTo>
                <a:lnTo>
                  <a:pt x="438" y="889"/>
                </a:lnTo>
                <a:lnTo>
                  <a:pt x="471" y="896"/>
                </a:lnTo>
                <a:lnTo>
                  <a:pt x="505" y="902"/>
                </a:lnTo>
                <a:lnTo>
                  <a:pt x="538" y="907"/>
                </a:lnTo>
                <a:lnTo>
                  <a:pt x="606" y="917"/>
                </a:lnTo>
                <a:lnTo>
                  <a:pt x="606" y="917"/>
                </a:lnTo>
                <a:lnTo>
                  <a:pt x="620" y="919"/>
                </a:lnTo>
                <a:lnTo>
                  <a:pt x="635" y="921"/>
                </a:lnTo>
                <a:lnTo>
                  <a:pt x="643" y="921"/>
                </a:lnTo>
                <a:lnTo>
                  <a:pt x="650" y="920"/>
                </a:lnTo>
                <a:lnTo>
                  <a:pt x="657" y="918"/>
                </a:lnTo>
                <a:lnTo>
                  <a:pt x="662" y="912"/>
                </a:lnTo>
                <a:lnTo>
                  <a:pt x="662" y="912"/>
                </a:lnTo>
                <a:lnTo>
                  <a:pt x="653" y="905"/>
                </a:lnTo>
                <a:lnTo>
                  <a:pt x="644" y="900"/>
                </a:lnTo>
                <a:lnTo>
                  <a:pt x="633" y="895"/>
                </a:lnTo>
                <a:lnTo>
                  <a:pt x="622" y="892"/>
                </a:lnTo>
                <a:lnTo>
                  <a:pt x="600" y="889"/>
                </a:lnTo>
                <a:lnTo>
                  <a:pt x="578" y="885"/>
                </a:lnTo>
                <a:lnTo>
                  <a:pt x="578" y="885"/>
                </a:lnTo>
                <a:lnTo>
                  <a:pt x="477" y="861"/>
                </a:lnTo>
                <a:lnTo>
                  <a:pt x="378" y="836"/>
                </a:lnTo>
                <a:lnTo>
                  <a:pt x="328" y="824"/>
                </a:lnTo>
                <a:lnTo>
                  <a:pt x="276" y="812"/>
                </a:lnTo>
                <a:lnTo>
                  <a:pt x="224" y="801"/>
                </a:lnTo>
                <a:lnTo>
                  <a:pt x="168" y="790"/>
                </a:lnTo>
                <a:lnTo>
                  <a:pt x="168" y="790"/>
                </a:lnTo>
                <a:lnTo>
                  <a:pt x="163" y="792"/>
                </a:lnTo>
                <a:lnTo>
                  <a:pt x="157" y="794"/>
                </a:lnTo>
                <a:lnTo>
                  <a:pt x="151" y="794"/>
                </a:lnTo>
                <a:lnTo>
                  <a:pt x="146" y="792"/>
                </a:lnTo>
                <a:lnTo>
                  <a:pt x="134" y="789"/>
                </a:lnTo>
                <a:lnTo>
                  <a:pt x="123" y="787"/>
                </a:lnTo>
                <a:lnTo>
                  <a:pt x="123" y="787"/>
                </a:lnTo>
                <a:lnTo>
                  <a:pt x="119" y="771"/>
                </a:lnTo>
                <a:lnTo>
                  <a:pt x="115" y="758"/>
                </a:lnTo>
                <a:lnTo>
                  <a:pt x="111" y="747"/>
                </a:lnTo>
                <a:lnTo>
                  <a:pt x="105" y="738"/>
                </a:lnTo>
                <a:lnTo>
                  <a:pt x="105" y="738"/>
                </a:lnTo>
                <a:lnTo>
                  <a:pt x="83" y="750"/>
                </a:lnTo>
                <a:lnTo>
                  <a:pt x="71" y="756"/>
                </a:lnTo>
                <a:lnTo>
                  <a:pt x="60" y="762"/>
                </a:lnTo>
                <a:lnTo>
                  <a:pt x="51" y="770"/>
                </a:lnTo>
                <a:lnTo>
                  <a:pt x="42" y="779"/>
                </a:lnTo>
                <a:lnTo>
                  <a:pt x="36" y="787"/>
                </a:lnTo>
                <a:lnTo>
                  <a:pt x="33" y="792"/>
                </a:lnTo>
                <a:lnTo>
                  <a:pt x="32" y="798"/>
                </a:lnTo>
                <a:lnTo>
                  <a:pt x="32" y="798"/>
                </a:lnTo>
                <a:close/>
                <a:moveTo>
                  <a:pt x="893" y="923"/>
                </a:moveTo>
                <a:lnTo>
                  <a:pt x="893" y="923"/>
                </a:lnTo>
                <a:lnTo>
                  <a:pt x="892" y="915"/>
                </a:lnTo>
                <a:lnTo>
                  <a:pt x="890" y="905"/>
                </a:lnTo>
                <a:lnTo>
                  <a:pt x="888" y="897"/>
                </a:lnTo>
                <a:lnTo>
                  <a:pt x="885" y="889"/>
                </a:lnTo>
                <a:lnTo>
                  <a:pt x="880" y="882"/>
                </a:lnTo>
                <a:lnTo>
                  <a:pt x="876" y="875"/>
                </a:lnTo>
                <a:lnTo>
                  <a:pt x="871" y="868"/>
                </a:lnTo>
                <a:lnTo>
                  <a:pt x="865" y="863"/>
                </a:lnTo>
                <a:lnTo>
                  <a:pt x="859" y="858"/>
                </a:lnTo>
                <a:lnTo>
                  <a:pt x="853" y="853"/>
                </a:lnTo>
                <a:lnTo>
                  <a:pt x="846" y="849"/>
                </a:lnTo>
                <a:lnTo>
                  <a:pt x="839" y="846"/>
                </a:lnTo>
                <a:lnTo>
                  <a:pt x="824" y="841"/>
                </a:lnTo>
                <a:lnTo>
                  <a:pt x="808" y="837"/>
                </a:lnTo>
                <a:lnTo>
                  <a:pt x="791" y="836"/>
                </a:lnTo>
                <a:lnTo>
                  <a:pt x="775" y="837"/>
                </a:lnTo>
                <a:lnTo>
                  <a:pt x="759" y="842"/>
                </a:lnTo>
                <a:lnTo>
                  <a:pt x="752" y="845"/>
                </a:lnTo>
                <a:lnTo>
                  <a:pt x="744" y="848"/>
                </a:lnTo>
                <a:lnTo>
                  <a:pt x="738" y="852"/>
                </a:lnTo>
                <a:lnTo>
                  <a:pt x="730" y="857"/>
                </a:lnTo>
                <a:lnTo>
                  <a:pt x="724" y="862"/>
                </a:lnTo>
                <a:lnTo>
                  <a:pt x="719" y="868"/>
                </a:lnTo>
                <a:lnTo>
                  <a:pt x="713" y="875"/>
                </a:lnTo>
                <a:lnTo>
                  <a:pt x="708" y="882"/>
                </a:lnTo>
                <a:lnTo>
                  <a:pt x="704" y="890"/>
                </a:lnTo>
                <a:lnTo>
                  <a:pt x="700" y="898"/>
                </a:lnTo>
                <a:lnTo>
                  <a:pt x="700" y="898"/>
                </a:lnTo>
                <a:lnTo>
                  <a:pt x="709" y="897"/>
                </a:lnTo>
                <a:lnTo>
                  <a:pt x="719" y="895"/>
                </a:lnTo>
                <a:lnTo>
                  <a:pt x="737" y="888"/>
                </a:lnTo>
                <a:lnTo>
                  <a:pt x="755" y="879"/>
                </a:lnTo>
                <a:lnTo>
                  <a:pt x="774" y="871"/>
                </a:lnTo>
                <a:lnTo>
                  <a:pt x="784" y="867"/>
                </a:lnTo>
                <a:lnTo>
                  <a:pt x="794" y="865"/>
                </a:lnTo>
                <a:lnTo>
                  <a:pt x="803" y="863"/>
                </a:lnTo>
                <a:lnTo>
                  <a:pt x="813" y="863"/>
                </a:lnTo>
                <a:lnTo>
                  <a:pt x="824" y="864"/>
                </a:lnTo>
                <a:lnTo>
                  <a:pt x="833" y="866"/>
                </a:lnTo>
                <a:lnTo>
                  <a:pt x="844" y="872"/>
                </a:lnTo>
                <a:lnTo>
                  <a:pt x="855" y="878"/>
                </a:lnTo>
                <a:lnTo>
                  <a:pt x="855" y="878"/>
                </a:lnTo>
                <a:lnTo>
                  <a:pt x="859" y="883"/>
                </a:lnTo>
                <a:lnTo>
                  <a:pt x="862" y="889"/>
                </a:lnTo>
                <a:lnTo>
                  <a:pt x="869" y="901"/>
                </a:lnTo>
                <a:lnTo>
                  <a:pt x="873" y="913"/>
                </a:lnTo>
                <a:lnTo>
                  <a:pt x="875" y="926"/>
                </a:lnTo>
                <a:lnTo>
                  <a:pt x="876" y="939"/>
                </a:lnTo>
                <a:lnTo>
                  <a:pt x="877" y="952"/>
                </a:lnTo>
                <a:lnTo>
                  <a:pt x="879" y="976"/>
                </a:lnTo>
                <a:lnTo>
                  <a:pt x="879" y="976"/>
                </a:lnTo>
                <a:lnTo>
                  <a:pt x="880" y="968"/>
                </a:lnTo>
                <a:lnTo>
                  <a:pt x="882" y="961"/>
                </a:lnTo>
                <a:lnTo>
                  <a:pt x="887" y="948"/>
                </a:lnTo>
                <a:lnTo>
                  <a:pt x="891" y="936"/>
                </a:lnTo>
                <a:lnTo>
                  <a:pt x="892" y="930"/>
                </a:lnTo>
                <a:lnTo>
                  <a:pt x="893" y="923"/>
                </a:lnTo>
                <a:lnTo>
                  <a:pt x="893" y="923"/>
                </a:lnTo>
                <a:close/>
                <a:moveTo>
                  <a:pt x="1435" y="1133"/>
                </a:moveTo>
                <a:lnTo>
                  <a:pt x="1435" y="1133"/>
                </a:lnTo>
                <a:lnTo>
                  <a:pt x="1414" y="1123"/>
                </a:lnTo>
                <a:lnTo>
                  <a:pt x="1391" y="1113"/>
                </a:lnTo>
                <a:lnTo>
                  <a:pt x="1370" y="1100"/>
                </a:lnTo>
                <a:lnTo>
                  <a:pt x="1348" y="1086"/>
                </a:lnTo>
                <a:lnTo>
                  <a:pt x="1327" y="1072"/>
                </a:lnTo>
                <a:lnTo>
                  <a:pt x="1305" y="1057"/>
                </a:lnTo>
                <a:lnTo>
                  <a:pt x="1267" y="1028"/>
                </a:lnTo>
                <a:lnTo>
                  <a:pt x="1267" y="1028"/>
                </a:lnTo>
                <a:lnTo>
                  <a:pt x="1208" y="984"/>
                </a:lnTo>
                <a:lnTo>
                  <a:pt x="1178" y="964"/>
                </a:lnTo>
                <a:lnTo>
                  <a:pt x="1148" y="944"/>
                </a:lnTo>
                <a:lnTo>
                  <a:pt x="1148" y="944"/>
                </a:lnTo>
                <a:lnTo>
                  <a:pt x="1122" y="927"/>
                </a:lnTo>
                <a:lnTo>
                  <a:pt x="1093" y="911"/>
                </a:lnTo>
                <a:lnTo>
                  <a:pt x="1065" y="895"/>
                </a:lnTo>
                <a:lnTo>
                  <a:pt x="1033" y="880"/>
                </a:lnTo>
                <a:lnTo>
                  <a:pt x="1017" y="874"/>
                </a:lnTo>
                <a:lnTo>
                  <a:pt x="1001" y="867"/>
                </a:lnTo>
                <a:lnTo>
                  <a:pt x="985" y="862"/>
                </a:lnTo>
                <a:lnTo>
                  <a:pt x="968" y="858"/>
                </a:lnTo>
                <a:lnTo>
                  <a:pt x="952" y="856"/>
                </a:lnTo>
                <a:lnTo>
                  <a:pt x="936" y="853"/>
                </a:lnTo>
                <a:lnTo>
                  <a:pt x="920" y="852"/>
                </a:lnTo>
                <a:lnTo>
                  <a:pt x="903" y="853"/>
                </a:lnTo>
                <a:lnTo>
                  <a:pt x="903" y="853"/>
                </a:lnTo>
                <a:lnTo>
                  <a:pt x="901" y="853"/>
                </a:lnTo>
                <a:lnTo>
                  <a:pt x="900" y="855"/>
                </a:lnTo>
                <a:lnTo>
                  <a:pt x="900" y="857"/>
                </a:lnTo>
                <a:lnTo>
                  <a:pt x="900" y="857"/>
                </a:lnTo>
                <a:lnTo>
                  <a:pt x="907" y="863"/>
                </a:lnTo>
                <a:lnTo>
                  <a:pt x="916" y="867"/>
                </a:lnTo>
                <a:lnTo>
                  <a:pt x="924" y="872"/>
                </a:lnTo>
                <a:lnTo>
                  <a:pt x="934" y="875"/>
                </a:lnTo>
                <a:lnTo>
                  <a:pt x="954" y="881"/>
                </a:lnTo>
                <a:lnTo>
                  <a:pt x="976" y="886"/>
                </a:lnTo>
                <a:lnTo>
                  <a:pt x="997" y="891"/>
                </a:lnTo>
                <a:lnTo>
                  <a:pt x="1017" y="897"/>
                </a:lnTo>
                <a:lnTo>
                  <a:pt x="1027" y="901"/>
                </a:lnTo>
                <a:lnTo>
                  <a:pt x="1036" y="905"/>
                </a:lnTo>
                <a:lnTo>
                  <a:pt x="1043" y="910"/>
                </a:lnTo>
                <a:lnTo>
                  <a:pt x="1051" y="917"/>
                </a:lnTo>
                <a:lnTo>
                  <a:pt x="1051" y="917"/>
                </a:lnTo>
                <a:lnTo>
                  <a:pt x="1044" y="919"/>
                </a:lnTo>
                <a:lnTo>
                  <a:pt x="1037" y="920"/>
                </a:lnTo>
                <a:lnTo>
                  <a:pt x="1029" y="920"/>
                </a:lnTo>
                <a:lnTo>
                  <a:pt x="1021" y="919"/>
                </a:lnTo>
                <a:lnTo>
                  <a:pt x="1002" y="913"/>
                </a:lnTo>
                <a:lnTo>
                  <a:pt x="984" y="908"/>
                </a:lnTo>
                <a:lnTo>
                  <a:pt x="966" y="903"/>
                </a:lnTo>
                <a:lnTo>
                  <a:pt x="957" y="902"/>
                </a:lnTo>
                <a:lnTo>
                  <a:pt x="949" y="901"/>
                </a:lnTo>
                <a:lnTo>
                  <a:pt x="940" y="902"/>
                </a:lnTo>
                <a:lnTo>
                  <a:pt x="933" y="904"/>
                </a:lnTo>
                <a:lnTo>
                  <a:pt x="926" y="907"/>
                </a:lnTo>
                <a:lnTo>
                  <a:pt x="921" y="912"/>
                </a:lnTo>
                <a:lnTo>
                  <a:pt x="921" y="912"/>
                </a:lnTo>
                <a:lnTo>
                  <a:pt x="976" y="928"/>
                </a:lnTo>
                <a:lnTo>
                  <a:pt x="1002" y="936"/>
                </a:lnTo>
                <a:lnTo>
                  <a:pt x="1027" y="943"/>
                </a:lnTo>
                <a:lnTo>
                  <a:pt x="1052" y="952"/>
                </a:lnTo>
                <a:lnTo>
                  <a:pt x="1075" y="962"/>
                </a:lnTo>
                <a:lnTo>
                  <a:pt x="1098" y="973"/>
                </a:lnTo>
                <a:lnTo>
                  <a:pt x="1120" y="986"/>
                </a:lnTo>
                <a:lnTo>
                  <a:pt x="1120" y="986"/>
                </a:lnTo>
                <a:lnTo>
                  <a:pt x="1134" y="996"/>
                </a:lnTo>
                <a:lnTo>
                  <a:pt x="1147" y="1007"/>
                </a:lnTo>
                <a:lnTo>
                  <a:pt x="1173" y="1029"/>
                </a:lnTo>
                <a:lnTo>
                  <a:pt x="1184" y="1041"/>
                </a:lnTo>
                <a:lnTo>
                  <a:pt x="1197" y="1052"/>
                </a:lnTo>
                <a:lnTo>
                  <a:pt x="1211" y="1061"/>
                </a:lnTo>
                <a:lnTo>
                  <a:pt x="1225" y="1070"/>
                </a:lnTo>
                <a:lnTo>
                  <a:pt x="1225" y="1070"/>
                </a:lnTo>
                <a:lnTo>
                  <a:pt x="1228" y="1076"/>
                </a:lnTo>
                <a:lnTo>
                  <a:pt x="1232" y="1082"/>
                </a:lnTo>
                <a:lnTo>
                  <a:pt x="1239" y="1094"/>
                </a:lnTo>
                <a:lnTo>
                  <a:pt x="1242" y="1100"/>
                </a:lnTo>
                <a:lnTo>
                  <a:pt x="1244" y="1106"/>
                </a:lnTo>
                <a:lnTo>
                  <a:pt x="1244" y="1113"/>
                </a:lnTo>
                <a:lnTo>
                  <a:pt x="1243" y="1119"/>
                </a:lnTo>
                <a:lnTo>
                  <a:pt x="1243" y="1119"/>
                </a:lnTo>
                <a:lnTo>
                  <a:pt x="1234" y="1119"/>
                </a:lnTo>
                <a:lnTo>
                  <a:pt x="1227" y="1117"/>
                </a:lnTo>
                <a:lnTo>
                  <a:pt x="1222" y="1113"/>
                </a:lnTo>
                <a:lnTo>
                  <a:pt x="1218" y="1107"/>
                </a:lnTo>
                <a:lnTo>
                  <a:pt x="1210" y="1097"/>
                </a:lnTo>
                <a:lnTo>
                  <a:pt x="1206" y="1091"/>
                </a:lnTo>
                <a:lnTo>
                  <a:pt x="1200" y="1088"/>
                </a:lnTo>
                <a:lnTo>
                  <a:pt x="1200" y="1088"/>
                </a:lnTo>
                <a:lnTo>
                  <a:pt x="1188" y="1103"/>
                </a:lnTo>
                <a:lnTo>
                  <a:pt x="1174" y="1120"/>
                </a:lnTo>
                <a:lnTo>
                  <a:pt x="1167" y="1130"/>
                </a:lnTo>
                <a:lnTo>
                  <a:pt x="1162" y="1139"/>
                </a:lnTo>
                <a:lnTo>
                  <a:pt x="1160" y="1148"/>
                </a:lnTo>
                <a:lnTo>
                  <a:pt x="1159" y="1153"/>
                </a:lnTo>
                <a:lnTo>
                  <a:pt x="1159" y="1158"/>
                </a:lnTo>
                <a:lnTo>
                  <a:pt x="1159" y="1158"/>
                </a:lnTo>
                <a:lnTo>
                  <a:pt x="1163" y="1158"/>
                </a:lnTo>
                <a:lnTo>
                  <a:pt x="1166" y="1158"/>
                </a:lnTo>
                <a:lnTo>
                  <a:pt x="1174" y="1160"/>
                </a:lnTo>
                <a:lnTo>
                  <a:pt x="1181" y="1164"/>
                </a:lnTo>
                <a:lnTo>
                  <a:pt x="1190" y="1168"/>
                </a:lnTo>
                <a:lnTo>
                  <a:pt x="1197" y="1174"/>
                </a:lnTo>
                <a:lnTo>
                  <a:pt x="1206" y="1178"/>
                </a:lnTo>
                <a:lnTo>
                  <a:pt x="1215" y="1181"/>
                </a:lnTo>
                <a:lnTo>
                  <a:pt x="1225" y="1182"/>
                </a:lnTo>
                <a:lnTo>
                  <a:pt x="1225" y="1182"/>
                </a:lnTo>
                <a:lnTo>
                  <a:pt x="1315" y="1228"/>
                </a:lnTo>
                <a:lnTo>
                  <a:pt x="1362" y="1251"/>
                </a:lnTo>
                <a:lnTo>
                  <a:pt x="1409" y="1273"/>
                </a:lnTo>
                <a:lnTo>
                  <a:pt x="1459" y="1295"/>
                </a:lnTo>
                <a:lnTo>
                  <a:pt x="1483" y="1304"/>
                </a:lnTo>
                <a:lnTo>
                  <a:pt x="1509" y="1314"/>
                </a:lnTo>
                <a:lnTo>
                  <a:pt x="1533" y="1322"/>
                </a:lnTo>
                <a:lnTo>
                  <a:pt x="1559" y="1330"/>
                </a:lnTo>
                <a:lnTo>
                  <a:pt x="1585" y="1337"/>
                </a:lnTo>
                <a:lnTo>
                  <a:pt x="1611" y="1343"/>
                </a:lnTo>
                <a:lnTo>
                  <a:pt x="1611" y="1343"/>
                </a:lnTo>
                <a:lnTo>
                  <a:pt x="1620" y="1346"/>
                </a:lnTo>
                <a:lnTo>
                  <a:pt x="1629" y="1347"/>
                </a:lnTo>
                <a:lnTo>
                  <a:pt x="1633" y="1347"/>
                </a:lnTo>
                <a:lnTo>
                  <a:pt x="1636" y="1347"/>
                </a:lnTo>
                <a:lnTo>
                  <a:pt x="1639" y="1346"/>
                </a:lnTo>
                <a:lnTo>
                  <a:pt x="1642" y="1343"/>
                </a:lnTo>
                <a:lnTo>
                  <a:pt x="1642" y="1343"/>
                </a:lnTo>
                <a:lnTo>
                  <a:pt x="1637" y="1339"/>
                </a:lnTo>
                <a:lnTo>
                  <a:pt x="1633" y="1334"/>
                </a:lnTo>
                <a:lnTo>
                  <a:pt x="1623" y="1327"/>
                </a:lnTo>
                <a:lnTo>
                  <a:pt x="1612" y="1321"/>
                </a:lnTo>
                <a:lnTo>
                  <a:pt x="1600" y="1317"/>
                </a:lnTo>
                <a:lnTo>
                  <a:pt x="1575" y="1312"/>
                </a:lnTo>
                <a:lnTo>
                  <a:pt x="1562" y="1309"/>
                </a:lnTo>
                <a:lnTo>
                  <a:pt x="1551" y="1304"/>
                </a:lnTo>
                <a:lnTo>
                  <a:pt x="1551" y="1304"/>
                </a:lnTo>
                <a:lnTo>
                  <a:pt x="1526" y="1296"/>
                </a:lnTo>
                <a:lnTo>
                  <a:pt x="1501" y="1286"/>
                </a:lnTo>
                <a:lnTo>
                  <a:pt x="1478" y="1276"/>
                </a:lnTo>
                <a:lnTo>
                  <a:pt x="1454" y="1266"/>
                </a:lnTo>
                <a:lnTo>
                  <a:pt x="1410" y="1244"/>
                </a:lnTo>
                <a:lnTo>
                  <a:pt x="1369" y="1221"/>
                </a:lnTo>
                <a:lnTo>
                  <a:pt x="1369" y="1221"/>
                </a:lnTo>
                <a:lnTo>
                  <a:pt x="1346" y="1209"/>
                </a:lnTo>
                <a:lnTo>
                  <a:pt x="1335" y="1203"/>
                </a:lnTo>
                <a:lnTo>
                  <a:pt x="1325" y="1196"/>
                </a:lnTo>
                <a:lnTo>
                  <a:pt x="1314" y="1190"/>
                </a:lnTo>
                <a:lnTo>
                  <a:pt x="1304" y="1181"/>
                </a:lnTo>
                <a:lnTo>
                  <a:pt x="1297" y="1173"/>
                </a:lnTo>
                <a:lnTo>
                  <a:pt x="1295" y="1167"/>
                </a:lnTo>
                <a:lnTo>
                  <a:pt x="1291" y="1161"/>
                </a:lnTo>
                <a:lnTo>
                  <a:pt x="1291" y="1161"/>
                </a:lnTo>
                <a:lnTo>
                  <a:pt x="1300" y="1163"/>
                </a:lnTo>
                <a:lnTo>
                  <a:pt x="1308" y="1165"/>
                </a:lnTo>
                <a:lnTo>
                  <a:pt x="1323" y="1170"/>
                </a:lnTo>
                <a:lnTo>
                  <a:pt x="1336" y="1178"/>
                </a:lnTo>
                <a:lnTo>
                  <a:pt x="1350" y="1186"/>
                </a:lnTo>
                <a:lnTo>
                  <a:pt x="1376" y="1206"/>
                </a:lnTo>
                <a:lnTo>
                  <a:pt x="1390" y="1215"/>
                </a:lnTo>
                <a:lnTo>
                  <a:pt x="1404" y="1224"/>
                </a:lnTo>
                <a:lnTo>
                  <a:pt x="1404" y="1224"/>
                </a:lnTo>
                <a:lnTo>
                  <a:pt x="1433" y="1239"/>
                </a:lnTo>
                <a:lnTo>
                  <a:pt x="1463" y="1254"/>
                </a:lnTo>
                <a:lnTo>
                  <a:pt x="1494" y="1266"/>
                </a:lnTo>
                <a:lnTo>
                  <a:pt x="1526" y="1277"/>
                </a:lnTo>
                <a:lnTo>
                  <a:pt x="1558" y="1286"/>
                </a:lnTo>
                <a:lnTo>
                  <a:pt x="1591" y="1294"/>
                </a:lnTo>
                <a:lnTo>
                  <a:pt x="1626" y="1299"/>
                </a:lnTo>
                <a:lnTo>
                  <a:pt x="1659" y="1301"/>
                </a:lnTo>
                <a:lnTo>
                  <a:pt x="1659" y="1301"/>
                </a:lnTo>
                <a:lnTo>
                  <a:pt x="1661" y="1295"/>
                </a:lnTo>
                <a:lnTo>
                  <a:pt x="1664" y="1289"/>
                </a:lnTo>
                <a:lnTo>
                  <a:pt x="1667" y="1283"/>
                </a:lnTo>
                <a:lnTo>
                  <a:pt x="1669" y="1276"/>
                </a:lnTo>
                <a:lnTo>
                  <a:pt x="1669" y="1276"/>
                </a:lnTo>
                <a:lnTo>
                  <a:pt x="1662" y="1274"/>
                </a:lnTo>
                <a:lnTo>
                  <a:pt x="1653" y="1272"/>
                </a:lnTo>
                <a:lnTo>
                  <a:pt x="1637" y="1266"/>
                </a:lnTo>
                <a:lnTo>
                  <a:pt x="1621" y="1258"/>
                </a:lnTo>
                <a:lnTo>
                  <a:pt x="1603" y="1252"/>
                </a:lnTo>
                <a:lnTo>
                  <a:pt x="1603" y="1252"/>
                </a:lnTo>
                <a:lnTo>
                  <a:pt x="1593" y="1251"/>
                </a:lnTo>
                <a:lnTo>
                  <a:pt x="1584" y="1249"/>
                </a:lnTo>
                <a:lnTo>
                  <a:pt x="1563" y="1246"/>
                </a:lnTo>
                <a:lnTo>
                  <a:pt x="1554" y="1244"/>
                </a:lnTo>
                <a:lnTo>
                  <a:pt x="1545" y="1241"/>
                </a:lnTo>
                <a:lnTo>
                  <a:pt x="1542" y="1238"/>
                </a:lnTo>
                <a:lnTo>
                  <a:pt x="1539" y="1236"/>
                </a:lnTo>
                <a:lnTo>
                  <a:pt x="1536" y="1231"/>
                </a:lnTo>
                <a:lnTo>
                  <a:pt x="1533" y="1228"/>
                </a:lnTo>
                <a:lnTo>
                  <a:pt x="1533" y="1228"/>
                </a:lnTo>
                <a:lnTo>
                  <a:pt x="1551" y="1227"/>
                </a:lnTo>
                <a:lnTo>
                  <a:pt x="1567" y="1228"/>
                </a:lnTo>
                <a:lnTo>
                  <a:pt x="1582" y="1229"/>
                </a:lnTo>
                <a:lnTo>
                  <a:pt x="1597" y="1230"/>
                </a:lnTo>
                <a:lnTo>
                  <a:pt x="1624" y="1236"/>
                </a:lnTo>
                <a:lnTo>
                  <a:pt x="1652" y="1242"/>
                </a:lnTo>
                <a:lnTo>
                  <a:pt x="1652" y="1242"/>
                </a:lnTo>
                <a:lnTo>
                  <a:pt x="1654" y="1231"/>
                </a:lnTo>
                <a:lnTo>
                  <a:pt x="1657" y="1223"/>
                </a:lnTo>
                <a:lnTo>
                  <a:pt x="1658" y="1208"/>
                </a:lnTo>
                <a:lnTo>
                  <a:pt x="1659" y="1193"/>
                </a:lnTo>
                <a:lnTo>
                  <a:pt x="1660" y="1186"/>
                </a:lnTo>
                <a:lnTo>
                  <a:pt x="1663" y="1179"/>
                </a:lnTo>
                <a:lnTo>
                  <a:pt x="1663" y="1179"/>
                </a:lnTo>
                <a:lnTo>
                  <a:pt x="1647" y="1175"/>
                </a:lnTo>
                <a:lnTo>
                  <a:pt x="1632" y="1170"/>
                </a:lnTo>
                <a:lnTo>
                  <a:pt x="1603" y="1165"/>
                </a:lnTo>
                <a:lnTo>
                  <a:pt x="1574" y="1161"/>
                </a:lnTo>
                <a:lnTo>
                  <a:pt x="1545" y="1158"/>
                </a:lnTo>
                <a:lnTo>
                  <a:pt x="1517" y="1154"/>
                </a:lnTo>
                <a:lnTo>
                  <a:pt x="1491" y="1149"/>
                </a:lnTo>
                <a:lnTo>
                  <a:pt x="1463" y="1143"/>
                </a:lnTo>
                <a:lnTo>
                  <a:pt x="1449" y="1138"/>
                </a:lnTo>
                <a:lnTo>
                  <a:pt x="1435" y="1133"/>
                </a:lnTo>
                <a:lnTo>
                  <a:pt x="1435" y="1133"/>
                </a:lnTo>
                <a:close/>
                <a:moveTo>
                  <a:pt x="841" y="1000"/>
                </a:moveTo>
                <a:lnTo>
                  <a:pt x="841" y="1000"/>
                </a:lnTo>
                <a:lnTo>
                  <a:pt x="796" y="986"/>
                </a:lnTo>
                <a:lnTo>
                  <a:pt x="775" y="981"/>
                </a:lnTo>
                <a:lnTo>
                  <a:pt x="756" y="974"/>
                </a:lnTo>
                <a:lnTo>
                  <a:pt x="739" y="967"/>
                </a:lnTo>
                <a:lnTo>
                  <a:pt x="722" y="958"/>
                </a:lnTo>
                <a:lnTo>
                  <a:pt x="706" y="949"/>
                </a:lnTo>
                <a:lnTo>
                  <a:pt x="690" y="937"/>
                </a:lnTo>
                <a:lnTo>
                  <a:pt x="690" y="937"/>
                </a:lnTo>
                <a:lnTo>
                  <a:pt x="693" y="948"/>
                </a:lnTo>
                <a:lnTo>
                  <a:pt x="698" y="958"/>
                </a:lnTo>
                <a:lnTo>
                  <a:pt x="704" y="967"/>
                </a:lnTo>
                <a:lnTo>
                  <a:pt x="711" y="976"/>
                </a:lnTo>
                <a:lnTo>
                  <a:pt x="720" y="983"/>
                </a:lnTo>
                <a:lnTo>
                  <a:pt x="729" y="989"/>
                </a:lnTo>
                <a:lnTo>
                  <a:pt x="740" y="995"/>
                </a:lnTo>
                <a:lnTo>
                  <a:pt x="751" y="999"/>
                </a:lnTo>
                <a:lnTo>
                  <a:pt x="762" y="1002"/>
                </a:lnTo>
                <a:lnTo>
                  <a:pt x="773" y="1006"/>
                </a:lnTo>
                <a:lnTo>
                  <a:pt x="785" y="1007"/>
                </a:lnTo>
                <a:lnTo>
                  <a:pt x="797" y="1008"/>
                </a:lnTo>
                <a:lnTo>
                  <a:pt x="809" y="1008"/>
                </a:lnTo>
                <a:lnTo>
                  <a:pt x="819" y="1006"/>
                </a:lnTo>
                <a:lnTo>
                  <a:pt x="830" y="1003"/>
                </a:lnTo>
                <a:lnTo>
                  <a:pt x="841" y="1000"/>
                </a:lnTo>
                <a:lnTo>
                  <a:pt x="841" y="1000"/>
                </a:lnTo>
                <a:close/>
                <a:moveTo>
                  <a:pt x="903" y="997"/>
                </a:moveTo>
                <a:lnTo>
                  <a:pt x="903" y="997"/>
                </a:lnTo>
                <a:lnTo>
                  <a:pt x="912" y="1007"/>
                </a:lnTo>
                <a:lnTo>
                  <a:pt x="922" y="1016"/>
                </a:lnTo>
                <a:lnTo>
                  <a:pt x="933" y="1025"/>
                </a:lnTo>
                <a:lnTo>
                  <a:pt x="944" y="1033"/>
                </a:lnTo>
                <a:lnTo>
                  <a:pt x="966" y="1049"/>
                </a:lnTo>
                <a:lnTo>
                  <a:pt x="977" y="1058"/>
                </a:lnTo>
                <a:lnTo>
                  <a:pt x="987" y="1067"/>
                </a:lnTo>
                <a:lnTo>
                  <a:pt x="987" y="1067"/>
                </a:lnTo>
                <a:lnTo>
                  <a:pt x="1031" y="1028"/>
                </a:lnTo>
                <a:lnTo>
                  <a:pt x="1075" y="989"/>
                </a:lnTo>
                <a:lnTo>
                  <a:pt x="1075" y="989"/>
                </a:lnTo>
                <a:lnTo>
                  <a:pt x="1056" y="981"/>
                </a:lnTo>
                <a:lnTo>
                  <a:pt x="1032" y="971"/>
                </a:lnTo>
                <a:lnTo>
                  <a:pt x="1006" y="962"/>
                </a:lnTo>
                <a:lnTo>
                  <a:pt x="992" y="957"/>
                </a:lnTo>
                <a:lnTo>
                  <a:pt x="978" y="954"/>
                </a:lnTo>
                <a:lnTo>
                  <a:pt x="964" y="953"/>
                </a:lnTo>
                <a:lnTo>
                  <a:pt x="951" y="952"/>
                </a:lnTo>
                <a:lnTo>
                  <a:pt x="939" y="954"/>
                </a:lnTo>
                <a:lnTo>
                  <a:pt x="929" y="957"/>
                </a:lnTo>
                <a:lnTo>
                  <a:pt x="924" y="959"/>
                </a:lnTo>
                <a:lnTo>
                  <a:pt x="920" y="963"/>
                </a:lnTo>
                <a:lnTo>
                  <a:pt x="916" y="967"/>
                </a:lnTo>
                <a:lnTo>
                  <a:pt x="912" y="971"/>
                </a:lnTo>
                <a:lnTo>
                  <a:pt x="909" y="977"/>
                </a:lnTo>
                <a:lnTo>
                  <a:pt x="907" y="982"/>
                </a:lnTo>
                <a:lnTo>
                  <a:pt x="905" y="989"/>
                </a:lnTo>
                <a:lnTo>
                  <a:pt x="903" y="997"/>
                </a:lnTo>
                <a:lnTo>
                  <a:pt x="903" y="997"/>
                </a:lnTo>
                <a:close/>
                <a:moveTo>
                  <a:pt x="998" y="1147"/>
                </a:moveTo>
                <a:lnTo>
                  <a:pt x="998" y="1147"/>
                </a:lnTo>
                <a:lnTo>
                  <a:pt x="990" y="1156"/>
                </a:lnTo>
                <a:lnTo>
                  <a:pt x="982" y="1167"/>
                </a:lnTo>
                <a:lnTo>
                  <a:pt x="976" y="1179"/>
                </a:lnTo>
                <a:lnTo>
                  <a:pt x="970" y="1192"/>
                </a:lnTo>
                <a:lnTo>
                  <a:pt x="967" y="1206"/>
                </a:lnTo>
                <a:lnTo>
                  <a:pt x="965" y="1220"/>
                </a:lnTo>
                <a:lnTo>
                  <a:pt x="965" y="1227"/>
                </a:lnTo>
                <a:lnTo>
                  <a:pt x="966" y="1235"/>
                </a:lnTo>
                <a:lnTo>
                  <a:pt x="967" y="1241"/>
                </a:lnTo>
                <a:lnTo>
                  <a:pt x="970" y="1249"/>
                </a:lnTo>
                <a:lnTo>
                  <a:pt x="970" y="1249"/>
                </a:lnTo>
                <a:lnTo>
                  <a:pt x="980" y="1239"/>
                </a:lnTo>
                <a:lnTo>
                  <a:pt x="990" y="1229"/>
                </a:lnTo>
                <a:lnTo>
                  <a:pt x="1009" y="1209"/>
                </a:lnTo>
                <a:lnTo>
                  <a:pt x="1018" y="1199"/>
                </a:lnTo>
                <a:lnTo>
                  <a:pt x="1030" y="1191"/>
                </a:lnTo>
                <a:lnTo>
                  <a:pt x="1043" y="1183"/>
                </a:lnTo>
                <a:lnTo>
                  <a:pt x="1050" y="1181"/>
                </a:lnTo>
                <a:lnTo>
                  <a:pt x="1057" y="1179"/>
                </a:lnTo>
                <a:lnTo>
                  <a:pt x="1057" y="1179"/>
                </a:lnTo>
                <a:lnTo>
                  <a:pt x="1061" y="1182"/>
                </a:lnTo>
                <a:lnTo>
                  <a:pt x="1066" y="1188"/>
                </a:lnTo>
                <a:lnTo>
                  <a:pt x="1069" y="1192"/>
                </a:lnTo>
                <a:lnTo>
                  <a:pt x="1071" y="1197"/>
                </a:lnTo>
                <a:lnTo>
                  <a:pt x="1074" y="1209"/>
                </a:lnTo>
                <a:lnTo>
                  <a:pt x="1077" y="1222"/>
                </a:lnTo>
                <a:lnTo>
                  <a:pt x="1081" y="1235"/>
                </a:lnTo>
                <a:lnTo>
                  <a:pt x="1085" y="1245"/>
                </a:lnTo>
                <a:lnTo>
                  <a:pt x="1088" y="1251"/>
                </a:lnTo>
                <a:lnTo>
                  <a:pt x="1092" y="1255"/>
                </a:lnTo>
                <a:lnTo>
                  <a:pt x="1097" y="1259"/>
                </a:lnTo>
                <a:lnTo>
                  <a:pt x="1103" y="1263"/>
                </a:lnTo>
                <a:lnTo>
                  <a:pt x="1103" y="1263"/>
                </a:lnTo>
                <a:lnTo>
                  <a:pt x="1107" y="1233"/>
                </a:lnTo>
                <a:lnTo>
                  <a:pt x="1113" y="1204"/>
                </a:lnTo>
                <a:lnTo>
                  <a:pt x="1119" y="1177"/>
                </a:lnTo>
                <a:lnTo>
                  <a:pt x="1127" y="1152"/>
                </a:lnTo>
                <a:lnTo>
                  <a:pt x="1136" y="1129"/>
                </a:lnTo>
                <a:lnTo>
                  <a:pt x="1143" y="1117"/>
                </a:lnTo>
                <a:lnTo>
                  <a:pt x="1148" y="1106"/>
                </a:lnTo>
                <a:lnTo>
                  <a:pt x="1156" y="1095"/>
                </a:lnTo>
                <a:lnTo>
                  <a:pt x="1163" y="1086"/>
                </a:lnTo>
                <a:lnTo>
                  <a:pt x="1171" y="1076"/>
                </a:lnTo>
                <a:lnTo>
                  <a:pt x="1180" y="1067"/>
                </a:lnTo>
                <a:lnTo>
                  <a:pt x="1180" y="1067"/>
                </a:lnTo>
                <a:lnTo>
                  <a:pt x="1160" y="1052"/>
                </a:lnTo>
                <a:lnTo>
                  <a:pt x="1141" y="1036"/>
                </a:lnTo>
                <a:lnTo>
                  <a:pt x="1121" y="1021"/>
                </a:lnTo>
                <a:lnTo>
                  <a:pt x="1111" y="1014"/>
                </a:lnTo>
                <a:lnTo>
                  <a:pt x="1100" y="1008"/>
                </a:lnTo>
                <a:lnTo>
                  <a:pt x="1100" y="1008"/>
                </a:lnTo>
                <a:lnTo>
                  <a:pt x="1082" y="1022"/>
                </a:lnTo>
                <a:lnTo>
                  <a:pt x="1065" y="1036"/>
                </a:lnTo>
                <a:lnTo>
                  <a:pt x="1048" y="1049"/>
                </a:lnTo>
                <a:lnTo>
                  <a:pt x="1033" y="1064"/>
                </a:lnTo>
                <a:lnTo>
                  <a:pt x="1026" y="1072"/>
                </a:lnTo>
                <a:lnTo>
                  <a:pt x="1020" y="1080"/>
                </a:lnTo>
                <a:lnTo>
                  <a:pt x="1014" y="1089"/>
                </a:lnTo>
                <a:lnTo>
                  <a:pt x="1009" y="1099"/>
                </a:lnTo>
                <a:lnTo>
                  <a:pt x="1005" y="1109"/>
                </a:lnTo>
                <a:lnTo>
                  <a:pt x="1001" y="1121"/>
                </a:lnTo>
                <a:lnTo>
                  <a:pt x="999" y="1133"/>
                </a:lnTo>
                <a:lnTo>
                  <a:pt x="998" y="1147"/>
                </a:lnTo>
                <a:lnTo>
                  <a:pt x="998" y="1147"/>
                </a:lnTo>
                <a:close/>
                <a:moveTo>
                  <a:pt x="858" y="1022"/>
                </a:moveTo>
                <a:lnTo>
                  <a:pt x="858" y="1022"/>
                </a:lnTo>
                <a:lnTo>
                  <a:pt x="882" y="1050"/>
                </a:lnTo>
                <a:lnTo>
                  <a:pt x="895" y="1064"/>
                </a:lnTo>
                <a:lnTo>
                  <a:pt x="908" y="1077"/>
                </a:lnTo>
                <a:lnTo>
                  <a:pt x="923" y="1089"/>
                </a:lnTo>
                <a:lnTo>
                  <a:pt x="938" y="1101"/>
                </a:lnTo>
                <a:lnTo>
                  <a:pt x="955" y="1110"/>
                </a:lnTo>
                <a:lnTo>
                  <a:pt x="974" y="1119"/>
                </a:lnTo>
                <a:lnTo>
                  <a:pt x="974" y="1119"/>
                </a:lnTo>
                <a:lnTo>
                  <a:pt x="974" y="1114"/>
                </a:lnTo>
                <a:lnTo>
                  <a:pt x="974" y="1108"/>
                </a:lnTo>
                <a:lnTo>
                  <a:pt x="975" y="1104"/>
                </a:lnTo>
                <a:lnTo>
                  <a:pt x="977" y="1100"/>
                </a:lnTo>
                <a:lnTo>
                  <a:pt x="981" y="1092"/>
                </a:lnTo>
                <a:lnTo>
                  <a:pt x="982" y="1089"/>
                </a:lnTo>
                <a:lnTo>
                  <a:pt x="984" y="1085"/>
                </a:lnTo>
                <a:lnTo>
                  <a:pt x="984" y="1085"/>
                </a:lnTo>
                <a:lnTo>
                  <a:pt x="975" y="1082"/>
                </a:lnTo>
                <a:lnTo>
                  <a:pt x="966" y="1078"/>
                </a:lnTo>
                <a:lnTo>
                  <a:pt x="957" y="1074"/>
                </a:lnTo>
                <a:lnTo>
                  <a:pt x="950" y="1069"/>
                </a:lnTo>
                <a:lnTo>
                  <a:pt x="935" y="1057"/>
                </a:lnTo>
                <a:lnTo>
                  <a:pt x="921" y="1044"/>
                </a:lnTo>
                <a:lnTo>
                  <a:pt x="907" y="1033"/>
                </a:lnTo>
                <a:lnTo>
                  <a:pt x="900" y="1028"/>
                </a:lnTo>
                <a:lnTo>
                  <a:pt x="892" y="1025"/>
                </a:lnTo>
                <a:lnTo>
                  <a:pt x="885" y="1022"/>
                </a:lnTo>
                <a:lnTo>
                  <a:pt x="876" y="1019"/>
                </a:lnTo>
                <a:lnTo>
                  <a:pt x="868" y="1019"/>
                </a:lnTo>
                <a:lnTo>
                  <a:pt x="858" y="1022"/>
                </a:lnTo>
                <a:lnTo>
                  <a:pt x="858" y="1022"/>
                </a:lnTo>
                <a:close/>
              </a:path>
            </a:pathLst>
          </a:custGeom>
          <a:gradFill>
            <a:gsLst>
              <a:gs pos="0">
                <a:srgbClr val="7B32B2"/>
              </a:gs>
              <a:gs pos="100000">
                <a:srgbClr val="401A5D"/>
              </a:gs>
            </a:gsLst>
            <a:lin ang="5400000" scaled="0"/>
          </a:gradFill>
          <a:ln w="9525">
            <a:solidFill>
              <a:srgbClr val="7030A0"/>
            </a:solidFill>
            <a:round/>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p:tgtEl>
                                          <p:spTgt spid="25"/>
                                        </p:tgtEl>
                                        <p:attrNameLst>
                                          <p:attrName>ppt_y</p:attrName>
                                        </p:attrNameLst>
                                      </p:cBhvr>
                                      <p:tavLst>
                                        <p:tav tm="0">
                                          <p:val>
                                            <p:strVal val="#ppt_y+#ppt_h*1.125000"/>
                                          </p:val>
                                        </p:tav>
                                        <p:tav tm="100000">
                                          <p:val>
                                            <p:strVal val="#ppt_y"/>
                                          </p:val>
                                        </p:tav>
                                      </p:tavLst>
                                    </p:anim>
                                    <p:animEffect transition="in" filter="wipe(up)">
                                      <p:cBhvr>
                                        <p:cTn id="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圆角矩形 2"/>
          <p:cNvSpPr/>
          <p:nvPr/>
        </p:nvSpPr>
        <p:spPr>
          <a:xfrm>
            <a:off x="608965" y="1268095"/>
            <a:ext cx="11045825" cy="3787775"/>
          </a:xfrm>
          <a:prstGeom prst="roundRect">
            <a:avLst/>
          </a:prstGeom>
          <a:gradFill>
            <a:gsLst>
              <a:gs pos="0">
                <a:srgbClr val="7B32B2"/>
              </a:gs>
              <a:gs pos="100000">
                <a:srgbClr val="401A5D"/>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p>
        </p:txBody>
      </p:sp>
      <p:sp>
        <p:nvSpPr>
          <p:cNvPr id="4" name="矩形: 圆角 3"/>
          <p:cNvSpPr/>
          <p:nvPr/>
        </p:nvSpPr>
        <p:spPr>
          <a:xfrm>
            <a:off x="608965" y="1394460"/>
            <a:ext cx="11287760" cy="4796790"/>
          </a:xfrm>
          <a:prstGeom prst="roundRect">
            <a:avLst/>
          </a:prstGeom>
          <a:solidFill>
            <a:schemeClr val="bg1"/>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r>
              <a:rPr lang="zh-CN" altLang="en-US"/>
              <a:t>本单元的主要内容是在复习已学过四则运算的知识的基础上，对加、减、乘、除四则运算进行概括。在学生已经掌握的整数四则混合运算的基础上，对四则混合运算顺序进行归纳总结。这里第一次出现中括号，使四则混合运算方面的知识趋于完整。本单元包括三部分内容，即：四则运算的意义，每种运算中各部分间的关系；四则混合运算；解决实际问题。</a:t>
            </a:r>
            <a:endParaRPr lang="zh-CN" altLang="en-US"/>
          </a:p>
        </p:txBody>
      </p:sp>
      <p:sp>
        <p:nvSpPr>
          <p:cNvPr id="100" name="文本框 99"/>
          <p:cNvSpPr txBox="1"/>
          <p:nvPr/>
        </p:nvSpPr>
        <p:spPr>
          <a:xfrm>
            <a:off x="843280" y="1394460"/>
            <a:ext cx="11124565" cy="4707890"/>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355600" fontAlgn="auto">
              <a:lnSpc>
                <a:spcPts val="4000"/>
              </a:lnSpc>
            </a:pPr>
            <a:r>
              <a:rPr lang="en-US" altLang="zh-CN" sz="2400" b="1">
                <a:solidFill>
                  <a:srgbClr val="222222"/>
                </a:solidFill>
                <a:latin typeface="楷体_GB2312" panose="02010609030101010101" charset="-122"/>
                <a:ea typeface="楷体_GB2312" panose="02010609030101010101" charset="-122"/>
              </a:rPr>
              <a:t> </a:t>
            </a:r>
            <a:r>
              <a:rPr lang="zh-CN" sz="2800" b="1">
                <a:solidFill>
                  <a:srgbClr val="222222"/>
                </a:solidFill>
                <a:latin typeface="楷体" panose="02010609060101010101" charset="-122"/>
                <a:ea typeface="楷体" panose="02010609060101010101" charset="-122"/>
                <a:cs typeface="楷体" panose="02010609060101010101" charset="-122"/>
              </a:rPr>
              <a:t>（二）要整体把握知识之间的内在联系</a:t>
            </a:r>
            <a:endParaRPr lang="zh-CN" sz="2800" b="1">
              <a:solidFill>
                <a:srgbClr val="222222"/>
              </a:solidFill>
              <a:latin typeface="楷体" panose="02010609060101010101" charset="-122"/>
              <a:ea typeface="楷体" panose="02010609060101010101" charset="-122"/>
              <a:cs typeface="楷体" panose="02010609060101010101" charset="-122"/>
            </a:endParaRPr>
          </a:p>
          <a:p>
            <a:pPr indent="355600" fontAlgn="auto">
              <a:lnSpc>
                <a:spcPts val="4000"/>
              </a:lnSpc>
            </a:pPr>
            <a:r>
              <a:rPr lang="zh-CN" sz="2800" b="1">
                <a:solidFill>
                  <a:srgbClr val="222222"/>
                </a:solidFill>
                <a:latin typeface="楷体" panose="02010609060101010101" charset="-122"/>
                <a:ea typeface="楷体" panose="02010609060101010101" charset="-122"/>
                <a:cs typeface="楷体" panose="02010609060101010101" charset="-122"/>
              </a:rPr>
              <a:t>前面所学的小数的初步知识以及整数的有关知识和经验，都可能在本单元的学习中发挥积极的迁移作用。如，小数大小的比较就可以将整数大小的比较方法迁移过来。教师应充分利用这些有利条件，整体把握知识间的内在联系。</a:t>
            </a:r>
            <a:endParaRPr lang="zh-CN" sz="2800" b="1">
              <a:solidFill>
                <a:srgbClr val="222222"/>
              </a:solidFill>
              <a:latin typeface="楷体" panose="02010609060101010101" charset="-122"/>
              <a:ea typeface="楷体" panose="02010609060101010101" charset="-122"/>
              <a:cs typeface="楷体" panose="02010609060101010101" charset="-122"/>
            </a:endParaRPr>
          </a:p>
          <a:p>
            <a:pPr indent="355600" fontAlgn="auto">
              <a:lnSpc>
                <a:spcPts val="4000"/>
              </a:lnSpc>
            </a:pPr>
            <a:r>
              <a:rPr lang="zh-CN" sz="2800" b="1">
                <a:solidFill>
                  <a:srgbClr val="222222"/>
                </a:solidFill>
                <a:latin typeface="楷体" panose="02010609060101010101" charset="-122"/>
                <a:ea typeface="楷体" panose="02010609060101010101" charset="-122"/>
                <a:cs typeface="楷体" panose="02010609060101010101" charset="-122"/>
              </a:rPr>
              <a:t>小数本质上是一类特殊的分数，是按照十进制位值原则写成的不带分母形式的十进分数。小数和整数的计数方法都是十进制计数法，因为计数方法的内在一致性，不同计数单位与其个数的累加就构成了全部的整数和小数。</a:t>
            </a:r>
            <a:endParaRPr lang="zh-CN" sz="2800" b="1">
              <a:solidFill>
                <a:srgbClr val="222222"/>
              </a:solidFill>
              <a:latin typeface="楷体" panose="02010609060101010101" charset="-122"/>
              <a:ea typeface="楷体" panose="02010609060101010101" charset="-122"/>
              <a:cs typeface="楷体" panose="02010609060101010101" charset="-122"/>
            </a:endParaRPr>
          </a:p>
        </p:txBody>
      </p:sp>
      <p:grpSp>
        <p:nvGrpSpPr>
          <p:cNvPr id="5" name="组合 4"/>
          <p:cNvGrpSpPr/>
          <p:nvPr userDrawn="1"/>
        </p:nvGrpSpPr>
        <p:grpSpPr>
          <a:xfrm>
            <a:off x="19050" y="0"/>
            <a:ext cx="12182475" cy="835660"/>
            <a:chOff x="0" y="-42"/>
            <a:chExt cx="19185" cy="1316"/>
          </a:xfrm>
        </p:grpSpPr>
        <p:grpSp>
          <p:nvGrpSpPr>
            <p:cNvPr id="6" name="组合 1"/>
            <p:cNvGrpSpPr/>
            <p:nvPr userDrawn="1"/>
          </p:nvGrpSpPr>
          <p:grpSpPr>
            <a:xfrm>
              <a:off x="533" y="-42"/>
              <a:ext cx="1417" cy="1307"/>
              <a:chOff x="2506532" y="465192"/>
              <a:chExt cx="675190" cy="622055"/>
            </a:xfrm>
          </p:grpSpPr>
          <p:sp>
            <p:nvSpPr>
              <p:cNvPr id="7" name="文本框 2"/>
              <p:cNvSpPr txBox="1">
                <a:spLocks noChangeArrowheads="1"/>
              </p:cNvSpPr>
              <p:nvPr/>
            </p:nvSpPr>
            <p:spPr bwMode="auto">
              <a:xfrm>
                <a:off x="2506532" y="465192"/>
                <a:ext cx="236653" cy="622055"/>
              </a:xfrm>
              <a:prstGeom prst="rect">
                <a:avLst/>
              </a:prstGeom>
              <a:noFill/>
              <a:ln w="9525">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800">
                    <a:solidFill>
                      <a:srgbClr val="7030A0"/>
                    </a:solidFill>
                    <a:latin typeface="Impact" panose="020b0806030902050204" pitchFamily="34" charset="0"/>
                  </a:rPr>
                  <a:t>2</a:t>
                </a:r>
                <a:endParaRPr lang="en-US" altLang="zh-CN" sz="4800">
                  <a:solidFill>
                    <a:srgbClr val="7030A0"/>
                  </a:solidFill>
                  <a:latin typeface="Impact" panose="020b0806030902050204" pitchFamily="34" charset="0"/>
                </a:endParaRPr>
              </a:p>
            </p:txBody>
          </p:sp>
          <p:cxnSp>
            <p:nvCxnSpPr>
              <p:cNvPr id="8" name="直接连接符 7"/>
              <p:cNvCxnSpPr/>
              <p:nvPr/>
            </p:nvCxnSpPr>
            <p:spPr>
              <a:xfrm flipH="1">
                <a:off x="2722573" y="599954"/>
                <a:ext cx="459149" cy="459075"/>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9" name="矩形 8"/>
            <p:cNvSpPr/>
            <p:nvPr userDrawn="1"/>
          </p:nvSpPr>
          <p:spPr>
            <a:xfrm>
              <a:off x="0" y="1202"/>
              <a:ext cx="19185" cy="72"/>
            </a:xfrm>
            <a:prstGeom prst="rect">
              <a:avLst/>
            </a:prstGeom>
            <a:gradFill>
              <a:gsLst>
                <a:gs pos="0">
                  <a:srgbClr val="7B32B2"/>
                </a:gs>
                <a:gs pos="100000">
                  <a:srgbClr val="401A5D"/>
                </a:gs>
              </a:gsLst>
              <a:lin ang="5400000" scaled="0"/>
            </a:gra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fontAlgn="auto">
                <a:spcBef>
                  <a:spcPct val="0"/>
                </a:spcBef>
                <a:spcAft>
                  <a:spcPct val="0"/>
                </a:spcAft>
                <a:defRPr/>
              </a:pPr>
              <a:endParaRPr lang="zh-CN" altLang="en-US"/>
            </a:p>
          </p:txBody>
        </p:sp>
      </p:grpSp>
      <p:grpSp>
        <p:nvGrpSpPr>
          <p:cNvPr id="25" name="组合 24"/>
          <p:cNvGrpSpPr/>
          <p:nvPr/>
        </p:nvGrpSpPr>
        <p:grpSpPr>
          <a:xfrm>
            <a:off x="1256665" y="140970"/>
            <a:ext cx="3692156" cy="600075"/>
            <a:chOff x="2872" y="2655"/>
            <a:chExt cx="4729" cy="945"/>
          </a:xfrm>
        </p:grpSpPr>
        <p:sp>
          <p:nvSpPr>
            <p:cNvPr id="72" name="圆角矩形 71"/>
            <p:cNvSpPr/>
            <p:nvPr/>
          </p:nvSpPr>
          <p:spPr>
            <a:xfrm>
              <a:off x="2872" y="2655"/>
              <a:ext cx="4729" cy="945"/>
            </a:xfrm>
            <a:prstGeom prst="roundRect">
              <a:avLst>
                <a:gd name="adj" fmla="val 50000"/>
              </a:avLst>
            </a:prstGeom>
            <a:solidFill>
              <a:srgbClr val="FFFFFF"/>
            </a:solidFill>
            <a:ln w="28575">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lnSpc>
                  <a:spcPct val="150000"/>
                </a:lnSpc>
              </a:pPr>
              <a:endParaRPr lang="zh-CN" altLang="zh-CN" sz="1800">
                <a:solidFill>
                  <a:schemeClr val="accent1"/>
                </a:solidFill>
                <a:latin typeface="幼圆" panose="02010509060101010101" charset="-122"/>
                <a:ea typeface="幼圆" panose="02010509060101010101" charset="-122"/>
              </a:endParaRPr>
            </a:p>
          </p:txBody>
        </p:sp>
        <p:sp>
          <p:nvSpPr>
            <p:cNvPr id="21" name="文本框 20"/>
            <p:cNvSpPr txBox="1"/>
            <p:nvPr/>
          </p:nvSpPr>
          <p:spPr>
            <a:xfrm>
              <a:off x="3111" y="2716"/>
              <a:ext cx="4490" cy="822"/>
            </a:xfrm>
            <a:prstGeom prst="rect">
              <a:avLst/>
            </a:prstGeom>
            <a:noFill/>
            <a:ln w="9525">
              <a:noFill/>
            </a:ln>
          </p:spPr>
          <p:txBody>
            <a:bodyPr wrap="square">
              <a:sp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800">
                  <a:solidFill>
                    <a:schemeClr val="tx1"/>
                  </a:solidFill>
                  <a:effectLst/>
                  <a:latin typeface="方正大黑简体" panose="02010601030101010101" charset="-122"/>
                  <a:ea typeface="方正大黑简体" panose="02010601030101010101" charset="-122"/>
                </a:rPr>
                <a:t>课标解读及核心素养</a:t>
              </a:r>
              <a:endParaRPr lang="zh-CN" altLang="en-US" sz="2800">
                <a:solidFill>
                  <a:schemeClr val="tx1"/>
                </a:solidFill>
                <a:effectLst/>
                <a:latin typeface="方正大黑简体" panose="02010601030101010101" charset="-122"/>
                <a:ea typeface="方正大黑简体" panose="02010601030101010101" charset="-122"/>
              </a:endParaRPr>
            </a:p>
          </p:txBody>
        </p:sp>
      </p:grpSp>
      <p:sp>
        <p:nvSpPr>
          <p:cNvPr id="17" name="Freeform 119"/>
          <p:cNvSpPr>
            <a:spLocks noEditPoints="1"/>
          </p:cNvSpPr>
          <p:nvPr/>
        </p:nvSpPr>
        <p:spPr bwMode="auto">
          <a:xfrm>
            <a:off x="10927715" y="142875"/>
            <a:ext cx="969010" cy="604520"/>
          </a:xfrm>
          <a:custGeom>
            <a:cxnLst>
              <a:cxn ang="0">
                <a:pos x="2004" y="192"/>
              </a:cxn>
              <a:cxn ang="0">
                <a:pos x="2358" y="373"/>
              </a:cxn>
              <a:cxn ang="0">
                <a:pos x="2435" y="558"/>
              </a:cxn>
              <a:cxn ang="0">
                <a:pos x="2071" y="1086"/>
              </a:cxn>
              <a:cxn ang="0">
                <a:pos x="1680" y="1472"/>
              </a:cxn>
              <a:cxn ang="0">
                <a:pos x="1105" y="1322"/>
              </a:cxn>
              <a:cxn ang="0">
                <a:pos x="941" y="1315"/>
              </a:cxn>
              <a:cxn ang="0">
                <a:pos x="720" y="1014"/>
              </a:cxn>
              <a:cxn ang="0">
                <a:pos x="259" y="879"/>
              </a:cxn>
              <a:cxn ang="0">
                <a:pos x="73" y="724"/>
              </a:cxn>
              <a:cxn ang="0">
                <a:pos x="328" y="435"/>
              </a:cxn>
              <a:cxn ang="0">
                <a:pos x="799" y="0"/>
              </a:cxn>
              <a:cxn ang="0">
                <a:pos x="1498" y="83"/>
              </a:cxn>
              <a:cxn ang="0">
                <a:pos x="1475" y="106"/>
              </a:cxn>
              <a:cxn ang="0">
                <a:pos x="647" y="189"/>
              </a:cxn>
              <a:cxn ang="0">
                <a:pos x="563" y="644"/>
              </a:cxn>
              <a:cxn ang="0">
                <a:pos x="836" y="812"/>
              </a:cxn>
              <a:cxn ang="0">
                <a:pos x="2138" y="382"/>
              </a:cxn>
              <a:cxn ang="0">
                <a:pos x="1691" y="94"/>
              </a:cxn>
              <a:cxn ang="0">
                <a:pos x="1306" y="366"/>
              </a:cxn>
              <a:cxn ang="0">
                <a:pos x="916" y="826"/>
              </a:cxn>
              <a:cxn ang="0">
                <a:pos x="1645" y="1145"/>
              </a:cxn>
              <a:cxn ang="0">
                <a:pos x="2226" y="545"/>
              </a:cxn>
              <a:cxn ang="0">
                <a:pos x="1889" y="1103"/>
              </a:cxn>
              <a:cxn ang="0">
                <a:pos x="1750" y="1319"/>
              </a:cxn>
              <a:cxn ang="0">
                <a:pos x="2111" y="920"/>
              </a:cxn>
              <a:cxn ang="0">
                <a:pos x="2263" y="649"/>
              </a:cxn>
              <a:cxn ang="0">
                <a:pos x="2183" y="693"/>
              </a:cxn>
              <a:cxn ang="0">
                <a:pos x="2313" y="473"/>
              </a:cxn>
              <a:cxn ang="0">
                <a:pos x="1836" y="1058"/>
              </a:cxn>
              <a:cxn ang="0">
                <a:pos x="1750" y="1229"/>
              </a:cxn>
              <a:cxn ang="0">
                <a:pos x="2072" y="996"/>
              </a:cxn>
              <a:cxn ang="0">
                <a:pos x="1643" y="1377"/>
              </a:cxn>
              <a:cxn ang="0">
                <a:pos x="1142" y="1221"/>
              </a:cxn>
              <a:cxn ang="0">
                <a:pos x="1679" y="1445"/>
              </a:cxn>
              <a:cxn ang="0">
                <a:pos x="1857" y="1286"/>
              </a:cxn>
              <a:cxn ang="0">
                <a:pos x="2121" y="969"/>
              </a:cxn>
              <a:cxn ang="0">
                <a:pos x="2411" y="585"/>
              </a:cxn>
              <a:cxn ang="0">
                <a:pos x="197" y="731"/>
              </a:cxn>
              <a:cxn ang="0">
                <a:pos x="172" y="774"/>
              </a:cxn>
              <a:cxn ang="0">
                <a:pos x="647" y="837"/>
              </a:cxn>
              <a:cxn ang="0">
                <a:pos x="692" y="803"/>
              </a:cxn>
              <a:cxn ang="0">
                <a:pos x="672" y="773"/>
              </a:cxn>
              <a:cxn ang="0">
                <a:pos x="654" y="696"/>
              </a:cxn>
              <a:cxn ang="0">
                <a:pos x="242" y="699"/>
              </a:cxn>
              <a:cxn ang="0">
                <a:pos x="227" y="844"/>
              </a:cxn>
              <a:cxn ang="0">
                <a:pos x="477" y="861"/>
              </a:cxn>
              <a:cxn ang="0">
                <a:pos x="32" y="798"/>
              </a:cxn>
              <a:cxn ang="0">
                <a:pos x="708" y="882"/>
              </a:cxn>
              <a:cxn ang="0">
                <a:pos x="880" y="968"/>
              </a:cxn>
              <a:cxn ang="0">
                <a:pos x="985" y="862"/>
              </a:cxn>
              <a:cxn ang="0">
                <a:pos x="1021" y="919"/>
              </a:cxn>
              <a:cxn ang="0">
                <a:pos x="1228" y="1076"/>
              </a:cxn>
              <a:cxn ang="0">
                <a:pos x="1181" y="1164"/>
              </a:cxn>
              <a:cxn ang="0">
                <a:pos x="1623" y="1327"/>
              </a:cxn>
              <a:cxn ang="0">
                <a:pos x="1350" y="1186"/>
              </a:cxn>
              <a:cxn ang="0">
                <a:pos x="1563" y="1246"/>
              </a:cxn>
              <a:cxn ang="0">
                <a:pos x="1517" y="1154"/>
              </a:cxn>
              <a:cxn ang="0">
                <a:pos x="797" y="1008"/>
              </a:cxn>
              <a:cxn ang="0">
                <a:pos x="929" y="957"/>
              </a:cxn>
              <a:cxn ang="0">
                <a:pos x="1030" y="1191"/>
              </a:cxn>
              <a:cxn ang="0">
                <a:pos x="1171" y="1076"/>
              </a:cxn>
              <a:cxn ang="0">
                <a:pos x="923" y="1089"/>
              </a:cxn>
            </a:cxnLst>
            <a:rect l="0" t="0" r="r" b="b"/>
            <a:pathLst>
              <a:path w="2450" h="1473">
                <a:moveTo>
                  <a:pt x="1520" y="111"/>
                </a:moveTo>
                <a:lnTo>
                  <a:pt x="1520" y="111"/>
                </a:lnTo>
                <a:lnTo>
                  <a:pt x="1548" y="102"/>
                </a:lnTo>
                <a:lnTo>
                  <a:pt x="1577" y="93"/>
                </a:lnTo>
                <a:lnTo>
                  <a:pt x="1605" y="84"/>
                </a:lnTo>
                <a:lnTo>
                  <a:pt x="1633" y="75"/>
                </a:lnTo>
                <a:lnTo>
                  <a:pt x="1662" y="69"/>
                </a:lnTo>
                <a:lnTo>
                  <a:pt x="1677" y="67"/>
                </a:lnTo>
                <a:lnTo>
                  <a:pt x="1693" y="64"/>
                </a:lnTo>
                <a:lnTo>
                  <a:pt x="1708" y="63"/>
                </a:lnTo>
                <a:lnTo>
                  <a:pt x="1725" y="63"/>
                </a:lnTo>
                <a:lnTo>
                  <a:pt x="1742" y="64"/>
                </a:lnTo>
                <a:lnTo>
                  <a:pt x="1760" y="65"/>
                </a:lnTo>
                <a:lnTo>
                  <a:pt x="1760" y="65"/>
                </a:lnTo>
                <a:lnTo>
                  <a:pt x="1775" y="69"/>
                </a:lnTo>
                <a:lnTo>
                  <a:pt x="1790" y="72"/>
                </a:lnTo>
                <a:lnTo>
                  <a:pt x="1805" y="75"/>
                </a:lnTo>
                <a:lnTo>
                  <a:pt x="1820" y="80"/>
                </a:lnTo>
                <a:lnTo>
                  <a:pt x="1849" y="91"/>
                </a:lnTo>
                <a:lnTo>
                  <a:pt x="1878" y="105"/>
                </a:lnTo>
                <a:lnTo>
                  <a:pt x="1905" y="119"/>
                </a:lnTo>
                <a:lnTo>
                  <a:pt x="1932" y="135"/>
                </a:lnTo>
                <a:lnTo>
                  <a:pt x="1955" y="151"/>
                </a:lnTo>
                <a:lnTo>
                  <a:pt x="1978" y="167"/>
                </a:lnTo>
                <a:lnTo>
                  <a:pt x="1978" y="167"/>
                </a:lnTo>
                <a:lnTo>
                  <a:pt x="1991" y="179"/>
                </a:lnTo>
                <a:lnTo>
                  <a:pt x="2004" y="192"/>
                </a:lnTo>
                <a:lnTo>
                  <a:pt x="2015" y="207"/>
                </a:lnTo>
                <a:lnTo>
                  <a:pt x="2027" y="222"/>
                </a:lnTo>
                <a:lnTo>
                  <a:pt x="2048" y="253"/>
                </a:lnTo>
                <a:lnTo>
                  <a:pt x="2060" y="268"/>
                </a:lnTo>
                <a:lnTo>
                  <a:pt x="2072" y="283"/>
                </a:lnTo>
                <a:lnTo>
                  <a:pt x="2072" y="283"/>
                </a:lnTo>
                <a:lnTo>
                  <a:pt x="2084" y="296"/>
                </a:lnTo>
                <a:lnTo>
                  <a:pt x="2096" y="307"/>
                </a:lnTo>
                <a:lnTo>
                  <a:pt x="2108" y="318"/>
                </a:lnTo>
                <a:lnTo>
                  <a:pt x="2121" y="329"/>
                </a:lnTo>
                <a:lnTo>
                  <a:pt x="2135" y="338"/>
                </a:lnTo>
                <a:lnTo>
                  <a:pt x="2149" y="347"/>
                </a:lnTo>
                <a:lnTo>
                  <a:pt x="2164" y="356"/>
                </a:lnTo>
                <a:lnTo>
                  <a:pt x="2180" y="363"/>
                </a:lnTo>
                <a:lnTo>
                  <a:pt x="2197" y="368"/>
                </a:lnTo>
                <a:lnTo>
                  <a:pt x="2214" y="375"/>
                </a:lnTo>
                <a:lnTo>
                  <a:pt x="2233" y="379"/>
                </a:lnTo>
                <a:lnTo>
                  <a:pt x="2252" y="382"/>
                </a:lnTo>
                <a:lnTo>
                  <a:pt x="2272" y="386"/>
                </a:lnTo>
                <a:lnTo>
                  <a:pt x="2293" y="387"/>
                </a:lnTo>
                <a:lnTo>
                  <a:pt x="2315" y="388"/>
                </a:lnTo>
                <a:lnTo>
                  <a:pt x="2339" y="388"/>
                </a:lnTo>
                <a:lnTo>
                  <a:pt x="2339" y="388"/>
                </a:lnTo>
                <a:lnTo>
                  <a:pt x="2343" y="386"/>
                </a:lnTo>
                <a:lnTo>
                  <a:pt x="2347" y="383"/>
                </a:lnTo>
                <a:lnTo>
                  <a:pt x="2355" y="376"/>
                </a:lnTo>
                <a:lnTo>
                  <a:pt x="2358" y="373"/>
                </a:lnTo>
                <a:lnTo>
                  <a:pt x="2363" y="371"/>
                </a:lnTo>
                <a:lnTo>
                  <a:pt x="2369" y="370"/>
                </a:lnTo>
                <a:lnTo>
                  <a:pt x="2376" y="371"/>
                </a:lnTo>
                <a:lnTo>
                  <a:pt x="2376" y="371"/>
                </a:lnTo>
                <a:lnTo>
                  <a:pt x="2376" y="388"/>
                </a:lnTo>
                <a:lnTo>
                  <a:pt x="2373" y="404"/>
                </a:lnTo>
                <a:lnTo>
                  <a:pt x="2370" y="420"/>
                </a:lnTo>
                <a:lnTo>
                  <a:pt x="2365" y="436"/>
                </a:lnTo>
                <a:lnTo>
                  <a:pt x="2357" y="467"/>
                </a:lnTo>
                <a:lnTo>
                  <a:pt x="2353" y="483"/>
                </a:lnTo>
                <a:lnTo>
                  <a:pt x="2348" y="500"/>
                </a:lnTo>
                <a:lnTo>
                  <a:pt x="2348" y="500"/>
                </a:lnTo>
                <a:lnTo>
                  <a:pt x="2355" y="500"/>
                </a:lnTo>
                <a:lnTo>
                  <a:pt x="2359" y="502"/>
                </a:lnTo>
                <a:lnTo>
                  <a:pt x="2361" y="506"/>
                </a:lnTo>
                <a:lnTo>
                  <a:pt x="2363" y="510"/>
                </a:lnTo>
                <a:lnTo>
                  <a:pt x="2368" y="520"/>
                </a:lnTo>
                <a:lnTo>
                  <a:pt x="2372" y="527"/>
                </a:lnTo>
                <a:lnTo>
                  <a:pt x="2376" y="531"/>
                </a:lnTo>
                <a:lnTo>
                  <a:pt x="2376" y="531"/>
                </a:lnTo>
                <a:lnTo>
                  <a:pt x="2383" y="534"/>
                </a:lnTo>
                <a:lnTo>
                  <a:pt x="2388" y="538"/>
                </a:lnTo>
                <a:lnTo>
                  <a:pt x="2401" y="543"/>
                </a:lnTo>
                <a:lnTo>
                  <a:pt x="2413" y="547"/>
                </a:lnTo>
                <a:lnTo>
                  <a:pt x="2424" y="552"/>
                </a:lnTo>
                <a:lnTo>
                  <a:pt x="2430" y="555"/>
                </a:lnTo>
                <a:lnTo>
                  <a:pt x="2435" y="558"/>
                </a:lnTo>
                <a:lnTo>
                  <a:pt x="2439" y="561"/>
                </a:lnTo>
                <a:lnTo>
                  <a:pt x="2443" y="567"/>
                </a:lnTo>
                <a:lnTo>
                  <a:pt x="2446" y="572"/>
                </a:lnTo>
                <a:lnTo>
                  <a:pt x="2448" y="578"/>
                </a:lnTo>
                <a:lnTo>
                  <a:pt x="2450" y="586"/>
                </a:lnTo>
                <a:lnTo>
                  <a:pt x="2450" y="594"/>
                </a:lnTo>
                <a:lnTo>
                  <a:pt x="2450" y="594"/>
                </a:lnTo>
                <a:lnTo>
                  <a:pt x="2450" y="600"/>
                </a:lnTo>
                <a:lnTo>
                  <a:pt x="2448" y="605"/>
                </a:lnTo>
                <a:lnTo>
                  <a:pt x="2444" y="618"/>
                </a:lnTo>
                <a:lnTo>
                  <a:pt x="2436" y="632"/>
                </a:lnTo>
                <a:lnTo>
                  <a:pt x="2426" y="646"/>
                </a:lnTo>
                <a:lnTo>
                  <a:pt x="2407" y="674"/>
                </a:lnTo>
                <a:lnTo>
                  <a:pt x="2391" y="696"/>
                </a:lnTo>
                <a:lnTo>
                  <a:pt x="2391" y="696"/>
                </a:lnTo>
                <a:lnTo>
                  <a:pt x="2359" y="739"/>
                </a:lnTo>
                <a:lnTo>
                  <a:pt x="2327" y="779"/>
                </a:lnTo>
                <a:lnTo>
                  <a:pt x="2262" y="860"/>
                </a:lnTo>
                <a:lnTo>
                  <a:pt x="2262" y="860"/>
                </a:lnTo>
                <a:lnTo>
                  <a:pt x="2241" y="885"/>
                </a:lnTo>
                <a:lnTo>
                  <a:pt x="2221" y="909"/>
                </a:lnTo>
                <a:lnTo>
                  <a:pt x="2179" y="955"/>
                </a:lnTo>
                <a:lnTo>
                  <a:pt x="2137" y="1002"/>
                </a:lnTo>
                <a:lnTo>
                  <a:pt x="2117" y="1027"/>
                </a:lnTo>
                <a:lnTo>
                  <a:pt x="2097" y="1053"/>
                </a:lnTo>
                <a:lnTo>
                  <a:pt x="2097" y="1053"/>
                </a:lnTo>
                <a:lnTo>
                  <a:pt x="2071" y="1086"/>
                </a:lnTo>
                <a:lnTo>
                  <a:pt x="2043" y="1119"/>
                </a:lnTo>
                <a:lnTo>
                  <a:pt x="1986" y="1183"/>
                </a:lnTo>
                <a:lnTo>
                  <a:pt x="1957" y="1215"/>
                </a:lnTo>
                <a:lnTo>
                  <a:pt x="1931" y="1248"/>
                </a:lnTo>
                <a:lnTo>
                  <a:pt x="1904" y="1281"/>
                </a:lnTo>
                <a:lnTo>
                  <a:pt x="1879" y="1315"/>
                </a:lnTo>
                <a:lnTo>
                  <a:pt x="1879" y="1315"/>
                </a:lnTo>
                <a:lnTo>
                  <a:pt x="1873" y="1318"/>
                </a:lnTo>
                <a:lnTo>
                  <a:pt x="1866" y="1322"/>
                </a:lnTo>
                <a:lnTo>
                  <a:pt x="1855" y="1331"/>
                </a:lnTo>
                <a:lnTo>
                  <a:pt x="1844" y="1342"/>
                </a:lnTo>
                <a:lnTo>
                  <a:pt x="1832" y="1355"/>
                </a:lnTo>
                <a:lnTo>
                  <a:pt x="1823" y="1367"/>
                </a:lnTo>
                <a:lnTo>
                  <a:pt x="1812" y="1381"/>
                </a:lnTo>
                <a:lnTo>
                  <a:pt x="1792" y="1410"/>
                </a:lnTo>
                <a:lnTo>
                  <a:pt x="1781" y="1424"/>
                </a:lnTo>
                <a:lnTo>
                  <a:pt x="1769" y="1437"/>
                </a:lnTo>
                <a:lnTo>
                  <a:pt x="1757" y="1448"/>
                </a:lnTo>
                <a:lnTo>
                  <a:pt x="1744" y="1457"/>
                </a:lnTo>
                <a:lnTo>
                  <a:pt x="1738" y="1462"/>
                </a:lnTo>
                <a:lnTo>
                  <a:pt x="1730" y="1466"/>
                </a:lnTo>
                <a:lnTo>
                  <a:pt x="1723" y="1469"/>
                </a:lnTo>
                <a:lnTo>
                  <a:pt x="1715" y="1471"/>
                </a:lnTo>
                <a:lnTo>
                  <a:pt x="1707" y="1472"/>
                </a:lnTo>
                <a:lnTo>
                  <a:pt x="1698" y="1473"/>
                </a:lnTo>
                <a:lnTo>
                  <a:pt x="1690" y="1473"/>
                </a:lnTo>
                <a:lnTo>
                  <a:pt x="1680" y="1472"/>
                </a:lnTo>
                <a:lnTo>
                  <a:pt x="1680" y="1472"/>
                </a:lnTo>
                <a:lnTo>
                  <a:pt x="1666" y="1470"/>
                </a:lnTo>
                <a:lnTo>
                  <a:pt x="1650" y="1465"/>
                </a:lnTo>
                <a:lnTo>
                  <a:pt x="1621" y="1455"/>
                </a:lnTo>
                <a:lnTo>
                  <a:pt x="1621" y="1455"/>
                </a:lnTo>
                <a:lnTo>
                  <a:pt x="1560" y="1434"/>
                </a:lnTo>
                <a:lnTo>
                  <a:pt x="1498" y="1409"/>
                </a:lnTo>
                <a:lnTo>
                  <a:pt x="1435" y="1382"/>
                </a:lnTo>
                <a:lnTo>
                  <a:pt x="1371" y="1355"/>
                </a:lnTo>
                <a:lnTo>
                  <a:pt x="1247" y="1300"/>
                </a:lnTo>
                <a:lnTo>
                  <a:pt x="1189" y="1274"/>
                </a:lnTo>
                <a:lnTo>
                  <a:pt x="1134" y="1252"/>
                </a:lnTo>
                <a:lnTo>
                  <a:pt x="1134" y="1252"/>
                </a:lnTo>
                <a:lnTo>
                  <a:pt x="1132" y="1261"/>
                </a:lnTo>
                <a:lnTo>
                  <a:pt x="1131" y="1271"/>
                </a:lnTo>
                <a:lnTo>
                  <a:pt x="1131" y="1282"/>
                </a:lnTo>
                <a:lnTo>
                  <a:pt x="1132" y="1292"/>
                </a:lnTo>
                <a:lnTo>
                  <a:pt x="1133" y="1315"/>
                </a:lnTo>
                <a:lnTo>
                  <a:pt x="1132" y="1326"/>
                </a:lnTo>
                <a:lnTo>
                  <a:pt x="1131" y="1336"/>
                </a:lnTo>
                <a:lnTo>
                  <a:pt x="1131" y="1336"/>
                </a:lnTo>
                <a:lnTo>
                  <a:pt x="1123" y="1337"/>
                </a:lnTo>
                <a:lnTo>
                  <a:pt x="1120" y="1337"/>
                </a:lnTo>
                <a:lnTo>
                  <a:pt x="1117" y="1336"/>
                </a:lnTo>
                <a:lnTo>
                  <a:pt x="1113" y="1333"/>
                </a:lnTo>
                <a:lnTo>
                  <a:pt x="1108" y="1329"/>
                </a:lnTo>
                <a:lnTo>
                  <a:pt x="1105" y="1322"/>
                </a:lnTo>
                <a:lnTo>
                  <a:pt x="1102" y="1315"/>
                </a:lnTo>
                <a:lnTo>
                  <a:pt x="1096" y="1301"/>
                </a:lnTo>
                <a:lnTo>
                  <a:pt x="1096" y="1301"/>
                </a:lnTo>
                <a:lnTo>
                  <a:pt x="1090" y="1290"/>
                </a:lnTo>
                <a:lnTo>
                  <a:pt x="1084" y="1281"/>
                </a:lnTo>
                <a:lnTo>
                  <a:pt x="1069" y="1259"/>
                </a:lnTo>
                <a:lnTo>
                  <a:pt x="1054" y="1240"/>
                </a:lnTo>
                <a:lnTo>
                  <a:pt x="1047" y="1230"/>
                </a:lnTo>
                <a:lnTo>
                  <a:pt x="1043" y="1221"/>
                </a:lnTo>
                <a:lnTo>
                  <a:pt x="1043" y="1221"/>
                </a:lnTo>
                <a:lnTo>
                  <a:pt x="1035" y="1226"/>
                </a:lnTo>
                <a:lnTo>
                  <a:pt x="1026" y="1233"/>
                </a:lnTo>
                <a:lnTo>
                  <a:pt x="1020" y="1240"/>
                </a:lnTo>
                <a:lnTo>
                  <a:pt x="1013" y="1249"/>
                </a:lnTo>
                <a:lnTo>
                  <a:pt x="1007" y="1256"/>
                </a:lnTo>
                <a:lnTo>
                  <a:pt x="1000" y="1264"/>
                </a:lnTo>
                <a:lnTo>
                  <a:pt x="993" y="1271"/>
                </a:lnTo>
                <a:lnTo>
                  <a:pt x="984" y="1276"/>
                </a:lnTo>
                <a:lnTo>
                  <a:pt x="984" y="1276"/>
                </a:lnTo>
                <a:lnTo>
                  <a:pt x="983" y="1284"/>
                </a:lnTo>
                <a:lnTo>
                  <a:pt x="982" y="1291"/>
                </a:lnTo>
                <a:lnTo>
                  <a:pt x="979" y="1299"/>
                </a:lnTo>
                <a:lnTo>
                  <a:pt x="976" y="1305"/>
                </a:lnTo>
                <a:lnTo>
                  <a:pt x="970" y="1310"/>
                </a:lnTo>
                <a:lnTo>
                  <a:pt x="963" y="1314"/>
                </a:lnTo>
                <a:lnTo>
                  <a:pt x="953" y="1315"/>
                </a:lnTo>
                <a:lnTo>
                  <a:pt x="941" y="1315"/>
                </a:lnTo>
                <a:lnTo>
                  <a:pt x="941" y="1315"/>
                </a:lnTo>
                <a:lnTo>
                  <a:pt x="939" y="1279"/>
                </a:lnTo>
                <a:lnTo>
                  <a:pt x="938" y="1258"/>
                </a:lnTo>
                <a:lnTo>
                  <a:pt x="938" y="1237"/>
                </a:lnTo>
                <a:lnTo>
                  <a:pt x="940" y="1215"/>
                </a:lnTo>
                <a:lnTo>
                  <a:pt x="942" y="1194"/>
                </a:lnTo>
                <a:lnTo>
                  <a:pt x="948" y="1173"/>
                </a:lnTo>
                <a:lnTo>
                  <a:pt x="952" y="1162"/>
                </a:lnTo>
                <a:lnTo>
                  <a:pt x="956" y="1151"/>
                </a:lnTo>
                <a:lnTo>
                  <a:pt x="956" y="1151"/>
                </a:lnTo>
                <a:lnTo>
                  <a:pt x="940" y="1135"/>
                </a:lnTo>
                <a:lnTo>
                  <a:pt x="923" y="1120"/>
                </a:lnTo>
                <a:lnTo>
                  <a:pt x="888" y="1092"/>
                </a:lnTo>
                <a:lnTo>
                  <a:pt x="871" y="1078"/>
                </a:lnTo>
                <a:lnTo>
                  <a:pt x="854" y="1064"/>
                </a:lnTo>
                <a:lnTo>
                  <a:pt x="838" y="1048"/>
                </a:lnTo>
                <a:lnTo>
                  <a:pt x="823" y="1032"/>
                </a:lnTo>
                <a:lnTo>
                  <a:pt x="823" y="1032"/>
                </a:lnTo>
                <a:lnTo>
                  <a:pt x="809" y="1034"/>
                </a:lnTo>
                <a:lnTo>
                  <a:pt x="796" y="1036"/>
                </a:lnTo>
                <a:lnTo>
                  <a:pt x="783" y="1036"/>
                </a:lnTo>
                <a:lnTo>
                  <a:pt x="771" y="1034"/>
                </a:lnTo>
                <a:lnTo>
                  <a:pt x="759" y="1032"/>
                </a:lnTo>
                <a:lnTo>
                  <a:pt x="749" y="1028"/>
                </a:lnTo>
                <a:lnTo>
                  <a:pt x="738" y="1025"/>
                </a:lnTo>
                <a:lnTo>
                  <a:pt x="728" y="1019"/>
                </a:lnTo>
                <a:lnTo>
                  <a:pt x="720" y="1014"/>
                </a:lnTo>
                <a:lnTo>
                  <a:pt x="710" y="1007"/>
                </a:lnTo>
                <a:lnTo>
                  <a:pt x="703" y="1000"/>
                </a:lnTo>
                <a:lnTo>
                  <a:pt x="694" y="993"/>
                </a:lnTo>
                <a:lnTo>
                  <a:pt x="688" y="984"/>
                </a:lnTo>
                <a:lnTo>
                  <a:pt x="681" y="976"/>
                </a:lnTo>
                <a:lnTo>
                  <a:pt x="669" y="958"/>
                </a:lnTo>
                <a:lnTo>
                  <a:pt x="669" y="958"/>
                </a:lnTo>
                <a:lnTo>
                  <a:pt x="635" y="952"/>
                </a:lnTo>
                <a:lnTo>
                  <a:pt x="601" y="946"/>
                </a:lnTo>
                <a:lnTo>
                  <a:pt x="530" y="936"/>
                </a:lnTo>
                <a:lnTo>
                  <a:pt x="495" y="931"/>
                </a:lnTo>
                <a:lnTo>
                  <a:pt x="461" y="925"/>
                </a:lnTo>
                <a:lnTo>
                  <a:pt x="426" y="918"/>
                </a:lnTo>
                <a:lnTo>
                  <a:pt x="392" y="909"/>
                </a:lnTo>
                <a:lnTo>
                  <a:pt x="392" y="909"/>
                </a:lnTo>
                <a:lnTo>
                  <a:pt x="374" y="903"/>
                </a:lnTo>
                <a:lnTo>
                  <a:pt x="357" y="895"/>
                </a:lnTo>
                <a:lnTo>
                  <a:pt x="341" y="889"/>
                </a:lnTo>
                <a:lnTo>
                  <a:pt x="331" y="887"/>
                </a:lnTo>
                <a:lnTo>
                  <a:pt x="323" y="885"/>
                </a:lnTo>
                <a:lnTo>
                  <a:pt x="323" y="885"/>
                </a:lnTo>
                <a:lnTo>
                  <a:pt x="313" y="885"/>
                </a:lnTo>
                <a:lnTo>
                  <a:pt x="303" y="885"/>
                </a:lnTo>
                <a:lnTo>
                  <a:pt x="294" y="886"/>
                </a:lnTo>
                <a:lnTo>
                  <a:pt x="284" y="885"/>
                </a:lnTo>
                <a:lnTo>
                  <a:pt x="284" y="885"/>
                </a:lnTo>
                <a:lnTo>
                  <a:pt x="259" y="879"/>
                </a:lnTo>
                <a:lnTo>
                  <a:pt x="235" y="873"/>
                </a:lnTo>
                <a:lnTo>
                  <a:pt x="188" y="859"/>
                </a:lnTo>
                <a:lnTo>
                  <a:pt x="164" y="852"/>
                </a:lnTo>
                <a:lnTo>
                  <a:pt x="140" y="848"/>
                </a:lnTo>
                <a:lnTo>
                  <a:pt x="128" y="846"/>
                </a:lnTo>
                <a:lnTo>
                  <a:pt x="116" y="846"/>
                </a:lnTo>
                <a:lnTo>
                  <a:pt x="104" y="846"/>
                </a:lnTo>
                <a:lnTo>
                  <a:pt x="91" y="846"/>
                </a:lnTo>
                <a:lnTo>
                  <a:pt x="91" y="846"/>
                </a:lnTo>
                <a:lnTo>
                  <a:pt x="84" y="842"/>
                </a:lnTo>
                <a:lnTo>
                  <a:pt x="75" y="838"/>
                </a:lnTo>
                <a:lnTo>
                  <a:pt x="57" y="833"/>
                </a:lnTo>
                <a:lnTo>
                  <a:pt x="38" y="829"/>
                </a:lnTo>
                <a:lnTo>
                  <a:pt x="18" y="826"/>
                </a:lnTo>
                <a:lnTo>
                  <a:pt x="18" y="826"/>
                </a:lnTo>
                <a:lnTo>
                  <a:pt x="14" y="821"/>
                </a:lnTo>
                <a:lnTo>
                  <a:pt x="12" y="817"/>
                </a:lnTo>
                <a:lnTo>
                  <a:pt x="9" y="810"/>
                </a:lnTo>
                <a:lnTo>
                  <a:pt x="6" y="801"/>
                </a:lnTo>
                <a:lnTo>
                  <a:pt x="0" y="790"/>
                </a:lnTo>
                <a:lnTo>
                  <a:pt x="0" y="790"/>
                </a:lnTo>
                <a:lnTo>
                  <a:pt x="9" y="775"/>
                </a:lnTo>
                <a:lnTo>
                  <a:pt x="20" y="762"/>
                </a:lnTo>
                <a:lnTo>
                  <a:pt x="30" y="751"/>
                </a:lnTo>
                <a:lnTo>
                  <a:pt x="43" y="741"/>
                </a:lnTo>
                <a:lnTo>
                  <a:pt x="58" y="731"/>
                </a:lnTo>
                <a:lnTo>
                  <a:pt x="73" y="724"/>
                </a:lnTo>
                <a:lnTo>
                  <a:pt x="89" y="716"/>
                </a:lnTo>
                <a:lnTo>
                  <a:pt x="105" y="710"/>
                </a:lnTo>
                <a:lnTo>
                  <a:pt x="105" y="710"/>
                </a:lnTo>
                <a:lnTo>
                  <a:pt x="104" y="685"/>
                </a:lnTo>
                <a:lnTo>
                  <a:pt x="103" y="674"/>
                </a:lnTo>
                <a:lnTo>
                  <a:pt x="101" y="663"/>
                </a:lnTo>
                <a:lnTo>
                  <a:pt x="98" y="653"/>
                </a:lnTo>
                <a:lnTo>
                  <a:pt x="93" y="643"/>
                </a:lnTo>
                <a:lnTo>
                  <a:pt x="87" y="633"/>
                </a:lnTo>
                <a:lnTo>
                  <a:pt x="77" y="622"/>
                </a:lnTo>
                <a:lnTo>
                  <a:pt x="77" y="622"/>
                </a:lnTo>
                <a:lnTo>
                  <a:pt x="84" y="613"/>
                </a:lnTo>
                <a:lnTo>
                  <a:pt x="90" y="604"/>
                </a:lnTo>
                <a:lnTo>
                  <a:pt x="98" y="595"/>
                </a:lnTo>
                <a:lnTo>
                  <a:pt x="105" y="588"/>
                </a:lnTo>
                <a:lnTo>
                  <a:pt x="121" y="574"/>
                </a:lnTo>
                <a:lnTo>
                  <a:pt x="139" y="561"/>
                </a:lnTo>
                <a:lnTo>
                  <a:pt x="158" y="550"/>
                </a:lnTo>
                <a:lnTo>
                  <a:pt x="177" y="539"/>
                </a:lnTo>
                <a:lnTo>
                  <a:pt x="195" y="528"/>
                </a:lnTo>
                <a:lnTo>
                  <a:pt x="214" y="517"/>
                </a:lnTo>
                <a:lnTo>
                  <a:pt x="214" y="517"/>
                </a:lnTo>
                <a:lnTo>
                  <a:pt x="240" y="500"/>
                </a:lnTo>
                <a:lnTo>
                  <a:pt x="266" y="482"/>
                </a:lnTo>
                <a:lnTo>
                  <a:pt x="315" y="443"/>
                </a:lnTo>
                <a:lnTo>
                  <a:pt x="315" y="443"/>
                </a:lnTo>
                <a:lnTo>
                  <a:pt x="328" y="435"/>
                </a:lnTo>
                <a:lnTo>
                  <a:pt x="339" y="425"/>
                </a:lnTo>
                <a:lnTo>
                  <a:pt x="361" y="404"/>
                </a:lnTo>
                <a:lnTo>
                  <a:pt x="384" y="383"/>
                </a:lnTo>
                <a:lnTo>
                  <a:pt x="394" y="373"/>
                </a:lnTo>
                <a:lnTo>
                  <a:pt x="406" y="363"/>
                </a:lnTo>
                <a:lnTo>
                  <a:pt x="406" y="363"/>
                </a:lnTo>
                <a:lnTo>
                  <a:pt x="422" y="353"/>
                </a:lnTo>
                <a:lnTo>
                  <a:pt x="438" y="344"/>
                </a:lnTo>
                <a:lnTo>
                  <a:pt x="454" y="335"/>
                </a:lnTo>
                <a:lnTo>
                  <a:pt x="469" y="325"/>
                </a:lnTo>
                <a:lnTo>
                  <a:pt x="469" y="325"/>
                </a:lnTo>
                <a:lnTo>
                  <a:pt x="480" y="316"/>
                </a:lnTo>
                <a:lnTo>
                  <a:pt x="490" y="307"/>
                </a:lnTo>
                <a:lnTo>
                  <a:pt x="510" y="288"/>
                </a:lnTo>
                <a:lnTo>
                  <a:pt x="530" y="268"/>
                </a:lnTo>
                <a:lnTo>
                  <a:pt x="550" y="247"/>
                </a:lnTo>
                <a:lnTo>
                  <a:pt x="550" y="247"/>
                </a:lnTo>
                <a:lnTo>
                  <a:pt x="609" y="191"/>
                </a:lnTo>
                <a:lnTo>
                  <a:pt x="639" y="161"/>
                </a:lnTo>
                <a:lnTo>
                  <a:pt x="668" y="131"/>
                </a:lnTo>
                <a:lnTo>
                  <a:pt x="697" y="100"/>
                </a:lnTo>
                <a:lnTo>
                  <a:pt x="725" y="69"/>
                </a:lnTo>
                <a:lnTo>
                  <a:pt x="752" y="37"/>
                </a:lnTo>
                <a:lnTo>
                  <a:pt x="778" y="3"/>
                </a:lnTo>
                <a:lnTo>
                  <a:pt x="778" y="3"/>
                </a:lnTo>
                <a:lnTo>
                  <a:pt x="788" y="0"/>
                </a:lnTo>
                <a:lnTo>
                  <a:pt x="799" y="0"/>
                </a:lnTo>
                <a:lnTo>
                  <a:pt x="810" y="0"/>
                </a:lnTo>
                <a:lnTo>
                  <a:pt x="820" y="2"/>
                </a:lnTo>
                <a:lnTo>
                  <a:pt x="842" y="7"/>
                </a:lnTo>
                <a:lnTo>
                  <a:pt x="851" y="9"/>
                </a:lnTo>
                <a:lnTo>
                  <a:pt x="861" y="10"/>
                </a:lnTo>
                <a:lnTo>
                  <a:pt x="861" y="10"/>
                </a:lnTo>
                <a:lnTo>
                  <a:pt x="899" y="13"/>
                </a:lnTo>
                <a:lnTo>
                  <a:pt x="937" y="14"/>
                </a:lnTo>
                <a:lnTo>
                  <a:pt x="976" y="14"/>
                </a:lnTo>
                <a:lnTo>
                  <a:pt x="1014" y="13"/>
                </a:lnTo>
                <a:lnTo>
                  <a:pt x="1092" y="10"/>
                </a:lnTo>
                <a:lnTo>
                  <a:pt x="1169" y="7"/>
                </a:lnTo>
                <a:lnTo>
                  <a:pt x="1208" y="5"/>
                </a:lnTo>
                <a:lnTo>
                  <a:pt x="1245" y="7"/>
                </a:lnTo>
                <a:lnTo>
                  <a:pt x="1283" y="8"/>
                </a:lnTo>
                <a:lnTo>
                  <a:pt x="1319" y="11"/>
                </a:lnTo>
                <a:lnTo>
                  <a:pt x="1354" y="16"/>
                </a:lnTo>
                <a:lnTo>
                  <a:pt x="1388" y="23"/>
                </a:lnTo>
                <a:lnTo>
                  <a:pt x="1405" y="28"/>
                </a:lnTo>
                <a:lnTo>
                  <a:pt x="1421" y="32"/>
                </a:lnTo>
                <a:lnTo>
                  <a:pt x="1437" y="39"/>
                </a:lnTo>
                <a:lnTo>
                  <a:pt x="1453" y="45"/>
                </a:lnTo>
                <a:lnTo>
                  <a:pt x="1453" y="45"/>
                </a:lnTo>
                <a:lnTo>
                  <a:pt x="1461" y="54"/>
                </a:lnTo>
                <a:lnTo>
                  <a:pt x="1469" y="61"/>
                </a:lnTo>
                <a:lnTo>
                  <a:pt x="1489" y="75"/>
                </a:lnTo>
                <a:lnTo>
                  <a:pt x="1498" y="83"/>
                </a:lnTo>
                <a:lnTo>
                  <a:pt x="1507" y="91"/>
                </a:lnTo>
                <a:lnTo>
                  <a:pt x="1514" y="101"/>
                </a:lnTo>
                <a:lnTo>
                  <a:pt x="1516" y="106"/>
                </a:lnTo>
                <a:lnTo>
                  <a:pt x="1520" y="111"/>
                </a:lnTo>
                <a:lnTo>
                  <a:pt x="1520" y="111"/>
                </a:lnTo>
                <a:close/>
                <a:moveTo>
                  <a:pt x="1358" y="283"/>
                </a:moveTo>
                <a:lnTo>
                  <a:pt x="1358" y="283"/>
                </a:lnTo>
                <a:lnTo>
                  <a:pt x="1364" y="277"/>
                </a:lnTo>
                <a:lnTo>
                  <a:pt x="1369" y="271"/>
                </a:lnTo>
                <a:lnTo>
                  <a:pt x="1379" y="257"/>
                </a:lnTo>
                <a:lnTo>
                  <a:pt x="1389" y="243"/>
                </a:lnTo>
                <a:lnTo>
                  <a:pt x="1401" y="230"/>
                </a:lnTo>
                <a:lnTo>
                  <a:pt x="1401" y="230"/>
                </a:lnTo>
                <a:lnTo>
                  <a:pt x="1410" y="221"/>
                </a:lnTo>
                <a:lnTo>
                  <a:pt x="1424" y="210"/>
                </a:lnTo>
                <a:lnTo>
                  <a:pt x="1439" y="197"/>
                </a:lnTo>
                <a:lnTo>
                  <a:pt x="1454" y="183"/>
                </a:lnTo>
                <a:lnTo>
                  <a:pt x="1469" y="169"/>
                </a:lnTo>
                <a:lnTo>
                  <a:pt x="1481" y="155"/>
                </a:lnTo>
                <a:lnTo>
                  <a:pt x="1485" y="148"/>
                </a:lnTo>
                <a:lnTo>
                  <a:pt x="1489" y="141"/>
                </a:lnTo>
                <a:lnTo>
                  <a:pt x="1491" y="135"/>
                </a:lnTo>
                <a:lnTo>
                  <a:pt x="1492" y="129"/>
                </a:lnTo>
                <a:lnTo>
                  <a:pt x="1492" y="129"/>
                </a:lnTo>
                <a:lnTo>
                  <a:pt x="1490" y="124"/>
                </a:lnTo>
                <a:lnTo>
                  <a:pt x="1486" y="119"/>
                </a:lnTo>
                <a:lnTo>
                  <a:pt x="1475" y="106"/>
                </a:lnTo>
                <a:lnTo>
                  <a:pt x="1462" y="93"/>
                </a:lnTo>
                <a:lnTo>
                  <a:pt x="1449" y="84"/>
                </a:lnTo>
                <a:lnTo>
                  <a:pt x="1449" y="84"/>
                </a:lnTo>
                <a:lnTo>
                  <a:pt x="1436" y="75"/>
                </a:lnTo>
                <a:lnTo>
                  <a:pt x="1420" y="68"/>
                </a:lnTo>
                <a:lnTo>
                  <a:pt x="1403" y="61"/>
                </a:lnTo>
                <a:lnTo>
                  <a:pt x="1386" y="55"/>
                </a:lnTo>
                <a:lnTo>
                  <a:pt x="1370" y="50"/>
                </a:lnTo>
                <a:lnTo>
                  <a:pt x="1354" y="46"/>
                </a:lnTo>
                <a:lnTo>
                  <a:pt x="1339" y="43"/>
                </a:lnTo>
                <a:lnTo>
                  <a:pt x="1327" y="42"/>
                </a:lnTo>
                <a:lnTo>
                  <a:pt x="1327" y="42"/>
                </a:lnTo>
                <a:lnTo>
                  <a:pt x="1299" y="39"/>
                </a:lnTo>
                <a:lnTo>
                  <a:pt x="1270" y="37"/>
                </a:lnTo>
                <a:lnTo>
                  <a:pt x="1207" y="35"/>
                </a:lnTo>
                <a:lnTo>
                  <a:pt x="1139" y="34"/>
                </a:lnTo>
                <a:lnTo>
                  <a:pt x="1070" y="35"/>
                </a:lnTo>
                <a:lnTo>
                  <a:pt x="998" y="35"/>
                </a:lnTo>
                <a:lnTo>
                  <a:pt x="929" y="35"/>
                </a:lnTo>
                <a:lnTo>
                  <a:pt x="861" y="32"/>
                </a:lnTo>
                <a:lnTo>
                  <a:pt x="829" y="30"/>
                </a:lnTo>
                <a:lnTo>
                  <a:pt x="798" y="27"/>
                </a:lnTo>
                <a:lnTo>
                  <a:pt x="798" y="27"/>
                </a:lnTo>
                <a:lnTo>
                  <a:pt x="762" y="69"/>
                </a:lnTo>
                <a:lnTo>
                  <a:pt x="724" y="109"/>
                </a:lnTo>
                <a:lnTo>
                  <a:pt x="687" y="150"/>
                </a:lnTo>
                <a:lnTo>
                  <a:pt x="647" y="189"/>
                </a:lnTo>
                <a:lnTo>
                  <a:pt x="607" y="227"/>
                </a:lnTo>
                <a:lnTo>
                  <a:pt x="568" y="265"/>
                </a:lnTo>
                <a:lnTo>
                  <a:pt x="527" y="302"/>
                </a:lnTo>
                <a:lnTo>
                  <a:pt x="485" y="338"/>
                </a:lnTo>
                <a:lnTo>
                  <a:pt x="442" y="375"/>
                </a:lnTo>
                <a:lnTo>
                  <a:pt x="400" y="410"/>
                </a:lnTo>
                <a:lnTo>
                  <a:pt x="357" y="444"/>
                </a:lnTo>
                <a:lnTo>
                  <a:pt x="312" y="479"/>
                </a:lnTo>
                <a:lnTo>
                  <a:pt x="268" y="512"/>
                </a:lnTo>
                <a:lnTo>
                  <a:pt x="222" y="544"/>
                </a:lnTo>
                <a:lnTo>
                  <a:pt x="177" y="576"/>
                </a:lnTo>
                <a:lnTo>
                  <a:pt x="130" y="608"/>
                </a:lnTo>
                <a:lnTo>
                  <a:pt x="130" y="608"/>
                </a:lnTo>
                <a:lnTo>
                  <a:pt x="147" y="614"/>
                </a:lnTo>
                <a:lnTo>
                  <a:pt x="165" y="618"/>
                </a:lnTo>
                <a:lnTo>
                  <a:pt x="183" y="621"/>
                </a:lnTo>
                <a:lnTo>
                  <a:pt x="202" y="623"/>
                </a:lnTo>
                <a:lnTo>
                  <a:pt x="221" y="625"/>
                </a:lnTo>
                <a:lnTo>
                  <a:pt x="240" y="626"/>
                </a:lnTo>
                <a:lnTo>
                  <a:pt x="279" y="626"/>
                </a:lnTo>
                <a:lnTo>
                  <a:pt x="358" y="624"/>
                </a:lnTo>
                <a:lnTo>
                  <a:pt x="396" y="624"/>
                </a:lnTo>
                <a:lnTo>
                  <a:pt x="435" y="625"/>
                </a:lnTo>
                <a:lnTo>
                  <a:pt x="435" y="625"/>
                </a:lnTo>
                <a:lnTo>
                  <a:pt x="466" y="629"/>
                </a:lnTo>
                <a:lnTo>
                  <a:pt x="499" y="633"/>
                </a:lnTo>
                <a:lnTo>
                  <a:pt x="563" y="644"/>
                </a:lnTo>
                <a:lnTo>
                  <a:pt x="563" y="644"/>
                </a:lnTo>
                <a:lnTo>
                  <a:pt x="604" y="651"/>
                </a:lnTo>
                <a:lnTo>
                  <a:pt x="644" y="660"/>
                </a:lnTo>
                <a:lnTo>
                  <a:pt x="663" y="665"/>
                </a:lnTo>
                <a:lnTo>
                  <a:pt x="681" y="671"/>
                </a:lnTo>
                <a:lnTo>
                  <a:pt x="700" y="679"/>
                </a:lnTo>
                <a:lnTo>
                  <a:pt x="718" y="686"/>
                </a:lnTo>
                <a:lnTo>
                  <a:pt x="736" y="694"/>
                </a:lnTo>
                <a:lnTo>
                  <a:pt x="752" y="704"/>
                </a:lnTo>
                <a:lnTo>
                  <a:pt x="768" y="713"/>
                </a:lnTo>
                <a:lnTo>
                  <a:pt x="782" y="724"/>
                </a:lnTo>
                <a:lnTo>
                  <a:pt x="796" y="736"/>
                </a:lnTo>
                <a:lnTo>
                  <a:pt x="809" y="749"/>
                </a:lnTo>
                <a:lnTo>
                  <a:pt x="820" y="761"/>
                </a:lnTo>
                <a:lnTo>
                  <a:pt x="830" y="776"/>
                </a:lnTo>
                <a:lnTo>
                  <a:pt x="830" y="776"/>
                </a:lnTo>
                <a:lnTo>
                  <a:pt x="832" y="779"/>
                </a:lnTo>
                <a:lnTo>
                  <a:pt x="833" y="781"/>
                </a:lnTo>
                <a:lnTo>
                  <a:pt x="834" y="785"/>
                </a:lnTo>
                <a:lnTo>
                  <a:pt x="833" y="791"/>
                </a:lnTo>
                <a:lnTo>
                  <a:pt x="832" y="797"/>
                </a:lnTo>
                <a:lnTo>
                  <a:pt x="831" y="802"/>
                </a:lnTo>
                <a:lnTo>
                  <a:pt x="830" y="806"/>
                </a:lnTo>
                <a:lnTo>
                  <a:pt x="831" y="809"/>
                </a:lnTo>
                <a:lnTo>
                  <a:pt x="832" y="810"/>
                </a:lnTo>
                <a:lnTo>
                  <a:pt x="834" y="811"/>
                </a:lnTo>
                <a:lnTo>
                  <a:pt x="836" y="812"/>
                </a:lnTo>
                <a:lnTo>
                  <a:pt x="836" y="812"/>
                </a:lnTo>
                <a:lnTo>
                  <a:pt x="846" y="809"/>
                </a:lnTo>
                <a:lnTo>
                  <a:pt x="854" y="803"/>
                </a:lnTo>
                <a:lnTo>
                  <a:pt x="860" y="798"/>
                </a:lnTo>
                <a:lnTo>
                  <a:pt x="866" y="791"/>
                </a:lnTo>
                <a:lnTo>
                  <a:pt x="876" y="777"/>
                </a:lnTo>
                <a:lnTo>
                  <a:pt x="886" y="762"/>
                </a:lnTo>
                <a:lnTo>
                  <a:pt x="886" y="762"/>
                </a:lnTo>
                <a:lnTo>
                  <a:pt x="938" y="718"/>
                </a:lnTo>
                <a:lnTo>
                  <a:pt x="963" y="694"/>
                </a:lnTo>
                <a:lnTo>
                  <a:pt x="987" y="670"/>
                </a:lnTo>
                <a:lnTo>
                  <a:pt x="1011" y="645"/>
                </a:lnTo>
                <a:lnTo>
                  <a:pt x="1033" y="619"/>
                </a:lnTo>
                <a:lnTo>
                  <a:pt x="1055" y="592"/>
                </a:lnTo>
                <a:lnTo>
                  <a:pt x="1075" y="563"/>
                </a:lnTo>
                <a:lnTo>
                  <a:pt x="1075" y="563"/>
                </a:lnTo>
                <a:lnTo>
                  <a:pt x="1112" y="530"/>
                </a:lnTo>
                <a:lnTo>
                  <a:pt x="1148" y="495"/>
                </a:lnTo>
                <a:lnTo>
                  <a:pt x="1183" y="459"/>
                </a:lnTo>
                <a:lnTo>
                  <a:pt x="1219" y="423"/>
                </a:lnTo>
                <a:lnTo>
                  <a:pt x="1288" y="350"/>
                </a:lnTo>
                <a:lnTo>
                  <a:pt x="1323" y="316"/>
                </a:lnTo>
                <a:lnTo>
                  <a:pt x="1358" y="283"/>
                </a:lnTo>
                <a:lnTo>
                  <a:pt x="1358" y="283"/>
                </a:lnTo>
                <a:close/>
                <a:moveTo>
                  <a:pt x="2152" y="391"/>
                </a:moveTo>
                <a:lnTo>
                  <a:pt x="2152" y="391"/>
                </a:lnTo>
                <a:lnTo>
                  <a:pt x="2138" y="382"/>
                </a:lnTo>
                <a:lnTo>
                  <a:pt x="2125" y="372"/>
                </a:lnTo>
                <a:lnTo>
                  <a:pt x="2112" y="361"/>
                </a:lnTo>
                <a:lnTo>
                  <a:pt x="2100" y="350"/>
                </a:lnTo>
                <a:lnTo>
                  <a:pt x="2087" y="338"/>
                </a:lnTo>
                <a:lnTo>
                  <a:pt x="2076" y="326"/>
                </a:lnTo>
                <a:lnTo>
                  <a:pt x="2054" y="300"/>
                </a:lnTo>
                <a:lnTo>
                  <a:pt x="2012" y="247"/>
                </a:lnTo>
                <a:lnTo>
                  <a:pt x="1990" y="222"/>
                </a:lnTo>
                <a:lnTo>
                  <a:pt x="1979" y="210"/>
                </a:lnTo>
                <a:lnTo>
                  <a:pt x="1967" y="199"/>
                </a:lnTo>
                <a:lnTo>
                  <a:pt x="1967" y="199"/>
                </a:lnTo>
                <a:lnTo>
                  <a:pt x="1954" y="187"/>
                </a:lnTo>
                <a:lnTo>
                  <a:pt x="1940" y="177"/>
                </a:lnTo>
                <a:lnTo>
                  <a:pt x="1926" y="166"/>
                </a:lnTo>
                <a:lnTo>
                  <a:pt x="1911" y="156"/>
                </a:lnTo>
                <a:lnTo>
                  <a:pt x="1895" y="147"/>
                </a:lnTo>
                <a:lnTo>
                  <a:pt x="1878" y="138"/>
                </a:lnTo>
                <a:lnTo>
                  <a:pt x="1861" y="131"/>
                </a:lnTo>
                <a:lnTo>
                  <a:pt x="1843" y="123"/>
                </a:lnTo>
                <a:lnTo>
                  <a:pt x="1825" y="117"/>
                </a:lnTo>
                <a:lnTo>
                  <a:pt x="1807" y="110"/>
                </a:lnTo>
                <a:lnTo>
                  <a:pt x="1787" y="105"/>
                </a:lnTo>
                <a:lnTo>
                  <a:pt x="1768" y="101"/>
                </a:lnTo>
                <a:lnTo>
                  <a:pt x="1749" y="98"/>
                </a:lnTo>
                <a:lnTo>
                  <a:pt x="1729" y="95"/>
                </a:lnTo>
                <a:lnTo>
                  <a:pt x="1710" y="94"/>
                </a:lnTo>
                <a:lnTo>
                  <a:pt x="1691" y="94"/>
                </a:lnTo>
                <a:lnTo>
                  <a:pt x="1691" y="94"/>
                </a:lnTo>
                <a:lnTo>
                  <a:pt x="1677" y="94"/>
                </a:lnTo>
                <a:lnTo>
                  <a:pt x="1665" y="96"/>
                </a:lnTo>
                <a:lnTo>
                  <a:pt x="1653" y="100"/>
                </a:lnTo>
                <a:lnTo>
                  <a:pt x="1642" y="103"/>
                </a:lnTo>
                <a:lnTo>
                  <a:pt x="1620" y="110"/>
                </a:lnTo>
                <a:lnTo>
                  <a:pt x="1597" y="118"/>
                </a:lnTo>
                <a:lnTo>
                  <a:pt x="1597" y="118"/>
                </a:lnTo>
                <a:lnTo>
                  <a:pt x="1573" y="126"/>
                </a:lnTo>
                <a:lnTo>
                  <a:pt x="1554" y="135"/>
                </a:lnTo>
                <a:lnTo>
                  <a:pt x="1538" y="145"/>
                </a:lnTo>
                <a:lnTo>
                  <a:pt x="1525" y="154"/>
                </a:lnTo>
                <a:lnTo>
                  <a:pt x="1512" y="165"/>
                </a:lnTo>
                <a:lnTo>
                  <a:pt x="1500" y="177"/>
                </a:lnTo>
                <a:lnTo>
                  <a:pt x="1474" y="202"/>
                </a:lnTo>
                <a:lnTo>
                  <a:pt x="1474" y="202"/>
                </a:lnTo>
                <a:lnTo>
                  <a:pt x="1455" y="220"/>
                </a:lnTo>
                <a:lnTo>
                  <a:pt x="1437" y="238"/>
                </a:lnTo>
                <a:lnTo>
                  <a:pt x="1401" y="276"/>
                </a:lnTo>
                <a:lnTo>
                  <a:pt x="1401" y="276"/>
                </a:lnTo>
                <a:lnTo>
                  <a:pt x="1380" y="295"/>
                </a:lnTo>
                <a:lnTo>
                  <a:pt x="1361" y="312"/>
                </a:lnTo>
                <a:lnTo>
                  <a:pt x="1341" y="329"/>
                </a:lnTo>
                <a:lnTo>
                  <a:pt x="1324" y="346"/>
                </a:lnTo>
                <a:lnTo>
                  <a:pt x="1324" y="346"/>
                </a:lnTo>
                <a:lnTo>
                  <a:pt x="1315" y="356"/>
                </a:lnTo>
                <a:lnTo>
                  <a:pt x="1306" y="366"/>
                </a:lnTo>
                <a:lnTo>
                  <a:pt x="1290" y="388"/>
                </a:lnTo>
                <a:lnTo>
                  <a:pt x="1275" y="408"/>
                </a:lnTo>
                <a:lnTo>
                  <a:pt x="1268" y="418"/>
                </a:lnTo>
                <a:lnTo>
                  <a:pt x="1260" y="426"/>
                </a:lnTo>
                <a:lnTo>
                  <a:pt x="1260" y="426"/>
                </a:lnTo>
                <a:lnTo>
                  <a:pt x="1253" y="433"/>
                </a:lnTo>
                <a:lnTo>
                  <a:pt x="1243" y="439"/>
                </a:lnTo>
                <a:lnTo>
                  <a:pt x="1234" y="444"/>
                </a:lnTo>
                <a:lnTo>
                  <a:pt x="1225" y="451"/>
                </a:lnTo>
                <a:lnTo>
                  <a:pt x="1225" y="451"/>
                </a:lnTo>
                <a:lnTo>
                  <a:pt x="1199" y="476"/>
                </a:lnTo>
                <a:lnTo>
                  <a:pt x="1175" y="501"/>
                </a:lnTo>
                <a:lnTo>
                  <a:pt x="1150" y="527"/>
                </a:lnTo>
                <a:lnTo>
                  <a:pt x="1126" y="554"/>
                </a:lnTo>
                <a:lnTo>
                  <a:pt x="1078" y="608"/>
                </a:lnTo>
                <a:lnTo>
                  <a:pt x="1032" y="661"/>
                </a:lnTo>
                <a:lnTo>
                  <a:pt x="1032" y="661"/>
                </a:lnTo>
                <a:lnTo>
                  <a:pt x="1012" y="683"/>
                </a:lnTo>
                <a:lnTo>
                  <a:pt x="992" y="705"/>
                </a:lnTo>
                <a:lnTo>
                  <a:pt x="950" y="745"/>
                </a:lnTo>
                <a:lnTo>
                  <a:pt x="930" y="766"/>
                </a:lnTo>
                <a:lnTo>
                  <a:pt x="909" y="786"/>
                </a:lnTo>
                <a:lnTo>
                  <a:pt x="890" y="807"/>
                </a:lnTo>
                <a:lnTo>
                  <a:pt x="872" y="829"/>
                </a:lnTo>
                <a:lnTo>
                  <a:pt x="872" y="829"/>
                </a:lnTo>
                <a:lnTo>
                  <a:pt x="894" y="826"/>
                </a:lnTo>
                <a:lnTo>
                  <a:pt x="916" y="826"/>
                </a:lnTo>
                <a:lnTo>
                  <a:pt x="936" y="827"/>
                </a:lnTo>
                <a:lnTo>
                  <a:pt x="956" y="830"/>
                </a:lnTo>
                <a:lnTo>
                  <a:pt x="977" y="834"/>
                </a:lnTo>
                <a:lnTo>
                  <a:pt x="996" y="840"/>
                </a:lnTo>
                <a:lnTo>
                  <a:pt x="1015" y="847"/>
                </a:lnTo>
                <a:lnTo>
                  <a:pt x="1035" y="856"/>
                </a:lnTo>
                <a:lnTo>
                  <a:pt x="1071" y="873"/>
                </a:lnTo>
                <a:lnTo>
                  <a:pt x="1106" y="892"/>
                </a:lnTo>
                <a:lnTo>
                  <a:pt x="1142" y="910"/>
                </a:lnTo>
                <a:lnTo>
                  <a:pt x="1159" y="919"/>
                </a:lnTo>
                <a:lnTo>
                  <a:pt x="1176" y="926"/>
                </a:lnTo>
                <a:lnTo>
                  <a:pt x="1176" y="926"/>
                </a:lnTo>
                <a:lnTo>
                  <a:pt x="1202" y="949"/>
                </a:lnTo>
                <a:lnTo>
                  <a:pt x="1227" y="970"/>
                </a:lnTo>
                <a:lnTo>
                  <a:pt x="1254" y="991"/>
                </a:lnTo>
                <a:lnTo>
                  <a:pt x="1282" y="1011"/>
                </a:lnTo>
                <a:lnTo>
                  <a:pt x="1310" y="1029"/>
                </a:lnTo>
                <a:lnTo>
                  <a:pt x="1339" y="1047"/>
                </a:lnTo>
                <a:lnTo>
                  <a:pt x="1369" y="1064"/>
                </a:lnTo>
                <a:lnTo>
                  <a:pt x="1400" y="1079"/>
                </a:lnTo>
                <a:lnTo>
                  <a:pt x="1432" y="1093"/>
                </a:lnTo>
                <a:lnTo>
                  <a:pt x="1464" y="1106"/>
                </a:lnTo>
                <a:lnTo>
                  <a:pt x="1498" y="1118"/>
                </a:lnTo>
                <a:lnTo>
                  <a:pt x="1533" y="1127"/>
                </a:lnTo>
                <a:lnTo>
                  <a:pt x="1569" y="1135"/>
                </a:lnTo>
                <a:lnTo>
                  <a:pt x="1606" y="1140"/>
                </a:lnTo>
                <a:lnTo>
                  <a:pt x="1645" y="1145"/>
                </a:lnTo>
                <a:lnTo>
                  <a:pt x="1683" y="1147"/>
                </a:lnTo>
                <a:lnTo>
                  <a:pt x="1683" y="1147"/>
                </a:lnTo>
                <a:lnTo>
                  <a:pt x="1687" y="1147"/>
                </a:lnTo>
                <a:lnTo>
                  <a:pt x="1690" y="1149"/>
                </a:lnTo>
                <a:lnTo>
                  <a:pt x="1695" y="1153"/>
                </a:lnTo>
                <a:lnTo>
                  <a:pt x="1701" y="1160"/>
                </a:lnTo>
                <a:lnTo>
                  <a:pt x="1704" y="1163"/>
                </a:lnTo>
                <a:lnTo>
                  <a:pt x="1708" y="1165"/>
                </a:lnTo>
                <a:lnTo>
                  <a:pt x="1708" y="1165"/>
                </a:lnTo>
                <a:lnTo>
                  <a:pt x="1736" y="1139"/>
                </a:lnTo>
                <a:lnTo>
                  <a:pt x="1762" y="1114"/>
                </a:lnTo>
                <a:lnTo>
                  <a:pt x="1786" y="1086"/>
                </a:lnTo>
                <a:lnTo>
                  <a:pt x="1810" y="1056"/>
                </a:lnTo>
                <a:lnTo>
                  <a:pt x="1810" y="1056"/>
                </a:lnTo>
                <a:lnTo>
                  <a:pt x="1821" y="1042"/>
                </a:lnTo>
                <a:lnTo>
                  <a:pt x="1833" y="1027"/>
                </a:lnTo>
                <a:lnTo>
                  <a:pt x="1858" y="997"/>
                </a:lnTo>
                <a:lnTo>
                  <a:pt x="1870" y="982"/>
                </a:lnTo>
                <a:lnTo>
                  <a:pt x="1880" y="966"/>
                </a:lnTo>
                <a:lnTo>
                  <a:pt x="1890" y="949"/>
                </a:lnTo>
                <a:lnTo>
                  <a:pt x="1898" y="931"/>
                </a:lnTo>
                <a:lnTo>
                  <a:pt x="1898" y="931"/>
                </a:lnTo>
                <a:lnTo>
                  <a:pt x="2009" y="804"/>
                </a:lnTo>
                <a:lnTo>
                  <a:pt x="2065" y="741"/>
                </a:lnTo>
                <a:lnTo>
                  <a:pt x="2119" y="677"/>
                </a:lnTo>
                <a:lnTo>
                  <a:pt x="2173" y="612"/>
                </a:lnTo>
                <a:lnTo>
                  <a:pt x="2226" y="545"/>
                </a:lnTo>
                <a:lnTo>
                  <a:pt x="2278" y="478"/>
                </a:lnTo>
                <a:lnTo>
                  <a:pt x="2328" y="409"/>
                </a:lnTo>
                <a:lnTo>
                  <a:pt x="2328" y="409"/>
                </a:lnTo>
                <a:lnTo>
                  <a:pt x="2303" y="411"/>
                </a:lnTo>
                <a:lnTo>
                  <a:pt x="2279" y="413"/>
                </a:lnTo>
                <a:lnTo>
                  <a:pt x="2255" y="413"/>
                </a:lnTo>
                <a:lnTo>
                  <a:pt x="2233" y="413"/>
                </a:lnTo>
                <a:lnTo>
                  <a:pt x="2211" y="411"/>
                </a:lnTo>
                <a:lnTo>
                  <a:pt x="2190" y="407"/>
                </a:lnTo>
                <a:lnTo>
                  <a:pt x="2180" y="404"/>
                </a:lnTo>
                <a:lnTo>
                  <a:pt x="2171" y="401"/>
                </a:lnTo>
                <a:lnTo>
                  <a:pt x="2162" y="396"/>
                </a:lnTo>
                <a:lnTo>
                  <a:pt x="2152" y="391"/>
                </a:lnTo>
                <a:lnTo>
                  <a:pt x="2152" y="391"/>
                </a:lnTo>
                <a:close/>
                <a:moveTo>
                  <a:pt x="1677" y="1326"/>
                </a:moveTo>
                <a:lnTo>
                  <a:pt x="1677" y="1326"/>
                </a:lnTo>
                <a:lnTo>
                  <a:pt x="1722" y="1284"/>
                </a:lnTo>
                <a:lnTo>
                  <a:pt x="1768" y="1241"/>
                </a:lnTo>
                <a:lnTo>
                  <a:pt x="1790" y="1219"/>
                </a:lnTo>
                <a:lnTo>
                  <a:pt x="1812" y="1196"/>
                </a:lnTo>
                <a:lnTo>
                  <a:pt x="1832" y="1174"/>
                </a:lnTo>
                <a:lnTo>
                  <a:pt x="1851" y="1151"/>
                </a:lnTo>
                <a:lnTo>
                  <a:pt x="1851" y="1151"/>
                </a:lnTo>
                <a:lnTo>
                  <a:pt x="1863" y="1134"/>
                </a:lnTo>
                <a:lnTo>
                  <a:pt x="1875" y="1117"/>
                </a:lnTo>
                <a:lnTo>
                  <a:pt x="1883" y="1109"/>
                </a:lnTo>
                <a:lnTo>
                  <a:pt x="1889" y="1103"/>
                </a:lnTo>
                <a:lnTo>
                  <a:pt x="1898" y="1098"/>
                </a:lnTo>
                <a:lnTo>
                  <a:pt x="1908" y="1094"/>
                </a:lnTo>
                <a:lnTo>
                  <a:pt x="1908" y="1094"/>
                </a:lnTo>
                <a:lnTo>
                  <a:pt x="1901" y="1109"/>
                </a:lnTo>
                <a:lnTo>
                  <a:pt x="1892" y="1123"/>
                </a:lnTo>
                <a:lnTo>
                  <a:pt x="1884" y="1137"/>
                </a:lnTo>
                <a:lnTo>
                  <a:pt x="1875" y="1150"/>
                </a:lnTo>
                <a:lnTo>
                  <a:pt x="1855" y="1176"/>
                </a:lnTo>
                <a:lnTo>
                  <a:pt x="1833" y="1200"/>
                </a:lnTo>
                <a:lnTo>
                  <a:pt x="1812" y="1224"/>
                </a:lnTo>
                <a:lnTo>
                  <a:pt x="1789" y="1246"/>
                </a:lnTo>
                <a:lnTo>
                  <a:pt x="1768" y="1269"/>
                </a:lnTo>
                <a:lnTo>
                  <a:pt x="1747" y="1290"/>
                </a:lnTo>
                <a:lnTo>
                  <a:pt x="1747" y="1290"/>
                </a:lnTo>
                <a:lnTo>
                  <a:pt x="1733" y="1305"/>
                </a:lnTo>
                <a:lnTo>
                  <a:pt x="1718" y="1320"/>
                </a:lnTo>
                <a:lnTo>
                  <a:pt x="1711" y="1328"/>
                </a:lnTo>
                <a:lnTo>
                  <a:pt x="1706" y="1336"/>
                </a:lnTo>
                <a:lnTo>
                  <a:pt x="1701" y="1345"/>
                </a:lnTo>
                <a:lnTo>
                  <a:pt x="1697" y="1354"/>
                </a:lnTo>
                <a:lnTo>
                  <a:pt x="1697" y="1354"/>
                </a:lnTo>
                <a:lnTo>
                  <a:pt x="1706" y="1354"/>
                </a:lnTo>
                <a:lnTo>
                  <a:pt x="1713" y="1351"/>
                </a:lnTo>
                <a:lnTo>
                  <a:pt x="1721" y="1348"/>
                </a:lnTo>
                <a:lnTo>
                  <a:pt x="1727" y="1343"/>
                </a:lnTo>
                <a:lnTo>
                  <a:pt x="1739" y="1331"/>
                </a:lnTo>
                <a:lnTo>
                  <a:pt x="1750" y="1319"/>
                </a:lnTo>
                <a:lnTo>
                  <a:pt x="1750" y="1319"/>
                </a:lnTo>
                <a:lnTo>
                  <a:pt x="1779" y="1289"/>
                </a:lnTo>
                <a:lnTo>
                  <a:pt x="1807" y="1259"/>
                </a:lnTo>
                <a:lnTo>
                  <a:pt x="1833" y="1229"/>
                </a:lnTo>
                <a:lnTo>
                  <a:pt x="1859" y="1199"/>
                </a:lnTo>
                <a:lnTo>
                  <a:pt x="1859" y="1199"/>
                </a:lnTo>
                <a:lnTo>
                  <a:pt x="1883" y="1179"/>
                </a:lnTo>
                <a:lnTo>
                  <a:pt x="1905" y="1156"/>
                </a:lnTo>
                <a:lnTo>
                  <a:pt x="1927" y="1133"/>
                </a:lnTo>
                <a:lnTo>
                  <a:pt x="1948" y="1109"/>
                </a:lnTo>
                <a:lnTo>
                  <a:pt x="1968" y="1084"/>
                </a:lnTo>
                <a:lnTo>
                  <a:pt x="1987" y="1058"/>
                </a:lnTo>
                <a:lnTo>
                  <a:pt x="2006" y="1031"/>
                </a:lnTo>
                <a:lnTo>
                  <a:pt x="2023" y="1003"/>
                </a:lnTo>
                <a:lnTo>
                  <a:pt x="2023" y="1003"/>
                </a:lnTo>
                <a:lnTo>
                  <a:pt x="2030" y="1000"/>
                </a:lnTo>
                <a:lnTo>
                  <a:pt x="2037" y="996"/>
                </a:lnTo>
                <a:lnTo>
                  <a:pt x="2043" y="992"/>
                </a:lnTo>
                <a:lnTo>
                  <a:pt x="2048" y="986"/>
                </a:lnTo>
                <a:lnTo>
                  <a:pt x="2058" y="974"/>
                </a:lnTo>
                <a:lnTo>
                  <a:pt x="2068" y="963"/>
                </a:lnTo>
                <a:lnTo>
                  <a:pt x="2076" y="950"/>
                </a:lnTo>
                <a:lnTo>
                  <a:pt x="2086" y="938"/>
                </a:lnTo>
                <a:lnTo>
                  <a:pt x="2091" y="933"/>
                </a:lnTo>
                <a:lnTo>
                  <a:pt x="2097" y="927"/>
                </a:lnTo>
                <a:lnTo>
                  <a:pt x="2103" y="923"/>
                </a:lnTo>
                <a:lnTo>
                  <a:pt x="2111" y="920"/>
                </a:lnTo>
                <a:lnTo>
                  <a:pt x="2111" y="920"/>
                </a:lnTo>
                <a:lnTo>
                  <a:pt x="2123" y="898"/>
                </a:lnTo>
                <a:lnTo>
                  <a:pt x="2136" y="877"/>
                </a:lnTo>
                <a:lnTo>
                  <a:pt x="2150" y="857"/>
                </a:lnTo>
                <a:lnTo>
                  <a:pt x="2165" y="835"/>
                </a:lnTo>
                <a:lnTo>
                  <a:pt x="2195" y="795"/>
                </a:lnTo>
                <a:lnTo>
                  <a:pt x="2227" y="754"/>
                </a:lnTo>
                <a:lnTo>
                  <a:pt x="2259" y="712"/>
                </a:lnTo>
                <a:lnTo>
                  <a:pt x="2290" y="670"/>
                </a:lnTo>
                <a:lnTo>
                  <a:pt x="2305" y="649"/>
                </a:lnTo>
                <a:lnTo>
                  <a:pt x="2319" y="626"/>
                </a:lnTo>
                <a:lnTo>
                  <a:pt x="2332" y="604"/>
                </a:lnTo>
                <a:lnTo>
                  <a:pt x="2345" y="580"/>
                </a:lnTo>
                <a:lnTo>
                  <a:pt x="2345" y="580"/>
                </a:lnTo>
                <a:lnTo>
                  <a:pt x="2339" y="583"/>
                </a:lnTo>
                <a:lnTo>
                  <a:pt x="2333" y="585"/>
                </a:lnTo>
                <a:lnTo>
                  <a:pt x="2328" y="589"/>
                </a:lnTo>
                <a:lnTo>
                  <a:pt x="2323" y="593"/>
                </a:lnTo>
                <a:lnTo>
                  <a:pt x="2313" y="603"/>
                </a:lnTo>
                <a:lnTo>
                  <a:pt x="2303" y="615"/>
                </a:lnTo>
                <a:lnTo>
                  <a:pt x="2294" y="628"/>
                </a:lnTo>
                <a:lnTo>
                  <a:pt x="2284" y="639"/>
                </a:lnTo>
                <a:lnTo>
                  <a:pt x="2273" y="649"/>
                </a:lnTo>
                <a:lnTo>
                  <a:pt x="2267" y="653"/>
                </a:lnTo>
                <a:lnTo>
                  <a:pt x="2262" y="658"/>
                </a:lnTo>
                <a:lnTo>
                  <a:pt x="2262" y="658"/>
                </a:lnTo>
                <a:lnTo>
                  <a:pt x="2263" y="649"/>
                </a:lnTo>
                <a:lnTo>
                  <a:pt x="2266" y="640"/>
                </a:lnTo>
                <a:lnTo>
                  <a:pt x="2269" y="633"/>
                </a:lnTo>
                <a:lnTo>
                  <a:pt x="2273" y="625"/>
                </a:lnTo>
                <a:lnTo>
                  <a:pt x="2284" y="610"/>
                </a:lnTo>
                <a:lnTo>
                  <a:pt x="2296" y="597"/>
                </a:lnTo>
                <a:lnTo>
                  <a:pt x="2308" y="582"/>
                </a:lnTo>
                <a:lnTo>
                  <a:pt x="2319" y="568"/>
                </a:lnTo>
                <a:lnTo>
                  <a:pt x="2330" y="552"/>
                </a:lnTo>
                <a:lnTo>
                  <a:pt x="2334" y="543"/>
                </a:lnTo>
                <a:lnTo>
                  <a:pt x="2339" y="534"/>
                </a:lnTo>
                <a:lnTo>
                  <a:pt x="2339" y="534"/>
                </a:lnTo>
                <a:lnTo>
                  <a:pt x="2333" y="533"/>
                </a:lnTo>
                <a:lnTo>
                  <a:pt x="2329" y="533"/>
                </a:lnTo>
                <a:lnTo>
                  <a:pt x="2325" y="534"/>
                </a:lnTo>
                <a:lnTo>
                  <a:pt x="2320" y="537"/>
                </a:lnTo>
                <a:lnTo>
                  <a:pt x="2313" y="541"/>
                </a:lnTo>
                <a:lnTo>
                  <a:pt x="2307" y="545"/>
                </a:lnTo>
                <a:lnTo>
                  <a:pt x="2307" y="545"/>
                </a:lnTo>
                <a:lnTo>
                  <a:pt x="2296" y="555"/>
                </a:lnTo>
                <a:lnTo>
                  <a:pt x="2286" y="564"/>
                </a:lnTo>
                <a:lnTo>
                  <a:pt x="2277" y="575"/>
                </a:lnTo>
                <a:lnTo>
                  <a:pt x="2267" y="587"/>
                </a:lnTo>
                <a:lnTo>
                  <a:pt x="2249" y="610"/>
                </a:lnTo>
                <a:lnTo>
                  <a:pt x="2232" y="635"/>
                </a:lnTo>
                <a:lnTo>
                  <a:pt x="2213" y="660"/>
                </a:lnTo>
                <a:lnTo>
                  <a:pt x="2193" y="682"/>
                </a:lnTo>
                <a:lnTo>
                  <a:pt x="2183" y="693"/>
                </a:lnTo>
                <a:lnTo>
                  <a:pt x="2173" y="704"/>
                </a:lnTo>
                <a:lnTo>
                  <a:pt x="2161" y="712"/>
                </a:lnTo>
                <a:lnTo>
                  <a:pt x="2149" y="721"/>
                </a:lnTo>
                <a:lnTo>
                  <a:pt x="2149" y="721"/>
                </a:lnTo>
                <a:lnTo>
                  <a:pt x="2158" y="705"/>
                </a:lnTo>
                <a:lnTo>
                  <a:pt x="2166" y="691"/>
                </a:lnTo>
                <a:lnTo>
                  <a:pt x="2175" y="676"/>
                </a:lnTo>
                <a:lnTo>
                  <a:pt x="2186" y="663"/>
                </a:lnTo>
                <a:lnTo>
                  <a:pt x="2206" y="636"/>
                </a:lnTo>
                <a:lnTo>
                  <a:pt x="2227" y="610"/>
                </a:lnTo>
                <a:lnTo>
                  <a:pt x="2249" y="586"/>
                </a:lnTo>
                <a:lnTo>
                  <a:pt x="2270" y="560"/>
                </a:lnTo>
                <a:lnTo>
                  <a:pt x="2290" y="534"/>
                </a:lnTo>
                <a:lnTo>
                  <a:pt x="2301" y="520"/>
                </a:lnTo>
                <a:lnTo>
                  <a:pt x="2310" y="507"/>
                </a:lnTo>
                <a:lnTo>
                  <a:pt x="2310" y="507"/>
                </a:lnTo>
                <a:lnTo>
                  <a:pt x="2318" y="507"/>
                </a:lnTo>
                <a:lnTo>
                  <a:pt x="2322" y="506"/>
                </a:lnTo>
                <a:lnTo>
                  <a:pt x="2324" y="503"/>
                </a:lnTo>
                <a:lnTo>
                  <a:pt x="2324" y="503"/>
                </a:lnTo>
                <a:lnTo>
                  <a:pt x="2330" y="478"/>
                </a:lnTo>
                <a:lnTo>
                  <a:pt x="2333" y="465"/>
                </a:lnTo>
                <a:lnTo>
                  <a:pt x="2334" y="451"/>
                </a:lnTo>
                <a:lnTo>
                  <a:pt x="2334" y="451"/>
                </a:lnTo>
                <a:lnTo>
                  <a:pt x="2326" y="457"/>
                </a:lnTo>
                <a:lnTo>
                  <a:pt x="2319" y="465"/>
                </a:lnTo>
                <a:lnTo>
                  <a:pt x="2313" y="473"/>
                </a:lnTo>
                <a:lnTo>
                  <a:pt x="2308" y="483"/>
                </a:lnTo>
                <a:lnTo>
                  <a:pt x="2301" y="492"/>
                </a:lnTo>
                <a:lnTo>
                  <a:pt x="2295" y="500"/>
                </a:lnTo>
                <a:lnTo>
                  <a:pt x="2287" y="508"/>
                </a:lnTo>
                <a:lnTo>
                  <a:pt x="2279" y="514"/>
                </a:lnTo>
                <a:lnTo>
                  <a:pt x="2279" y="514"/>
                </a:lnTo>
                <a:lnTo>
                  <a:pt x="2272" y="526"/>
                </a:lnTo>
                <a:lnTo>
                  <a:pt x="2265" y="538"/>
                </a:lnTo>
                <a:lnTo>
                  <a:pt x="2257" y="548"/>
                </a:lnTo>
                <a:lnTo>
                  <a:pt x="2249" y="559"/>
                </a:lnTo>
                <a:lnTo>
                  <a:pt x="2232" y="579"/>
                </a:lnTo>
                <a:lnTo>
                  <a:pt x="2213" y="600"/>
                </a:lnTo>
                <a:lnTo>
                  <a:pt x="2195" y="619"/>
                </a:lnTo>
                <a:lnTo>
                  <a:pt x="2178" y="639"/>
                </a:lnTo>
                <a:lnTo>
                  <a:pt x="2171" y="650"/>
                </a:lnTo>
                <a:lnTo>
                  <a:pt x="2163" y="661"/>
                </a:lnTo>
                <a:lnTo>
                  <a:pt x="2156" y="673"/>
                </a:lnTo>
                <a:lnTo>
                  <a:pt x="2149" y="685"/>
                </a:lnTo>
                <a:lnTo>
                  <a:pt x="2149" y="685"/>
                </a:lnTo>
                <a:lnTo>
                  <a:pt x="2118" y="718"/>
                </a:lnTo>
                <a:lnTo>
                  <a:pt x="2089" y="750"/>
                </a:lnTo>
                <a:lnTo>
                  <a:pt x="2060" y="783"/>
                </a:lnTo>
                <a:lnTo>
                  <a:pt x="2031" y="817"/>
                </a:lnTo>
                <a:lnTo>
                  <a:pt x="1976" y="886"/>
                </a:lnTo>
                <a:lnTo>
                  <a:pt x="1920" y="955"/>
                </a:lnTo>
                <a:lnTo>
                  <a:pt x="1864" y="1024"/>
                </a:lnTo>
                <a:lnTo>
                  <a:pt x="1836" y="1058"/>
                </a:lnTo>
                <a:lnTo>
                  <a:pt x="1808" y="1091"/>
                </a:lnTo>
                <a:lnTo>
                  <a:pt x="1778" y="1124"/>
                </a:lnTo>
                <a:lnTo>
                  <a:pt x="1748" y="1156"/>
                </a:lnTo>
                <a:lnTo>
                  <a:pt x="1717" y="1188"/>
                </a:lnTo>
                <a:lnTo>
                  <a:pt x="1683" y="1218"/>
                </a:lnTo>
                <a:lnTo>
                  <a:pt x="1683" y="1218"/>
                </a:lnTo>
                <a:lnTo>
                  <a:pt x="1690" y="1237"/>
                </a:lnTo>
                <a:lnTo>
                  <a:pt x="1691" y="1246"/>
                </a:lnTo>
                <a:lnTo>
                  <a:pt x="1691" y="1250"/>
                </a:lnTo>
                <a:lnTo>
                  <a:pt x="1691" y="1252"/>
                </a:lnTo>
                <a:lnTo>
                  <a:pt x="1691" y="1252"/>
                </a:lnTo>
                <a:lnTo>
                  <a:pt x="1698" y="1248"/>
                </a:lnTo>
                <a:lnTo>
                  <a:pt x="1705" y="1243"/>
                </a:lnTo>
                <a:lnTo>
                  <a:pt x="1719" y="1231"/>
                </a:lnTo>
                <a:lnTo>
                  <a:pt x="1732" y="1220"/>
                </a:lnTo>
                <a:lnTo>
                  <a:pt x="1744" y="1207"/>
                </a:lnTo>
                <a:lnTo>
                  <a:pt x="1756" y="1194"/>
                </a:lnTo>
                <a:lnTo>
                  <a:pt x="1769" y="1183"/>
                </a:lnTo>
                <a:lnTo>
                  <a:pt x="1775" y="1178"/>
                </a:lnTo>
                <a:lnTo>
                  <a:pt x="1782" y="1174"/>
                </a:lnTo>
                <a:lnTo>
                  <a:pt x="1788" y="1170"/>
                </a:lnTo>
                <a:lnTo>
                  <a:pt x="1796" y="1168"/>
                </a:lnTo>
                <a:lnTo>
                  <a:pt x="1796" y="1168"/>
                </a:lnTo>
                <a:lnTo>
                  <a:pt x="1789" y="1179"/>
                </a:lnTo>
                <a:lnTo>
                  <a:pt x="1783" y="1190"/>
                </a:lnTo>
                <a:lnTo>
                  <a:pt x="1767" y="1210"/>
                </a:lnTo>
                <a:lnTo>
                  <a:pt x="1750" y="1229"/>
                </a:lnTo>
                <a:lnTo>
                  <a:pt x="1733" y="1248"/>
                </a:lnTo>
                <a:lnTo>
                  <a:pt x="1715" y="1266"/>
                </a:lnTo>
                <a:lnTo>
                  <a:pt x="1699" y="1285"/>
                </a:lnTo>
                <a:lnTo>
                  <a:pt x="1693" y="1295"/>
                </a:lnTo>
                <a:lnTo>
                  <a:pt x="1687" y="1305"/>
                </a:lnTo>
                <a:lnTo>
                  <a:pt x="1681" y="1315"/>
                </a:lnTo>
                <a:lnTo>
                  <a:pt x="1677" y="1326"/>
                </a:lnTo>
                <a:lnTo>
                  <a:pt x="1677" y="1326"/>
                </a:lnTo>
                <a:close/>
                <a:moveTo>
                  <a:pt x="2345" y="644"/>
                </a:moveTo>
                <a:lnTo>
                  <a:pt x="2345" y="644"/>
                </a:lnTo>
                <a:lnTo>
                  <a:pt x="2309" y="690"/>
                </a:lnTo>
                <a:lnTo>
                  <a:pt x="2271" y="735"/>
                </a:lnTo>
                <a:lnTo>
                  <a:pt x="2254" y="757"/>
                </a:lnTo>
                <a:lnTo>
                  <a:pt x="2238" y="781"/>
                </a:lnTo>
                <a:lnTo>
                  <a:pt x="2224" y="803"/>
                </a:lnTo>
                <a:lnTo>
                  <a:pt x="2212" y="826"/>
                </a:lnTo>
                <a:lnTo>
                  <a:pt x="2212" y="826"/>
                </a:lnTo>
                <a:lnTo>
                  <a:pt x="2201" y="836"/>
                </a:lnTo>
                <a:lnTo>
                  <a:pt x="2190" y="848"/>
                </a:lnTo>
                <a:lnTo>
                  <a:pt x="2179" y="861"/>
                </a:lnTo>
                <a:lnTo>
                  <a:pt x="2169" y="874"/>
                </a:lnTo>
                <a:lnTo>
                  <a:pt x="2160" y="888"/>
                </a:lnTo>
                <a:lnTo>
                  <a:pt x="2151" y="902"/>
                </a:lnTo>
                <a:lnTo>
                  <a:pt x="2135" y="931"/>
                </a:lnTo>
                <a:lnTo>
                  <a:pt x="2135" y="931"/>
                </a:lnTo>
                <a:lnTo>
                  <a:pt x="2103" y="963"/>
                </a:lnTo>
                <a:lnTo>
                  <a:pt x="2072" y="996"/>
                </a:lnTo>
                <a:lnTo>
                  <a:pt x="2042" y="1030"/>
                </a:lnTo>
                <a:lnTo>
                  <a:pt x="2012" y="1064"/>
                </a:lnTo>
                <a:lnTo>
                  <a:pt x="1953" y="1137"/>
                </a:lnTo>
                <a:lnTo>
                  <a:pt x="1893" y="1210"/>
                </a:lnTo>
                <a:lnTo>
                  <a:pt x="1893" y="1210"/>
                </a:lnTo>
                <a:lnTo>
                  <a:pt x="1884" y="1222"/>
                </a:lnTo>
                <a:lnTo>
                  <a:pt x="1873" y="1233"/>
                </a:lnTo>
                <a:lnTo>
                  <a:pt x="1848" y="1255"/>
                </a:lnTo>
                <a:lnTo>
                  <a:pt x="1823" y="1277"/>
                </a:lnTo>
                <a:lnTo>
                  <a:pt x="1810" y="1290"/>
                </a:lnTo>
                <a:lnTo>
                  <a:pt x="1796" y="1304"/>
                </a:lnTo>
                <a:lnTo>
                  <a:pt x="1796" y="1304"/>
                </a:lnTo>
                <a:lnTo>
                  <a:pt x="1773" y="1329"/>
                </a:lnTo>
                <a:lnTo>
                  <a:pt x="1760" y="1343"/>
                </a:lnTo>
                <a:lnTo>
                  <a:pt x="1747" y="1358"/>
                </a:lnTo>
                <a:lnTo>
                  <a:pt x="1733" y="1371"/>
                </a:lnTo>
                <a:lnTo>
                  <a:pt x="1718" y="1381"/>
                </a:lnTo>
                <a:lnTo>
                  <a:pt x="1711" y="1386"/>
                </a:lnTo>
                <a:lnTo>
                  <a:pt x="1704" y="1389"/>
                </a:lnTo>
                <a:lnTo>
                  <a:pt x="1697" y="1391"/>
                </a:lnTo>
                <a:lnTo>
                  <a:pt x="1691" y="1392"/>
                </a:lnTo>
                <a:lnTo>
                  <a:pt x="1691" y="1392"/>
                </a:lnTo>
                <a:lnTo>
                  <a:pt x="1682" y="1392"/>
                </a:lnTo>
                <a:lnTo>
                  <a:pt x="1674" y="1391"/>
                </a:lnTo>
                <a:lnTo>
                  <a:pt x="1666" y="1388"/>
                </a:lnTo>
                <a:lnTo>
                  <a:pt x="1658" y="1385"/>
                </a:lnTo>
                <a:lnTo>
                  <a:pt x="1643" y="1377"/>
                </a:lnTo>
                <a:lnTo>
                  <a:pt x="1635" y="1374"/>
                </a:lnTo>
                <a:lnTo>
                  <a:pt x="1628" y="1372"/>
                </a:lnTo>
                <a:lnTo>
                  <a:pt x="1628" y="1372"/>
                </a:lnTo>
                <a:lnTo>
                  <a:pt x="1607" y="1367"/>
                </a:lnTo>
                <a:lnTo>
                  <a:pt x="1587" y="1364"/>
                </a:lnTo>
                <a:lnTo>
                  <a:pt x="1567" y="1362"/>
                </a:lnTo>
                <a:lnTo>
                  <a:pt x="1557" y="1360"/>
                </a:lnTo>
                <a:lnTo>
                  <a:pt x="1547" y="1357"/>
                </a:lnTo>
                <a:lnTo>
                  <a:pt x="1547" y="1357"/>
                </a:lnTo>
                <a:lnTo>
                  <a:pt x="1521" y="1349"/>
                </a:lnTo>
                <a:lnTo>
                  <a:pt x="1495" y="1340"/>
                </a:lnTo>
                <a:lnTo>
                  <a:pt x="1469" y="1330"/>
                </a:lnTo>
                <a:lnTo>
                  <a:pt x="1444" y="1319"/>
                </a:lnTo>
                <a:lnTo>
                  <a:pt x="1394" y="1297"/>
                </a:lnTo>
                <a:lnTo>
                  <a:pt x="1345" y="1272"/>
                </a:lnTo>
                <a:lnTo>
                  <a:pt x="1296" y="1248"/>
                </a:lnTo>
                <a:lnTo>
                  <a:pt x="1247" y="1224"/>
                </a:lnTo>
                <a:lnTo>
                  <a:pt x="1197" y="1201"/>
                </a:lnTo>
                <a:lnTo>
                  <a:pt x="1173" y="1192"/>
                </a:lnTo>
                <a:lnTo>
                  <a:pt x="1148" y="1182"/>
                </a:lnTo>
                <a:lnTo>
                  <a:pt x="1148" y="1182"/>
                </a:lnTo>
                <a:lnTo>
                  <a:pt x="1147" y="1186"/>
                </a:lnTo>
                <a:lnTo>
                  <a:pt x="1146" y="1191"/>
                </a:lnTo>
                <a:lnTo>
                  <a:pt x="1145" y="1201"/>
                </a:lnTo>
                <a:lnTo>
                  <a:pt x="1144" y="1212"/>
                </a:lnTo>
                <a:lnTo>
                  <a:pt x="1143" y="1216"/>
                </a:lnTo>
                <a:lnTo>
                  <a:pt x="1142" y="1221"/>
                </a:lnTo>
                <a:lnTo>
                  <a:pt x="1142" y="1221"/>
                </a:lnTo>
                <a:lnTo>
                  <a:pt x="1169" y="1221"/>
                </a:lnTo>
                <a:lnTo>
                  <a:pt x="1169" y="1221"/>
                </a:lnTo>
                <a:lnTo>
                  <a:pt x="1189" y="1235"/>
                </a:lnTo>
                <a:lnTo>
                  <a:pt x="1209" y="1249"/>
                </a:lnTo>
                <a:lnTo>
                  <a:pt x="1230" y="1261"/>
                </a:lnTo>
                <a:lnTo>
                  <a:pt x="1252" y="1273"/>
                </a:lnTo>
                <a:lnTo>
                  <a:pt x="1274" y="1286"/>
                </a:lnTo>
                <a:lnTo>
                  <a:pt x="1297" y="1297"/>
                </a:lnTo>
                <a:lnTo>
                  <a:pt x="1344" y="1319"/>
                </a:lnTo>
                <a:lnTo>
                  <a:pt x="1344" y="1319"/>
                </a:lnTo>
                <a:lnTo>
                  <a:pt x="1358" y="1325"/>
                </a:lnTo>
                <a:lnTo>
                  <a:pt x="1372" y="1329"/>
                </a:lnTo>
                <a:lnTo>
                  <a:pt x="1400" y="1336"/>
                </a:lnTo>
                <a:lnTo>
                  <a:pt x="1429" y="1345"/>
                </a:lnTo>
                <a:lnTo>
                  <a:pt x="1442" y="1349"/>
                </a:lnTo>
                <a:lnTo>
                  <a:pt x="1456" y="1354"/>
                </a:lnTo>
                <a:lnTo>
                  <a:pt x="1456" y="1354"/>
                </a:lnTo>
                <a:lnTo>
                  <a:pt x="1481" y="1364"/>
                </a:lnTo>
                <a:lnTo>
                  <a:pt x="1507" y="1376"/>
                </a:lnTo>
                <a:lnTo>
                  <a:pt x="1532" y="1388"/>
                </a:lnTo>
                <a:lnTo>
                  <a:pt x="1558" y="1400"/>
                </a:lnTo>
                <a:lnTo>
                  <a:pt x="1558" y="1400"/>
                </a:lnTo>
                <a:lnTo>
                  <a:pt x="1593" y="1413"/>
                </a:lnTo>
                <a:lnTo>
                  <a:pt x="1629" y="1428"/>
                </a:lnTo>
                <a:lnTo>
                  <a:pt x="1663" y="1440"/>
                </a:lnTo>
                <a:lnTo>
                  <a:pt x="1679" y="1445"/>
                </a:lnTo>
                <a:lnTo>
                  <a:pt x="1694" y="1448"/>
                </a:lnTo>
                <a:lnTo>
                  <a:pt x="1694" y="1448"/>
                </a:lnTo>
                <a:lnTo>
                  <a:pt x="1707" y="1441"/>
                </a:lnTo>
                <a:lnTo>
                  <a:pt x="1719" y="1433"/>
                </a:lnTo>
                <a:lnTo>
                  <a:pt x="1729" y="1423"/>
                </a:lnTo>
                <a:lnTo>
                  <a:pt x="1739" y="1412"/>
                </a:lnTo>
                <a:lnTo>
                  <a:pt x="1749" y="1403"/>
                </a:lnTo>
                <a:lnTo>
                  <a:pt x="1759" y="1393"/>
                </a:lnTo>
                <a:lnTo>
                  <a:pt x="1771" y="1385"/>
                </a:lnTo>
                <a:lnTo>
                  <a:pt x="1779" y="1381"/>
                </a:lnTo>
                <a:lnTo>
                  <a:pt x="1785" y="1378"/>
                </a:lnTo>
                <a:lnTo>
                  <a:pt x="1785" y="1378"/>
                </a:lnTo>
                <a:lnTo>
                  <a:pt x="1787" y="1371"/>
                </a:lnTo>
                <a:lnTo>
                  <a:pt x="1790" y="1364"/>
                </a:lnTo>
                <a:lnTo>
                  <a:pt x="1797" y="1352"/>
                </a:lnTo>
                <a:lnTo>
                  <a:pt x="1805" y="1342"/>
                </a:lnTo>
                <a:lnTo>
                  <a:pt x="1814" y="1332"/>
                </a:lnTo>
                <a:lnTo>
                  <a:pt x="1824" y="1322"/>
                </a:lnTo>
                <a:lnTo>
                  <a:pt x="1832" y="1312"/>
                </a:lnTo>
                <a:lnTo>
                  <a:pt x="1840" y="1300"/>
                </a:lnTo>
                <a:lnTo>
                  <a:pt x="1842" y="1295"/>
                </a:lnTo>
                <a:lnTo>
                  <a:pt x="1845" y="1287"/>
                </a:lnTo>
                <a:lnTo>
                  <a:pt x="1845" y="1287"/>
                </a:lnTo>
                <a:lnTo>
                  <a:pt x="1848" y="1288"/>
                </a:lnTo>
                <a:lnTo>
                  <a:pt x="1851" y="1288"/>
                </a:lnTo>
                <a:lnTo>
                  <a:pt x="1855" y="1287"/>
                </a:lnTo>
                <a:lnTo>
                  <a:pt x="1857" y="1286"/>
                </a:lnTo>
                <a:lnTo>
                  <a:pt x="1861" y="1281"/>
                </a:lnTo>
                <a:lnTo>
                  <a:pt x="1865" y="1274"/>
                </a:lnTo>
                <a:lnTo>
                  <a:pt x="1871" y="1268"/>
                </a:lnTo>
                <a:lnTo>
                  <a:pt x="1875" y="1261"/>
                </a:lnTo>
                <a:lnTo>
                  <a:pt x="1878" y="1259"/>
                </a:lnTo>
                <a:lnTo>
                  <a:pt x="1881" y="1257"/>
                </a:lnTo>
                <a:lnTo>
                  <a:pt x="1886" y="1256"/>
                </a:lnTo>
                <a:lnTo>
                  <a:pt x="1890" y="1256"/>
                </a:lnTo>
                <a:lnTo>
                  <a:pt x="1890" y="1256"/>
                </a:lnTo>
                <a:lnTo>
                  <a:pt x="1898" y="1244"/>
                </a:lnTo>
                <a:lnTo>
                  <a:pt x="1905" y="1234"/>
                </a:lnTo>
                <a:lnTo>
                  <a:pt x="1922" y="1214"/>
                </a:lnTo>
                <a:lnTo>
                  <a:pt x="1938" y="1194"/>
                </a:lnTo>
                <a:lnTo>
                  <a:pt x="1947" y="1183"/>
                </a:lnTo>
                <a:lnTo>
                  <a:pt x="1953" y="1171"/>
                </a:lnTo>
                <a:lnTo>
                  <a:pt x="1953" y="1171"/>
                </a:lnTo>
                <a:lnTo>
                  <a:pt x="1967" y="1162"/>
                </a:lnTo>
                <a:lnTo>
                  <a:pt x="1979" y="1151"/>
                </a:lnTo>
                <a:lnTo>
                  <a:pt x="1991" y="1140"/>
                </a:lnTo>
                <a:lnTo>
                  <a:pt x="2002" y="1129"/>
                </a:lnTo>
                <a:lnTo>
                  <a:pt x="2013" y="1116"/>
                </a:lnTo>
                <a:lnTo>
                  <a:pt x="2024" y="1103"/>
                </a:lnTo>
                <a:lnTo>
                  <a:pt x="2043" y="1076"/>
                </a:lnTo>
                <a:lnTo>
                  <a:pt x="2081" y="1022"/>
                </a:lnTo>
                <a:lnTo>
                  <a:pt x="2100" y="995"/>
                </a:lnTo>
                <a:lnTo>
                  <a:pt x="2121" y="969"/>
                </a:lnTo>
                <a:lnTo>
                  <a:pt x="2121" y="969"/>
                </a:lnTo>
                <a:lnTo>
                  <a:pt x="2133" y="955"/>
                </a:lnTo>
                <a:lnTo>
                  <a:pt x="2147" y="943"/>
                </a:lnTo>
                <a:lnTo>
                  <a:pt x="2174" y="918"/>
                </a:lnTo>
                <a:lnTo>
                  <a:pt x="2187" y="905"/>
                </a:lnTo>
                <a:lnTo>
                  <a:pt x="2198" y="891"/>
                </a:lnTo>
                <a:lnTo>
                  <a:pt x="2208" y="876"/>
                </a:lnTo>
                <a:lnTo>
                  <a:pt x="2212" y="868"/>
                </a:lnTo>
                <a:lnTo>
                  <a:pt x="2216" y="860"/>
                </a:lnTo>
                <a:lnTo>
                  <a:pt x="2216" y="860"/>
                </a:lnTo>
                <a:lnTo>
                  <a:pt x="2229" y="848"/>
                </a:lnTo>
                <a:lnTo>
                  <a:pt x="2242" y="835"/>
                </a:lnTo>
                <a:lnTo>
                  <a:pt x="2254" y="821"/>
                </a:lnTo>
                <a:lnTo>
                  <a:pt x="2266" y="807"/>
                </a:lnTo>
                <a:lnTo>
                  <a:pt x="2289" y="776"/>
                </a:lnTo>
                <a:lnTo>
                  <a:pt x="2314" y="745"/>
                </a:lnTo>
                <a:lnTo>
                  <a:pt x="2314" y="745"/>
                </a:lnTo>
                <a:lnTo>
                  <a:pt x="2335" y="718"/>
                </a:lnTo>
                <a:lnTo>
                  <a:pt x="2355" y="692"/>
                </a:lnTo>
                <a:lnTo>
                  <a:pt x="2387" y="644"/>
                </a:lnTo>
                <a:lnTo>
                  <a:pt x="2387" y="644"/>
                </a:lnTo>
                <a:lnTo>
                  <a:pt x="2401" y="624"/>
                </a:lnTo>
                <a:lnTo>
                  <a:pt x="2407" y="616"/>
                </a:lnTo>
                <a:lnTo>
                  <a:pt x="2411" y="607"/>
                </a:lnTo>
                <a:lnTo>
                  <a:pt x="2414" y="599"/>
                </a:lnTo>
                <a:lnTo>
                  <a:pt x="2414" y="593"/>
                </a:lnTo>
                <a:lnTo>
                  <a:pt x="2414" y="589"/>
                </a:lnTo>
                <a:lnTo>
                  <a:pt x="2411" y="585"/>
                </a:lnTo>
                <a:lnTo>
                  <a:pt x="2409" y="579"/>
                </a:lnTo>
                <a:lnTo>
                  <a:pt x="2406" y="575"/>
                </a:lnTo>
                <a:lnTo>
                  <a:pt x="2401" y="570"/>
                </a:lnTo>
                <a:lnTo>
                  <a:pt x="2401" y="570"/>
                </a:lnTo>
                <a:lnTo>
                  <a:pt x="2398" y="571"/>
                </a:lnTo>
                <a:lnTo>
                  <a:pt x="2393" y="571"/>
                </a:lnTo>
                <a:lnTo>
                  <a:pt x="2386" y="569"/>
                </a:lnTo>
                <a:lnTo>
                  <a:pt x="2379" y="568"/>
                </a:lnTo>
                <a:lnTo>
                  <a:pt x="2377" y="569"/>
                </a:lnTo>
                <a:lnTo>
                  <a:pt x="2376" y="570"/>
                </a:lnTo>
                <a:lnTo>
                  <a:pt x="2376" y="570"/>
                </a:lnTo>
                <a:lnTo>
                  <a:pt x="2379" y="573"/>
                </a:lnTo>
                <a:lnTo>
                  <a:pt x="2381" y="577"/>
                </a:lnTo>
                <a:lnTo>
                  <a:pt x="2383" y="582"/>
                </a:lnTo>
                <a:lnTo>
                  <a:pt x="2383" y="586"/>
                </a:lnTo>
                <a:lnTo>
                  <a:pt x="2381" y="591"/>
                </a:lnTo>
                <a:lnTo>
                  <a:pt x="2379" y="595"/>
                </a:lnTo>
                <a:lnTo>
                  <a:pt x="2374" y="606"/>
                </a:lnTo>
                <a:lnTo>
                  <a:pt x="2368" y="616"/>
                </a:lnTo>
                <a:lnTo>
                  <a:pt x="2359" y="626"/>
                </a:lnTo>
                <a:lnTo>
                  <a:pt x="2345" y="644"/>
                </a:lnTo>
                <a:lnTo>
                  <a:pt x="2345" y="644"/>
                </a:lnTo>
                <a:close/>
                <a:moveTo>
                  <a:pt x="148" y="721"/>
                </a:moveTo>
                <a:lnTo>
                  <a:pt x="148" y="721"/>
                </a:lnTo>
                <a:lnTo>
                  <a:pt x="159" y="724"/>
                </a:lnTo>
                <a:lnTo>
                  <a:pt x="172" y="727"/>
                </a:lnTo>
                <a:lnTo>
                  <a:pt x="197" y="731"/>
                </a:lnTo>
                <a:lnTo>
                  <a:pt x="225" y="735"/>
                </a:lnTo>
                <a:lnTo>
                  <a:pt x="253" y="738"/>
                </a:lnTo>
                <a:lnTo>
                  <a:pt x="280" y="741"/>
                </a:lnTo>
                <a:lnTo>
                  <a:pt x="306" y="745"/>
                </a:lnTo>
                <a:lnTo>
                  <a:pt x="318" y="749"/>
                </a:lnTo>
                <a:lnTo>
                  <a:pt x="330" y="753"/>
                </a:lnTo>
                <a:lnTo>
                  <a:pt x="341" y="757"/>
                </a:lnTo>
                <a:lnTo>
                  <a:pt x="350" y="762"/>
                </a:lnTo>
                <a:lnTo>
                  <a:pt x="350" y="762"/>
                </a:lnTo>
                <a:lnTo>
                  <a:pt x="339" y="765"/>
                </a:lnTo>
                <a:lnTo>
                  <a:pt x="326" y="766"/>
                </a:lnTo>
                <a:lnTo>
                  <a:pt x="314" y="767"/>
                </a:lnTo>
                <a:lnTo>
                  <a:pt x="302" y="767"/>
                </a:lnTo>
                <a:lnTo>
                  <a:pt x="278" y="765"/>
                </a:lnTo>
                <a:lnTo>
                  <a:pt x="252" y="761"/>
                </a:lnTo>
                <a:lnTo>
                  <a:pt x="199" y="753"/>
                </a:lnTo>
                <a:lnTo>
                  <a:pt x="170" y="750"/>
                </a:lnTo>
                <a:lnTo>
                  <a:pt x="140" y="749"/>
                </a:lnTo>
                <a:lnTo>
                  <a:pt x="140" y="749"/>
                </a:lnTo>
                <a:lnTo>
                  <a:pt x="140" y="753"/>
                </a:lnTo>
                <a:lnTo>
                  <a:pt x="140" y="757"/>
                </a:lnTo>
                <a:lnTo>
                  <a:pt x="143" y="760"/>
                </a:lnTo>
                <a:lnTo>
                  <a:pt x="144" y="764"/>
                </a:lnTo>
                <a:lnTo>
                  <a:pt x="149" y="768"/>
                </a:lnTo>
                <a:lnTo>
                  <a:pt x="157" y="771"/>
                </a:lnTo>
                <a:lnTo>
                  <a:pt x="164" y="773"/>
                </a:lnTo>
                <a:lnTo>
                  <a:pt x="172" y="774"/>
                </a:lnTo>
                <a:lnTo>
                  <a:pt x="185" y="776"/>
                </a:lnTo>
                <a:lnTo>
                  <a:pt x="185" y="776"/>
                </a:lnTo>
                <a:lnTo>
                  <a:pt x="259" y="790"/>
                </a:lnTo>
                <a:lnTo>
                  <a:pt x="329" y="802"/>
                </a:lnTo>
                <a:lnTo>
                  <a:pt x="395" y="813"/>
                </a:lnTo>
                <a:lnTo>
                  <a:pt x="427" y="819"/>
                </a:lnTo>
                <a:lnTo>
                  <a:pt x="458" y="826"/>
                </a:lnTo>
                <a:lnTo>
                  <a:pt x="458" y="826"/>
                </a:lnTo>
                <a:lnTo>
                  <a:pt x="485" y="833"/>
                </a:lnTo>
                <a:lnTo>
                  <a:pt x="510" y="842"/>
                </a:lnTo>
                <a:lnTo>
                  <a:pt x="559" y="860"/>
                </a:lnTo>
                <a:lnTo>
                  <a:pt x="585" y="868"/>
                </a:lnTo>
                <a:lnTo>
                  <a:pt x="611" y="875"/>
                </a:lnTo>
                <a:lnTo>
                  <a:pt x="639" y="881"/>
                </a:lnTo>
                <a:lnTo>
                  <a:pt x="653" y="883"/>
                </a:lnTo>
                <a:lnTo>
                  <a:pt x="669" y="885"/>
                </a:lnTo>
                <a:lnTo>
                  <a:pt x="669" y="885"/>
                </a:lnTo>
                <a:lnTo>
                  <a:pt x="670" y="879"/>
                </a:lnTo>
                <a:lnTo>
                  <a:pt x="673" y="875"/>
                </a:lnTo>
                <a:lnTo>
                  <a:pt x="678" y="867"/>
                </a:lnTo>
                <a:lnTo>
                  <a:pt x="684" y="861"/>
                </a:lnTo>
                <a:lnTo>
                  <a:pt x="690" y="853"/>
                </a:lnTo>
                <a:lnTo>
                  <a:pt x="690" y="853"/>
                </a:lnTo>
                <a:lnTo>
                  <a:pt x="683" y="849"/>
                </a:lnTo>
                <a:lnTo>
                  <a:pt x="677" y="846"/>
                </a:lnTo>
                <a:lnTo>
                  <a:pt x="662" y="841"/>
                </a:lnTo>
                <a:lnTo>
                  <a:pt x="647" y="837"/>
                </a:lnTo>
                <a:lnTo>
                  <a:pt x="630" y="834"/>
                </a:lnTo>
                <a:lnTo>
                  <a:pt x="596" y="830"/>
                </a:lnTo>
                <a:lnTo>
                  <a:pt x="577" y="827"/>
                </a:lnTo>
                <a:lnTo>
                  <a:pt x="560" y="821"/>
                </a:lnTo>
                <a:lnTo>
                  <a:pt x="560" y="821"/>
                </a:lnTo>
                <a:lnTo>
                  <a:pt x="571" y="818"/>
                </a:lnTo>
                <a:lnTo>
                  <a:pt x="583" y="815"/>
                </a:lnTo>
                <a:lnTo>
                  <a:pt x="596" y="813"/>
                </a:lnTo>
                <a:lnTo>
                  <a:pt x="611" y="813"/>
                </a:lnTo>
                <a:lnTo>
                  <a:pt x="626" y="813"/>
                </a:lnTo>
                <a:lnTo>
                  <a:pt x="641" y="814"/>
                </a:lnTo>
                <a:lnTo>
                  <a:pt x="654" y="816"/>
                </a:lnTo>
                <a:lnTo>
                  <a:pt x="669" y="818"/>
                </a:lnTo>
                <a:lnTo>
                  <a:pt x="669" y="818"/>
                </a:lnTo>
                <a:lnTo>
                  <a:pt x="678" y="821"/>
                </a:lnTo>
                <a:lnTo>
                  <a:pt x="687" y="825"/>
                </a:lnTo>
                <a:lnTo>
                  <a:pt x="702" y="832"/>
                </a:lnTo>
                <a:lnTo>
                  <a:pt x="709" y="834"/>
                </a:lnTo>
                <a:lnTo>
                  <a:pt x="715" y="835"/>
                </a:lnTo>
                <a:lnTo>
                  <a:pt x="719" y="835"/>
                </a:lnTo>
                <a:lnTo>
                  <a:pt x="722" y="833"/>
                </a:lnTo>
                <a:lnTo>
                  <a:pt x="725" y="832"/>
                </a:lnTo>
                <a:lnTo>
                  <a:pt x="728" y="829"/>
                </a:lnTo>
                <a:lnTo>
                  <a:pt x="728" y="829"/>
                </a:lnTo>
                <a:lnTo>
                  <a:pt x="720" y="821"/>
                </a:lnTo>
                <a:lnTo>
                  <a:pt x="711" y="815"/>
                </a:lnTo>
                <a:lnTo>
                  <a:pt x="692" y="803"/>
                </a:lnTo>
                <a:lnTo>
                  <a:pt x="670" y="792"/>
                </a:lnTo>
                <a:lnTo>
                  <a:pt x="647" y="784"/>
                </a:lnTo>
                <a:lnTo>
                  <a:pt x="623" y="776"/>
                </a:lnTo>
                <a:lnTo>
                  <a:pt x="598" y="770"/>
                </a:lnTo>
                <a:lnTo>
                  <a:pt x="572" y="766"/>
                </a:lnTo>
                <a:lnTo>
                  <a:pt x="546" y="762"/>
                </a:lnTo>
                <a:lnTo>
                  <a:pt x="546" y="762"/>
                </a:lnTo>
                <a:lnTo>
                  <a:pt x="540" y="762"/>
                </a:lnTo>
                <a:lnTo>
                  <a:pt x="533" y="762"/>
                </a:lnTo>
                <a:lnTo>
                  <a:pt x="517" y="764"/>
                </a:lnTo>
                <a:lnTo>
                  <a:pt x="510" y="764"/>
                </a:lnTo>
                <a:lnTo>
                  <a:pt x="503" y="761"/>
                </a:lnTo>
                <a:lnTo>
                  <a:pt x="500" y="760"/>
                </a:lnTo>
                <a:lnTo>
                  <a:pt x="498" y="758"/>
                </a:lnTo>
                <a:lnTo>
                  <a:pt x="496" y="755"/>
                </a:lnTo>
                <a:lnTo>
                  <a:pt x="494" y="752"/>
                </a:lnTo>
                <a:lnTo>
                  <a:pt x="494" y="752"/>
                </a:lnTo>
                <a:lnTo>
                  <a:pt x="514" y="750"/>
                </a:lnTo>
                <a:lnTo>
                  <a:pt x="533" y="749"/>
                </a:lnTo>
                <a:lnTo>
                  <a:pt x="553" y="749"/>
                </a:lnTo>
                <a:lnTo>
                  <a:pt x="571" y="750"/>
                </a:lnTo>
                <a:lnTo>
                  <a:pt x="589" y="752"/>
                </a:lnTo>
                <a:lnTo>
                  <a:pt x="606" y="754"/>
                </a:lnTo>
                <a:lnTo>
                  <a:pt x="623" y="758"/>
                </a:lnTo>
                <a:lnTo>
                  <a:pt x="639" y="762"/>
                </a:lnTo>
                <a:lnTo>
                  <a:pt x="656" y="768"/>
                </a:lnTo>
                <a:lnTo>
                  <a:pt x="672" y="773"/>
                </a:lnTo>
                <a:lnTo>
                  <a:pt x="702" y="785"/>
                </a:lnTo>
                <a:lnTo>
                  <a:pt x="729" y="798"/>
                </a:lnTo>
                <a:lnTo>
                  <a:pt x="756" y="812"/>
                </a:lnTo>
                <a:lnTo>
                  <a:pt x="756" y="812"/>
                </a:lnTo>
                <a:lnTo>
                  <a:pt x="763" y="809"/>
                </a:lnTo>
                <a:lnTo>
                  <a:pt x="769" y="806"/>
                </a:lnTo>
                <a:lnTo>
                  <a:pt x="784" y="804"/>
                </a:lnTo>
                <a:lnTo>
                  <a:pt x="798" y="802"/>
                </a:lnTo>
                <a:lnTo>
                  <a:pt x="802" y="800"/>
                </a:lnTo>
                <a:lnTo>
                  <a:pt x="805" y="798"/>
                </a:lnTo>
                <a:lnTo>
                  <a:pt x="805" y="798"/>
                </a:lnTo>
                <a:lnTo>
                  <a:pt x="804" y="790"/>
                </a:lnTo>
                <a:lnTo>
                  <a:pt x="801" y="785"/>
                </a:lnTo>
                <a:lnTo>
                  <a:pt x="797" y="781"/>
                </a:lnTo>
                <a:lnTo>
                  <a:pt x="794" y="776"/>
                </a:lnTo>
                <a:lnTo>
                  <a:pt x="789" y="772"/>
                </a:lnTo>
                <a:lnTo>
                  <a:pt x="785" y="768"/>
                </a:lnTo>
                <a:lnTo>
                  <a:pt x="782" y="762"/>
                </a:lnTo>
                <a:lnTo>
                  <a:pt x="781" y="755"/>
                </a:lnTo>
                <a:lnTo>
                  <a:pt x="781" y="755"/>
                </a:lnTo>
                <a:lnTo>
                  <a:pt x="764" y="744"/>
                </a:lnTo>
                <a:lnTo>
                  <a:pt x="747" y="735"/>
                </a:lnTo>
                <a:lnTo>
                  <a:pt x="728" y="725"/>
                </a:lnTo>
                <a:lnTo>
                  <a:pt x="710" y="716"/>
                </a:lnTo>
                <a:lnTo>
                  <a:pt x="692" y="709"/>
                </a:lnTo>
                <a:lnTo>
                  <a:pt x="674" y="701"/>
                </a:lnTo>
                <a:lnTo>
                  <a:pt x="654" y="696"/>
                </a:lnTo>
                <a:lnTo>
                  <a:pt x="636" y="690"/>
                </a:lnTo>
                <a:lnTo>
                  <a:pt x="597" y="680"/>
                </a:lnTo>
                <a:lnTo>
                  <a:pt x="557" y="674"/>
                </a:lnTo>
                <a:lnTo>
                  <a:pt x="517" y="667"/>
                </a:lnTo>
                <a:lnTo>
                  <a:pt x="476" y="663"/>
                </a:lnTo>
                <a:lnTo>
                  <a:pt x="435" y="660"/>
                </a:lnTo>
                <a:lnTo>
                  <a:pt x="392" y="658"/>
                </a:lnTo>
                <a:lnTo>
                  <a:pt x="306" y="653"/>
                </a:lnTo>
                <a:lnTo>
                  <a:pt x="263" y="651"/>
                </a:lnTo>
                <a:lnTo>
                  <a:pt x="219" y="649"/>
                </a:lnTo>
                <a:lnTo>
                  <a:pt x="175" y="645"/>
                </a:lnTo>
                <a:lnTo>
                  <a:pt x="130" y="639"/>
                </a:lnTo>
                <a:lnTo>
                  <a:pt x="130" y="639"/>
                </a:lnTo>
                <a:lnTo>
                  <a:pt x="134" y="654"/>
                </a:lnTo>
                <a:lnTo>
                  <a:pt x="136" y="668"/>
                </a:lnTo>
                <a:lnTo>
                  <a:pt x="140" y="692"/>
                </a:lnTo>
                <a:lnTo>
                  <a:pt x="140" y="692"/>
                </a:lnTo>
                <a:lnTo>
                  <a:pt x="142" y="686"/>
                </a:lnTo>
                <a:lnTo>
                  <a:pt x="144" y="683"/>
                </a:lnTo>
                <a:lnTo>
                  <a:pt x="147" y="680"/>
                </a:lnTo>
                <a:lnTo>
                  <a:pt x="151" y="678"/>
                </a:lnTo>
                <a:lnTo>
                  <a:pt x="151" y="678"/>
                </a:lnTo>
                <a:lnTo>
                  <a:pt x="160" y="682"/>
                </a:lnTo>
                <a:lnTo>
                  <a:pt x="169" y="685"/>
                </a:lnTo>
                <a:lnTo>
                  <a:pt x="192" y="691"/>
                </a:lnTo>
                <a:lnTo>
                  <a:pt x="217" y="696"/>
                </a:lnTo>
                <a:lnTo>
                  <a:pt x="242" y="699"/>
                </a:lnTo>
                <a:lnTo>
                  <a:pt x="269" y="704"/>
                </a:lnTo>
                <a:lnTo>
                  <a:pt x="295" y="709"/>
                </a:lnTo>
                <a:lnTo>
                  <a:pt x="319" y="715"/>
                </a:lnTo>
                <a:lnTo>
                  <a:pt x="330" y="720"/>
                </a:lnTo>
                <a:lnTo>
                  <a:pt x="340" y="724"/>
                </a:lnTo>
                <a:lnTo>
                  <a:pt x="340" y="724"/>
                </a:lnTo>
                <a:lnTo>
                  <a:pt x="316" y="724"/>
                </a:lnTo>
                <a:lnTo>
                  <a:pt x="289" y="722"/>
                </a:lnTo>
                <a:lnTo>
                  <a:pt x="263" y="719"/>
                </a:lnTo>
                <a:lnTo>
                  <a:pt x="234" y="715"/>
                </a:lnTo>
                <a:lnTo>
                  <a:pt x="182" y="706"/>
                </a:lnTo>
                <a:lnTo>
                  <a:pt x="144" y="699"/>
                </a:lnTo>
                <a:lnTo>
                  <a:pt x="144" y="699"/>
                </a:lnTo>
                <a:lnTo>
                  <a:pt x="146" y="700"/>
                </a:lnTo>
                <a:lnTo>
                  <a:pt x="148" y="701"/>
                </a:lnTo>
                <a:lnTo>
                  <a:pt x="148" y="705"/>
                </a:lnTo>
                <a:lnTo>
                  <a:pt x="148" y="708"/>
                </a:lnTo>
                <a:lnTo>
                  <a:pt x="147" y="714"/>
                </a:lnTo>
                <a:lnTo>
                  <a:pt x="148" y="721"/>
                </a:lnTo>
                <a:lnTo>
                  <a:pt x="148" y="721"/>
                </a:lnTo>
                <a:close/>
                <a:moveTo>
                  <a:pt x="32" y="798"/>
                </a:moveTo>
                <a:lnTo>
                  <a:pt x="32" y="798"/>
                </a:lnTo>
                <a:lnTo>
                  <a:pt x="66" y="809"/>
                </a:lnTo>
                <a:lnTo>
                  <a:pt x="103" y="818"/>
                </a:lnTo>
                <a:lnTo>
                  <a:pt x="143" y="828"/>
                </a:lnTo>
                <a:lnTo>
                  <a:pt x="185" y="836"/>
                </a:lnTo>
                <a:lnTo>
                  <a:pt x="227" y="844"/>
                </a:lnTo>
                <a:lnTo>
                  <a:pt x="269" y="850"/>
                </a:lnTo>
                <a:lnTo>
                  <a:pt x="308" y="856"/>
                </a:lnTo>
                <a:lnTo>
                  <a:pt x="344" y="860"/>
                </a:lnTo>
                <a:lnTo>
                  <a:pt x="344" y="860"/>
                </a:lnTo>
                <a:lnTo>
                  <a:pt x="375" y="872"/>
                </a:lnTo>
                <a:lnTo>
                  <a:pt x="406" y="880"/>
                </a:lnTo>
                <a:lnTo>
                  <a:pt x="438" y="889"/>
                </a:lnTo>
                <a:lnTo>
                  <a:pt x="471" y="896"/>
                </a:lnTo>
                <a:lnTo>
                  <a:pt x="505" y="902"/>
                </a:lnTo>
                <a:lnTo>
                  <a:pt x="538" y="907"/>
                </a:lnTo>
                <a:lnTo>
                  <a:pt x="606" y="917"/>
                </a:lnTo>
                <a:lnTo>
                  <a:pt x="606" y="917"/>
                </a:lnTo>
                <a:lnTo>
                  <a:pt x="620" y="919"/>
                </a:lnTo>
                <a:lnTo>
                  <a:pt x="635" y="921"/>
                </a:lnTo>
                <a:lnTo>
                  <a:pt x="643" y="921"/>
                </a:lnTo>
                <a:lnTo>
                  <a:pt x="650" y="920"/>
                </a:lnTo>
                <a:lnTo>
                  <a:pt x="657" y="918"/>
                </a:lnTo>
                <a:lnTo>
                  <a:pt x="662" y="912"/>
                </a:lnTo>
                <a:lnTo>
                  <a:pt x="662" y="912"/>
                </a:lnTo>
                <a:lnTo>
                  <a:pt x="653" y="905"/>
                </a:lnTo>
                <a:lnTo>
                  <a:pt x="644" y="900"/>
                </a:lnTo>
                <a:lnTo>
                  <a:pt x="633" y="895"/>
                </a:lnTo>
                <a:lnTo>
                  <a:pt x="622" y="892"/>
                </a:lnTo>
                <a:lnTo>
                  <a:pt x="600" y="889"/>
                </a:lnTo>
                <a:lnTo>
                  <a:pt x="578" y="885"/>
                </a:lnTo>
                <a:lnTo>
                  <a:pt x="578" y="885"/>
                </a:lnTo>
                <a:lnTo>
                  <a:pt x="477" y="861"/>
                </a:lnTo>
                <a:lnTo>
                  <a:pt x="378" y="836"/>
                </a:lnTo>
                <a:lnTo>
                  <a:pt x="328" y="824"/>
                </a:lnTo>
                <a:lnTo>
                  <a:pt x="276" y="812"/>
                </a:lnTo>
                <a:lnTo>
                  <a:pt x="224" y="801"/>
                </a:lnTo>
                <a:lnTo>
                  <a:pt x="168" y="790"/>
                </a:lnTo>
                <a:lnTo>
                  <a:pt x="168" y="790"/>
                </a:lnTo>
                <a:lnTo>
                  <a:pt x="163" y="792"/>
                </a:lnTo>
                <a:lnTo>
                  <a:pt x="157" y="794"/>
                </a:lnTo>
                <a:lnTo>
                  <a:pt x="151" y="794"/>
                </a:lnTo>
                <a:lnTo>
                  <a:pt x="146" y="792"/>
                </a:lnTo>
                <a:lnTo>
                  <a:pt x="134" y="789"/>
                </a:lnTo>
                <a:lnTo>
                  <a:pt x="123" y="787"/>
                </a:lnTo>
                <a:lnTo>
                  <a:pt x="123" y="787"/>
                </a:lnTo>
                <a:lnTo>
                  <a:pt x="119" y="771"/>
                </a:lnTo>
                <a:lnTo>
                  <a:pt x="115" y="758"/>
                </a:lnTo>
                <a:lnTo>
                  <a:pt x="111" y="747"/>
                </a:lnTo>
                <a:lnTo>
                  <a:pt x="105" y="738"/>
                </a:lnTo>
                <a:lnTo>
                  <a:pt x="105" y="738"/>
                </a:lnTo>
                <a:lnTo>
                  <a:pt x="83" y="750"/>
                </a:lnTo>
                <a:lnTo>
                  <a:pt x="71" y="756"/>
                </a:lnTo>
                <a:lnTo>
                  <a:pt x="60" y="762"/>
                </a:lnTo>
                <a:lnTo>
                  <a:pt x="51" y="770"/>
                </a:lnTo>
                <a:lnTo>
                  <a:pt x="42" y="779"/>
                </a:lnTo>
                <a:lnTo>
                  <a:pt x="36" y="787"/>
                </a:lnTo>
                <a:lnTo>
                  <a:pt x="33" y="792"/>
                </a:lnTo>
                <a:lnTo>
                  <a:pt x="32" y="798"/>
                </a:lnTo>
                <a:lnTo>
                  <a:pt x="32" y="798"/>
                </a:lnTo>
                <a:close/>
                <a:moveTo>
                  <a:pt x="893" y="923"/>
                </a:moveTo>
                <a:lnTo>
                  <a:pt x="893" y="923"/>
                </a:lnTo>
                <a:lnTo>
                  <a:pt x="892" y="915"/>
                </a:lnTo>
                <a:lnTo>
                  <a:pt x="890" y="905"/>
                </a:lnTo>
                <a:lnTo>
                  <a:pt x="888" y="897"/>
                </a:lnTo>
                <a:lnTo>
                  <a:pt x="885" y="889"/>
                </a:lnTo>
                <a:lnTo>
                  <a:pt x="880" y="882"/>
                </a:lnTo>
                <a:lnTo>
                  <a:pt x="876" y="875"/>
                </a:lnTo>
                <a:lnTo>
                  <a:pt x="871" y="868"/>
                </a:lnTo>
                <a:lnTo>
                  <a:pt x="865" y="863"/>
                </a:lnTo>
                <a:lnTo>
                  <a:pt x="859" y="858"/>
                </a:lnTo>
                <a:lnTo>
                  <a:pt x="853" y="853"/>
                </a:lnTo>
                <a:lnTo>
                  <a:pt x="846" y="849"/>
                </a:lnTo>
                <a:lnTo>
                  <a:pt x="839" y="846"/>
                </a:lnTo>
                <a:lnTo>
                  <a:pt x="824" y="841"/>
                </a:lnTo>
                <a:lnTo>
                  <a:pt x="808" y="837"/>
                </a:lnTo>
                <a:lnTo>
                  <a:pt x="791" y="836"/>
                </a:lnTo>
                <a:lnTo>
                  <a:pt x="775" y="837"/>
                </a:lnTo>
                <a:lnTo>
                  <a:pt x="759" y="842"/>
                </a:lnTo>
                <a:lnTo>
                  <a:pt x="752" y="845"/>
                </a:lnTo>
                <a:lnTo>
                  <a:pt x="744" y="848"/>
                </a:lnTo>
                <a:lnTo>
                  <a:pt x="738" y="852"/>
                </a:lnTo>
                <a:lnTo>
                  <a:pt x="730" y="857"/>
                </a:lnTo>
                <a:lnTo>
                  <a:pt x="724" y="862"/>
                </a:lnTo>
                <a:lnTo>
                  <a:pt x="719" y="868"/>
                </a:lnTo>
                <a:lnTo>
                  <a:pt x="713" y="875"/>
                </a:lnTo>
                <a:lnTo>
                  <a:pt x="708" y="882"/>
                </a:lnTo>
                <a:lnTo>
                  <a:pt x="704" y="890"/>
                </a:lnTo>
                <a:lnTo>
                  <a:pt x="700" y="898"/>
                </a:lnTo>
                <a:lnTo>
                  <a:pt x="700" y="898"/>
                </a:lnTo>
                <a:lnTo>
                  <a:pt x="709" y="897"/>
                </a:lnTo>
                <a:lnTo>
                  <a:pt x="719" y="895"/>
                </a:lnTo>
                <a:lnTo>
                  <a:pt x="737" y="888"/>
                </a:lnTo>
                <a:lnTo>
                  <a:pt x="755" y="879"/>
                </a:lnTo>
                <a:lnTo>
                  <a:pt x="774" y="871"/>
                </a:lnTo>
                <a:lnTo>
                  <a:pt x="784" y="867"/>
                </a:lnTo>
                <a:lnTo>
                  <a:pt x="794" y="865"/>
                </a:lnTo>
                <a:lnTo>
                  <a:pt x="803" y="863"/>
                </a:lnTo>
                <a:lnTo>
                  <a:pt x="813" y="863"/>
                </a:lnTo>
                <a:lnTo>
                  <a:pt x="824" y="864"/>
                </a:lnTo>
                <a:lnTo>
                  <a:pt x="833" y="866"/>
                </a:lnTo>
                <a:lnTo>
                  <a:pt x="844" y="872"/>
                </a:lnTo>
                <a:lnTo>
                  <a:pt x="855" y="878"/>
                </a:lnTo>
                <a:lnTo>
                  <a:pt x="855" y="878"/>
                </a:lnTo>
                <a:lnTo>
                  <a:pt x="859" y="883"/>
                </a:lnTo>
                <a:lnTo>
                  <a:pt x="862" y="889"/>
                </a:lnTo>
                <a:lnTo>
                  <a:pt x="869" y="901"/>
                </a:lnTo>
                <a:lnTo>
                  <a:pt x="873" y="913"/>
                </a:lnTo>
                <a:lnTo>
                  <a:pt x="875" y="926"/>
                </a:lnTo>
                <a:lnTo>
                  <a:pt x="876" y="939"/>
                </a:lnTo>
                <a:lnTo>
                  <a:pt x="877" y="952"/>
                </a:lnTo>
                <a:lnTo>
                  <a:pt x="879" y="976"/>
                </a:lnTo>
                <a:lnTo>
                  <a:pt x="879" y="976"/>
                </a:lnTo>
                <a:lnTo>
                  <a:pt x="880" y="968"/>
                </a:lnTo>
                <a:lnTo>
                  <a:pt x="882" y="961"/>
                </a:lnTo>
                <a:lnTo>
                  <a:pt x="887" y="948"/>
                </a:lnTo>
                <a:lnTo>
                  <a:pt x="891" y="936"/>
                </a:lnTo>
                <a:lnTo>
                  <a:pt x="892" y="930"/>
                </a:lnTo>
                <a:lnTo>
                  <a:pt x="893" y="923"/>
                </a:lnTo>
                <a:lnTo>
                  <a:pt x="893" y="923"/>
                </a:lnTo>
                <a:close/>
                <a:moveTo>
                  <a:pt x="1435" y="1133"/>
                </a:moveTo>
                <a:lnTo>
                  <a:pt x="1435" y="1133"/>
                </a:lnTo>
                <a:lnTo>
                  <a:pt x="1414" y="1123"/>
                </a:lnTo>
                <a:lnTo>
                  <a:pt x="1391" y="1113"/>
                </a:lnTo>
                <a:lnTo>
                  <a:pt x="1370" y="1100"/>
                </a:lnTo>
                <a:lnTo>
                  <a:pt x="1348" y="1086"/>
                </a:lnTo>
                <a:lnTo>
                  <a:pt x="1327" y="1072"/>
                </a:lnTo>
                <a:lnTo>
                  <a:pt x="1305" y="1057"/>
                </a:lnTo>
                <a:lnTo>
                  <a:pt x="1267" y="1028"/>
                </a:lnTo>
                <a:lnTo>
                  <a:pt x="1267" y="1028"/>
                </a:lnTo>
                <a:lnTo>
                  <a:pt x="1208" y="984"/>
                </a:lnTo>
                <a:lnTo>
                  <a:pt x="1178" y="964"/>
                </a:lnTo>
                <a:lnTo>
                  <a:pt x="1148" y="944"/>
                </a:lnTo>
                <a:lnTo>
                  <a:pt x="1148" y="944"/>
                </a:lnTo>
                <a:lnTo>
                  <a:pt x="1122" y="927"/>
                </a:lnTo>
                <a:lnTo>
                  <a:pt x="1093" y="911"/>
                </a:lnTo>
                <a:lnTo>
                  <a:pt x="1065" y="895"/>
                </a:lnTo>
                <a:lnTo>
                  <a:pt x="1033" y="880"/>
                </a:lnTo>
                <a:lnTo>
                  <a:pt x="1017" y="874"/>
                </a:lnTo>
                <a:lnTo>
                  <a:pt x="1001" y="867"/>
                </a:lnTo>
                <a:lnTo>
                  <a:pt x="985" y="862"/>
                </a:lnTo>
                <a:lnTo>
                  <a:pt x="968" y="858"/>
                </a:lnTo>
                <a:lnTo>
                  <a:pt x="952" y="856"/>
                </a:lnTo>
                <a:lnTo>
                  <a:pt x="936" y="853"/>
                </a:lnTo>
                <a:lnTo>
                  <a:pt x="920" y="852"/>
                </a:lnTo>
                <a:lnTo>
                  <a:pt x="903" y="853"/>
                </a:lnTo>
                <a:lnTo>
                  <a:pt x="903" y="853"/>
                </a:lnTo>
                <a:lnTo>
                  <a:pt x="901" y="853"/>
                </a:lnTo>
                <a:lnTo>
                  <a:pt x="900" y="855"/>
                </a:lnTo>
                <a:lnTo>
                  <a:pt x="900" y="857"/>
                </a:lnTo>
                <a:lnTo>
                  <a:pt x="900" y="857"/>
                </a:lnTo>
                <a:lnTo>
                  <a:pt x="907" y="863"/>
                </a:lnTo>
                <a:lnTo>
                  <a:pt x="916" y="867"/>
                </a:lnTo>
                <a:lnTo>
                  <a:pt x="924" y="872"/>
                </a:lnTo>
                <a:lnTo>
                  <a:pt x="934" y="875"/>
                </a:lnTo>
                <a:lnTo>
                  <a:pt x="954" y="881"/>
                </a:lnTo>
                <a:lnTo>
                  <a:pt x="976" y="886"/>
                </a:lnTo>
                <a:lnTo>
                  <a:pt x="997" y="891"/>
                </a:lnTo>
                <a:lnTo>
                  <a:pt x="1017" y="897"/>
                </a:lnTo>
                <a:lnTo>
                  <a:pt x="1027" y="901"/>
                </a:lnTo>
                <a:lnTo>
                  <a:pt x="1036" y="905"/>
                </a:lnTo>
                <a:lnTo>
                  <a:pt x="1043" y="910"/>
                </a:lnTo>
                <a:lnTo>
                  <a:pt x="1051" y="917"/>
                </a:lnTo>
                <a:lnTo>
                  <a:pt x="1051" y="917"/>
                </a:lnTo>
                <a:lnTo>
                  <a:pt x="1044" y="919"/>
                </a:lnTo>
                <a:lnTo>
                  <a:pt x="1037" y="920"/>
                </a:lnTo>
                <a:lnTo>
                  <a:pt x="1029" y="920"/>
                </a:lnTo>
                <a:lnTo>
                  <a:pt x="1021" y="919"/>
                </a:lnTo>
                <a:lnTo>
                  <a:pt x="1002" y="913"/>
                </a:lnTo>
                <a:lnTo>
                  <a:pt x="984" y="908"/>
                </a:lnTo>
                <a:lnTo>
                  <a:pt x="966" y="903"/>
                </a:lnTo>
                <a:lnTo>
                  <a:pt x="957" y="902"/>
                </a:lnTo>
                <a:lnTo>
                  <a:pt x="949" y="901"/>
                </a:lnTo>
                <a:lnTo>
                  <a:pt x="940" y="902"/>
                </a:lnTo>
                <a:lnTo>
                  <a:pt x="933" y="904"/>
                </a:lnTo>
                <a:lnTo>
                  <a:pt x="926" y="907"/>
                </a:lnTo>
                <a:lnTo>
                  <a:pt x="921" y="912"/>
                </a:lnTo>
                <a:lnTo>
                  <a:pt x="921" y="912"/>
                </a:lnTo>
                <a:lnTo>
                  <a:pt x="976" y="928"/>
                </a:lnTo>
                <a:lnTo>
                  <a:pt x="1002" y="936"/>
                </a:lnTo>
                <a:lnTo>
                  <a:pt x="1027" y="943"/>
                </a:lnTo>
                <a:lnTo>
                  <a:pt x="1052" y="952"/>
                </a:lnTo>
                <a:lnTo>
                  <a:pt x="1075" y="962"/>
                </a:lnTo>
                <a:lnTo>
                  <a:pt x="1098" y="973"/>
                </a:lnTo>
                <a:lnTo>
                  <a:pt x="1120" y="986"/>
                </a:lnTo>
                <a:lnTo>
                  <a:pt x="1120" y="986"/>
                </a:lnTo>
                <a:lnTo>
                  <a:pt x="1134" y="996"/>
                </a:lnTo>
                <a:lnTo>
                  <a:pt x="1147" y="1007"/>
                </a:lnTo>
                <a:lnTo>
                  <a:pt x="1173" y="1029"/>
                </a:lnTo>
                <a:lnTo>
                  <a:pt x="1184" y="1041"/>
                </a:lnTo>
                <a:lnTo>
                  <a:pt x="1197" y="1052"/>
                </a:lnTo>
                <a:lnTo>
                  <a:pt x="1211" y="1061"/>
                </a:lnTo>
                <a:lnTo>
                  <a:pt x="1225" y="1070"/>
                </a:lnTo>
                <a:lnTo>
                  <a:pt x="1225" y="1070"/>
                </a:lnTo>
                <a:lnTo>
                  <a:pt x="1228" y="1076"/>
                </a:lnTo>
                <a:lnTo>
                  <a:pt x="1232" y="1082"/>
                </a:lnTo>
                <a:lnTo>
                  <a:pt x="1239" y="1094"/>
                </a:lnTo>
                <a:lnTo>
                  <a:pt x="1242" y="1100"/>
                </a:lnTo>
                <a:lnTo>
                  <a:pt x="1244" y="1106"/>
                </a:lnTo>
                <a:lnTo>
                  <a:pt x="1244" y="1113"/>
                </a:lnTo>
                <a:lnTo>
                  <a:pt x="1243" y="1119"/>
                </a:lnTo>
                <a:lnTo>
                  <a:pt x="1243" y="1119"/>
                </a:lnTo>
                <a:lnTo>
                  <a:pt x="1234" y="1119"/>
                </a:lnTo>
                <a:lnTo>
                  <a:pt x="1227" y="1117"/>
                </a:lnTo>
                <a:lnTo>
                  <a:pt x="1222" y="1113"/>
                </a:lnTo>
                <a:lnTo>
                  <a:pt x="1218" y="1107"/>
                </a:lnTo>
                <a:lnTo>
                  <a:pt x="1210" y="1097"/>
                </a:lnTo>
                <a:lnTo>
                  <a:pt x="1206" y="1091"/>
                </a:lnTo>
                <a:lnTo>
                  <a:pt x="1200" y="1088"/>
                </a:lnTo>
                <a:lnTo>
                  <a:pt x="1200" y="1088"/>
                </a:lnTo>
                <a:lnTo>
                  <a:pt x="1188" y="1103"/>
                </a:lnTo>
                <a:lnTo>
                  <a:pt x="1174" y="1120"/>
                </a:lnTo>
                <a:lnTo>
                  <a:pt x="1167" y="1130"/>
                </a:lnTo>
                <a:lnTo>
                  <a:pt x="1162" y="1139"/>
                </a:lnTo>
                <a:lnTo>
                  <a:pt x="1160" y="1148"/>
                </a:lnTo>
                <a:lnTo>
                  <a:pt x="1159" y="1153"/>
                </a:lnTo>
                <a:lnTo>
                  <a:pt x="1159" y="1158"/>
                </a:lnTo>
                <a:lnTo>
                  <a:pt x="1159" y="1158"/>
                </a:lnTo>
                <a:lnTo>
                  <a:pt x="1163" y="1158"/>
                </a:lnTo>
                <a:lnTo>
                  <a:pt x="1166" y="1158"/>
                </a:lnTo>
                <a:lnTo>
                  <a:pt x="1174" y="1160"/>
                </a:lnTo>
                <a:lnTo>
                  <a:pt x="1181" y="1164"/>
                </a:lnTo>
                <a:lnTo>
                  <a:pt x="1190" y="1168"/>
                </a:lnTo>
                <a:lnTo>
                  <a:pt x="1197" y="1174"/>
                </a:lnTo>
                <a:lnTo>
                  <a:pt x="1206" y="1178"/>
                </a:lnTo>
                <a:lnTo>
                  <a:pt x="1215" y="1181"/>
                </a:lnTo>
                <a:lnTo>
                  <a:pt x="1225" y="1182"/>
                </a:lnTo>
                <a:lnTo>
                  <a:pt x="1225" y="1182"/>
                </a:lnTo>
                <a:lnTo>
                  <a:pt x="1315" y="1228"/>
                </a:lnTo>
                <a:lnTo>
                  <a:pt x="1362" y="1251"/>
                </a:lnTo>
                <a:lnTo>
                  <a:pt x="1409" y="1273"/>
                </a:lnTo>
                <a:lnTo>
                  <a:pt x="1459" y="1295"/>
                </a:lnTo>
                <a:lnTo>
                  <a:pt x="1483" y="1304"/>
                </a:lnTo>
                <a:lnTo>
                  <a:pt x="1509" y="1314"/>
                </a:lnTo>
                <a:lnTo>
                  <a:pt x="1533" y="1322"/>
                </a:lnTo>
                <a:lnTo>
                  <a:pt x="1559" y="1330"/>
                </a:lnTo>
                <a:lnTo>
                  <a:pt x="1585" y="1337"/>
                </a:lnTo>
                <a:lnTo>
                  <a:pt x="1611" y="1343"/>
                </a:lnTo>
                <a:lnTo>
                  <a:pt x="1611" y="1343"/>
                </a:lnTo>
                <a:lnTo>
                  <a:pt x="1620" y="1346"/>
                </a:lnTo>
                <a:lnTo>
                  <a:pt x="1629" y="1347"/>
                </a:lnTo>
                <a:lnTo>
                  <a:pt x="1633" y="1347"/>
                </a:lnTo>
                <a:lnTo>
                  <a:pt x="1636" y="1347"/>
                </a:lnTo>
                <a:lnTo>
                  <a:pt x="1639" y="1346"/>
                </a:lnTo>
                <a:lnTo>
                  <a:pt x="1642" y="1343"/>
                </a:lnTo>
                <a:lnTo>
                  <a:pt x="1642" y="1343"/>
                </a:lnTo>
                <a:lnTo>
                  <a:pt x="1637" y="1339"/>
                </a:lnTo>
                <a:lnTo>
                  <a:pt x="1633" y="1334"/>
                </a:lnTo>
                <a:lnTo>
                  <a:pt x="1623" y="1327"/>
                </a:lnTo>
                <a:lnTo>
                  <a:pt x="1612" y="1321"/>
                </a:lnTo>
                <a:lnTo>
                  <a:pt x="1600" y="1317"/>
                </a:lnTo>
                <a:lnTo>
                  <a:pt x="1575" y="1312"/>
                </a:lnTo>
                <a:lnTo>
                  <a:pt x="1562" y="1309"/>
                </a:lnTo>
                <a:lnTo>
                  <a:pt x="1551" y="1304"/>
                </a:lnTo>
                <a:lnTo>
                  <a:pt x="1551" y="1304"/>
                </a:lnTo>
                <a:lnTo>
                  <a:pt x="1526" y="1296"/>
                </a:lnTo>
                <a:lnTo>
                  <a:pt x="1501" y="1286"/>
                </a:lnTo>
                <a:lnTo>
                  <a:pt x="1478" y="1276"/>
                </a:lnTo>
                <a:lnTo>
                  <a:pt x="1454" y="1266"/>
                </a:lnTo>
                <a:lnTo>
                  <a:pt x="1410" y="1244"/>
                </a:lnTo>
                <a:lnTo>
                  <a:pt x="1369" y="1221"/>
                </a:lnTo>
                <a:lnTo>
                  <a:pt x="1369" y="1221"/>
                </a:lnTo>
                <a:lnTo>
                  <a:pt x="1346" y="1209"/>
                </a:lnTo>
                <a:lnTo>
                  <a:pt x="1335" y="1203"/>
                </a:lnTo>
                <a:lnTo>
                  <a:pt x="1325" y="1196"/>
                </a:lnTo>
                <a:lnTo>
                  <a:pt x="1314" y="1190"/>
                </a:lnTo>
                <a:lnTo>
                  <a:pt x="1304" y="1181"/>
                </a:lnTo>
                <a:lnTo>
                  <a:pt x="1297" y="1173"/>
                </a:lnTo>
                <a:lnTo>
                  <a:pt x="1295" y="1167"/>
                </a:lnTo>
                <a:lnTo>
                  <a:pt x="1291" y="1161"/>
                </a:lnTo>
                <a:lnTo>
                  <a:pt x="1291" y="1161"/>
                </a:lnTo>
                <a:lnTo>
                  <a:pt x="1300" y="1163"/>
                </a:lnTo>
                <a:lnTo>
                  <a:pt x="1308" y="1165"/>
                </a:lnTo>
                <a:lnTo>
                  <a:pt x="1323" y="1170"/>
                </a:lnTo>
                <a:lnTo>
                  <a:pt x="1336" y="1178"/>
                </a:lnTo>
                <a:lnTo>
                  <a:pt x="1350" y="1186"/>
                </a:lnTo>
                <a:lnTo>
                  <a:pt x="1376" y="1206"/>
                </a:lnTo>
                <a:lnTo>
                  <a:pt x="1390" y="1215"/>
                </a:lnTo>
                <a:lnTo>
                  <a:pt x="1404" y="1224"/>
                </a:lnTo>
                <a:lnTo>
                  <a:pt x="1404" y="1224"/>
                </a:lnTo>
                <a:lnTo>
                  <a:pt x="1433" y="1239"/>
                </a:lnTo>
                <a:lnTo>
                  <a:pt x="1463" y="1254"/>
                </a:lnTo>
                <a:lnTo>
                  <a:pt x="1494" y="1266"/>
                </a:lnTo>
                <a:lnTo>
                  <a:pt x="1526" y="1277"/>
                </a:lnTo>
                <a:lnTo>
                  <a:pt x="1558" y="1286"/>
                </a:lnTo>
                <a:lnTo>
                  <a:pt x="1591" y="1294"/>
                </a:lnTo>
                <a:lnTo>
                  <a:pt x="1626" y="1299"/>
                </a:lnTo>
                <a:lnTo>
                  <a:pt x="1659" y="1301"/>
                </a:lnTo>
                <a:lnTo>
                  <a:pt x="1659" y="1301"/>
                </a:lnTo>
                <a:lnTo>
                  <a:pt x="1661" y="1295"/>
                </a:lnTo>
                <a:lnTo>
                  <a:pt x="1664" y="1289"/>
                </a:lnTo>
                <a:lnTo>
                  <a:pt x="1667" y="1283"/>
                </a:lnTo>
                <a:lnTo>
                  <a:pt x="1669" y="1276"/>
                </a:lnTo>
                <a:lnTo>
                  <a:pt x="1669" y="1276"/>
                </a:lnTo>
                <a:lnTo>
                  <a:pt x="1662" y="1274"/>
                </a:lnTo>
                <a:lnTo>
                  <a:pt x="1653" y="1272"/>
                </a:lnTo>
                <a:lnTo>
                  <a:pt x="1637" y="1266"/>
                </a:lnTo>
                <a:lnTo>
                  <a:pt x="1621" y="1258"/>
                </a:lnTo>
                <a:lnTo>
                  <a:pt x="1603" y="1252"/>
                </a:lnTo>
                <a:lnTo>
                  <a:pt x="1603" y="1252"/>
                </a:lnTo>
                <a:lnTo>
                  <a:pt x="1593" y="1251"/>
                </a:lnTo>
                <a:lnTo>
                  <a:pt x="1584" y="1249"/>
                </a:lnTo>
                <a:lnTo>
                  <a:pt x="1563" y="1246"/>
                </a:lnTo>
                <a:lnTo>
                  <a:pt x="1554" y="1244"/>
                </a:lnTo>
                <a:lnTo>
                  <a:pt x="1545" y="1241"/>
                </a:lnTo>
                <a:lnTo>
                  <a:pt x="1542" y="1238"/>
                </a:lnTo>
                <a:lnTo>
                  <a:pt x="1539" y="1236"/>
                </a:lnTo>
                <a:lnTo>
                  <a:pt x="1536" y="1231"/>
                </a:lnTo>
                <a:lnTo>
                  <a:pt x="1533" y="1228"/>
                </a:lnTo>
                <a:lnTo>
                  <a:pt x="1533" y="1228"/>
                </a:lnTo>
                <a:lnTo>
                  <a:pt x="1551" y="1227"/>
                </a:lnTo>
                <a:lnTo>
                  <a:pt x="1567" y="1228"/>
                </a:lnTo>
                <a:lnTo>
                  <a:pt x="1582" y="1229"/>
                </a:lnTo>
                <a:lnTo>
                  <a:pt x="1597" y="1230"/>
                </a:lnTo>
                <a:lnTo>
                  <a:pt x="1624" y="1236"/>
                </a:lnTo>
                <a:lnTo>
                  <a:pt x="1652" y="1242"/>
                </a:lnTo>
                <a:lnTo>
                  <a:pt x="1652" y="1242"/>
                </a:lnTo>
                <a:lnTo>
                  <a:pt x="1654" y="1231"/>
                </a:lnTo>
                <a:lnTo>
                  <a:pt x="1657" y="1223"/>
                </a:lnTo>
                <a:lnTo>
                  <a:pt x="1658" y="1208"/>
                </a:lnTo>
                <a:lnTo>
                  <a:pt x="1659" y="1193"/>
                </a:lnTo>
                <a:lnTo>
                  <a:pt x="1660" y="1186"/>
                </a:lnTo>
                <a:lnTo>
                  <a:pt x="1663" y="1179"/>
                </a:lnTo>
                <a:lnTo>
                  <a:pt x="1663" y="1179"/>
                </a:lnTo>
                <a:lnTo>
                  <a:pt x="1647" y="1175"/>
                </a:lnTo>
                <a:lnTo>
                  <a:pt x="1632" y="1170"/>
                </a:lnTo>
                <a:lnTo>
                  <a:pt x="1603" y="1165"/>
                </a:lnTo>
                <a:lnTo>
                  <a:pt x="1574" y="1161"/>
                </a:lnTo>
                <a:lnTo>
                  <a:pt x="1545" y="1158"/>
                </a:lnTo>
                <a:lnTo>
                  <a:pt x="1517" y="1154"/>
                </a:lnTo>
                <a:lnTo>
                  <a:pt x="1491" y="1149"/>
                </a:lnTo>
                <a:lnTo>
                  <a:pt x="1463" y="1143"/>
                </a:lnTo>
                <a:lnTo>
                  <a:pt x="1449" y="1138"/>
                </a:lnTo>
                <a:lnTo>
                  <a:pt x="1435" y="1133"/>
                </a:lnTo>
                <a:lnTo>
                  <a:pt x="1435" y="1133"/>
                </a:lnTo>
                <a:close/>
                <a:moveTo>
                  <a:pt x="841" y="1000"/>
                </a:moveTo>
                <a:lnTo>
                  <a:pt x="841" y="1000"/>
                </a:lnTo>
                <a:lnTo>
                  <a:pt x="796" y="986"/>
                </a:lnTo>
                <a:lnTo>
                  <a:pt x="775" y="981"/>
                </a:lnTo>
                <a:lnTo>
                  <a:pt x="756" y="974"/>
                </a:lnTo>
                <a:lnTo>
                  <a:pt x="739" y="967"/>
                </a:lnTo>
                <a:lnTo>
                  <a:pt x="722" y="958"/>
                </a:lnTo>
                <a:lnTo>
                  <a:pt x="706" y="949"/>
                </a:lnTo>
                <a:lnTo>
                  <a:pt x="690" y="937"/>
                </a:lnTo>
                <a:lnTo>
                  <a:pt x="690" y="937"/>
                </a:lnTo>
                <a:lnTo>
                  <a:pt x="693" y="948"/>
                </a:lnTo>
                <a:lnTo>
                  <a:pt x="698" y="958"/>
                </a:lnTo>
                <a:lnTo>
                  <a:pt x="704" y="967"/>
                </a:lnTo>
                <a:lnTo>
                  <a:pt x="711" y="976"/>
                </a:lnTo>
                <a:lnTo>
                  <a:pt x="720" y="983"/>
                </a:lnTo>
                <a:lnTo>
                  <a:pt x="729" y="989"/>
                </a:lnTo>
                <a:lnTo>
                  <a:pt x="740" y="995"/>
                </a:lnTo>
                <a:lnTo>
                  <a:pt x="751" y="999"/>
                </a:lnTo>
                <a:lnTo>
                  <a:pt x="762" y="1002"/>
                </a:lnTo>
                <a:lnTo>
                  <a:pt x="773" y="1006"/>
                </a:lnTo>
                <a:lnTo>
                  <a:pt x="785" y="1007"/>
                </a:lnTo>
                <a:lnTo>
                  <a:pt x="797" y="1008"/>
                </a:lnTo>
                <a:lnTo>
                  <a:pt x="809" y="1008"/>
                </a:lnTo>
                <a:lnTo>
                  <a:pt x="819" y="1006"/>
                </a:lnTo>
                <a:lnTo>
                  <a:pt x="830" y="1003"/>
                </a:lnTo>
                <a:lnTo>
                  <a:pt x="841" y="1000"/>
                </a:lnTo>
                <a:lnTo>
                  <a:pt x="841" y="1000"/>
                </a:lnTo>
                <a:close/>
                <a:moveTo>
                  <a:pt x="903" y="997"/>
                </a:moveTo>
                <a:lnTo>
                  <a:pt x="903" y="997"/>
                </a:lnTo>
                <a:lnTo>
                  <a:pt x="912" y="1007"/>
                </a:lnTo>
                <a:lnTo>
                  <a:pt x="922" y="1016"/>
                </a:lnTo>
                <a:lnTo>
                  <a:pt x="933" y="1025"/>
                </a:lnTo>
                <a:lnTo>
                  <a:pt x="944" y="1033"/>
                </a:lnTo>
                <a:lnTo>
                  <a:pt x="966" y="1049"/>
                </a:lnTo>
                <a:lnTo>
                  <a:pt x="977" y="1058"/>
                </a:lnTo>
                <a:lnTo>
                  <a:pt x="987" y="1067"/>
                </a:lnTo>
                <a:lnTo>
                  <a:pt x="987" y="1067"/>
                </a:lnTo>
                <a:lnTo>
                  <a:pt x="1031" y="1028"/>
                </a:lnTo>
                <a:lnTo>
                  <a:pt x="1075" y="989"/>
                </a:lnTo>
                <a:lnTo>
                  <a:pt x="1075" y="989"/>
                </a:lnTo>
                <a:lnTo>
                  <a:pt x="1056" y="981"/>
                </a:lnTo>
                <a:lnTo>
                  <a:pt x="1032" y="971"/>
                </a:lnTo>
                <a:lnTo>
                  <a:pt x="1006" y="962"/>
                </a:lnTo>
                <a:lnTo>
                  <a:pt x="992" y="957"/>
                </a:lnTo>
                <a:lnTo>
                  <a:pt x="978" y="954"/>
                </a:lnTo>
                <a:lnTo>
                  <a:pt x="964" y="953"/>
                </a:lnTo>
                <a:lnTo>
                  <a:pt x="951" y="952"/>
                </a:lnTo>
                <a:lnTo>
                  <a:pt x="939" y="954"/>
                </a:lnTo>
                <a:lnTo>
                  <a:pt x="929" y="957"/>
                </a:lnTo>
                <a:lnTo>
                  <a:pt x="924" y="959"/>
                </a:lnTo>
                <a:lnTo>
                  <a:pt x="920" y="963"/>
                </a:lnTo>
                <a:lnTo>
                  <a:pt x="916" y="967"/>
                </a:lnTo>
                <a:lnTo>
                  <a:pt x="912" y="971"/>
                </a:lnTo>
                <a:lnTo>
                  <a:pt x="909" y="977"/>
                </a:lnTo>
                <a:lnTo>
                  <a:pt x="907" y="982"/>
                </a:lnTo>
                <a:lnTo>
                  <a:pt x="905" y="989"/>
                </a:lnTo>
                <a:lnTo>
                  <a:pt x="903" y="997"/>
                </a:lnTo>
                <a:lnTo>
                  <a:pt x="903" y="997"/>
                </a:lnTo>
                <a:close/>
                <a:moveTo>
                  <a:pt x="998" y="1147"/>
                </a:moveTo>
                <a:lnTo>
                  <a:pt x="998" y="1147"/>
                </a:lnTo>
                <a:lnTo>
                  <a:pt x="990" y="1156"/>
                </a:lnTo>
                <a:lnTo>
                  <a:pt x="982" y="1167"/>
                </a:lnTo>
                <a:lnTo>
                  <a:pt x="976" y="1179"/>
                </a:lnTo>
                <a:lnTo>
                  <a:pt x="970" y="1192"/>
                </a:lnTo>
                <a:lnTo>
                  <a:pt x="967" y="1206"/>
                </a:lnTo>
                <a:lnTo>
                  <a:pt x="965" y="1220"/>
                </a:lnTo>
                <a:lnTo>
                  <a:pt x="965" y="1227"/>
                </a:lnTo>
                <a:lnTo>
                  <a:pt x="966" y="1235"/>
                </a:lnTo>
                <a:lnTo>
                  <a:pt x="967" y="1241"/>
                </a:lnTo>
                <a:lnTo>
                  <a:pt x="970" y="1249"/>
                </a:lnTo>
                <a:lnTo>
                  <a:pt x="970" y="1249"/>
                </a:lnTo>
                <a:lnTo>
                  <a:pt x="980" y="1239"/>
                </a:lnTo>
                <a:lnTo>
                  <a:pt x="990" y="1229"/>
                </a:lnTo>
                <a:lnTo>
                  <a:pt x="1009" y="1209"/>
                </a:lnTo>
                <a:lnTo>
                  <a:pt x="1018" y="1199"/>
                </a:lnTo>
                <a:lnTo>
                  <a:pt x="1030" y="1191"/>
                </a:lnTo>
                <a:lnTo>
                  <a:pt x="1043" y="1183"/>
                </a:lnTo>
                <a:lnTo>
                  <a:pt x="1050" y="1181"/>
                </a:lnTo>
                <a:lnTo>
                  <a:pt x="1057" y="1179"/>
                </a:lnTo>
                <a:lnTo>
                  <a:pt x="1057" y="1179"/>
                </a:lnTo>
                <a:lnTo>
                  <a:pt x="1061" y="1182"/>
                </a:lnTo>
                <a:lnTo>
                  <a:pt x="1066" y="1188"/>
                </a:lnTo>
                <a:lnTo>
                  <a:pt x="1069" y="1192"/>
                </a:lnTo>
                <a:lnTo>
                  <a:pt x="1071" y="1197"/>
                </a:lnTo>
                <a:lnTo>
                  <a:pt x="1074" y="1209"/>
                </a:lnTo>
                <a:lnTo>
                  <a:pt x="1077" y="1222"/>
                </a:lnTo>
                <a:lnTo>
                  <a:pt x="1081" y="1235"/>
                </a:lnTo>
                <a:lnTo>
                  <a:pt x="1085" y="1245"/>
                </a:lnTo>
                <a:lnTo>
                  <a:pt x="1088" y="1251"/>
                </a:lnTo>
                <a:lnTo>
                  <a:pt x="1092" y="1255"/>
                </a:lnTo>
                <a:lnTo>
                  <a:pt x="1097" y="1259"/>
                </a:lnTo>
                <a:lnTo>
                  <a:pt x="1103" y="1263"/>
                </a:lnTo>
                <a:lnTo>
                  <a:pt x="1103" y="1263"/>
                </a:lnTo>
                <a:lnTo>
                  <a:pt x="1107" y="1233"/>
                </a:lnTo>
                <a:lnTo>
                  <a:pt x="1113" y="1204"/>
                </a:lnTo>
                <a:lnTo>
                  <a:pt x="1119" y="1177"/>
                </a:lnTo>
                <a:lnTo>
                  <a:pt x="1127" y="1152"/>
                </a:lnTo>
                <a:lnTo>
                  <a:pt x="1136" y="1129"/>
                </a:lnTo>
                <a:lnTo>
                  <a:pt x="1143" y="1117"/>
                </a:lnTo>
                <a:lnTo>
                  <a:pt x="1148" y="1106"/>
                </a:lnTo>
                <a:lnTo>
                  <a:pt x="1156" y="1095"/>
                </a:lnTo>
                <a:lnTo>
                  <a:pt x="1163" y="1086"/>
                </a:lnTo>
                <a:lnTo>
                  <a:pt x="1171" y="1076"/>
                </a:lnTo>
                <a:lnTo>
                  <a:pt x="1180" y="1067"/>
                </a:lnTo>
                <a:lnTo>
                  <a:pt x="1180" y="1067"/>
                </a:lnTo>
                <a:lnTo>
                  <a:pt x="1160" y="1052"/>
                </a:lnTo>
                <a:lnTo>
                  <a:pt x="1141" y="1036"/>
                </a:lnTo>
                <a:lnTo>
                  <a:pt x="1121" y="1021"/>
                </a:lnTo>
                <a:lnTo>
                  <a:pt x="1111" y="1014"/>
                </a:lnTo>
                <a:lnTo>
                  <a:pt x="1100" y="1008"/>
                </a:lnTo>
                <a:lnTo>
                  <a:pt x="1100" y="1008"/>
                </a:lnTo>
                <a:lnTo>
                  <a:pt x="1082" y="1022"/>
                </a:lnTo>
                <a:lnTo>
                  <a:pt x="1065" y="1036"/>
                </a:lnTo>
                <a:lnTo>
                  <a:pt x="1048" y="1049"/>
                </a:lnTo>
                <a:lnTo>
                  <a:pt x="1033" y="1064"/>
                </a:lnTo>
                <a:lnTo>
                  <a:pt x="1026" y="1072"/>
                </a:lnTo>
                <a:lnTo>
                  <a:pt x="1020" y="1080"/>
                </a:lnTo>
                <a:lnTo>
                  <a:pt x="1014" y="1089"/>
                </a:lnTo>
                <a:lnTo>
                  <a:pt x="1009" y="1099"/>
                </a:lnTo>
                <a:lnTo>
                  <a:pt x="1005" y="1109"/>
                </a:lnTo>
                <a:lnTo>
                  <a:pt x="1001" y="1121"/>
                </a:lnTo>
                <a:lnTo>
                  <a:pt x="999" y="1133"/>
                </a:lnTo>
                <a:lnTo>
                  <a:pt x="998" y="1147"/>
                </a:lnTo>
                <a:lnTo>
                  <a:pt x="998" y="1147"/>
                </a:lnTo>
                <a:close/>
                <a:moveTo>
                  <a:pt x="858" y="1022"/>
                </a:moveTo>
                <a:lnTo>
                  <a:pt x="858" y="1022"/>
                </a:lnTo>
                <a:lnTo>
                  <a:pt x="882" y="1050"/>
                </a:lnTo>
                <a:lnTo>
                  <a:pt x="895" y="1064"/>
                </a:lnTo>
                <a:lnTo>
                  <a:pt x="908" y="1077"/>
                </a:lnTo>
                <a:lnTo>
                  <a:pt x="923" y="1089"/>
                </a:lnTo>
                <a:lnTo>
                  <a:pt x="938" y="1101"/>
                </a:lnTo>
                <a:lnTo>
                  <a:pt x="955" y="1110"/>
                </a:lnTo>
                <a:lnTo>
                  <a:pt x="974" y="1119"/>
                </a:lnTo>
                <a:lnTo>
                  <a:pt x="974" y="1119"/>
                </a:lnTo>
                <a:lnTo>
                  <a:pt x="974" y="1114"/>
                </a:lnTo>
                <a:lnTo>
                  <a:pt x="974" y="1108"/>
                </a:lnTo>
                <a:lnTo>
                  <a:pt x="975" y="1104"/>
                </a:lnTo>
                <a:lnTo>
                  <a:pt x="977" y="1100"/>
                </a:lnTo>
                <a:lnTo>
                  <a:pt x="981" y="1092"/>
                </a:lnTo>
                <a:lnTo>
                  <a:pt x="982" y="1089"/>
                </a:lnTo>
                <a:lnTo>
                  <a:pt x="984" y="1085"/>
                </a:lnTo>
                <a:lnTo>
                  <a:pt x="984" y="1085"/>
                </a:lnTo>
                <a:lnTo>
                  <a:pt x="975" y="1082"/>
                </a:lnTo>
                <a:lnTo>
                  <a:pt x="966" y="1078"/>
                </a:lnTo>
                <a:lnTo>
                  <a:pt x="957" y="1074"/>
                </a:lnTo>
                <a:lnTo>
                  <a:pt x="950" y="1069"/>
                </a:lnTo>
                <a:lnTo>
                  <a:pt x="935" y="1057"/>
                </a:lnTo>
                <a:lnTo>
                  <a:pt x="921" y="1044"/>
                </a:lnTo>
                <a:lnTo>
                  <a:pt x="907" y="1033"/>
                </a:lnTo>
                <a:lnTo>
                  <a:pt x="900" y="1028"/>
                </a:lnTo>
                <a:lnTo>
                  <a:pt x="892" y="1025"/>
                </a:lnTo>
                <a:lnTo>
                  <a:pt x="885" y="1022"/>
                </a:lnTo>
                <a:lnTo>
                  <a:pt x="876" y="1019"/>
                </a:lnTo>
                <a:lnTo>
                  <a:pt x="868" y="1019"/>
                </a:lnTo>
                <a:lnTo>
                  <a:pt x="858" y="1022"/>
                </a:lnTo>
                <a:lnTo>
                  <a:pt x="858" y="1022"/>
                </a:lnTo>
                <a:close/>
              </a:path>
            </a:pathLst>
          </a:custGeom>
          <a:gradFill>
            <a:gsLst>
              <a:gs pos="0">
                <a:srgbClr val="7B32B2"/>
              </a:gs>
              <a:gs pos="100000">
                <a:srgbClr val="401A5D"/>
              </a:gs>
            </a:gsLst>
            <a:lin ang="5400000" scaled="0"/>
          </a:gradFill>
          <a:ln w="9525">
            <a:solidFill>
              <a:srgbClr val="7030A0"/>
            </a:solidFill>
            <a:round/>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p:tgtEl>
                                          <p:spTgt spid="25"/>
                                        </p:tgtEl>
                                        <p:attrNameLst>
                                          <p:attrName>ppt_y</p:attrName>
                                        </p:attrNameLst>
                                      </p:cBhvr>
                                      <p:tavLst>
                                        <p:tav tm="0">
                                          <p:val>
                                            <p:strVal val="#ppt_y+#ppt_h*1.125000"/>
                                          </p:val>
                                        </p:tav>
                                        <p:tav tm="100000">
                                          <p:val>
                                            <p:strVal val="#ppt_y"/>
                                          </p:val>
                                        </p:tav>
                                      </p:tavLst>
                                    </p:anim>
                                    <p:animEffect transition="in" filter="wipe(up)">
                                      <p:cBhvr>
                                        <p:cTn id="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圆角矩形 2"/>
          <p:cNvSpPr/>
          <p:nvPr/>
        </p:nvSpPr>
        <p:spPr>
          <a:xfrm>
            <a:off x="608965" y="1268095"/>
            <a:ext cx="11045825" cy="3787775"/>
          </a:xfrm>
          <a:prstGeom prst="roundRect">
            <a:avLst/>
          </a:prstGeom>
          <a:gradFill>
            <a:gsLst>
              <a:gs pos="0">
                <a:srgbClr val="7B32B2"/>
              </a:gs>
              <a:gs pos="100000">
                <a:srgbClr val="401A5D"/>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p>
        </p:txBody>
      </p:sp>
      <p:sp>
        <p:nvSpPr>
          <p:cNvPr id="4" name="矩形: 圆角 3"/>
          <p:cNvSpPr/>
          <p:nvPr/>
        </p:nvSpPr>
        <p:spPr>
          <a:xfrm>
            <a:off x="511810" y="1394460"/>
            <a:ext cx="11121390" cy="4707890"/>
          </a:xfrm>
          <a:prstGeom prst="roundRect">
            <a:avLst/>
          </a:prstGeom>
          <a:solidFill>
            <a:schemeClr val="bg1"/>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r>
              <a:rPr lang="zh-CN" altLang="en-US"/>
              <a:t>本单元的主要内容是在复习已学过四则运算的知识的基础上，对加、减、乘、除四则运算进行概括。在学生已经掌握的整数四则混合运算的基础上，对四则混合运算顺序进行归纳总结。这里第一次出现中括号，使四则混合运算方面的知识趋于完整。本单元包括三部分内容，即：四则运算的意义，每种运算中各部分间的关系；四则混合运算；解决实际问题。</a:t>
            </a:r>
            <a:endParaRPr lang="zh-CN" altLang="en-US"/>
          </a:p>
        </p:txBody>
      </p:sp>
      <p:sp>
        <p:nvSpPr>
          <p:cNvPr id="100" name="文本框 99"/>
          <p:cNvSpPr txBox="1"/>
          <p:nvPr/>
        </p:nvSpPr>
        <p:spPr>
          <a:xfrm>
            <a:off x="673100" y="1394460"/>
            <a:ext cx="10799445" cy="4194810"/>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355600" fontAlgn="auto">
              <a:lnSpc>
                <a:spcPts val="4000"/>
              </a:lnSpc>
            </a:pPr>
            <a:r>
              <a:rPr lang="en-US" altLang="zh-CN" sz="2400" b="1">
                <a:solidFill>
                  <a:srgbClr val="222222"/>
                </a:solidFill>
                <a:latin typeface="楷体_GB2312" panose="02010609030101010101" charset="-122"/>
                <a:ea typeface="楷体_GB2312" panose="02010609030101010101" charset="-122"/>
              </a:rPr>
              <a:t> </a:t>
            </a:r>
            <a:r>
              <a:rPr lang="zh-CN" sz="2400" b="1">
                <a:solidFill>
                  <a:srgbClr val="222222"/>
                </a:solidFill>
                <a:latin typeface="楷体" panose="02010609060101010101" charset="-122"/>
                <a:ea typeface="楷体" panose="02010609060101010101" charset="-122"/>
                <a:cs typeface="楷体" panose="02010609060101010101" charset="-122"/>
              </a:rPr>
              <a:t>（三）要鼓励学生进行数学交流和数学应用</a:t>
            </a:r>
            <a:endParaRPr lang="zh-CN" sz="2400" b="1">
              <a:solidFill>
                <a:srgbClr val="222222"/>
              </a:solidFill>
              <a:latin typeface="楷体" panose="02010609060101010101" charset="-122"/>
              <a:ea typeface="楷体" panose="02010609060101010101" charset="-122"/>
              <a:cs typeface="楷体" panose="02010609060101010101" charset="-122"/>
            </a:endParaRPr>
          </a:p>
          <a:p>
            <a:pPr indent="355600" fontAlgn="auto">
              <a:lnSpc>
                <a:spcPts val="4000"/>
              </a:lnSpc>
            </a:pPr>
            <a:r>
              <a:rPr lang="zh-CN" sz="2400" b="1">
                <a:solidFill>
                  <a:srgbClr val="222222"/>
                </a:solidFill>
                <a:latin typeface="楷体" panose="02010609060101010101" charset="-122"/>
                <a:ea typeface="楷体" panose="02010609060101010101" charset="-122"/>
                <a:cs typeface="楷体" panose="02010609060101010101" charset="-122"/>
              </a:rPr>
              <a:t>本单元一些内容与前面的知识有一定的联系，教材在编排这些内容时，注意给学生创设自主探索的空间。如，小数的读、写，学生在三年级下学期初步认识小数时已学习过，这里只是小数的数位增加了，读、写方法没有变。因此，教材先出示一些小数，让学生试着读、写，在读、写过程中进一步明确小数读、写的方法。在教学过程中教师要鼓励学生在自主探究的基础上进行数学交流和数学应用，在交流应用中达到对意义、方法、性质、规律的深入理解，沟通知识间的内在联系，形成完整的知识结构。</a:t>
            </a:r>
            <a:endParaRPr lang="zh-CN" sz="2400" b="1">
              <a:solidFill>
                <a:srgbClr val="222222"/>
              </a:solidFill>
              <a:latin typeface="楷体" panose="02010609060101010101" charset="-122"/>
              <a:ea typeface="楷体" panose="02010609060101010101" charset="-122"/>
              <a:cs typeface="楷体" panose="02010609060101010101"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3870" y="5304790"/>
            <a:ext cx="1852295" cy="1695450"/>
          </a:xfrm>
          <a:prstGeom prst="rect">
            <a:avLst/>
          </a:prstGeom>
        </p:spPr>
      </p:pic>
      <p:grpSp>
        <p:nvGrpSpPr>
          <p:cNvPr id="5" name="组合 4"/>
          <p:cNvGrpSpPr/>
          <p:nvPr userDrawn="1"/>
        </p:nvGrpSpPr>
        <p:grpSpPr>
          <a:xfrm>
            <a:off x="19050" y="0"/>
            <a:ext cx="12182475" cy="835660"/>
            <a:chOff x="0" y="-42"/>
            <a:chExt cx="19185" cy="1316"/>
          </a:xfrm>
        </p:grpSpPr>
        <p:grpSp>
          <p:nvGrpSpPr>
            <p:cNvPr id="6" name="组合 1"/>
            <p:cNvGrpSpPr/>
            <p:nvPr userDrawn="1"/>
          </p:nvGrpSpPr>
          <p:grpSpPr>
            <a:xfrm>
              <a:off x="533" y="-42"/>
              <a:ext cx="1417" cy="1307"/>
              <a:chOff x="2506532" y="465192"/>
              <a:chExt cx="675190" cy="622055"/>
            </a:xfrm>
          </p:grpSpPr>
          <p:sp>
            <p:nvSpPr>
              <p:cNvPr id="7" name="文本框 2"/>
              <p:cNvSpPr txBox="1">
                <a:spLocks noChangeArrowheads="1"/>
              </p:cNvSpPr>
              <p:nvPr/>
            </p:nvSpPr>
            <p:spPr bwMode="auto">
              <a:xfrm>
                <a:off x="2506532" y="465192"/>
                <a:ext cx="236653" cy="622055"/>
              </a:xfrm>
              <a:prstGeom prst="rect">
                <a:avLst/>
              </a:prstGeom>
              <a:noFill/>
              <a:ln w="9525">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800">
                    <a:solidFill>
                      <a:srgbClr val="7030A0"/>
                    </a:solidFill>
                    <a:latin typeface="Impact" panose="020b0806030902050204" pitchFamily="34" charset="0"/>
                  </a:rPr>
                  <a:t>2</a:t>
                </a:r>
                <a:endParaRPr lang="en-US" altLang="zh-CN" sz="4800">
                  <a:solidFill>
                    <a:srgbClr val="7030A0"/>
                  </a:solidFill>
                  <a:latin typeface="Impact" panose="020b0806030902050204" pitchFamily="34" charset="0"/>
                </a:endParaRPr>
              </a:p>
            </p:txBody>
          </p:sp>
          <p:cxnSp>
            <p:nvCxnSpPr>
              <p:cNvPr id="8" name="直接连接符 7"/>
              <p:cNvCxnSpPr/>
              <p:nvPr/>
            </p:nvCxnSpPr>
            <p:spPr>
              <a:xfrm flipH="1">
                <a:off x="2722573" y="599954"/>
                <a:ext cx="459149" cy="459075"/>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9" name="矩形 8"/>
            <p:cNvSpPr/>
            <p:nvPr userDrawn="1"/>
          </p:nvSpPr>
          <p:spPr>
            <a:xfrm>
              <a:off x="0" y="1202"/>
              <a:ext cx="19185" cy="72"/>
            </a:xfrm>
            <a:prstGeom prst="rect">
              <a:avLst/>
            </a:prstGeom>
            <a:gradFill>
              <a:gsLst>
                <a:gs pos="0">
                  <a:srgbClr val="7B32B2"/>
                </a:gs>
                <a:gs pos="100000">
                  <a:srgbClr val="401A5D"/>
                </a:gs>
              </a:gsLst>
              <a:lin ang="5400000" scaled="0"/>
            </a:gra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fontAlgn="auto">
                <a:spcBef>
                  <a:spcPct val="0"/>
                </a:spcBef>
                <a:spcAft>
                  <a:spcPct val="0"/>
                </a:spcAft>
                <a:defRPr/>
              </a:pPr>
              <a:endParaRPr lang="zh-CN" altLang="en-US"/>
            </a:p>
          </p:txBody>
        </p:sp>
      </p:grpSp>
      <p:grpSp>
        <p:nvGrpSpPr>
          <p:cNvPr id="25" name="组合 24"/>
          <p:cNvGrpSpPr/>
          <p:nvPr/>
        </p:nvGrpSpPr>
        <p:grpSpPr>
          <a:xfrm>
            <a:off x="1256665" y="140970"/>
            <a:ext cx="3692156" cy="600075"/>
            <a:chOff x="2872" y="2655"/>
            <a:chExt cx="4729" cy="945"/>
          </a:xfrm>
        </p:grpSpPr>
        <p:sp>
          <p:nvSpPr>
            <p:cNvPr id="72" name="圆角矩形 71"/>
            <p:cNvSpPr/>
            <p:nvPr/>
          </p:nvSpPr>
          <p:spPr>
            <a:xfrm>
              <a:off x="2872" y="2655"/>
              <a:ext cx="4729" cy="945"/>
            </a:xfrm>
            <a:prstGeom prst="roundRect">
              <a:avLst>
                <a:gd name="adj" fmla="val 50000"/>
              </a:avLst>
            </a:prstGeom>
            <a:solidFill>
              <a:srgbClr val="FFFFFF"/>
            </a:solidFill>
            <a:ln w="28575">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lnSpc>
                  <a:spcPct val="150000"/>
                </a:lnSpc>
              </a:pPr>
              <a:endParaRPr lang="zh-CN" altLang="zh-CN" sz="1800">
                <a:solidFill>
                  <a:schemeClr val="accent1"/>
                </a:solidFill>
                <a:latin typeface="幼圆" panose="02010509060101010101" charset="-122"/>
                <a:ea typeface="幼圆" panose="02010509060101010101" charset="-122"/>
              </a:endParaRPr>
            </a:p>
          </p:txBody>
        </p:sp>
        <p:sp>
          <p:nvSpPr>
            <p:cNvPr id="21" name="文本框 20"/>
            <p:cNvSpPr txBox="1"/>
            <p:nvPr/>
          </p:nvSpPr>
          <p:spPr>
            <a:xfrm>
              <a:off x="3111" y="2716"/>
              <a:ext cx="4490" cy="822"/>
            </a:xfrm>
            <a:prstGeom prst="rect">
              <a:avLst/>
            </a:prstGeom>
            <a:noFill/>
            <a:ln w="9525">
              <a:noFill/>
            </a:ln>
          </p:spPr>
          <p:txBody>
            <a:bodyPr wrap="square">
              <a:sp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800">
                  <a:solidFill>
                    <a:schemeClr val="tx1"/>
                  </a:solidFill>
                  <a:effectLst/>
                  <a:latin typeface="方正大黑简体" panose="02010601030101010101" charset="-122"/>
                  <a:ea typeface="方正大黑简体" panose="02010601030101010101" charset="-122"/>
                </a:rPr>
                <a:t>课标解读及核心素养</a:t>
              </a:r>
              <a:endParaRPr lang="zh-CN" altLang="en-US" sz="2800">
                <a:solidFill>
                  <a:schemeClr val="tx1"/>
                </a:solidFill>
                <a:effectLst/>
                <a:latin typeface="方正大黑简体" panose="02010601030101010101" charset="-122"/>
                <a:ea typeface="方正大黑简体" panose="02010601030101010101" charset="-122"/>
              </a:endParaRPr>
            </a:p>
          </p:txBody>
        </p:sp>
      </p:grpSp>
      <p:sp>
        <p:nvSpPr>
          <p:cNvPr id="17" name="Freeform 119"/>
          <p:cNvSpPr>
            <a:spLocks noEditPoints="1"/>
          </p:cNvSpPr>
          <p:nvPr/>
        </p:nvSpPr>
        <p:spPr bwMode="auto">
          <a:xfrm>
            <a:off x="10927715" y="142875"/>
            <a:ext cx="969010" cy="604520"/>
          </a:xfrm>
          <a:custGeom>
            <a:cxnLst>
              <a:cxn ang="0">
                <a:pos x="2004" y="192"/>
              </a:cxn>
              <a:cxn ang="0">
                <a:pos x="2358" y="373"/>
              </a:cxn>
              <a:cxn ang="0">
                <a:pos x="2435" y="558"/>
              </a:cxn>
              <a:cxn ang="0">
                <a:pos x="2071" y="1086"/>
              </a:cxn>
              <a:cxn ang="0">
                <a:pos x="1680" y="1472"/>
              </a:cxn>
              <a:cxn ang="0">
                <a:pos x="1105" y="1322"/>
              </a:cxn>
              <a:cxn ang="0">
                <a:pos x="941" y="1315"/>
              </a:cxn>
              <a:cxn ang="0">
                <a:pos x="720" y="1014"/>
              </a:cxn>
              <a:cxn ang="0">
                <a:pos x="259" y="879"/>
              </a:cxn>
              <a:cxn ang="0">
                <a:pos x="73" y="724"/>
              </a:cxn>
              <a:cxn ang="0">
                <a:pos x="328" y="435"/>
              </a:cxn>
              <a:cxn ang="0">
                <a:pos x="799" y="0"/>
              </a:cxn>
              <a:cxn ang="0">
                <a:pos x="1498" y="83"/>
              </a:cxn>
              <a:cxn ang="0">
                <a:pos x="1475" y="106"/>
              </a:cxn>
              <a:cxn ang="0">
                <a:pos x="647" y="189"/>
              </a:cxn>
              <a:cxn ang="0">
                <a:pos x="563" y="644"/>
              </a:cxn>
              <a:cxn ang="0">
                <a:pos x="836" y="812"/>
              </a:cxn>
              <a:cxn ang="0">
                <a:pos x="2138" y="382"/>
              </a:cxn>
              <a:cxn ang="0">
                <a:pos x="1691" y="94"/>
              </a:cxn>
              <a:cxn ang="0">
                <a:pos x="1306" y="366"/>
              </a:cxn>
              <a:cxn ang="0">
                <a:pos x="916" y="826"/>
              </a:cxn>
              <a:cxn ang="0">
                <a:pos x="1645" y="1145"/>
              </a:cxn>
              <a:cxn ang="0">
                <a:pos x="2226" y="545"/>
              </a:cxn>
              <a:cxn ang="0">
                <a:pos x="1889" y="1103"/>
              </a:cxn>
              <a:cxn ang="0">
                <a:pos x="1750" y="1319"/>
              </a:cxn>
              <a:cxn ang="0">
                <a:pos x="2111" y="920"/>
              </a:cxn>
              <a:cxn ang="0">
                <a:pos x="2263" y="649"/>
              </a:cxn>
              <a:cxn ang="0">
                <a:pos x="2183" y="693"/>
              </a:cxn>
              <a:cxn ang="0">
                <a:pos x="2313" y="473"/>
              </a:cxn>
              <a:cxn ang="0">
                <a:pos x="1836" y="1058"/>
              </a:cxn>
              <a:cxn ang="0">
                <a:pos x="1750" y="1229"/>
              </a:cxn>
              <a:cxn ang="0">
                <a:pos x="2072" y="996"/>
              </a:cxn>
              <a:cxn ang="0">
                <a:pos x="1643" y="1377"/>
              </a:cxn>
              <a:cxn ang="0">
                <a:pos x="1142" y="1221"/>
              </a:cxn>
              <a:cxn ang="0">
                <a:pos x="1679" y="1445"/>
              </a:cxn>
              <a:cxn ang="0">
                <a:pos x="1857" y="1286"/>
              </a:cxn>
              <a:cxn ang="0">
                <a:pos x="2121" y="969"/>
              </a:cxn>
              <a:cxn ang="0">
                <a:pos x="2411" y="585"/>
              </a:cxn>
              <a:cxn ang="0">
                <a:pos x="197" y="731"/>
              </a:cxn>
              <a:cxn ang="0">
                <a:pos x="172" y="774"/>
              </a:cxn>
              <a:cxn ang="0">
                <a:pos x="647" y="837"/>
              </a:cxn>
              <a:cxn ang="0">
                <a:pos x="692" y="803"/>
              </a:cxn>
              <a:cxn ang="0">
                <a:pos x="672" y="773"/>
              </a:cxn>
              <a:cxn ang="0">
                <a:pos x="654" y="696"/>
              </a:cxn>
              <a:cxn ang="0">
                <a:pos x="242" y="699"/>
              </a:cxn>
              <a:cxn ang="0">
                <a:pos x="227" y="844"/>
              </a:cxn>
              <a:cxn ang="0">
                <a:pos x="477" y="861"/>
              </a:cxn>
              <a:cxn ang="0">
                <a:pos x="32" y="798"/>
              </a:cxn>
              <a:cxn ang="0">
                <a:pos x="708" y="882"/>
              </a:cxn>
              <a:cxn ang="0">
                <a:pos x="880" y="968"/>
              </a:cxn>
              <a:cxn ang="0">
                <a:pos x="985" y="862"/>
              </a:cxn>
              <a:cxn ang="0">
                <a:pos x="1021" y="919"/>
              </a:cxn>
              <a:cxn ang="0">
                <a:pos x="1228" y="1076"/>
              </a:cxn>
              <a:cxn ang="0">
                <a:pos x="1181" y="1164"/>
              </a:cxn>
              <a:cxn ang="0">
                <a:pos x="1623" y="1327"/>
              </a:cxn>
              <a:cxn ang="0">
                <a:pos x="1350" y="1186"/>
              </a:cxn>
              <a:cxn ang="0">
                <a:pos x="1563" y="1246"/>
              </a:cxn>
              <a:cxn ang="0">
                <a:pos x="1517" y="1154"/>
              </a:cxn>
              <a:cxn ang="0">
                <a:pos x="797" y="1008"/>
              </a:cxn>
              <a:cxn ang="0">
                <a:pos x="929" y="957"/>
              </a:cxn>
              <a:cxn ang="0">
                <a:pos x="1030" y="1191"/>
              </a:cxn>
              <a:cxn ang="0">
                <a:pos x="1171" y="1076"/>
              </a:cxn>
              <a:cxn ang="0">
                <a:pos x="923" y="1089"/>
              </a:cxn>
            </a:cxnLst>
            <a:rect l="0" t="0" r="r" b="b"/>
            <a:pathLst>
              <a:path w="2450" h="1473">
                <a:moveTo>
                  <a:pt x="1520" y="111"/>
                </a:moveTo>
                <a:lnTo>
                  <a:pt x="1520" y="111"/>
                </a:lnTo>
                <a:lnTo>
                  <a:pt x="1548" y="102"/>
                </a:lnTo>
                <a:lnTo>
                  <a:pt x="1577" y="93"/>
                </a:lnTo>
                <a:lnTo>
                  <a:pt x="1605" y="84"/>
                </a:lnTo>
                <a:lnTo>
                  <a:pt x="1633" y="75"/>
                </a:lnTo>
                <a:lnTo>
                  <a:pt x="1662" y="69"/>
                </a:lnTo>
                <a:lnTo>
                  <a:pt x="1677" y="67"/>
                </a:lnTo>
                <a:lnTo>
                  <a:pt x="1693" y="64"/>
                </a:lnTo>
                <a:lnTo>
                  <a:pt x="1708" y="63"/>
                </a:lnTo>
                <a:lnTo>
                  <a:pt x="1725" y="63"/>
                </a:lnTo>
                <a:lnTo>
                  <a:pt x="1742" y="64"/>
                </a:lnTo>
                <a:lnTo>
                  <a:pt x="1760" y="65"/>
                </a:lnTo>
                <a:lnTo>
                  <a:pt x="1760" y="65"/>
                </a:lnTo>
                <a:lnTo>
                  <a:pt x="1775" y="69"/>
                </a:lnTo>
                <a:lnTo>
                  <a:pt x="1790" y="72"/>
                </a:lnTo>
                <a:lnTo>
                  <a:pt x="1805" y="75"/>
                </a:lnTo>
                <a:lnTo>
                  <a:pt x="1820" y="80"/>
                </a:lnTo>
                <a:lnTo>
                  <a:pt x="1849" y="91"/>
                </a:lnTo>
                <a:lnTo>
                  <a:pt x="1878" y="105"/>
                </a:lnTo>
                <a:lnTo>
                  <a:pt x="1905" y="119"/>
                </a:lnTo>
                <a:lnTo>
                  <a:pt x="1932" y="135"/>
                </a:lnTo>
                <a:lnTo>
                  <a:pt x="1955" y="151"/>
                </a:lnTo>
                <a:lnTo>
                  <a:pt x="1978" y="167"/>
                </a:lnTo>
                <a:lnTo>
                  <a:pt x="1978" y="167"/>
                </a:lnTo>
                <a:lnTo>
                  <a:pt x="1991" y="179"/>
                </a:lnTo>
                <a:lnTo>
                  <a:pt x="2004" y="192"/>
                </a:lnTo>
                <a:lnTo>
                  <a:pt x="2015" y="207"/>
                </a:lnTo>
                <a:lnTo>
                  <a:pt x="2027" y="222"/>
                </a:lnTo>
                <a:lnTo>
                  <a:pt x="2048" y="253"/>
                </a:lnTo>
                <a:lnTo>
                  <a:pt x="2060" y="268"/>
                </a:lnTo>
                <a:lnTo>
                  <a:pt x="2072" y="283"/>
                </a:lnTo>
                <a:lnTo>
                  <a:pt x="2072" y="283"/>
                </a:lnTo>
                <a:lnTo>
                  <a:pt x="2084" y="296"/>
                </a:lnTo>
                <a:lnTo>
                  <a:pt x="2096" y="307"/>
                </a:lnTo>
                <a:lnTo>
                  <a:pt x="2108" y="318"/>
                </a:lnTo>
                <a:lnTo>
                  <a:pt x="2121" y="329"/>
                </a:lnTo>
                <a:lnTo>
                  <a:pt x="2135" y="338"/>
                </a:lnTo>
                <a:lnTo>
                  <a:pt x="2149" y="347"/>
                </a:lnTo>
                <a:lnTo>
                  <a:pt x="2164" y="356"/>
                </a:lnTo>
                <a:lnTo>
                  <a:pt x="2180" y="363"/>
                </a:lnTo>
                <a:lnTo>
                  <a:pt x="2197" y="368"/>
                </a:lnTo>
                <a:lnTo>
                  <a:pt x="2214" y="375"/>
                </a:lnTo>
                <a:lnTo>
                  <a:pt x="2233" y="379"/>
                </a:lnTo>
                <a:lnTo>
                  <a:pt x="2252" y="382"/>
                </a:lnTo>
                <a:lnTo>
                  <a:pt x="2272" y="386"/>
                </a:lnTo>
                <a:lnTo>
                  <a:pt x="2293" y="387"/>
                </a:lnTo>
                <a:lnTo>
                  <a:pt x="2315" y="388"/>
                </a:lnTo>
                <a:lnTo>
                  <a:pt x="2339" y="388"/>
                </a:lnTo>
                <a:lnTo>
                  <a:pt x="2339" y="388"/>
                </a:lnTo>
                <a:lnTo>
                  <a:pt x="2343" y="386"/>
                </a:lnTo>
                <a:lnTo>
                  <a:pt x="2347" y="383"/>
                </a:lnTo>
                <a:lnTo>
                  <a:pt x="2355" y="376"/>
                </a:lnTo>
                <a:lnTo>
                  <a:pt x="2358" y="373"/>
                </a:lnTo>
                <a:lnTo>
                  <a:pt x="2363" y="371"/>
                </a:lnTo>
                <a:lnTo>
                  <a:pt x="2369" y="370"/>
                </a:lnTo>
                <a:lnTo>
                  <a:pt x="2376" y="371"/>
                </a:lnTo>
                <a:lnTo>
                  <a:pt x="2376" y="371"/>
                </a:lnTo>
                <a:lnTo>
                  <a:pt x="2376" y="388"/>
                </a:lnTo>
                <a:lnTo>
                  <a:pt x="2373" y="404"/>
                </a:lnTo>
                <a:lnTo>
                  <a:pt x="2370" y="420"/>
                </a:lnTo>
                <a:lnTo>
                  <a:pt x="2365" y="436"/>
                </a:lnTo>
                <a:lnTo>
                  <a:pt x="2357" y="467"/>
                </a:lnTo>
                <a:lnTo>
                  <a:pt x="2353" y="483"/>
                </a:lnTo>
                <a:lnTo>
                  <a:pt x="2348" y="500"/>
                </a:lnTo>
                <a:lnTo>
                  <a:pt x="2348" y="500"/>
                </a:lnTo>
                <a:lnTo>
                  <a:pt x="2355" y="500"/>
                </a:lnTo>
                <a:lnTo>
                  <a:pt x="2359" y="502"/>
                </a:lnTo>
                <a:lnTo>
                  <a:pt x="2361" y="506"/>
                </a:lnTo>
                <a:lnTo>
                  <a:pt x="2363" y="510"/>
                </a:lnTo>
                <a:lnTo>
                  <a:pt x="2368" y="520"/>
                </a:lnTo>
                <a:lnTo>
                  <a:pt x="2372" y="527"/>
                </a:lnTo>
                <a:lnTo>
                  <a:pt x="2376" y="531"/>
                </a:lnTo>
                <a:lnTo>
                  <a:pt x="2376" y="531"/>
                </a:lnTo>
                <a:lnTo>
                  <a:pt x="2383" y="534"/>
                </a:lnTo>
                <a:lnTo>
                  <a:pt x="2388" y="538"/>
                </a:lnTo>
                <a:lnTo>
                  <a:pt x="2401" y="543"/>
                </a:lnTo>
                <a:lnTo>
                  <a:pt x="2413" y="547"/>
                </a:lnTo>
                <a:lnTo>
                  <a:pt x="2424" y="552"/>
                </a:lnTo>
                <a:lnTo>
                  <a:pt x="2430" y="555"/>
                </a:lnTo>
                <a:lnTo>
                  <a:pt x="2435" y="558"/>
                </a:lnTo>
                <a:lnTo>
                  <a:pt x="2439" y="561"/>
                </a:lnTo>
                <a:lnTo>
                  <a:pt x="2443" y="567"/>
                </a:lnTo>
                <a:lnTo>
                  <a:pt x="2446" y="572"/>
                </a:lnTo>
                <a:lnTo>
                  <a:pt x="2448" y="578"/>
                </a:lnTo>
                <a:lnTo>
                  <a:pt x="2450" y="586"/>
                </a:lnTo>
                <a:lnTo>
                  <a:pt x="2450" y="594"/>
                </a:lnTo>
                <a:lnTo>
                  <a:pt x="2450" y="594"/>
                </a:lnTo>
                <a:lnTo>
                  <a:pt x="2450" y="600"/>
                </a:lnTo>
                <a:lnTo>
                  <a:pt x="2448" y="605"/>
                </a:lnTo>
                <a:lnTo>
                  <a:pt x="2444" y="618"/>
                </a:lnTo>
                <a:lnTo>
                  <a:pt x="2436" y="632"/>
                </a:lnTo>
                <a:lnTo>
                  <a:pt x="2426" y="646"/>
                </a:lnTo>
                <a:lnTo>
                  <a:pt x="2407" y="674"/>
                </a:lnTo>
                <a:lnTo>
                  <a:pt x="2391" y="696"/>
                </a:lnTo>
                <a:lnTo>
                  <a:pt x="2391" y="696"/>
                </a:lnTo>
                <a:lnTo>
                  <a:pt x="2359" y="739"/>
                </a:lnTo>
                <a:lnTo>
                  <a:pt x="2327" y="779"/>
                </a:lnTo>
                <a:lnTo>
                  <a:pt x="2262" y="860"/>
                </a:lnTo>
                <a:lnTo>
                  <a:pt x="2262" y="860"/>
                </a:lnTo>
                <a:lnTo>
                  <a:pt x="2241" y="885"/>
                </a:lnTo>
                <a:lnTo>
                  <a:pt x="2221" y="909"/>
                </a:lnTo>
                <a:lnTo>
                  <a:pt x="2179" y="955"/>
                </a:lnTo>
                <a:lnTo>
                  <a:pt x="2137" y="1002"/>
                </a:lnTo>
                <a:lnTo>
                  <a:pt x="2117" y="1027"/>
                </a:lnTo>
                <a:lnTo>
                  <a:pt x="2097" y="1053"/>
                </a:lnTo>
                <a:lnTo>
                  <a:pt x="2097" y="1053"/>
                </a:lnTo>
                <a:lnTo>
                  <a:pt x="2071" y="1086"/>
                </a:lnTo>
                <a:lnTo>
                  <a:pt x="2043" y="1119"/>
                </a:lnTo>
                <a:lnTo>
                  <a:pt x="1986" y="1183"/>
                </a:lnTo>
                <a:lnTo>
                  <a:pt x="1957" y="1215"/>
                </a:lnTo>
                <a:lnTo>
                  <a:pt x="1931" y="1248"/>
                </a:lnTo>
                <a:lnTo>
                  <a:pt x="1904" y="1281"/>
                </a:lnTo>
                <a:lnTo>
                  <a:pt x="1879" y="1315"/>
                </a:lnTo>
                <a:lnTo>
                  <a:pt x="1879" y="1315"/>
                </a:lnTo>
                <a:lnTo>
                  <a:pt x="1873" y="1318"/>
                </a:lnTo>
                <a:lnTo>
                  <a:pt x="1866" y="1322"/>
                </a:lnTo>
                <a:lnTo>
                  <a:pt x="1855" y="1331"/>
                </a:lnTo>
                <a:lnTo>
                  <a:pt x="1844" y="1342"/>
                </a:lnTo>
                <a:lnTo>
                  <a:pt x="1832" y="1355"/>
                </a:lnTo>
                <a:lnTo>
                  <a:pt x="1823" y="1367"/>
                </a:lnTo>
                <a:lnTo>
                  <a:pt x="1812" y="1381"/>
                </a:lnTo>
                <a:lnTo>
                  <a:pt x="1792" y="1410"/>
                </a:lnTo>
                <a:lnTo>
                  <a:pt x="1781" y="1424"/>
                </a:lnTo>
                <a:lnTo>
                  <a:pt x="1769" y="1437"/>
                </a:lnTo>
                <a:lnTo>
                  <a:pt x="1757" y="1448"/>
                </a:lnTo>
                <a:lnTo>
                  <a:pt x="1744" y="1457"/>
                </a:lnTo>
                <a:lnTo>
                  <a:pt x="1738" y="1462"/>
                </a:lnTo>
                <a:lnTo>
                  <a:pt x="1730" y="1466"/>
                </a:lnTo>
                <a:lnTo>
                  <a:pt x="1723" y="1469"/>
                </a:lnTo>
                <a:lnTo>
                  <a:pt x="1715" y="1471"/>
                </a:lnTo>
                <a:lnTo>
                  <a:pt x="1707" y="1472"/>
                </a:lnTo>
                <a:lnTo>
                  <a:pt x="1698" y="1473"/>
                </a:lnTo>
                <a:lnTo>
                  <a:pt x="1690" y="1473"/>
                </a:lnTo>
                <a:lnTo>
                  <a:pt x="1680" y="1472"/>
                </a:lnTo>
                <a:lnTo>
                  <a:pt x="1680" y="1472"/>
                </a:lnTo>
                <a:lnTo>
                  <a:pt x="1666" y="1470"/>
                </a:lnTo>
                <a:lnTo>
                  <a:pt x="1650" y="1465"/>
                </a:lnTo>
                <a:lnTo>
                  <a:pt x="1621" y="1455"/>
                </a:lnTo>
                <a:lnTo>
                  <a:pt x="1621" y="1455"/>
                </a:lnTo>
                <a:lnTo>
                  <a:pt x="1560" y="1434"/>
                </a:lnTo>
                <a:lnTo>
                  <a:pt x="1498" y="1409"/>
                </a:lnTo>
                <a:lnTo>
                  <a:pt x="1435" y="1382"/>
                </a:lnTo>
                <a:lnTo>
                  <a:pt x="1371" y="1355"/>
                </a:lnTo>
                <a:lnTo>
                  <a:pt x="1247" y="1300"/>
                </a:lnTo>
                <a:lnTo>
                  <a:pt x="1189" y="1274"/>
                </a:lnTo>
                <a:lnTo>
                  <a:pt x="1134" y="1252"/>
                </a:lnTo>
                <a:lnTo>
                  <a:pt x="1134" y="1252"/>
                </a:lnTo>
                <a:lnTo>
                  <a:pt x="1132" y="1261"/>
                </a:lnTo>
                <a:lnTo>
                  <a:pt x="1131" y="1271"/>
                </a:lnTo>
                <a:lnTo>
                  <a:pt x="1131" y="1282"/>
                </a:lnTo>
                <a:lnTo>
                  <a:pt x="1132" y="1292"/>
                </a:lnTo>
                <a:lnTo>
                  <a:pt x="1133" y="1315"/>
                </a:lnTo>
                <a:lnTo>
                  <a:pt x="1132" y="1326"/>
                </a:lnTo>
                <a:lnTo>
                  <a:pt x="1131" y="1336"/>
                </a:lnTo>
                <a:lnTo>
                  <a:pt x="1131" y="1336"/>
                </a:lnTo>
                <a:lnTo>
                  <a:pt x="1123" y="1337"/>
                </a:lnTo>
                <a:lnTo>
                  <a:pt x="1120" y="1337"/>
                </a:lnTo>
                <a:lnTo>
                  <a:pt x="1117" y="1336"/>
                </a:lnTo>
                <a:lnTo>
                  <a:pt x="1113" y="1333"/>
                </a:lnTo>
                <a:lnTo>
                  <a:pt x="1108" y="1329"/>
                </a:lnTo>
                <a:lnTo>
                  <a:pt x="1105" y="1322"/>
                </a:lnTo>
                <a:lnTo>
                  <a:pt x="1102" y="1315"/>
                </a:lnTo>
                <a:lnTo>
                  <a:pt x="1096" y="1301"/>
                </a:lnTo>
                <a:lnTo>
                  <a:pt x="1096" y="1301"/>
                </a:lnTo>
                <a:lnTo>
                  <a:pt x="1090" y="1290"/>
                </a:lnTo>
                <a:lnTo>
                  <a:pt x="1084" y="1281"/>
                </a:lnTo>
                <a:lnTo>
                  <a:pt x="1069" y="1259"/>
                </a:lnTo>
                <a:lnTo>
                  <a:pt x="1054" y="1240"/>
                </a:lnTo>
                <a:lnTo>
                  <a:pt x="1047" y="1230"/>
                </a:lnTo>
                <a:lnTo>
                  <a:pt x="1043" y="1221"/>
                </a:lnTo>
                <a:lnTo>
                  <a:pt x="1043" y="1221"/>
                </a:lnTo>
                <a:lnTo>
                  <a:pt x="1035" y="1226"/>
                </a:lnTo>
                <a:lnTo>
                  <a:pt x="1026" y="1233"/>
                </a:lnTo>
                <a:lnTo>
                  <a:pt x="1020" y="1240"/>
                </a:lnTo>
                <a:lnTo>
                  <a:pt x="1013" y="1249"/>
                </a:lnTo>
                <a:lnTo>
                  <a:pt x="1007" y="1256"/>
                </a:lnTo>
                <a:lnTo>
                  <a:pt x="1000" y="1264"/>
                </a:lnTo>
                <a:lnTo>
                  <a:pt x="993" y="1271"/>
                </a:lnTo>
                <a:lnTo>
                  <a:pt x="984" y="1276"/>
                </a:lnTo>
                <a:lnTo>
                  <a:pt x="984" y="1276"/>
                </a:lnTo>
                <a:lnTo>
                  <a:pt x="983" y="1284"/>
                </a:lnTo>
                <a:lnTo>
                  <a:pt x="982" y="1291"/>
                </a:lnTo>
                <a:lnTo>
                  <a:pt x="979" y="1299"/>
                </a:lnTo>
                <a:lnTo>
                  <a:pt x="976" y="1305"/>
                </a:lnTo>
                <a:lnTo>
                  <a:pt x="970" y="1310"/>
                </a:lnTo>
                <a:lnTo>
                  <a:pt x="963" y="1314"/>
                </a:lnTo>
                <a:lnTo>
                  <a:pt x="953" y="1315"/>
                </a:lnTo>
                <a:lnTo>
                  <a:pt x="941" y="1315"/>
                </a:lnTo>
                <a:lnTo>
                  <a:pt x="941" y="1315"/>
                </a:lnTo>
                <a:lnTo>
                  <a:pt x="939" y="1279"/>
                </a:lnTo>
                <a:lnTo>
                  <a:pt x="938" y="1258"/>
                </a:lnTo>
                <a:lnTo>
                  <a:pt x="938" y="1237"/>
                </a:lnTo>
                <a:lnTo>
                  <a:pt x="940" y="1215"/>
                </a:lnTo>
                <a:lnTo>
                  <a:pt x="942" y="1194"/>
                </a:lnTo>
                <a:lnTo>
                  <a:pt x="948" y="1173"/>
                </a:lnTo>
                <a:lnTo>
                  <a:pt x="952" y="1162"/>
                </a:lnTo>
                <a:lnTo>
                  <a:pt x="956" y="1151"/>
                </a:lnTo>
                <a:lnTo>
                  <a:pt x="956" y="1151"/>
                </a:lnTo>
                <a:lnTo>
                  <a:pt x="940" y="1135"/>
                </a:lnTo>
                <a:lnTo>
                  <a:pt x="923" y="1120"/>
                </a:lnTo>
                <a:lnTo>
                  <a:pt x="888" y="1092"/>
                </a:lnTo>
                <a:lnTo>
                  <a:pt x="871" y="1078"/>
                </a:lnTo>
                <a:lnTo>
                  <a:pt x="854" y="1064"/>
                </a:lnTo>
                <a:lnTo>
                  <a:pt x="838" y="1048"/>
                </a:lnTo>
                <a:lnTo>
                  <a:pt x="823" y="1032"/>
                </a:lnTo>
                <a:lnTo>
                  <a:pt x="823" y="1032"/>
                </a:lnTo>
                <a:lnTo>
                  <a:pt x="809" y="1034"/>
                </a:lnTo>
                <a:lnTo>
                  <a:pt x="796" y="1036"/>
                </a:lnTo>
                <a:lnTo>
                  <a:pt x="783" y="1036"/>
                </a:lnTo>
                <a:lnTo>
                  <a:pt x="771" y="1034"/>
                </a:lnTo>
                <a:lnTo>
                  <a:pt x="759" y="1032"/>
                </a:lnTo>
                <a:lnTo>
                  <a:pt x="749" y="1028"/>
                </a:lnTo>
                <a:lnTo>
                  <a:pt x="738" y="1025"/>
                </a:lnTo>
                <a:lnTo>
                  <a:pt x="728" y="1019"/>
                </a:lnTo>
                <a:lnTo>
                  <a:pt x="720" y="1014"/>
                </a:lnTo>
                <a:lnTo>
                  <a:pt x="710" y="1007"/>
                </a:lnTo>
                <a:lnTo>
                  <a:pt x="703" y="1000"/>
                </a:lnTo>
                <a:lnTo>
                  <a:pt x="694" y="993"/>
                </a:lnTo>
                <a:lnTo>
                  <a:pt x="688" y="984"/>
                </a:lnTo>
                <a:lnTo>
                  <a:pt x="681" y="976"/>
                </a:lnTo>
                <a:lnTo>
                  <a:pt x="669" y="958"/>
                </a:lnTo>
                <a:lnTo>
                  <a:pt x="669" y="958"/>
                </a:lnTo>
                <a:lnTo>
                  <a:pt x="635" y="952"/>
                </a:lnTo>
                <a:lnTo>
                  <a:pt x="601" y="946"/>
                </a:lnTo>
                <a:lnTo>
                  <a:pt x="530" y="936"/>
                </a:lnTo>
                <a:lnTo>
                  <a:pt x="495" y="931"/>
                </a:lnTo>
                <a:lnTo>
                  <a:pt x="461" y="925"/>
                </a:lnTo>
                <a:lnTo>
                  <a:pt x="426" y="918"/>
                </a:lnTo>
                <a:lnTo>
                  <a:pt x="392" y="909"/>
                </a:lnTo>
                <a:lnTo>
                  <a:pt x="392" y="909"/>
                </a:lnTo>
                <a:lnTo>
                  <a:pt x="374" y="903"/>
                </a:lnTo>
                <a:lnTo>
                  <a:pt x="357" y="895"/>
                </a:lnTo>
                <a:lnTo>
                  <a:pt x="341" y="889"/>
                </a:lnTo>
                <a:lnTo>
                  <a:pt x="331" y="887"/>
                </a:lnTo>
                <a:lnTo>
                  <a:pt x="323" y="885"/>
                </a:lnTo>
                <a:lnTo>
                  <a:pt x="323" y="885"/>
                </a:lnTo>
                <a:lnTo>
                  <a:pt x="313" y="885"/>
                </a:lnTo>
                <a:lnTo>
                  <a:pt x="303" y="885"/>
                </a:lnTo>
                <a:lnTo>
                  <a:pt x="294" y="886"/>
                </a:lnTo>
                <a:lnTo>
                  <a:pt x="284" y="885"/>
                </a:lnTo>
                <a:lnTo>
                  <a:pt x="284" y="885"/>
                </a:lnTo>
                <a:lnTo>
                  <a:pt x="259" y="879"/>
                </a:lnTo>
                <a:lnTo>
                  <a:pt x="235" y="873"/>
                </a:lnTo>
                <a:lnTo>
                  <a:pt x="188" y="859"/>
                </a:lnTo>
                <a:lnTo>
                  <a:pt x="164" y="852"/>
                </a:lnTo>
                <a:lnTo>
                  <a:pt x="140" y="848"/>
                </a:lnTo>
                <a:lnTo>
                  <a:pt x="128" y="846"/>
                </a:lnTo>
                <a:lnTo>
                  <a:pt x="116" y="846"/>
                </a:lnTo>
                <a:lnTo>
                  <a:pt x="104" y="846"/>
                </a:lnTo>
                <a:lnTo>
                  <a:pt x="91" y="846"/>
                </a:lnTo>
                <a:lnTo>
                  <a:pt x="91" y="846"/>
                </a:lnTo>
                <a:lnTo>
                  <a:pt x="84" y="842"/>
                </a:lnTo>
                <a:lnTo>
                  <a:pt x="75" y="838"/>
                </a:lnTo>
                <a:lnTo>
                  <a:pt x="57" y="833"/>
                </a:lnTo>
                <a:lnTo>
                  <a:pt x="38" y="829"/>
                </a:lnTo>
                <a:lnTo>
                  <a:pt x="18" y="826"/>
                </a:lnTo>
                <a:lnTo>
                  <a:pt x="18" y="826"/>
                </a:lnTo>
                <a:lnTo>
                  <a:pt x="14" y="821"/>
                </a:lnTo>
                <a:lnTo>
                  <a:pt x="12" y="817"/>
                </a:lnTo>
                <a:lnTo>
                  <a:pt x="9" y="810"/>
                </a:lnTo>
                <a:lnTo>
                  <a:pt x="6" y="801"/>
                </a:lnTo>
                <a:lnTo>
                  <a:pt x="0" y="790"/>
                </a:lnTo>
                <a:lnTo>
                  <a:pt x="0" y="790"/>
                </a:lnTo>
                <a:lnTo>
                  <a:pt x="9" y="775"/>
                </a:lnTo>
                <a:lnTo>
                  <a:pt x="20" y="762"/>
                </a:lnTo>
                <a:lnTo>
                  <a:pt x="30" y="751"/>
                </a:lnTo>
                <a:lnTo>
                  <a:pt x="43" y="741"/>
                </a:lnTo>
                <a:lnTo>
                  <a:pt x="58" y="731"/>
                </a:lnTo>
                <a:lnTo>
                  <a:pt x="73" y="724"/>
                </a:lnTo>
                <a:lnTo>
                  <a:pt x="89" y="716"/>
                </a:lnTo>
                <a:lnTo>
                  <a:pt x="105" y="710"/>
                </a:lnTo>
                <a:lnTo>
                  <a:pt x="105" y="710"/>
                </a:lnTo>
                <a:lnTo>
                  <a:pt x="104" y="685"/>
                </a:lnTo>
                <a:lnTo>
                  <a:pt x="103" y="674"/>
                </a:lnTo>
                <a:lnTo>
                  <a:pt x="101" y="663"/>
                </a:lnTo>
                <a:lnTo>
                  <a:pt x="98" y="653"/>
                </a:lnTo>
                <a:lnTo>
                  <a:pt x="93" y="643"/>
                </a:lnTo>
                <a:lnTo>
                  <a:pt x="87" y="633"/>
                </a:lnTo>
                <a:lnTo>
                  <a:pt x="77" y="622"/>
                </a:lnTo>
                <a:lnTo>
                  <a:pt x="77" y="622"/>
                </a:lnTo>
                <a:lnTo>
                  <a:pt x="84" y="613"/>
                </a:lnTo>
                <a:lnTo>
                  <a:pt x="90" y="604"/>
                </a:lnTo>
                <a:lnTo>
                  <a:pt x="98" y="595"/>
                </a:lnTo>
                <a:lnTo>
                  <a:pt x="105" y="588"/>
                </a:lnTo>
                <a:lnTo>
                  <a:pt x="121" y="574"/>
                </a:lnTo>
                <a:lnTo>
                  <a:pt x="139" y="561"/>
                </a:lnTo>
                <a:lnTo>
                  <a:pt x="158" y="550"/>
                </a:lnTo>
                <a:lnTo>
                  <a:pt x="177" y="539"/>
                </a:lnTo>
                <a:lnTo>
                  <a:pt x="195" y="528"/>
                </a:lnTo>
                <a:lnTo>
                  <a:pt x="214" y="517"/>
                </a:lnTo>
                <a:lnTo>
                  <a:pt x="214" y="517"/>
                </a:lnTo>
                <a:lnTo>
                  <a:pt x="240" y="500"/>
                </a:lnTo>
                <a:lnTo>
                  <a:pt x="266" y="482"/>
                </a:lnTo>
                <a:lnTo>
                  <a:pt x="315" y="443"/>
                </a:lnTo>
                <a:lnTo>
                  <a:pt x="315" y="443"/>
                </a:lnTo>
                <a:lnTo>
                  <a:pt x="328" y="435"/>
                </a:lnTo>
                <a:lnTo>
                  <a:pt x="339" y="425"/>
                </a:lnTo>
                <a:lnTo>
                  <a:pt x="361" y="404"/>
                </a:lnTo>
                <a:lnTo>
                  <a:pt x="384" y="383"/>
                </a:lnTo>
                <a:lnTo>
                  <a:pt x="394" y="373"/>
                </a:lnTo>
                <a:lnTo>
                  <a:pt x="406" y="363"/>
                </a:lnTo>
                <a:lnTo>
                  <a:pt x="406" y="363"/>
                </a:lnTo>
                <a:lnTo>
                  <a:pt x="422" y="353"/>
                </a:lnTo>
                <a:lnTo>
                  <a:pt x="438" y="344"/>
                </a:lnTo>
                <a:lnTo>
                  <a:pt x="454" y="335"/>
                </a:lnTo>
                <a:lnTo>
                  <a:pt x="469" y="325"/>
                </a:lnTo>
                <a:lnTo>
                  <a:pt x="469" y="325"/>
                </a:lnTo>
                <a:lnTo>
                  <a:pt x="480" y="316"/>
                </a:lnTo>
                <a:lnTo>
                  <a:pt x="490" y="307"/>
                </a:lnTo>
                <a:lnTo>
                  <a:pt x="510" y="288"/>
                </a:lnTo>
                <a:lnTo>
                  <a:pt x="530" y="268"/>
                </a:lnTo>
                <a:lnTo>
                  <a:pt x="550" y="247"/>
                </a:lnTo>
                <a:lnTo>
                  <a:pt x="550" y="247"/>
                </a:lnTo>
                <a:lnTo>
                  <a:pt x="609" y="191"/>
                </a:lnTo>
                <a:lnTo>
                  <a:pt x="639" y="161"/>
                </a:lnTo>
                <a:lnTo>
                  <a:pt x="668" y="131"/>
                </a:lnTo>
                <a:lnTo>
                  <a:pt x="697" y="100"/>
                </a:lnTo>
                <a:lnTo>
                  <a:pt x="725" y="69"/>
                </a:lnTo>
                <a:lnTo>
                  <a:pt x="752" y="37"/>
                </a:lnTo>
                <a:lnTo>
                  <a:pt x="778" y="3"/>
                </a:lnTo>
                <a:lnTo>
                  <a:pt x="778" y="3"/>
                </a:lnTo>
                <a:lnTo>
                  <a:pt x="788" y="0"/>
                </a:lnTo>
                <a:lnTo>
                  <a:pt x="799" y="0"/>
                </a:lnTo>
                <a:lnTo>
                  <a:pt x="810" y="0"/>
                </a:lnTo>
                <a:lnTo>
                  <a:pt x="820" y="2"/>
                </a:lnTo>
                <a:lnTo>
                  <a:pt x="842" y="7"/>
                </a:lnTo>
                <a:lnTo>
                  <a:pt x="851" y="9"/>
                </a:lnTo>
                <a:lnTo>
                  <a:pt x="861" y="10"/>
                </a:lnTo>
                <a:lnTo>
                  <a:pt x="861" y="10"/>
                </a:lnTo>
                <a:lnTo>
                  <a:pt x="899" y="13"/>
                </a:lnTo>
                <a:lnTo>
                  <a:pt x="937" y="14"/>
                </a:lnTo>
                <a:lnTo>
                  <a:pt x="976" y="14"/>
                </a:lnTo>
                <a:lnTo>
                  <a:pt x="1014" y="13"/>
                </a:lnTo>
                <a:lnTo>
                  <a:pt x="1092" y="10"/>
                </a:lnTo>
                <a:lnTo>
                  <a:pt x="1169" y="7"/>
                </a:lnTo>
                <a:lnTo>
                  <a:pt x="1208" y="5"/>
                </a:lnTo>
                <a:lnTo>
                  <a:pt x="1245" y="7"/>
                </a:lnTo>
                <a:lnTo>
                  <a:pt x="1283" y="8"/>
                </a:lnTo>
                <a:lnTo>
                  <a:pt x="1319" y="11"/>
                </a:lnTo>
                <a:lnTo>
                  <a:pt x="1354" y="16"/>
                </a:lnTo>
                <a:lnTo>
                  <a:pt x="1388" y="23"/>
                </a:lnTo>
                <a:lnTo>
                  <a:pt x="1405" y="28"/>
                </a:lnTo>
                <a:lnTo>
                  <a:pt x="1421" y="32"/>
                </a:lnTo>
                <a:lnTo>
                  <a:pt x="1437" y="39"/>
                </a:lnTo>
                <a:lnTo>
                  <a:pt x="1453" y="45"/>
                </a:lnTo>
                <a:lnTo>
                  <a:pt x="1453" y="45"/>
                </a:lnTo>
                <a:lnTo>
                  <a:pt x="1461" y="54"/>
                </a:lnTo>
                <a:lnTo>
                  <a:pt x="1469" y="61"/>
                </a:lnTo>
                <a:lnTo>
                  <a:pt x="1489" y="75"/>
                </a:lnTo>
                <a:lnTo>
                  <a:pt x="1498" y="83"/>
                </a:lnTo>
                <a:lnTo>
                  <a:pt x="1507" y="91"/>
                </a:lnTo>
                <a:lnTo>
                  <a:pt x="1514" y="101"/>
                </a:lnTo>
                <a:lnTo>
                  <a:pt x="1516" y="106"/>
                </a:lnTo>
                <a:lnTo>
                  <a:pt x="1520" y="111"/>
                </a:lnTo>
                <a:lnTo>
                  <a:pt x="1520" y="111"/>
                </a:lnTo>
                <a:close/>
                <a:moveTo>
                  <a:pt x="1358" y="283"/>
                </a:moveTo>
                <a:lnTo>
                  <a:pt x="1358" y="283"/>
                </a:lnTo>
                <a:lnTo>
                  <a:pt x="1364" y="277"/>
                </a:lnTo>
                <a:lnTo>
                  <a:pt x="1369" y="271"/>
                </a:lnTo>
                <a:lnTo>
                  <a:pt x="1379" y="257"/>
                </a:lnTo>
                <a:lnTo>
                  <a:pt x="1389" y="243"/>
                </a:lnTo>
                <a:lnTo>
                  <a:pt x="1401" y="230"/>
                </a:lnTo>
                <a:lnTo>
                  <a:pt x="1401" y="230"/>
                </a:lnTo>
                <a:lnTo>
                  <a:pt x="1410" y="221"/>
                </a:lnTo>
                <a:lnTo>
                  <a:pt x="1424" y="210"/>
                </a:lnTo>
                <a:lnTo>
                  <a:pt x="1439" y="197"/>
                </a:lnTo>
                <a:lnTo>
                  <a:pt x="1454" y="183"/>
                </a:lnTo>
                <a:lnTo>
                  <a:pt x="1469" y="169"/>
                </a:lnTo>
                <a:lnTo>
                  <a:pt x="1481" y="155"/>
                </a:lnTo>
                <a:lnTo>
                  <a:pt x="1485" y="148"/>
                </a:lnTo>
                <a:lnTo>
                  <a:pt x="1489" y="141"/>
                </a:lnTo>
                <a:lnTo>
                  <a:pt x="1491" y="135"/>
                </a:lnTo>
                <a:lnTo>
                  <a:pt x="1492" y="129"/>
                </a:lnTo>
                <a:lnTo>
                  <a:pt x="1492" y="129"/>
                </a:lnTo>
                <a:lnTo>
                  <a:pt x="1490" y="124"/>
                </a:lnTo>
                <a:lnTo>
                  <a:pt x="1486" y="119"/>
                </a:lnTo>
                <a:lnTo>
                  <a:pt x="1475" y="106"/>
                </a:lnTo>
                <a:lnTo>
                  <a:pt x="1462" y="93"/>
                </a:lnTo>
                <a:lnTo>
                  <a:pt x="1449" y="84"/>
                </a:lnTo>
                <a:lnTo>
                  <a:pt x="1449" y="84"/>
                </a:lnTo>
                <a:lnTo>
                  <a:pt x="1436" y="75"/>
                </a:lnTo>
                <a:lnTo>
                  <a:pt x="1420" y="68"/>
                </a:lnTo>
                <a:lnTo>
                  <a:pt x="1403" y="61"/>
                </a:lnTo>
                <a:lnTo>
                  <a:pt x="1386" y="55"/>
                </a:lnTo>
                <a:lnTo>
                  <a:pt x="1370" y="50"/>
                </a:lnTo>
                <a:lnTo>
                  <a:pt x="1354" y="46"/>
                </a:lnTo>
                <a:lnTo>
                  <a:pt x="1339" y="43"/>
                </a:lnTo>
                <a:lnTo>
                  <a:pt x="1327" y="42"/>
                </a:lnTo>
                <a:lnTo>
                  <a:pt x="1327" y="42"/>
                </a:lnTo>
                <a:lnTo>
                  <a:pt x="1299" y="39"/>
                </a:lnTo>
                <a:lnTo>
                  <a:pt x="1270" y="37"/>
                </a:lnTo>
                <a:lnTo>
                  <a:pt x="1207" y="35"/>
                </a:lnTo>
                <a:lnTo>
                  <a:pt x="1139" y="34"/>
                </a:lnTo>
                <a:lnTo>
                  <a:pt x="1070" y="35"/>
                </a:lnTo>
                <a:lnTo>
                  <a:pt x="998" y="35"/>
                </a:lnTo>
                <a:lnTo>
                  <a:pt x="929" y="35"/>
                </a:lnTo>
                <a:lnTo>
                  <a:pt x="861" y="32"/>
                </a:lnTo>
                <a:lnTo>
                  <a:pt x="829" y="30"/>
                </a:lnTo>
                <a:lnTo>
                  <a:pt x="798" y="27"/>
                </a:lnTo>
                <a:lnTo>
                  <a:pt x="798" y="27"/>
                </a:lnTo>
                <a:lnTo>
                  <a:pt x="762" y="69"/>
                </a:lnTo>
                <a:lnTo>
                  <a:pt x="724" y="109"/>
                </a:lnTo>
                <a:lnTo>
                  <a:pt x="687" y="150"/>
                </a:lnTo>
                <a:lnTo>
                  <a:pt x="647" y="189"/>
                </a:lnTo>
                <a:lnTo>
                  <a:pt x="607" y="227"/>
                </a:lnTo>
                <a:lnTo>
                  <a:pt x="568" y="265"/>
                </a:lnTo>
                <a:lnTo>
                  <a:pt x="527" y="302"/>
                </a:lnTo>
                <a:lnTo>
                  <a:pt x="485" y="338"/>
                </a:lnTo>
                <a:lnTo>
                  <a:pt x="442" y="375"/>
                </a:lnTo>
                <a:lnTo>
                  <a:pt x="400" y="410"/>
                </a:lnTo>
                <a:lnTo>
                  <a:pt x="357" y="444"/>
                </a:lnTo>
                <a:lnTo>
                  <a:pt x="312" y="479"/>
                </a:lnTo>
                <a:lnTo>
                  <a:pt x="268" y="512"/>
                </a:lnTo>
                <a:lnTo>
                  <a:pt x="222" y="544"/>
                </a:lnTo>
                <a:lnTo>
                  <a:pt x="177" y="576"/>
                </a:lnTo>
                <a:lnTo>
                  <a:pt x="130" y="608"/>
                </a:lnTo>
                <a:lnTo>
                  <a:pt x="130" y="608"/>
                </a:lnTo>
                <a:lnTo>
                  <a:pt x="147" y="614"/>
                </a:lnTo>
                <a:lnTo>
                  <a:pt x="165" y="618"/>
                </a:lnTo>
                <a:lnTo>
                  <a:pt x="183" y="621"/>
                </a:lnTo>
                <a:lnTo>
                  <a:pt x="202" y="623"/>
                </a:lnTo>
                <a:lnTo>
                  <a:pt x="221" y="625"/>
                </a:lnTo>
                <a:lnTo>
                  <a:pt x="240" y="626"/>
                </a:lnTo>
                <a:lnTo>
                  <a:pt x="279" y="626"/>
                </a:lnTo>
                <a:lnTo>
                  <a:pt x="358" y="624"/>
                </a:lnTo>
                <a:lnTo>
                  <a:pt x="396" y="624"/>
                </a:lnTo>
                <a:lnTo>
                  <a:pt x="435" y="625"/>
                </a:lnTo>
                <a:lnTo>
                  <a:pt x="435" y="625"/>
                </a:lnTo>
                <a:lnTo>
                  <a:pt x="466" y="629"/>
                </a:lnTo>
                <a:lnTo>
                  <a:pt x="499" y="633"/>
                </a:lnTo>
                <a:lnTo>
                  <a:pt x="563" y="644"/>
                </a:lnTo>
                <a:lnTo>
                  <a:pt x="563" y="644"/>
                </a:lnTo>
                <a:lnTo>
                  <a:pt x="604" y="651"/>
                </a:lnTo>
                <a:lnTo>
                  <a:pt x="644" y="660"/>
                </a:lnTo>
                <a:lnTo>
                  <a:pt x="663" y="665"/>
                </a:lnTo>
                <a:lnTo>
                  <a:pt x="681" y="671"/>
                </a:lnTo>
                <a:lnTo>
                  <a:pt x="700" y="679"/>
                </a:lnTo>
                <a:lnTo>
                  <a:pt x="718" y="686"/>
                </a:lnTo>
                <a:lnTo>
                  <a:pt x="736" y="694"/>
                </a:lnTo>
                <a:lnTo>
                  <a:pt x="752" y="704"/>
                </a:lnTo>
                <a:lnTo>
                  <a:pt x="768" y="713"/>
                </a:lnTo>
                <a:lnTo>
                  <a:pt x="782" y="724"/>
                </a:lnTo>
                <a:lnTo>
                  <a:pt x="796" y="736"/>
                </a:lnTo>
                <a:lnTo>
                  <a:pt x="809" y="749"/>
                </a:lnTo>
                <a:lnTo>
                  <a:pt x="820" y="761"/>
                </a:lnTo>
                <a:lnTo>
                  <a:pt x="830" y="776"/>
                </a:lnTo>
                <a:lnTo>
                  <a:pt x="830" y="776"/>
                </a:lnTo>
                <a:lnTo>
                  <a:pt x="832" y="779"/>
                </a:lnTo>
                <a:lnTo>
                  <a:pt x="833" y="781"/>
                </a:lnTo>
                <a:lnTo>
                  <a:pt x="834" y="785"/>
                </a:lnTo>
                <a:lnTo>
                  <a:pt x="833" y="791"/>
                </a:lnTo>
                <a:lnTo>
                  <a:pt x="832" y="797"/>
                </a:lnTo>
                <a:lnTo>
                  <a:pt x="831" y="802"/>
                </a:lnTo>
                <a:lnTo>
                  <a:pt x="830" y="806"/>
                </a:lnTo>
                <a:lnTo>
                  <a:pt x="831" y="809"/>
                </a:lnTo>
                <a:lnTo>
                  <a:pt x="832" y="810"/>
                </a:lnTo>
                <a:lnTo>
                  <a:pt x="834" y="811"/>
                </a:lnTo>
                <a:lnTo>
                  <a:pt x="836" y="812"/>
                </a:lnTo>
                <a:lnTo>
                  <a:pt x="836" y="812"/>
                </a:lnTo>
                <a:lnTo>
                  <a:pt x="846" y="809"/>
                </a:lnTo>
                <a:lnTo>
                  <a:pt x="854" y="803"/>
                </a:lnTo>
                <a:lnTo>
                  <a:pt x="860" y="798"/>
                </a:lnTo>
                <a:lnTo>
                  <a:pt x="866" y="791"/>
                </a:lnTo>
                <a:lnTo>
                  <a:pt x="876" y="777"/>
                </a:lnTo>
                <a:lnTo>
                  <a:pt x="886" y="762"/>
                </a:lnTo>
                <a:lnTo>
                  <a:pt x="886" y="762"/>
                </a:lnTo>
                <a:lnTo>
                  <a:pt x="938" y="718"/>
                </a:lnTo>
                <a:lnTo>
                  <a:pt x="963" y="694"/>
                </a:lnTo>
                <a:lnTo>
                  <a:pt x="987" y="670"/>
                </a:lnTo>
                <a:lnTo>
                  <a:pt x="1011" y="645"/>
                </a:lnTo>
                <a:lnTo>
                  <a:pt x="1033" y="619"/>
                </a:lnTo>
                <a:lnTo>
                  <a:pt x="1055" y="592"/>
                </a:lnTo>
                <a:lnTo>
                  <a:pt x="1075" y="563"/>
                </a:lnTo>
                <a:lnTo>
                  <a:pt x="1075" y="563"/>
                </a:lnTo>
                <a:lnTo>
                  <a:pt x="1112" y="530"/>
                </a:lnTo>
                <a:lnTo>
                  <a:pt x="1148" y="495"/>
                </a:lnTo>
                <a:lnTo>
                  <a:pt x="1183" y="459"/>
                </a:lnTo>
                <a:lnTo>
                  <a:pt x="1219" y="423"/>
                </a:lnTo>
                <a:lnTo>
                  <a:pt x="1288" y="350"/>
                </a:lnTo>
                <a:lnTo>
                  <a:pt x="1323" y="316"/>
                </a:lnTo>
                <a:lnTo>
                  <a:pt x="1358" y="283"/>
                </a:lnTo>
                <a:lnTo>
                  <a:pt x="1358" y="283"/>
                </a:lnTo>
                <a:close/>
                <a:moveTo>
                  <a:pt x="2152" y="391"/>
                </a:moveTo>
                <a:lnTo>
                  <a:pt x="2152" y="391"/>
                </a:lnTo>
                <a:lnTo>
                  <a:pt x="2138" y="382"/>
                </a:lnTo>
                <a:lnTo>
                  <a:pt x="2125" y="372"/>
                </a:lnTo>
                <a:lnTo>
                  <a:pt x="2112" y="361"/>
                </a:lnTo>
                <a:lnTo>
                  <a:pt x="2100" y="350"/>
                </a:lnTo>
                <a:lnTo>
                  <a:pt x="2087" y="338"/>
                </a:lnTo>
                <a:lnTo>
                  <a:pt x="2076" y="326"/>
                </a:lnTo>
                <a:lnTo>
                  <a:pt x="2054" y="300"/>
                </a:lnTo>
                <a:lnTo>
                  <a:pt x="2012" y="247"/>
                </a:lnTo>
                <a:lnTo>
                  <a:pt x="1990" y="222"/>
                </a:lnTo>
                <a:lnTo>
                  <a:pt x="1979" y="210"/>
                </a:lnTo>
                <a:lnTo>
                  <a:pt x="1967" y="199"/>
                </a:lnTo>
                <a:lnTo>
                  <a:pt x="1967" y="199"/>
                </a:lnTo>
                <a:lnTo>
                  <a:pt x="1954" y="187"/>
                </a:lnTo>
                <a:lnTo>
                  <a:pt x="1940" y="177"/>
                </a:lnTo>
                <a:lnTo>
                  <a:pt x="1926" y="166"/>
                </a:lnTo>
                <a:lnTo>
                  <a:pt x="1911" y="156"/>
                </a:lnTo>
                <a:lnTo>
                  <a:pt x="1895" y="147"/>
                </a:lnTo>
                <a:lnTo>
                  <a:pt x="1878" y="138"/>
                </a:lnTo>
                <a:lnTo>
                  <a:pt x="1861" y="131"/>
                </a:lnTo>
                <a:lnTo>
                  <a:pt x="1843" y="123"/>
                </a:lnTo>
                <a:lnTo>
                  <a:pt x="1825" y="117"/>
                </a:lnTo>
                <a:lnTo>
                  <a:pt x="1807" y="110"/>
                </a:lnTo>
                <a:lnTo>
                  <a:pt x="1787" y="105"/>
                </a:lnTo>
                <a:lnTo>
                  <a:pt x="1768" y="101"/>
                </a:lnTo>
                <a:lnTo>
                  <a:pt x="1749" y="98"/>
                </a:lnTo>
                <a:lnTo>
                  <a:pt x="1729" y="95"/>
                </a:lnTo>
                <a:lnTo>
                  <a:pt x="1710" y="94"/>
                </a:lnTo>
                <a:lnTo>
                  <a:pt x="1691" y="94"/>
                </a:lnTo>
                <a:lnTo>
                  <a:pt x="1691" y="94"/>
                </a:lnTo>
                <a:lnTo>
                  <a:pt x="1677" y="94"/>
                </a:lnTo>
                <a:lnTo>
                  <a:pt x="1665" y="96"/>
                </a:lnTo>
                <a:lnTo>
                  <a:pt x="1653" y="100"/>
                </a:lnTo>
                <a:lnTo>
                  <a:pt x="1642" y="103"/>
                </a:lnTo>
                <a:lnTo>
                  <a:pt x="1620" y="110"/>
                </a:lnTo>
                <a:lnTo>
                  <a:pt x="1597" y="118"/>
                </a:lnTo>
                <a:lnTo>
                  <a:pt x="1597" y="118"/>
                </a:lnTo>
                <a:lnTo>
                  <a:pt x="1573" y="126"/>
                </a:lnTo>
                <a:lnTo>
                  <a:pt x="1554" y="135"/>
                </a:lnTo>
                <a:lnTo>
                  <a:pt x="1538" y="145"/>
                </a:lnTo>
                <a:lnTo>
                  <a:pt x="1525" y="154"/>
                </a:lnTo>
                <a:lnTo>
                  <a:pt x="1512" y="165"/>
                </a:lnTo>
                <a:lnTo>
                  <a:pt x="1500" y="177"/>
                </a:lnTo>
                <a:lnTo>
                  <a:pt x="1474" y="202"/>
                </a:lnTo>
                <a:lnTo>
                  <a:pt x="1474" y="202"/>
                </a:lnTo>
                <a:lnTo>
                  <a:pt x="1455" y="220"/>
                </a:lnTo>
                <a:lnTo>
                  <a:pt x="1437" y="238"/>
                </a:lnTo>
                <a:lnTo>
                  <a:pt x="1401" y="276"/>
                </a:lnTo>
                <a:lnTo>
                  <a:pt x="1401" y="276"/>
                </a:lnTo>
                <a:lnTo>
                  <a:pt x="1380" y="295"/>
                </a:lnTo>
                <a:lnTo>
                  <a:pt x="1361" y="312"/>
                </a:lnTo>
                <a:lnTo>
                  <a:pt x="1341" y="329"/>
                </a:lnTo>
                <a:lnTo>
                  <a:pt x="1324" y="346"/>
                </a:lnTo>
                <a:lnTo>
                  <a:pt x="1324" y="346"/>
                </a:lnTo>
                <a:lnTo>
                  <a:pt x="1315" y="356"/>
                </a:lnTo>
                <a:lnTo>
                  <a:pt x="1306" y="366"/>
                </a:lnTo>
                <a:lnTo>
                  <a:pt x="1290" y="388"/>
                </a:lnTo>
                <a:lnTo>
                  <a:pt x="1275" y="408"/>
                </a:lnTo>
                <a:lnTo>
                  <a:pt x="1268" y="418"/>
                </a:lnTo>
                <a:lnTo>
                  <a:pt x="1260" y="426"/>
                </a:lnTo>
                <a:lnTo>
                  <a:pt x="1260" y="426"/>
                </a:lnTo>
                <a:lnTo>
                  <a:pt x="1253" y="433"/>
                </a:lnTo>
                <a:lnTo>
                  <a:pt x="1243" y="439"/>
                </a:lnTo>
                <a:lnTo>
                  <a:pt x="1234" y="444"/>
                </a:lnTo>
                <a:lnTo>
                  <a:pt x="1225" y="451"/>
                </a:lnTo>
                <a:lnTo>
                  <a:pt x="1225" y="451"/>
                </a:lnTo>
                <a:lnTo>
                  <a:pt x="1199" y="476"/>
                </a:lnTo>
                <a:lnTo>
                  <a:pt x="1175" y="501"/>
                </a:lnTo>
                <a:lnTo>
                  <a:pt x="1150" y="527"/>
                </a:lnTo>
                <a:lnTo>
                  <a:pt x="1126" y="554"/>
                </a:lnTo>
                <a:lnTo>
                  <a:pt x="1078" y="608"/>
                </a:lnTo>
                <a:lnTo>
                  <a:pt x="1032" y="661"/>
                </a:lnTo>
                <a:lnTo>
                  <a:pt x="1032" y="661"/>
                </a:lnTo>
                <a:lnTo>
                  <a:pt x="1012" y="683"/>
                </a:lnTo>
                <a:lnTo>
                  <a:pt x="992" y="705"/>
                </a:lnTo>
                <a:lnTo>
                  <a:pt x="950" y="745"/>
                </a:lnTo>
                <a:lnTo>
                  <a:pt x="930" y="766"/>
                </a:lnTo>
                <a:lnTo>
                  <a:pt x="909" y="786"/>
                </a:lnTo>
                <a:lnTo>
                  <a:pt x="890" y="807"/>
                </a:lnTo>
                <a:lnTo>
                  <a:pt x="872" y="829"/>
                </a:lnTo>
                <a:lnTo>
                  <a:pt x="872" y="829"/>
                </a:lnTo>
                <a:lnTo>
                  <a:pt x="894" y="826"/>
                </a:lnTo>
                <a:lnTo>
                  <a:pt x="916" y="826"/>
                </a:lnTo>
                <a:lnTo>
                  <a:pt x="936" y="827"/>
                </a:lnTo>
                <a:lnTo>
                  <a:pt x="956" y="830"/>
                </a:lnTo>
                <a:lnTo>
                  <a:pt x="977" y="834"/>
                </a:lnTo>
                <a:lnTo>
                  <a:pt x="996" y="840"/>
                </a:lnTo>
                <a:lnTo>
                  <a:pt x="1015" y="847"/>
                </a:lnTo>
                <a:lnTo>
                  <a:pt x="1035" y="856"/>
                </a:lnTo>
                <a:lnTo>
                  <a:pt x="1071" y="873"/>
                </a:lnTo>
                <a:lnTo>
                  <a:pt x="1106" y="892"/>
                </a:lnTo>
                <a:lnTo>
                  <a:pt x="1142" y="910"/>
                </a:lnTo>
                <a:lnTo>
                  <a:pt x="1159" y="919"/>
                </a:lnTo>
                <a:lnTo>
                  <a:pt x="1176" y="926"/>
                </a:lnTo>
                <a:lnTo>
                  <a:pt x="1176" y="926"/>
                </a:lnTo>
                <a:lnTo>
                  <a:pt x="1202" y="949"/>
                </a:lnTo>
                <a:lnTo>
                  <a:pt x="1227" y="970"/>
                </a:lnTo>
                <a:lnTo>
                  <a:pt x="1254" y="991"/>
                </a:lnTo>
                <a:lnTo>
                  <a:pt x="1282" y="1011"/>
                </a:lnTo>
                <a:lnTo>
                  <a:pt x="1310" y="1029"/>
                </a:lnTo>
                <a:lnTo>
                  <a:pt x="1339" y="1047"/>
                </a:lnTo>
                <a:lnTo>
                  <a:pt x="1369" y="1064"/>
                </a:lnTo>
                <a:lnTo>
                  <a:pt x="1400" y="1079"/>
                </a:lnTo>
                <a:lnTo>
                  <a:pt x="1432" y="1093"/>
                </a:lnTo>
                <a:lnTo>
                  <a:pt x="1464" y="1106"/>
                </a:lnTo>
                <a:lnTo>
                  <a:pt x="1498" y="1118"/>
                </a:lnTo>
                <a:lnTo>
                  <a:pt x="1533" y="1127"/>
                </a:lnTo>
                <a:lnTo>
                  <a:pt x="1569" y="1135"/>
                </a:lnTo>
                <a:lnTo>
                  <a:pt x="1606" y="1140"/>
                </a:lnTo>
                <a:lnTo>
                  <a:pt x="1645" y="1145"/>
                </a:lnTo>
                <a:lnTo>
                  <a:pt x="1683" y="1147"/>
                </a:lnTo>
                <a:lnTo>
                  <a:pt x="1683" y="1147"/>
                </a:lnTo>
                <a:lnTo>
                  <a:pt x="1687" y="1147"/>
                </a:lnTo>
                <a:lnTo>
                  <a:pt x="1690" y="1149"/>
                </a:lnTo>
                <a:lnTo>
                  <a:pt x="1695" y="1153"/>
                </a:lnTo>
                <a:lnTo>
                  <a:pt x="1701" y="1160"/>
                </a:lnTo>
                <a:lnTo>
                  <a:pt x="1704" y="1163"/>
                </a:lnTo>
                <a:lnTo>
                  <a:pt x="1708" y="1165"/>
                </a:lnTo>
                <a:lnTo>
                  <a:pt x="1708" y="1165"/>
                </a:lnTo>
                <a:lnTo>
                  <a:pt x="1736" y="1139"/>
                </a:lnTo>
                <a:lnTo>
                  <a:pt x="1762" y="1114"/>
                </a:lnTo>
                <a:lnTo>
                  <a:pt x="1786" y="1086"/>
                </a:lnTo>
                <a:lnTo>
                  <a:pt x="1810" y="1056"/>
                </a:lnTo>
                <a:lnTo>
                  <a:pt x="1810" y="1056"/>
                </a:lnTo>
                <a:lnTo>
                  <a:pt x="1821" y="1042"/>
                </a:lnTo>
                <a:lnTo>
                  <a:pt x="1833" y="1027"/>
                </a:lnTo>
                <a:lnTo>
                  <a:pt x="1858" y="997"/>
                </a:lnTo>
                <a:lnTo>
                  <a:pt x="1870" y="982"/>
                </a:lnTo>
                <a:lnTo>
                  <a:pt x="1880" y="966"/>
                </a:lnTo>
                <a:lnTo>
                  <a:pt x="1890" y="949"/>
                </a:lnTo>
                <a:lnTo>
                  <a:pt x="1898" y="931"/>
                </a:lnTo>
                <a:lnTo>
                  <a:pt x="1898" y="931"/>
                </a:lnTo>
                <a:lnTo>
                  <a:pt x="2009" y="804"/>
                </a:lnTo>
                <a:lnTo>
                  <a:pt x="2065" y="741"/>
                </a:lnTo>
                <a:lnTo>
                  <a:pt x="2119" y="677"/>
                </a:lnTo>
                <a:lnTo>
                  <a:pt x="2173" y="612"/>
                </a:lnTo>
                <a:lnTo>
                  <a:pt x="2226" y="545"/>
                </a:lnTo>
                <a:lnTo>
                  <a:pt x="2278" y="478"/>
                </a:lnTo>
                <a:lnTo>
                  <a:pt x="2328" y="409"/>
                </a:lnTo>
                <a:lnTo>
                  <a:pt x="2328" y="409"/>
                </a:lnTo>
                <a:lnTo>
                  <a:pt x="2303" y="411"/>
                </a:lnTo>
                <a:lnTo>
                  <a:pt x="2279" y="413"/>
                </a:lnTo>
                <a:lnTo>
                  <a:pt x="2255" y="413"/>
                </a:lnTo>
                <a:lnTo>
                  <a:pt x="2233" y="413"/>
                </a:lnTo>
                <a:lnTo>
                  <a:pt x="2211" y="411"/>
                </a:lnTo>
                <a:lnTo>
                  <a:pt x="2190" y="407"/>
                </a:lnTo>
                <a:lnTo>
                  <a:pt x="2180" y="404"/>
                </a:lnTo>
                <a:lnTo>
                  <a:pt x="2171" y="401"/>
                </a:lnTo>
                <a:lnTo>
                  <a:pt x="2162" y="396"/>
                </a:lnTo>
                <a:lnTo>
                  <a:pt x="2152" y="391"/>
                </a:lnTo>
                <a:lnTo>
                  <a:pt x="2152" y="391"/>
                </a:lnTo>
                <a:close/>
                <a:moveTo>
                  <a:pt x="1677" y="1326"/>
                </a:moveTo>
                <a:lnTo>
                  <a:pt x="1677" y="1326"/>
                </a:lnTo>
                <a:lnTo>
                  <a:pt x="1722" y="1284"/>
                </a:lnTo>
                <a:lnTo>
                  <a:pt x="1768" y="1241"/>
                </a:lnTo>
                <a:lnTo>
                  <a:pt x="1790" y="1219"/>
                </a:lnTo>
                <a:lnTo>
                  <a:pt x="1812" y="1196"/>
                </a:lnTo>
                <a:lnTo>
                  <a:pt x="1832" y="1174"/>
                </a:lnTo>
                <a:lnTo>
                  <a:pt x="1851" y="1151"/>
                </a:lnTo>
                <a:lnTo>
                  <a:pt x="1851" y="1151"/>
                </a:lnTo>
                <a:lnTo>
                  <a:pt x="1863" y="1134"/>
                </a:lnTo>
                <a:lnTo>
                  <a:pt x="1875" y="1117"/>
                </a:lnTo>
                <a:lnTo>
                  <a:pt x="1883" y="1109"/>
                </a:lnTo>
                <a:lnTo>
                  <a:pt x="1889" y="1103"/>
                </a:lnTo>
                <a:lnTo>
                  <a:pt x="1898" y="1098"/>
                </a:lnTo>
                <a:lnTo>
                  <a:pt x="1908" y="1094"/>
                </a:lnTo>
                <a:lnTo>
                  <a:pt x="1908" y="1094"/>
                </a:lnTo>
                <a:lnTo>
                  <a:pt x="1901" y="1109"/>
                </a:lnTo>
                <a:lnTo>
                  <a:pt x="1892" y="1123"/>
                </a:lnTo>
                <a:lnTo>
                  <a:pt x="1884" y="1137"/>
                </a:lnTo>
                <a:lnTo>
                  <a:pt x="1875" y="1150"/>
                </a:lnTo>
                <a:lnTo>
                  <a:pt x="1855" y="1176"/>
                </a:lnTo>
                <a:lnTo>
                  <a:pt x="1833" y="1200"/>
                </a:lnTo>
                <a:lnTo>
                  <a:pt x="1812" y="1224"/>
                </a:lnTo>
                <a:lnTo>
                  <a:pt x="1789" y="1246"/>
                </a:lnTo>
                <a:lnTo>
                  <a:pt x="1768" y="1269"/>
                </a:lnTo>
                <a:lnTo>
                  <a:pt x="1747" y="1290"/>
                </a:lnTo>
                <a:lnTo>
                  <a:pt x="1747" y="1290"/>
                </a:lnTo>
                <a:lnTo>
                  <a:pt x="1733" y="1305"/>
                </a:lnTo>
                <a:lnTo>
                  <a:pt x="1718" y="1320"/>
                </a:lnTo>
                <a:lnTo>
                  <a:pt x="1711" y="1328"/>
                </a:lnTo>
                <a:lnTo>
                  <a:pt x="1706" y="1336"/>
                </a:lnTo>
                <a:lnTo>
                  <a:pt x="1701" y="1345"/>
                </a:lnTo>
                <a:lnTo>
                  <a:pt x="1697" y="1354"/>
                </a:lnTo>
                <a:lnTo>
                  <a:pt x="1697" y="1354"/>
                </a:lnTo>
                <a:lnTo>
                  <a:pt x="1706" y="1354"/>
                </a:lnTo>
                <a:lnTo>
                  <a:pt x="1713" y="1351"/>
                </a:lnTo>
                <a:lnTo>
                  <a:pt x="1721" y="1348"/>
                </a:lnTo>
                <a:lnTo>
                  <a:pt x="1727" y="1343"/>
                </a:lnTo>
                <a:lnTo>
                  <a:pt x="1739" y="1331"/>
                </a:lnTo>
                <a:lnTo>
                  <a:pt x="1750" y="1319"/>
                </a:lnTo>
                <a:lnTo>
                  <a:pt x="1750" y="1319"/>
                </a:lnTo>
                <a:lnTo>
                  <a:pt x="1779" y="1289"/>
                </a:lnTo>
                <a:lnTo>
                  <a:pt x="1807" y="1259"/>
                </a:lnTo>
                <a:lnTo>
                  <a:pt x="1833" y="1229"/>
                </a:lnTo>
                <a:lnTo>
                  <a:pt x="1859" y="1199"/>
                </a:lnTo>
                <a:lnTo>
                  <a:pt x="1859" y="1199"/>
                </a:lnTo>
                <a:lnTo>
                  <a:pt x="1883" y="1179"/>
                </a:lnTo>
                <a:lnTo>
                  <a:pt x="1905" y="1156"/>
                </a:lnTo>
                <a:lnTo>
                  <a:pt x="1927" y="1133"/>
                </a:lnTo>
                <a:lnTo>
                  <a:pt x="1948" y="1109"/>
                </a:lnTo>
                <a:lnTo>
                  <a:pt x="1968" y="1084"/>
                </a:lnTo>
                <a:lnTo>
                  <a:pt x="1987" y="1058"/>
                </a:lnTo>
                <a:lnTo>
                  <a:pt x="2006" y="1031"/>
                </a:lnTo>
                <a:lnTo>
                  <a:pt x="2023" y="1003"/>
                </a:lnTo>
                <a:lnTo>
                  <a:pt x="2023" y="1003"/>
                </a:lnTo>
                <a:lnTo>
                  <a:pt x="2030" y="1000"/>
                </a:lnTo>
                <a:lnTo>
                  <a:pt x="2037" y="996"/>
                </a:lnTo>
                <a:lnTo>
                  <a:pt x="2043" y="992"/>
                </a:lnTo>
                <a:lnTo>
                  <a:pt x="2048" y="986"/>
                </a:lnTo>
                <a:lnTo>
                  <a:pt x="2058" y="974"/>
                </a:lnTo>
                <a:lnTo>
                  <a:pt x="2068" y="963"/>
                </a:lnTo>
                <a:lnTo>
                  <a:pt x="2076" y="950"/>
                </a:lnTo>
                <a:lnTo>
                  <a:pt x="2086" y="938"/>
                </a:lnTo>
                <a:lnTo>
                  <a:pt x="2091" y="933"/>
                </a:lnTo>
                <a:lnTo>
                  <a:pt x="2097" y="927"/>
                </a:lnTo>
                <a:lnTo>
                  <a:pt x="2103" y="923"/>
                </a:lnTo>
                <a:lnTo>
                  <a:pt x="2111" y="920"/>
                </a:lnTo>
                <a:lnTo>
                  <a:pt x="2111" y="920"/>
                </a:lnTo>
                <a:lnTo>
                  <a:pt x="2123" y="898"/>
                </a:lnTo>
                <a:lnTo>
                  <a:pt x="2136" y="877"/>
                </a:lnTo>
                <a:lnTo>
                  <a:pt x="2150" y="857"/>
                </a:lnTo>
                <a:lnTo>
                  <a:pt x="2165" y="835"/>
                </a:lnTo>
                <a:lnTo>
                  <a:pt x="2195" y="795"/>
                </a:lnTo>
                <a:lnTo>
                  <a:pt x="2227" y="754"/>
                </a:lnTo>
                <a:lnTo>
                  <a:pt x="2259" y="712"/>
                </a:lnTo>
                <a:lnTo>
                  <a:pt x="2290" y="670"/>
                </a:lnTo>
                <a:lnTo>
                  <a:pt x="2305" y="649"/>
                </a:lnTo>
                <a:lnTo>
                  <a:pt x="2319" y="626"/>
                </a:lnTo>
                <a:lnTo>
                  <a:pt x="2332" y="604"/>
                </a:lnTo>
                <a:lnTo>
                  <a:pt x="2345" y="580"/>
                </a:lnTo>
                <a:lnTo>
                  <a:pt x="2345" y="580"/>
                </a:lnTo>
                <a:lnTo>
                  <a:pt x="2339" y="583"/>
                </a:lnTo>
                <a:lnTo>
                  <a:pt x="2333" y="585"/>
                </a:lnTo>
                <a:lnTo>
                  <a:pt x="2328" y="589"/>
                </a:lnTo>
                <a:lnTo>
                  <a:pt x="2323" y="593"/>
                </a:lnTo>
                <a:lnTo>
                  <a:pt x="2313" y="603"/>
                </a:lnTo>
                <a:lnTo>
                  <a:pt x="2303" y="615"/>
                </a:lnTo>
                <a:lnTo>
                  <a:pt x="2294" y="628"/>
                </a:lnTo>
                <a:lnTo>
                  <a:pt x="2284" y="639"/>
                </a:lnTo>
                <a:lnTo>
                  <a:pt x="2273" y="649"/>
                </a:lnTo>
                <a:lnTo>
                  <a:pt x="2267" y="653"/>
                </a:lnTo>
                <a:lnTo>
                  <a:pt x="2262" y="658"/>
                </a:lnTo>
                <a:lnTo>
                  <a:pt x="2262" y="658"/>
                </a:lnTo>
                <a:lnTo>
                  <a:pt x="2263" y="649"/>
                </a:lnTo>
                <a:lnTo>
                  <a:pt x="2266" y="640"/>
                </a:lnTo>
                <a:lnTo>
                  <a:pt x="2269" y="633"/>
                </a:lnTo>
                <a:lnTo>
                  <a:pt x="2273" y="625"/>
                </a:lnTo>
                <a:lnTo>
                  <a:pt x="2284" y="610"/>
                </a:lnTo>
                <a:lnTo>
                  <a:pt x="2296" y="597"/>
                </a:lnTo>
                <a:lnTo>
                  <a:pt x="2308" y="582"/>
                </a:lnTo>
                <a:lnTo>
                  <a:pt x="2319" y="568"/>
                </a:lnTo>
                <a:lnTo>
                  <a:pt x="2330" y="552"/>
                </a:lnTo>
                <a:lnTo>
                  <a:pt x="2334" y="543"/>
                </a:lnTo>
                <a:lnTo>
                  <a:pt x="2339" y="534"/>
                </a:lnTo>
                <a:lnTo>
                  <a:pt x="2339" y="534"/>
                </a:lnTo>
                <a:lnTo>
                  <a:pt x="2333" y="533"/>
                </a:lnTo>
                <a:lnTo>
                  <a:pt x="2329" y="533"/>
                </a:lnTo>
                <a:lnTo>
                  <a:pt x="2325" y="534"/>
                </a:lnTo>
                <a:lnTo>
                  <a:pt x="2320" y="537"/>
                </a:lnTo>
                <a:lnTo>
                  <a:pt x="2313" y="541"/>
                </a:lnTo>
                <a:lnTo>
                  <a:pt x="2307" y="545"/>
                </a:lnTo>
                <a:lnTo>
                  <a:pt x="2307" y="545"/>
                </a:lnTo>
                <a:lnTo>
                  <a:pt x="2296" y="555"/>
                </a:lnTo>
                <a:lnTo>
                  <a:pt x="2286" y="564"/>
                </a:lnTo>
                <a:lnTo>
                  <a:pt x="2277" y="575"/>
                </a:lnTo>
                <a:lnTo>
                  <a:pt x="2267" y="587"/>
                </a:lnTo>
                <a:lnTo>
                  <a:pt x="2249" y="610"/>
                </a:lnTo>
                <a:lnTo>
                  <a:pt x="2232" y="635"/>
                </a:lnTo>
                <a:lnTo>
                  <a:pt x="2213" y="660"/>
                </a:lnTo>
                <a:lnTo>
                  <a:pt x="2193" y="682"/>
                </a:lnTo>
                <a:lnTo>
                  <a:pt x="2183" y="693"/>
                </a:lnTo>
                <a:lnTo>
                  <a:pt x="2173" y="704"/>
                </a:lnTo>
                <a:lnTo>
                  <a:pt x="2161" y="712"/>
                </a:lnTo>
                <a:lnTo>
                  <a:pt x="2149" y="721"/>
                </a:lnTo>
                <a:lnTo>
                  <a:pt x="2149" y="721"/>
                </a:lnTo>
                <a:lnTo>
                  <a:pt x="2158" y="705"/>
                </a:lnTo>
                <a:lnTo>
                  <a:pt x="2166" y="691"/>
                </a:lnTo>
                <a:lnTo>
                  <a:pt x="2175" y="676"/>
                </a:lnTo>
                <a:lnTo>
                  <a:pt x="2186" y="663"/>
                </a:lnTo>
                <a:lnTo>
                  <a:pt x="2206" y="636"/>
                </a:lnTo>
                <a:lnTo>
                  <a:pt x="2227" y="610"/>
                </a:lnTo>
                <a:lnTo>
                  <a:pt x="2249" y="586"/>
                </a:lnTo>
                <a:lnTo>
                  <a:pt x="2270" y="560"/>
                </a:lnTo>
                <a:lnTo>
                  <a:pt x="2290" y="534"/>
                </a:lnTo>
                <a:lnTo>
                  <a:pt x="2301" y="520"/>
                </a:lnTo>
                <a:lnTo>
                  <a:pt x="2310" y="507"/>
                </a:lnTo>
                <a:lnTo>
                  <a:pt x="2310" y="507"/>
                </a:lnTo>
                <a:lnTo>
                  <a:pt x="2318" y="507"/>
                </a:lnTo>
                <a:lnTo>
                  <a:pt x="2322" y="506"/>
                </a:lnTo>
                <a:lnTo>
                  <a:pt x="2324" y="503"/>
                </a:lnTo>
                <a:lnTo>
                  <a:pt x="2324" y="503"/>
                </a:lnTo>
                <a:lnTo>
                  <a:pt x="2330" y="478"/>
                </a:lnTo>
                <a:lnTo>
                  <a:pt x="2333" y="465"/>
                </a:lnTo>
                <a:lnTo>
                  <a:pt x="2334" y="451"/>
                </a:lnTo>
                <a:lnTo>
                  <a:pt x="2334" y="451"/>
                </a:lnTo>
                <a:lnTo>
                  <a:pt x="2326" y="457"/>
                </a:lnTo>
                <a:lnTo>
                  <a:pt x="2319" y="465"/>
                </a:lnTo>
                <a:lnTo>
                  <a:pt x="2313" y="473"/>
                </a:lnTo>
                <a:lnTo>
                  <a:pt x="2308" y="483"/>
                </a:lnTo>
                <a:lnTo>
                  <a:pt x="2301" y="492"/>
                </a:lnTo>
                <a:lnTo>
                  <a:pt x="2295" y="500"/>
                </a:lnTo>
                <a:lnTo>
                  <a:pt x="2287" y="508"/>
                </a:lnTo>
                <a:lnTo>
                  <a:pt x="2279" y="514"/>
                </a:lnTo>
                <a:lnTo>
                  <a:pt x="2279" y="514"/>
                </a:lnTo>
                <a:lnTo>
                  <a:pt x="2272" y="526"/>
                </a:lnTo>
                <a:lnTo>
                  <a:pt x="2265" y="538"/>
                </a:lnTo>
                <a:lnTo>
                  <a:pt x="2257" y="548"/>
                </a:lnTo>
                <a:lnTo>
                  <a:pt x="2249" y="559"/>
                </a:lnTo>
                <a:lnTo>
                  <a:pt x="2232" y="579"/>
                </a:lnTo>
                <a:lnTo>
                  <a:pt x="2213" y="600"/>
                </a:lnTo>
                <a:lnTo>
                  <a:pt x="2195" y="619"/>
                </a:lnTo>
                <a:lnTo>
                  <a:pt x="2178" y="639"/>
                </a:lnTo>
                <a:lnTo>
                  <a:pt x="2171" y="650"/>
                </a:lnTo>
                <a:lnTo>
                  <a:pt x="2163" y="661"/>
                </a:lnTo>
                <a:lnTo>
                  <a:pt x="2156" y="673"/>
                </a:lnTo>
                <a:lnTo>
                  <a:pt x="2149" y="685"/>
                </a:lnTo>
                <a:lnTo>
                  <a:pt x="2149" y="685"/>
                </a:lnTo>
                <a:lnTo>
                  <a:pt x="2118" y="718"/>
                </a:lnTo>
                <a:lnTo>
                  <a:pt x="2089" y="750"/>
                </a:lnTo>
                <a:lnTo>
                  <a:pt x="2060" y="783"/>
                </a:lnTo>
                <a:lnTo>
                  <a:pt x="2031" y="817"/>
                </a:lnTo>
                <a:lnTo>
                  <a:pt x="1976" y="886"/>
                </a:lnTo>
                <a:lnTo>
                  <a:pt x="1920" y="955"/>
                </a:lnTo>
                <a:lnTo>
                  <a:pt x="1864" y="1024"/>
                </a:lnTo>
                <a:lnTo>
                  <a:pt x="1836" y="1058"/>
                </a:lnTo>
                <a:lnTo>
                  <a:pt x="1808" y="1091"/>
                </a:lnTo>
                <a:lnTo>
                  <a:pt x="1778" y="1124"/>
                </a:lnTo>
                <a:lnTo>
                  <a:pt x="1748" y="1156"/>
                </a:lnTo>
                <a:lnTo>
                  <a:pt x="1717" y="1188"/>
                </a:lnTo>
                <a:lnTo>
                  <a:pt x="1683" y="1218"/>
                </a:lnTo>
                <a:lnTo>
                  <a:pt x="1683" y="1218"/>
                </a:lnTo>
                <a:lnTo>
                  <a:pt x="1690" y="1237"/>
                </a:lnTo>
                <a:lnTo>
                  <a:pt x="1691" y="1246"/>
                </a:lnTo>
                <a:lnTo>
                  <a:pt x="1691" y="1250"/>
                </a:lnTo>
                <a:lnTo>
                  <a:pt x="1691" y="1252"/>
                </a:lnTo>
                <a:lnTo>
                  <a:pt x="1691" y="1252"/>
                </a:lnTo>
                <a:lnTo>
                  <a:pt x="1698" y="1248"/>
                </a:lnTo>
                <a:lnTo>
                  <a:pt x="1705" y="1243"/>
                </a:lnTo>
                <a:lnTo>
                  <a:pt x="1719" y="1231"/>
                </a:lnTo>
                <a:lnTo>
                  <a:pt x="1732" y="1220"/>
                </a:lnTo>
                <a:lnTo>
                  <a:pt x="1744" y="1207"/>
                </a:lnTo>
                <a:lnTo>
                  <a:pt x="1756" y="1194"/>
                </a:lnTo>
                <a:lnTo>
                  <a:pt x="1769" y="1183"/>
                </a:lnTo>
                <a:lnTo>
                  <a:pt x="1775" y="1178"/>
                </a:lnTo>
                <a:lnTo>
                  <a:pt x="1782" y="1174"/>
                </a:lnTo>
                <a:lnTo>
                  <a:pt x="1788" y="1170"/>
                </a:lnTo>
                <a:lnTo>
                  <a:pt x="1796" y="1168"/>
                </a:lnTo>
                <a:lnTo>
                  <a:pt x="1796" y="1168"/>
                </a:lnTo>
                <a:lnTo>
                  <a:pt x="1789" y="1179"/>
                </a:lnTo>
                <a:lnTo>
                  <a:pt x="1783" y="1190"/>
                </a:lnTo>
                <a:lnTo>
                  <a:pt x="1767" y="1210"/>
                </a:lnTo>
                <a:lnTo>
                  <a:pt x="1750" y="1229"/>
                </a:lnTo>
                <a:lnTo>
                  <a:pt x="1733" y="1248"/>
                </a:lnTo>
                <a:lnTo>
                  <a:pt x="1715" y="1266"/>
                </a:lnTo>
                <a:lnTo>
                  <a:pt x="1699" y="1285"/>
                </a:lnTo>
                <a:lnTo>
                  <a:pt x="1693" y="1295"/>
                </a:lnTo>
                <a:lnTo>
                  <a:pt x="1687" y="1305"/>
                </a:lnTo>
                <a:lnTo>
                  <a:pt x="1681" y="1315"/>
                </a:lnTo>
                <a:lnTo>
                  <a:pt x="1677" y="1326"/>
                </a:lnTo>
                <a:lnTo>
                  <a:pt x="1677" y="1326"/>
                </a:lnTo>
                <a:close/>
                <a:moveTo>
                  <a:pt x="2345" y="644"/>
                </a:moveTo>
                <a:lnTo>
                  <a:pt x="2345" y="644"/>
                </a:lnTo>
                <a:lnTo>
                  <a:pt x="2309" y="690"/>
                </a:lnTo>
                <a:lnTo>
                  <a:pt x="2271" y="735"/>
                </a:lnTo>
                <a:lnTo>
                  <a:pt x="2254" y="757"/>
                </a:lnTo>
                <a:lnTo>
                  <a:pt x="2238" y="781"/>
                </a:lnTo>
                <a:lnTo>
                  <a:pt x="2224" y="803"/>
                </a:lnTo>
                <a:lnTo>
                  <a:pt x="2212" y="826"/>
                </a:lnTo>
                <a:lnTo>
                  <a:pt x="2212" y="826"/>
                </a:lnTo>
                <a:lnTo>
                  <a:pt x="2201" y="836"/>
                </a:lnTo>
                <a:lnTo>
                  <a:pt x="2190" y="848"/>
                </a:lnTo>
                <a:lnTo>
                  <a:pt x="2179" y="861"/>
                </a:lnTo>
                <a:lnTo>
                  <a:pt x="2169" y="874"/>
                </a:lnTo>
                <a:lnTo>
                  <a:pt x="2160" y="888"/>
                </a:lnTo>
                <a:lnTo>
                  <a:pt x="2151" y="902"/>
                </a:lnTo>
                <a:lnTo>
                  <a:pt x="2135" y="931"/>
                </a:lnTo>
                <a:lnTo>
                  <a:pt x="2135" y="931"/>
                </a:lnTo>
                <a:lnTo>
                  <a:pt x="2103" y="963"/>
                </a:lnTo>
                <a:lnTo>
                  <a:pt x="2072" y="996"/>
                </a:lnTo>
                <a:lnTo>
                  <a:pt x="2042" y="1030"/>
                </a:lnTo>
                <a:lnTo>
                  <a:pt x="2012" y="1064"/>
                </a:lnTo>
                <a:lnTo>
                  <a:pt x="1953" y="1137"/>
                </a:lnTo>
                <a:lnTo>
                  <a:pt x="1893" y="1210"/>
                </a:lnTo>
                <a:lnTo>
                  <a:pt x="1893" y="1210"/>
                </a:lnTo>
                <a:lnTo>
                  <a:pt x="1884" y="1222"/>
                </a:lnTo>
                <a:lnTo>
                  <a:pt x="1873" y="1233"/>
                </a:lnTo>
                <a:lnTo>
                  <a:pt x="1848" y="1255"/>
                </a:lnTo>
                <a:lnTo>
                  <a:pt x="1823" y="1277"/>
                </a:lnTo>
                <a:lnTo>
                  <a:pt x="1810" y="1290"/>
                </a:lnTo>
                <a:lnTo>
                  <a:pt x="1796" y="1304"/>
                </a:lnTo>
                <a:lnTo>
                  <a:pt x="1796" y="1304"/>
                </a:lnTo>
                <a:lnTo>
                  <a:pt x="1773" y="1329"/>
                </a:lnTo>
                <a:lnTo>
                  <a:pt x="1760" y="1343"/>
                </a:lnTo>
                <a:lnTo>
                  <a:pt x="1747" y="1358"/>
                </a:lnTo>
                <a:lnTo>
                  <a:pt x="1733" y="1371"/>
                </a:lnTo>
                <a:lnTo>
                  <a:pt x="1718" y="1381"/>
                </a:lnTo>
                <a:lnTo>
                  <a:pt x="1711" y="1386"/>
                </a:lnTo>
                <a:lnTo>
                  <a:pt x="1704" y="1389"/>
                </a:lnTo>
                <a:lnTo>
                  <a:pt x="1697" y="1391"/>
                </a:lnTo>
                <a:lnTo>
                  <a:pt x="1691" y="1392"/>
                </a:lnTo>
                <a:lnTo>
                  <a:pt x="1691" y="1392"/>
                </a:lnTo>
                <a:lnTo>
                  <a:pt x="1682" y="1392"/>
                </a:lnTo>
                <a:lnTo>
                  <a:pt x="1674" y="1391"/>
                </a:lnTo>
                <a:lnTo>
                  <a:pt x="1666" y="1388"/>
                </a:lnTo>
                <a:lnTo>
                  <a:pt x="1658" y="1385"/>
                </a:lnTo>
                <a:lnTo>
                  <a:pt x="1643" y="1377"/>
                </a:lnTo>
                <a:lnTo>
                  <a:pt x="1635" y="1374"/>
                </a:lnTo>
                <a:lnTo>
                  <a:pt x="1628" y="1372"/>
                </a:lnTo>
                <a:lnTo>
                  <a:pt x="1628" y="1372"/>
                </a:lnTo>
                <a:lnTo>
                  <a:pt x="1607" y="1367"/>
                </a:lnTo>
                <a:lnTo>
                  <a:pt x="1587" y="1364"/>
                </a:lnTo>
                <a:lnTo>
                  <a:pt x="1567" y="1362"/>
                </a:lnTo>
                <a:lnTo>
                  <a:pt x="1557" y="1360"/>
                </a:lnTo>
                <a:lnTo>
                  <a:pt x="1547" y="1357"/>
                </a:lnTo>
                <a:lnTo>
                  <a:pt x="1547" y="1357"/>
                </a:lnTo>
                <a:lnTo>
                  <a:pt x="1521" y="1349"/>
                </a:lnTo>
                <a:lnTo>
                  <a:pt x="1495" y="1340"/>
                </a:lnTo>
                <a:lnTo>
                  <a:pt x="1469" y="1330"/>
                </a:lnTo>
                <a:lnTo>
                  <a:pt x="1444" y="1319"/>
                </a:lnTo>
                <a:lnTo>
                  <a:pt x="1394" y="1297"/>
                </a:lnTo>
                <a:lnTo>
                  <a:pt x="1345" y="1272"/>
                </a:lnTo>
                <a:lnTo>
                  <a:pt x="1296" y="1248"/>
                </a:lnTo>
                <a:lnTo>
                  <a:pt x="1247" y="1224"/>
                </a:lnTo>
                <a:lnTo>
                  <a:pt x="1197" y="1201"/>
                </a:lnTo>
                <a:lnTo>
                  <a:pt x="1173" y="1192"/>
                </a:lnTo>
                <a:lnTo>
                  <a:pt x="1148" y="1182"/>
                </a:lnTo>
                <a:lnTo>
                  <a:pt x="1148" y="1182"/>
                </a:lnTo>
                <a:lnTo>
                  <a:pt x="1147" y="1186"/>
                </a:lnTo>
                <a:lnTo>
                  <a:pt x="1146" y="1191"/>
                </a:lnTo>
                <a:lnTo>
                  <a:pt x="1145" y="1201"/>
                </a:lnTo>
                <a:lnTo>
                  <a:pt x="1144" y="1212"/>
                </a:lnTo>
                <a:lnTo>
                  <a:pt x="1143" y="1216"/>
                </a:lnTo>
                <a:lnTo>
                  <a:pt x="1142" y="1221"/>
                </a:lnTo>
                <a:lnTo>
                  <a:pt x="1142" y="1221"/>
                </a:lnTo>
                <a:lnTo>
                  <a:pt x="1169" y="1221"/>
                </a:lnTo>
                <a:lnTo>
                  <a:pt x="1169" y="1221"/>
                </a:lnTo>
                <a:lnTo>
                  <a:pt x="1189" y="1235"/>
                </a:lnTo>
                <a:lnTo>
                  <a:pt x="1209" y="1249"/>
                </a:lnTo>
                <a:lnTo>
                  <a:pt x="1230" y="1261"/>
                </a:lnTo>
                <a:lnTo>
                  <a:pt x="1252" y="1273"/>
                </a:lnTo>
                <a:lnTo>
                  <a:pt x="1274" y="1286"/>
                </a:lnTo>
                <a:lnTo>
                  <a:pt x="1297" y="1297"/>
                </a:lnTo>
                <a:lnTo>
                  <a:pt x="1344" y="1319"/>
                </a:lnTo>
                <a:lnTo>
                  <a:pt x="1344" y="1319"/>
                </a:lnTo>
                <a:lnTo>
                  <a:pt x="1358" y="1325"/>
                </a:lnTo>
                <a:lnTo>
                  <a:pt x="1372" y="1329"/>
                </a:lnTo>
                <a:lnTo>
                  <a:pt x="1400" y="1336"/>
                </a:lnTo>
                <a:lnTo>
                  <a:pt x="1429" y="1345"/>
                </a:lnTo>
                <a:lnTo>
                  <a:pt x="1442" y="1349"/>
                </a:lnTo>
                <a:lnTo>
                  <a:pt x="1456" y="1354"/>
                </a:lnTo>
                <a:lnTo>
                  <a:pt x="1456" y="1354"/>
                </a:lnTo>
                <a:lnTo>
                  <a:pt x="1481" y="1364"/>
                </a:lnTo>
                <a:lnTo>
                  <a:pt x="1507" y="1376"/>
                </a:lnTo>
                <a:lnTo>
                  <a:pt x="1532" y="1388"/>
                </a:lnTo>
                <a:lnTo>
                  <a:pt x="1558" y="1400"/>
                </a:lnTo>
                <a:lnTo>
                  <a:pt x="1558" y="1400"/>
                </a:lnTo>
                <a:lnTo>
                  <a:pt x="1593" y="1413"/>
                </a:lnTo>
                <a:lnTo>
                  <a:pt x="1629" y="1428"/>
                </a:lnTo>
                <a:lnTo>
                  <a:pt x="1663" y="1440"/>
                </a:lnTo>
                <a:lnTo>
                  <a:pt x="1679" y="1445"/>
                </a:lnTo>
                <a:lnTo>
                  <a:pt x="1694" y="1448"/>
                </a:lnTo>
                <a:lnTo>
                  <a:pt x="1694" y="1448"/>
                </a:lnTo>
                <a:lnTo>
                  <a:pt x="1707" y="1441"/>
                </a:lnTo>
                <a:lnTo>
                  <a:pt x="1719" y="1433"/>
                </a:lnTo>
                <a:lnTo>
                  <a:pt x="1729" y="1423"/>
                </a:lnTo>
                <a:lnTo>
                  <a:pt x="1739" y="1412"/>
                </a:lnTo>
                <a:lnTo>
                  <a:pt x="1749" y="1403"/>
                </a:lnTo>
                <a:lnTo>
                  <a:pt x="1759" y="1393"/>
                </a:lnTo>
                <a:lnTo>
                  <a:pt x="1771" y="1385"/>
                </a:lnTo>
                <a:lnTo>
                  <a:pt x="1779" y="1381"/>
                </a:lnTo>
                <a:lnTo>
                  <a:pt x="1785" y="1378"/>
                </a:lnTo>
                <a:lnTo>
                  <a:pt x="1785" y="1378"/>
                </a:lnTo>
                <a:lnTo>
                  <a:pt x="1787" y="1371"/>
                </a:lnTo>
                <a:lnTo>
                  <a:pt x="1790" y="1364"/>
                </a:lnTo>
                <a:lnTo>
                  <a:pt x="1797" y="1352"/>
                </a:lnTo>
                <a:lnTo>
                  <a:pt x="1805" y="1342"/>
                </a:lnTo>
                <a:lnTo>
                  <a:pt x="1814" y="1332"/>
                </a:lnTo>
                <a:lnTo>
                  <a:pt x="1824" y="1322"/>
                </a:lnTo>
                <a:lnTo>
                  <a:pt x="1832" y="1312"/>
                </a:lnTo>
                <a:lnTo>
                  <a:pt x="1840" y="1300"/>
                </a:lnTo>
                <a:lnTo>
                  <a:pt x="1842" y="1295"/>
                </a:lnTo>
                <a:lnTo>
                  <a:pt x="1845" y="1287"/>
                </a:lnTo>
                <a:lnTo>
                  <a:pt x="1845" y="1287"/>
                </a:lnTo>
                <a:lnTo>
                  <a:pt x="1848" y="1288"/>
                </a:lnTo>
                <a:lnTo>
                  <a:pt x="1851" y="1288"/>
                </a:lnTo>
                <a:lnTo>
                  <a:pt x="1855" y="1287"/>
                </a:lnTo>
                <a:lnTo>
                  <a:pt x="1857" y="1286"/>
                </a:lnTo>
                <a:lnTo>
                  <a:pt x="1861" y="1281"/>
                </a:lnTo>
                <a:lnTo>
                  <a:pt x="1865" y="1274"/>
                </a:lnTo>
                <a:lnTo>
                  <a:pt x="1871" y="1268"/>
                </a:lnTo>
                <a:lnTo>
                  <a:pt x="1875" y="1261"/>
                </a:lnTo>
                <a:lnTo>
                  <a:pt x="1878" y="1259"/>
                </a:lnTo>
                <a:lnTo>
                  <a:pt x="1881" y="1257"/>
                </a:lnTo>
                <a:lnTo>
                  <a:pt x="1886" y="1256"/>
                </a:lnTo>
                <a:lnTo>
                  <a:pt x="1890" y="1256"/>
                </a:lnTo>
                <a:lnTo>
                  <a:pt x="1890" y="1256"/>
                </a:lnTo>
                <a:lnTo>
                  <a:pt x="1898" y="1244"/>
                </a:lnTo>
                <a:lnTo>
                  <a:pt x="1905" y="1234"/>
                </a:lnTo>
                <a:lnTo>
                  <a:pt x="1922" y="1214"/>
                </a:lnTo>
                <a:lnTo>
                  <a:pt x="1938" y="1194"/>
                </a:lnTo>
                <a:lnTo>
                  <a:pt x="1947" y="1183"/>
                </a:lnTo>
                <a:lnTo>
                  <a:pt x="1953" y="1171"/>
                </a:lnTo>
                <a:lnTo>
                  <a:pt x="1953" y="1171"/>
                </a:lnTo>
                <a:lnTo>
                  <a:pt x="1967" y="1162"/>
                </a:lnTo>
                <a:lnTo>
                  <a:pt x="1979" y="1151"/>
                </a:lnTo>
                <a:lnTo>
                  <a:pt x="1991" y="1140"/>
                </a:lnTo>
                <a:lnTo>
                  <a:pt x="2002" y="1129"/>
                </a:lnTo>
                <a:lnTo>
                  <a:pt x="2013" y="1116"/>
                </a:lnTo>
                <a:lnTo>
                  <a:pt x="2024" y="1103"/>
                </a:lnTo>
                <a:lnTo>
                  <a:pt x="2043" y="1076"/>
                </a:lnTo>
                <a:lnTo>
                  <a:pt x="2081" y="1022"/>
                </a:lnTo>
                <a:lnTo>
                  <a:pt x="2100" y="995"/>
                </a:lnTo>
                <a:lnTo>
                  <a:pt x="2121" y="969"/>
                </a:lnTo>
                <a:lnTo>
                  <a:pt x="2121" y="969"/>
                </a:lnTo>
                <a:lnTo>
                  <a:pt x="2133" y="955"/>
                </a:lnTo>
                <a:lnTo>
                  <a:pt x="2147" y="943"/>
                </a:lnTo>
                <a:lnTo>
                  <a:pt x="2174" y="918"/>
                </a:lnTo>
                <a:lnTo>
                  <a:pt x="2187" y="905"/>
                </a:lnTo>
                <a:lnTo>
                  <a:pt x="2198" y="891"/>
                </a:lnTo>
                <a:lnTo>
                  <a:pt x="2208" y="876"/>
                </a:lnTo>
                <a:lnTo>
                  <a:pt x="2212" y="868"/>
                </a:lnTo>
                <a:lnTo>
                  <a:pt x="2216" y="860"/>
                </a:lnTo>
                <a:lnTo>
                  <a:pt x="2216" y="860"/>
                </a:lnTo>
                <a:lnTo>
                  <a:pt x="2229" y="848"/>
                </a:lnTo>
                <a:lnTo>
                  <a:pt x="2242" y="835"/>
                </a:lnTo>
                <a:lnTo>
                  <a:pt x="2254" y="821"/>
                </a:lnTo>
                <a:lnTo>
                  <a:pt x="2266" y="807"/>
                </a:lnTo>
                <a:lnTo>
                  <a:pt x="2289" y="776"/>
                </a:lnTo>
                <a:lnTo>
                  <a:pt x="2314" y="745"/>
                </a:lnTo>
                <a:lnTo>
                  <a:pt x="2314" y="745"/>
                </a:lnTo>
                <a:lnTo>
                  <a:pt x="2335" y="718"/>
                </a:lnTo>
                <a:lnTo>
                  <a:pt x="2355" y="692"/>
                </a:lnTo>
                <a:lnTo>
                  <a:pt x="2387" y="644"/>
                </a:lnTo>
                <a:lnTo>
                  <a:pt x="2387" y="644"/>
                </a:lnTo>
                <a:lnTo>
                  <a:pt x="2401" y="624"/>
                </a:lnTo>
                <a:lnTo>
                  <a:pt x="2407" y="616"/>
                </a:lnTo>
                <a:lnTo>
                  <a:pt x="2411" y="607"/>
                </a:lnTo>
                <a:lnTo>
                  <a:pt x="2414" y="599"/>
                </a:lnTo>
                <a:lnTo>
                  <a:pt x="2414" y="593"/>
                </a:lnTo>
                <a:lnTo>
                  <a:pt x="2414" y="589"/>
                </a:lnTo>
                <a:lnTo>
                  <a:pt x="2411" y="585"/>
                </a:lnTo>
                <a:lnTo>
                  <a:pt x="2409" y="579"/>
                </a:lnTo>
                <a:lnTo>
                  <a:pt x="2406" y="575"/>
                </a:lnTo>
                <a:lnTo>
                  <a:pt x="2401" y="570"/>
                </a:lnTo>
                <a:lnTo>
                  <a:pt x="2401" y="570"/>
                </a:lnTo>
                <a:lnTo>
                  <a:pt x="2398" y="571"/>
                </a:lnTo>
                <a:lnTo>
                  <a:pt x="2393" y="571"/>
                </a:lnTo>
                <a:lnTo>
                  <a:pt x="2386" y="569"/>
                </a:lnTo>
                <a:lnTo>
                  <a:pt x="2379" y="568"/>
                </a:lnTo>
                <a:lnTo>
                  <a:pt x="2377" y="569"/>
                </a:lnTo>
                <a:lnTo>
                  <a:pt x="2376" y="570"/>
                </a:lnTo>
                <a:lnTo>
                  <a:pt x="2376" y="570"/>
                </a:lnTo>
                <a:lnTo>
                  <a:pt x="2379" y="573"/>
                </a:lnTo>
                <a:lnTo>
                  <a:pt x="2381" y="577"/>
                </a:lnTo>
                <a:lnTo>
                  <a:pt x="2383" y="582"/>
                </a:lnTo>
                <a:lnTo>
                  <a:pt x="2383" y="586"/>
                </a:lnTo>
                <a:lnTo>
                  <a:pt x="2381" y="591"/>
                </a:lnTo>
                <a:lnTo>
                  <a:pt x="2379" y="595"/>
                </a:lnTo>
                <a:lnTo>
                  <a:pt x="2374" y="606"/>
                </a:lnTo>
                <a:lnTo>
                  <a:pt x="2368" y="616"/>
                </a:lnTo>
                <a:lnTo>
                  <a:pt x="2359" y="626"/>
                </a:lnTo>
                <a:lnTo>
                  <a:pt x="2345" y="644"/>
                </a:lnTo>
                <a:lnTo>
                  <a:pt x="2345" y="644"/>
                </a:lnTo>
                <a:close/>
                <a:moveTo>
                  <a:pt x="148" y="721"/>
                </a:moveTo>
                <a:lnTo>
                  <a:pt x="148" y="721"/>
                </a:lnTo>
                <a:lnTo>
                  <a:pt x="159" y="724"/>
                </a:lnTo>
                <a:lnTo>
                  <a:pt x="172" y="727"/>
                </a:lnTo>
                <a:lnTo>
                  <a:pt x="197" y="731"/>
                </a:lnTo>
                <a:lnTo>
                  <a:pt x="225" y="735"/>
                </a:lnTo>
                <a:lnTo>
                  <a:pt x="253" y="738"/>
                </a:lnTo>
                <a:lnTo>
                  <a:pt x="280" y="741"/>
                </a:lnTo>
                <a:lnTo>
                  <a:pt x="306" y="745"/>
                </a:lnTo>
                <a:lnTo>
                  <a:pt x="318" y="749"/>
                </a:lnTo>
                <a:lnTo>
                  <a:pt x="330" y="753"/>
                </a:lnTo>
                <a:lnTo>
                  <a:pt x="341" y="757"/>
                </a:lnTo>
                <a:lnTo>
                  <a:pt x="350" y="762"/>
                </a:lnTo>
                <a:lnTo>
                  <a:pt x="350" y="762"/>
                </a:lnTo>
                <a:lnTo>
                  <a:pt x="339" y="765"/>
                </a:lnTo>
                <a:lnTo>
                  <a:pt x="326" y="766"/>
                </a:lnTo>
                <a:lnTo>
                  <a:pt x="314" y="767"/>
                </a:lnTo>
                <a:lnTo>
                  <a:pt x="302" y="767"/>
                </a:lnTo>
                <a:lnTo>
                  <a:pt x="278" y="765"/>
                </a:lnTo>
                <a:lnTo>
                  <a:pt x="252" y="761"/>
                </a:lnTo>
                <a:lnTo>
                  <a:pt x="199" y="753"/>
                </a:lnTo>
                <a:lnTo>
                  <a:pt x="170" y="750"/>
                </a:lnTo>
                <a:lnTo>
                  <a:pt x="140" y="749"/>
                </a:lnTo>
                <a:lnTo>
                  <a:pt x="140" y="749"/>
                </a:lnTo>
                <a:lnTo>
                  <a:pt x="140" y="753"/>
                </a:lnTo>
                <a:lnTo>
                  <a:pt x="140" y="757"/>
                </a:lnTo>
                <a:lnTo>
                  <a:pt x="143" y="760"/>
                </a:lnTo>
                <a:lnTo>
                  <a:pt x="144" y="764"/>
                </a:lnTo>
                <a:lnTo>
                  <a:pt x="149" y="768"/>
                </a:lnTo>
                <a:lnTo>
                  <a:pt x="157" y="771"/>
                </a:lnTo>
                <a:lnTo>
                  <a:pt x="164" y="773"/>
                </a:lnTo>
                <a:lnTo>
                  <a:pt x="172" y="774"/>
                </a:lnTo>
                <a:lnTo>
                  <a:pt x="185" y="776"/>
                </a:lnTo>
                <a:lnTo>
                  <a:pt x="185" y="776"/>
                </a:lnTo>
                <a:lnTo>
                  <a:pt x="259" y="790"/>
                </a:lnTo>
                <a:lnTo>
                  <a:pt x="329" y="802"/>
                </a:lnTo>
                <a:lnTo>
                  <a:pt x="395" y="813"/>
                </a:lnTo>
                <a:lnTo>
                  <a:pt x="427" y="819"/>
                </a:lnTo>
                <a:lnTo>
                  <a:pt x="458" y="826"/>
                </a:lnTo>
                <a:lnTo>
                  <a:pt x="458" y="826"/>
                </a:lnTo>
                <a:lnTo>
                  <a:pt x="485" y="833"/>
                </a:lnTo>
                <a:lnTo>
                  <a:pt x="510" y="842"/>
                </a:lnTo>
                <a:lnTo>
                  <a:pt x="559" y="860"/>
                </a:lnTo>
                <a:lnTo>
                  <a:pt x="585" y="868"/>
                </a:lnTo>
                <a:lnTo>
                  <a:pt x="611" y="875"/>
                </a:lnTo>
                <a:lnTo>
                  <a:pt x="639" y="881"/>
                </a:lnTo>
                <a:lnTo>
                  <a:pt x="653" y="883"/>
                </a:lnTo>
                <a:lnTo>
                  <a:pt x="669" y="885"/>
                </a:lnTo>
                <a:lnTo>
                  <a:pt x="669" y="885"/>
                </a:lnTo>
                <a:lnTo>
                  <a:pt x="670" y="879"/>
                </a:lnTo>
                <a:lnTo>
                  <a:pt x="673" y="875"/>
                </a:lnTo>
                <a:lnTo>
                  <a:pt x="678" y="867"/>
                </a:lnTo>
                <a:lnTo>
                  <a:pt x="684" y="861"/>
                </a:lnTo>
                <a:lnTo>
                  <a:pt x="690" y="853"/>
                </a:lnTo>
                <a:lnTo>
                  <a:pt x="690" y="853"/>
                </a:lnTo>
                <a:lnTo>
                  <a:pt x="683" y="849"/>
                </a:lnTo>
                <a:lnTo>
                  <a:pt x="677" y="846"/>
                </a:lnTo>
                <a:lnTo>
                  <a:pt x="662" y="841"/>
                </a:lnTo>
                <a:lnTo>
                  <a:pt x="647" y="837"/>
                </a:lnTo>
                <a:lnTo>
                  <a:pt x="630" y="834"/>
                </a:lnTo>
                <a:lnTo>
                  <a:pt x="596" y="830"/>
                </a:lnTo>
                <a:lnTo>
                  <a:pt x="577" y="827"/>
                </a:lnTo>
                <a:lnTo>
                  <a:pt x="560" y="821"/>
                </a:lnTo>
                <a:lnTo>
                  <a:pt x="560" y="821"/>
                </a:lnTo>
                <a:lnTo>
                  <a:pt x="571" y="818"/>
                </a:lnTo>
                <a:lnTo>
                  <a:pt x="583" y="815"/>
                </a:lnTo>
                <a:lnTo>
                  <a:pt x="596" y="813"/>
                </a:lnTo>
                <a:lnTo>
                  <a:pt x="611" y="813"/>
                </a:lnTo>
                <a:lnTo>
                  <a:pt x="626" y="813"/>
                </a:lnTo>
                <a:lnTo>
                  <a:pt x="641" y="814"/>
                </a:lnTo>
                <a:lnTo>
                  <a:pt x="654" y="816"/>
                </a:lnTo>
                <a:lnTo>
                  <a:pt x="669" y="818"/>
                </a:lnTo>
                <a:lnTo>
                  <a:pt x="669" y="818"/>
                </a:lnTo>
                <a:lnTo>
                  <a:pt x="678" y="821"/>
                </a:lnTo>
                <a:lnTo>
                  <a:pt x="687" y="825"/>
                </a:lnTo>
                <a:lnTo>
                  <a:pt x="702" y="832"/>
                </a:lnTo>
                <a:lnTo>
                  <a:pt x="709" y="834"/>
                </a:lnTo>
                <a:lnTo>
                  <a:pt x="715" y="835"/>
                </a:lnTo>
                <a:lnTo>
                  <a:pt x="719" y="835"/>
                </a:lnTo>
                <a:lnTo>
                  <a:pt x="722" y="833"/>
                </a:lnTo>
                <a:lnTo>
                  <a:pt x="725" y="832"/>
                </a:lnTo>
                <a:lnTo>
                  <a:pt x="728" y="829"/>
                </a:lnTo>
                <a:lnTo>
                  <a:pt x="728" y="829"/>
                </a:lnTo>
                <a:lnTo>
                  <a:pt x="720" y="821"/>
                </a:lnTo>
                <a:lnTo>
                  <a:pt x="711" y="815"/>
                </a:lnTo>
                <a:lnTo>
                  <a:pt x="692" y="803"/>
                </a:lnTo>
                <a:lnTo>
                  <a:pt x="670" y="792"/>
                </a:lnTo>
                <a:lnTo>
                  <a:pt x="647" y="784"/>
                </a:lnTo>
                <a:lnTo>
                  <a:pt x="623" y="776"/>
                </a:lnTo>
                <a:lnTo>
                  <a:pt x="598" y="770"/>
                </a:lnTo>
                <a:lnTo>
                  <a:pt x="572" y="766"/>
                </a:lnTo>
                <a:lnTo>
                  <a:pt x="546" y="762"/>
                </a:lnTo>
                <a:lnTo>
                  <a:pt x="546" y="762"/>
                </a:lnTo>
                <a:lnTo>
                  <a:pt x="540" y="762"/>
                </a:lnTo>
                <a:lnTo>
                  <a:pt x="533" y="762"/>
                </a:lnTo>
                <a:lnTo>
                  <a:pt x="517" y="764"/>
                </a:lnTo>
                <a:lnTo>
                  <a:pt x="510" y="764"/>
                </a:lnTo>
                <a:lnTo>
                  <a:pt x="503" y="761"/>
                </a:lnTo>
                <a:lnTo>
                  <a:pt x="500" y="760"/>
                </a:lnTo>
                <a:lnTo>
                  <a:pt x="498" y="758"/>
                </a:lnTo>
                <a:lnTo>
                  <a:pt x="496" y="755"/>
                </a:lnTo>
                <a:lnTo>
                  <a:pt x="494" y="752"/>
                </a:lnTo>
                <a:lnTo>
                  <a:pt x="494" y="752"/>
                </a:lnTo>
                <a:lnTo>
                  <a:pt x="514" y="750"/>
                </a:lnTo>
                <a:lnTo>
                  <a:pt x="533" y="749"/>
                </a:lnTo>
                <a:lnTo>
                  <a:pt x="553" y="749"/>
                </a:lnTo>
                <a:lnTo>
                  <a:pt x="571" y="750"/>
                </a:lnTo>
                <a:lnTo>
                  <a:pt x="589" y="752"/>
                </a:lnTo>
                <a:lnTo>
                  <a:pt x="606" y="754"/>
                </a:lnTo>
                <a:lnTo>
                  <a:pt x="623" y="758"/>
                </a:lnTo>
                <a:lnTo>
                  <a:pt x="639" y="762"/>
                </a:lnTo>
                <a:lnTo>
                  <a:pt x="656" y="768"/>
                </a:lnTo>
                <a:lnTo>
                  <a:pt x="672" y="773"/>
                </a:lnTo>
                <a:lnTo>
                  <a:pt x="702" y="785"/>
                </a:lnTo>
                <a:lnTo>
                  <a:pt x="729" y="798"/>
                </a:lnTo>
                <a:lnTo>
                  <a:pt x="756" y="812"/>
                </a:lnTo>
                <a:lnTo>
                  <a:pt x="756" y="812"/>
                </a:lnTo>
                <a:lnTo>
                  <a:pt x="763" y="809"/>
                </a:lnTo>
                <a:lnTo>
                  <a:pt x="769" y="806"/>
                </a:lnTo>
                <a:lnTo>
                  <a:pt x="784" y="804"/>
                </a:lnTo>
                <a:lnTo>
                  <a:pt x="798" y="802"/>
                </a:lnTo>
                <a:lnTo>
                  <a:pt x="802" y="800"/>
                </a:lnTo>
                <a:lnTo>
                  <a:pt x="805" y="798"/>
                </a:lnTo>
                <a:lnTo>
                  <a:pt x="805" y="798"/>
                </a:lnTo>
                <a:lnTo>
                  <a:pt x="804" y="790"/>
                </a:lnTo>
                <a:lnTo>
                  <a:pt x="801" y="785"/>
                </a:lnTo>
                <a:lnTo>
                  <a:pt x="797" y="781"/>
                </a:lnTo>
                <a:lnTo>
                  <a:pt x="794" y="776"/>
                </a:lnTo>
                <a:lnTo>
                  <a:pt x="789" y="772"/>
                </a:lnTo>
                <a:lnTo>
                  <a:pt x="785" y="768"/>
                </a:lnTo>
                <a:lnTo>
                  <a:pt x="782" y="762"/>
                </a:lnTo>
                <a:lnTo>
                  <a:pt x="781" y="755"/>
                </a:lnTo>
                <a:lnTo>
                  <a:pt x="781" y="755"/>
                </a:lnTo>
                <a:lnTo>
                  <a:pt x="764" y="744"/>
                </a:lnTo>
                <a:lnTo>
                  <a:pt x="747" y="735"/>
                </a:lnTo>
                <a:lnTo>
                  <a:pt x="728" y="725"/>
                </a:lnTo>
                <a:lnTo>
                  <a:pt x="710" y="716"/>
                </a:lnTo>
                <a:lnTo>
                  <a:pt x="692" y="709"/>
                </a:lnTo>
                <a:lnTo>
                  <a:pt x="674" y="701"/>
                </a:lnTo>
                <a:lnTo>
                  <a:pt x="654" y="696"/>
                </a:lnTo>
                <a:lnTo>
                  <a:pt x="636" y="690"/>
                </a:lnTo>
                <a:lnTo>
                  <a:pt x="597" y="680"/>
                </a:lnTo>
                <a:lnTo>
                  <a:pt x="557" y="674"/>
                </a:lnTo>
                <a:lnTo>
                  <a:pt x="517" y="667"/>
                </a:lnTo>
                <a:lnTo>
                  <a:pt x="476" y="663"/>
                </a:lnTo>
                <a:lnTo>
                  <a:pt x="435" y="660"/>
                </a:lnTo>
                <a:lnTo>
                  <a:pt x="392" y="658"/>
                </a:lnTo>
                <a:lnTo>
                  <a:pt x="306" y="653"/>
                </a:lnTo>
                <a:lnTo>
                  <a:pt x="263" y="651"/>
                </a:lnTo>
                <a:lnTo>
                  <a:pt x="219" y="649"/>
                </a:lnTo>
                <a:lnTo>
                  <a:pt x="175" y="645"/>
                </a:lnTo>
                <a:lnTo>
                  <a:pt x="130" y="639"/>
                </a:lnTo>
                <a:lnTo>
                  <a:pt x="130" y="639"/>
                </a:lnTo>
                <a:lnTo>
                  <a:pt x="134" y="654"/>
                </a:lnTo>
                <a:lnTo>
                  <a:pt x="136" y="668"/>
                </a:lnTo>
                <a:lnTo>
                  <a:pt x="140" y="692"/>
                </a:lnTo>
                <a:lnTo>
                  <a:pt x="140" y="692"/>
                </a:lnTo>
                <a:lnTo>
                  <a:pt x="142" y="686"/>
                </a:lnTo>
                <a:lnTo>
                  <a:pt x="144" y="683"/>
                </a:lnTo>
                <a:lnTo>
                  <a:pt x="147" y="680"/>
                </a:lnTo>
                <a:lnTo>
                  <a:pt x="151" y="678"/>
                </a:lnTo>
                <a:lnTo>
                  <a:pt x="151" y="678"/>
                </a:lnTo>
                <a:lnTo>
                  <a:pt x="160" y="682"/>
                </a:lnTo>
                <a:lnTo>
                  <a:pt x="169" y="685"/>
                </a:lnTo>
                <a:lnTo>
                  <a:pt x="192" y="691"/>
                </a:lnTo>
                <a:lnTo>
                  <a:pt x="217" y="696"/>
                </a:lnTo>
                <a:lnTo>
                  <a:pt x="242" y="699"/>
                </a:lnTo>
                <a:lnTo>
                  <a:pt x="269" y="704"/>
                </a:lnTo>
                <a:lnTo>
                  <a:pt x="295" y="709"/>
                </a:lnTo>
                <a:lnTo>
                  <a:pt x="319" y="715"/>
                </a:lnTo>
                <a:lnTo>
                  <a:pt x="330" y="720"/>
                </a:lnTo>
                <a:lnTo>
                  <a:pt x="340" y="724"/>
                </a:lnTo>
                <a:lnTo>
                  <a:pt x="340" y="724"/>
                </a:lnTo>
                <a:lnTo>
                  <a:pt x="316" y="724"/>
                </a:lnTo>
                <a:lnTo>
                  <a:pt x="289" y="722"/>
                </a:lnTo>
                <a:lnTo>
                  <a:pt x="263" y="719"/>
                </a:lnTo>
                <a:lnTo>
                  <a:pt x="234" y="715"/>
                </a:lnTo>
                <a:lnTo>
                  <a:pt x="182" y="706"/>
                </a:lnTo>
                <a:lnTo>
                  <a:pt x="144" y="699"/>
                </a:lnTo>
                <a:lnTo>
                  <a:pt x="144" y="699"/>
                </a:lnTo>
                <a:lnTo>
                  <a:pt x="146" y="700"/>
                </a:lnTo>
                <a:lnTo>
                  <a:pt x="148" y="701"/>
                </a:lnTo>
                <a:lnTo>
                  <a:pt x="148" y="705"/>
                </a:lnTo>
                <a:lnTo>
                  <a:pt x="148" y="708"/>
                </a:lnTo>
                <a:lnTo>
                  <a:pt x="147" y="714"/>
                </a:lnTo>
                <a:lnTo>
                  <a:pt x="148" y="721"/>
                </a:lnTo>
                <a:lnTo>
                  <a:pt x="148" y="721"/>
                </a:lnTo>
                <a:close/>
                <a:moveTo>
                  <a:pt x="32" y="798"/>
                </a:moveTo>
                <a:lnTo>
                  <a:pt x="32" y="798"/>
                </a:lnTo>
                <a:lnTo>
                  <a:pt x="66" y="809"/>
                </a:lnTo>
                <a:lnTo>
                  <a:pt x="103" y="818"/>
                </a:lnTo>
                <a:lnTo>
                  <a:pt x="143" y="828"/>
                </a:lnTo>
                <a:lnTo>
                  <a:pt x="185" y="836"/>
                </a:lnTo>
                <a:lnTo>
                  <a:pt x="227" y="844"/>
                </a:lnTo>
                <a:lnTo>
                  <a:pt x="269" y="850"/>
                </a:lnTo>
                <a:lnTo>
                  <a:pt x="308" y="856"/>
                </a:lnTo>
                <a:lnTo>
                  <a:pt x="344" y="860"/>
                </a:lnTo>
                <a:lnTo>
                  <a:pt x="344" y="860"/>
                </a:lnTo>
                <a:lnTo>
                  <a:pt x="375" y="872"/>
                </a:lnTo>
                <a:lnTo>
                  <a:pt x="406" y="880"/>
                </a:lnTo>
                <a:lnTo>
                  <a:pt x="438" y="889"/>
                </a:lnTo>
                <a:lnTo>
                  <a:pt x="471" y="896"/>
                </a:lnTo>
                <a:lnTo>
                  <a:pt x="505" y="902"/>
                </a:lnTo>
                <a:lnTo>
                  <a:pt x="538" y="907"/>
                </a:lnTo>
                <a:lnTo>
                  <a:pt x="606" y="917"/>
                </a:lnTo>
                <a:lnTo>
                  <a:pt x="606" y="917"/>
                </a:lnTo>
                <a:lnTo>
                  <a:pt x="620" y="919"/>
                </a:lnTo>
                <a:lnTo>
                  <a:pt x="635" y="921"/>
                </a:lnTo>
                <a:lnTo>
                  <a:pt x="643" y="921"/>
                </a:lnTo>
                <a:lnTo>
                  <a:pt x="650" y="920"/>
                </a:lnTo>
                <a:lnTo>
                  <a:pt x="657" y="918"/>
                </a:lnTo>
                <a:lnTo>
                  <a:pt x="662" y="912"/>
                </a:lnTo>
                <a:lnTo>
                  <a:pt x="662" y="912"/>
                </a:lnTo>
                <a:lnTo>
                  <a:pt x="653" y="905"/>
                </a:lnTo>
                <a:lnTo>
                  <a:pt x="644" y="900"/>
                </a:lnTo>
                <a:lnTo>
                  <a:pt x="633" y="895"/>
                </a:lnTo>
                <a:lnTo>
                  <a:pt x="622" y="892"/>
                </a:lnTo>
                <a:lnTo>
                  <a:pt x="600" y="889"/>
                </a:lnTo>
                <a:lnTo>
                  <a:pt x="578" y="885"/>
                </a:lnTo>
                <a:lnTo>
                  <a:pt x="578" y="885"/>
                </a:lnTo>
                <a:lnTo>
                  <a:pt x="477" y="861"/>
                </a:lnTo>
                <a:lnTo>
                  <a:pt x="378" y="836"/>
                </a:lnTo>
                <a:lnTo>
                  <a:pt x="328" y="824"/>
                </a:lnTo>
                <a:lnTo>
                  <a:pt x="276" y="812"/>
                </a:lnTo>
                <a:lnTo>
                  <a:pt x="224" y="801"/>
                </a:lnTo>
                <a:lnTo>
                  <a:pt x="168" y="790"/>
                </a:lnTo>
                <a:lnTo>
                  <a:pt x="168" y="790"/>
                </a:lnTo>
                <a:lnTo>
                  <a:pt x="163" y="792"/>
                </a:lnTo>
                <a:lnTo>
                  <a:pt x="157" y="794"/>
                </a:lnTo>
                <a:lnTo>
                  <a:pt x="151" y="794"/>
                </a:lnTo>
                <a:lnTo>
                  <a:pt x="146" y="792"/>
                </a:lnTo>
                <a:lnTo>
                  <a:pt x="134" y="789"/>
                </a:lnTo>
                <a:lnTo>
                  <a:pt x="123" y="787"/>
                </a:lnTo>
                <a:lnTo>
                  <a:pt x="123" y="787"/>
                </a:lnTo>
                <a:lnTo>
                  <a:pt x="119" y="771"/>
                </a:lnTo>
                <a:lnTo>
                  <a:pt x="115" y="758"/>
                </a:lnTo>
                <a:lnTo>
                  <a:pt x="111" y="747"/>
                </a:lnTo>
                <a:lnTo>
                  <a:pt x="105" y="738"/>
                </a:lnTo>
                <a:lnTo>
                  <a:pt x="105" y="738"/>
                </a:lnTo>
                <a:lnTo>
                  <a:pt x="83" y="750"/>
                </a:lnTo>
                <a:lnTo>
                  <a:pt x="71" y="756"/>
                </a:lnTo>
                <a:lnTo>
                  <a:pt x="60" y="762"/>
                </a:lnTo>
                <a:lnTo>
                  <a:pt x="51" y="770"/>
                </a:lnTo>
                <a:lnTo>
                  <a:pt x="42" y="779"/>
                </a:lnTo>
                <a:lnTo>
                  <a:pt x="36" y="787"/>
                </a:lnTo>
                <a:lnTo>
                  <a:pt x="33" y="792"/>
                </a:lnTo>
                <a:lnTo>
                  <a:pt x="32" y="798"/>
                </a:lnTo>
                <a:lnTo>
                  <a:pt x="32" y="798"/>
                </a:lnTo>
                <a:close/>
                <a:moveTo>
                  <a:pt x="893" y="923"/>
                </a:moveTo>
                <a:lnTo>
                  <a:pt x="893" y="923"/>
                </a:lnTo>
                <a:lnTo>
                  <a:pt x="892" y="915"/>
                </a:lnTo>
                <a:lnTo>
                  <a:pt x="890" y="905"/>
                </a:lnTo>
                <a:lnTo>
                  <a:pt x="888" y="897"/>
                </a:lnTo>
                <a:lnTo>
                  <a:pt x="885" y="889"/>
                </a:lnTo>
                <a:lnTo>
                  <a:pt x="880" y="882"/>
                </a:lnTo>
                <a:lnTo>
                  <a:pt x="876" y="875"/>
                </a:lnTo>
                <a:lnTo>
                  <a:pt x="871" y="868"/>
                </a:lnTo>
                <a:lnTo>
                  <a:pt x="865" y="863"/>
                </a:lnTo>
                <a:lnTo>
                  <a:pt x="859" y="858"/>
                </a:lnTo>
                <a:lnTo>
                  <a:pt x="853" y="853"/>
                </a:lnTo>
                <a:lnTo>
                  <a:pt x="846" y="849"/>
                </a:lnTo>
                <a:lnTo>
                  <a:pt x="839" y="846"/>
                </a:lnTo>
                <a:lnTo>
                  <a:pt x="824" y="841"/>
                </a:lnTo>
                <a:lnTo>
                  <a:pt x="808" y="837"/>
                </a:lnTo>
                <a:lnTo>
                  <a:pt x="791" y="836"/>
                </a:lnTo>
                <a:lnTo>
                  <a:pt x="775" y="837"/>
                </a:lnTo>
                <a:lnTo>
                  <a:pt x="759" y="842"/>
                </a:lnTo>
                <a:lnTo>
                  <a:pt x="752" y="845"/>
                </a:lnTo>
                <a:lnTo>
                  <a:pt x="744" y="848"/>
                </a:lnTo>
                <a:lnTo>
                  <a:pt x="738" y="852"/>
                </a:lnTo>
                <a:lnTo>
                  <a:pt x="730" y="857"/>
                </a:lnTo>
                <a:lnTo>
                  <a:pt x="724" y="862"/>
                </a:lnTo>
                <a:lnTo>
                  <a:pt x="719" y="868"/>
                </a:lnTo>
                <a:lnTo>
                  <a:pt x="713" y="875"/>
                </a:lnTo>
                <a:lnTo>
                  <a:pt x="708" y="882"/>
                </a:lnTo>
                <a:lnTo>
                  <a:pt x="704" y="890"/>
                </a:lnTo>
                <a:lnTo>
                  <a:pt x="700" y="898"/>
                </a:lnTo>
                <a:lnTo>
                  <a:pt x="700" y="898"/>
                </a:lnTo>
                <a:lnTo>
                  <a:pt x="709" y="897"/>
                </a:lnTo>
                <a:lnTo>
                  <a:pt x="719" y="895"/>
                </a:lnTo>
                <a:lnTo>
                  <a:pt x="737" y="888"/>
                </a:lnTo>
                <a:lnTo>
                  <a:pt x="755" y="879"/>
                </a:lnTo>
                <a:lnTo>
                  <a:pt x="774" y="871"/>
                </a:lnTo>
                <a:lnTo>
                  <a:pt x="784" y="867"/>
                </a:lnTo>
                <a:lnTo>
                  <a:pt x="794" y="865"/>
                </a:lnTo>
                <a:lnTo>
                  <a:pt x="803" y="863"/>
                </a:lnTo>
                <a:lnTo>
                  <a:pt x="813" y="863"/>
                </a:lnTo>
                <a:lnTo>
                  <a:pt x="824" y="864"/>
                </a:lnTo>
                <a:lnTo>
                  <a:pt x="833" y="866"/>
                </a:lnTo>
                <a:lnTo>
                  <a:pt x="844" y="872"/>
                </a:lnTo>
                <a:lnTo>
                  <a:pt x="855" y="878"/>
                </a:lnTo>
                <a:lnTo>
                  <a:pt x="855" y="878"/>
                </a:lnTo>
                <a:lnTo>
                  <a:pt x="859" y="883"/>
                </a:lnTo>
                <a:lnTo>
                  <a:pt x="862" y="889"/>
                </a:lnTo>
                <a:lnTo>
                  <a:pt x="869" y="901"/>
                </a:lnTo>
                <a:lnTo>
                  <a:pt x="873" y="913"/>
                </a:lnTo>
                <a:lnTo>
                  <a:pt x="875" y="926"/>
                </a:lnTo>
                <a:lnTo>
                  <a:pt x="876" y="939"/>
                </a:lnTo>
                <a:lnTo>
                  <a:pt x="877" y="952"/>
                </a:lnTo>
                <a:lnTo>
                  <a:pt x="879" y="976"/>
                </a:lnTo>
                <a:lnTo>
                  <a:pt x="879" y="976"/>
                </a:lnTo>
                <a:lnTo>
                  <a:pt x="880" y="968"/>
                </a:lnTo>
                <a:lnTo>
                  <a:pt x="882" y="961"/>
                </a:lnTo>
                <a:lnTo>
                  <a:pt x="887" y="948"/>
                </a:lnTo>
                <a:lnTo>
                  <a:pt x="891" y="936"/>
                </a:lnTo>
                <a:lnTo>
                  <a:pt x="892" y="930"/>
                </a:lnTo>
                <a:lnTo>
                  <a:pt x="893" y="923"/>
                </a:lnTo>
                <a:lnTo>
                  <a:pt x="893" y="923"/>
                </a:lnTo>
                <a:close/>
                <a:moveTo>
                  <a:pt x="1435" y="1133"/>
                </a:moveTo>
                <a:lnTo>
                  <a:pt x="1435" y="1133"/>
                </a:lnTo>
                <a:lnTo>
                  <a:pt x="1414" y="1123"/>
                </a:lnTo>
                <a:lnTo>
                  <a:pt x="1391" y="1113"/>
                </a:lnTo>
                <a:lnTo>
                  <a:pt x="1370" y="1100"/>
                </a:lnTo>
                <a:lnTo>
                  <a:pt x="1348" y="1086"/>
                </a:lnTo>
                <a:lnTo>
                  <a:pt x="1327" y="1072"/>
                </a:lnTo>
                <a:lnTo>
                  <a:pt x="1305" y="1057"/>
                </a:lnTo>
                <a:lnTo>
                  <a:pt x="1267" y="1028"/>
                </a:lnTo>
                <a:lnTo>
                  <a:pt x="1267" y="1028"/>
                </a:lnTo>
                <a:lnTo>
                  <a:pt x="1208" y="984"/>
                </a:lnTo>
                <a:lnTo>
                  <a:pt x="1178" y="964"/>
                </a:lnTo>
                <a:lnTo>
                  <a:pt x="1148" y="944"/>
                </a:lnTo>
                <a:lnTo>
                  <a:pt x="1148" y="944"/>
                </a:lnTo>
                <a:lnTo>
                  <a:pt x="1122" y="927"/>
                </a:lnTo>
                <a:lnTo>
                  <a:pt x="1093" y="911"/>
                </a:lnTo>
                <a:lnTo>
                  <a:pt x="1065" y="895"/>
                </a:lnTo>
                <a:lnTo>
                  <a:pt x="1033" y="880"/>
                </a:lnTo>
                <a:lnTo>
                  <a:pt x="1017" y="874"/>
                </a:lnTo>
                <a:lnTo>
                  <a:pt x="1001" y="867"/>
                </a:lnTo>
                <a:lnTo>
                  <a:pt x="985" y="862"/>
                </a:lnTo>
                <a:lnTo>
                  <a:pt x="968" y="858"/>
                </a:lnTo>
                <a:lnTo>
                  <a:pt x="952" y="856"/>
                </a:lnTo>
                <a:lnTo>
                  <a:pt x="936" y="853"/>
                </a:lnTo>
                <a:lnTo>
                  <a:pt x="920" y="852"/>
                </a:lnTo>
                <a:lnTo>
                  <a:pt x="903" y="853"/>
                </a:lnTo>
                <a:lnTo>
                  <a:pt x="903" y="853"/>
                </a:lnTo>
                <a:lnTo>
                  <a:pt x="901" y="853"/>
                </a:lnTo>
                <a:lnTo>
                  <a:pt x="900" y="855"/>
                </a:lnTo>
                <a:lnTo>
                  <a:pt x="900" y="857"/>
                </a:lnTo>
                <a:lnTo>
                  <a:pt x="900" y="857"/>
                </a:lnTo>
                <a:lnTo>
                  <a:pt x="907" y="863"/>
                </a:lnTo>
                <a:lnTo>
                  <a:pt x="916" y="867"/>
                </a:lnTo>
                <a:lnTo>
                  <a:pt x="924" y="872"/>
                </a:lnTo>
                <a:lnTo>
                  <a:pt x="934" y="875"/>
                </a:lnTo>
                <a:lnTo>
                  <a:pt x="954" y="881"/>
                </a:lnTo>
                <a:lnTo>
                  <a:pt x="976" y="886"/>
                </a:lnTo>
                <a:lnTo>
                  <a:pt x="997" y="891"/>
                </a:lnTo>
                <a:lnTo>
                  <a:pt x="1017" y="897"/>
                </a:lnTo>
                <a:lnTo>
                  <a:pt x="1027" y="901"/>
                </a:lnTo>
                <a:lnTo>
                  <a:pt x="1036" y="905"/>
                </a:lnTo>
                <a:lnTo>
                  <a:pt x="1043" y="910"/>
                </a:lnTo>
                <a:lnTo>
                  <a:pt x="1051" y="917"/>
                </a:lnTo>
                <a:lnTo>
                  <a:pt x="1051" y="917"/>
                </a:lnTo>
                <a:lnTo>
                  <a:pt x="1044" y="919"/>
                </a:lnTo>
                <a:lnTo>
                  <a:pt x="1037" y="920"/>
                </a:lnTo>
                <a:lnTo>
                  <a:pt x="1029" y="920"/>
                </a:lnTo>
                <a:lnTo>
                  <a:pt x="1021" y="919"/>
                </a:lnTo>
                <a:lnTo>
                  <a:pt x="1002" y="913"/>
                </a:lnTo>
                <a:lnTo>
                  <a:pt x="984" y="908"/>
                </a:lnTo>
                <a:lnTo>
                  <a:pt x="966" y="903"/>
                </a:lnTo>
                <a:lnTo>
                  <a:pt x="957" y="902"/>
                </a:lnTo>
                <a:lnTo>
                  <a:pt x="949" y="901"/>
                </a:lnTo>
                <a:lnTo>
                  <a:pt x="940" y="902"/>
                </a:lnTo>
                <a:lnTo>
                  <a:pt x="933" y="904"/>
                </a:lnTo>
                <a:lnTo>
                  <a:pt x="926" y="907"/>
                </a:lnTo>
                <a:lnTo>
                  <a:pt x="921" y="912"/>
                </a:lnTo>
                <a:lnTo>
                  <a:pt x="921" y="912"/>
                </a:lnTo>
                <a:lnTo>
                  <a:pt x="976" y="928"/>
                </a:lnTo>
                <a:lnTo>
                  <a:pt x="1002" y="936"/>
                </a:lnTo>
                <a:lnTo>
                  <a:pt x="1027" y="943"/>
                </a:lnTo>
                <a:lnTo>
                  <a:pt x="1052" y="952"/>
                </a:lnTo>
                <a:lnTo>
                  <a:pt x="1075" y="962"/>
                </a:lnTo>
                <a:lnTo>
                  <a:pt x="1098" y="973"/>
                </a:lnTo>
                <a:lnTo>
                  <a:pt x="1120" y="986"/>
                </a:lnTo>
                <a:lnTo>
                  <a:pt x="1120" y="986"/>
                </a:lnTo>
                <a:lnTo>
                  <a:pt x="1134" y="996"/>
                </a:lnTo>
                <a:lnTo>
                  <a:pt x="1147" y="1007"/>
                </a:lnTo>
                <a:lnTo>
                  <a:pt x="1173" y="1029"/>
                </a:lnTo>
                <a:lnTo>
                  <a:pt x="1184" y="1041"/>
                </a:lnTo>
                <a:lnTo>
                  <a:pt x="1197" y="1052"/>
                </a:lnTo>
                <a:lnTo>
                  <a:pt x="1211" y="1061"/>
                </a:lnTo>
                <a:lnTo>
                  <a:pt x="1225" y="1070"/>
                </a:lnTo>
                <a:lnTo>
                  <a:pt x="1225" y="1070"/>
                </a:lnTo>
                <a:lnTo>
                  <a:pt x="1228" y="1076"/>
                </a:lnTo>
                <a:lnTo>
                  <a:pt x="1232" y="1082"/>
                </a:lnTo>
                <a:lnTo>
                  <a:pt x="1239" y="1094"/>
                </a:lnTo>
                <a:lnTo>
                  <a:pt x="1242" y="1100"/>
                </a:lnTo>
                <a:lnTo>
                  <a:pt x="1244" y="1106"/>
                </a:lnTo>
                <a:lnTo>
                  <a:pt x="1244" y="1113"/>
                </a:lnTo>
                <a:lnTo>
                  <a:pt x="1243" y="1119"/>
                </a:lnTo>
                <a:lnTo>
                  <a:pt x="1243" y="1119"/>
                </a:lnTo>
                <a:lnTo>
                  <a:pt x="1234" y="1119"/>
                </a:lnTo>
                <a:lnTo>
                  <a:pt x="1227" y="1117"/>
                </a:lnTo>
                <a:lnTo>
                  <a:pt x="1222" y="1113"/>
                </a:lnTo>
                <a:lnTo>
                  <a:pt x="1218" y="1107"/>
                </a:lnTo>
                <a:lnTo>
                  <a:pt x="1210" y="1097"/>
                </a:lnTo>
                <a:lnTo>
                  <a:pt x="1206" y="1091"/>
                </a:lnTo>
                <a:lnTo>
                  <a:pt x="1200" y="1088"/>
                </a:lnTo>
                <a:lnTo>
                  <a:pt x="1200" y="1088"/>
                </a:lnTo>
                <a:lnTo>
                  <a:pt x="1188" y="1103"/>
                </a:lnTo>
                <a:lnTo>
                  <a:pt x="1174" y="1120"/>
                </a:lnTo>
                <a:lnTo>
                  <a:pt x="1167" y="1130"/>
                </a:lnTo>
                <a:lnTo>
                  <a:pt x="1162" y="1139"/>
                </a:lnTo>
                <a:lnTo>
                  <a:pt x="1160" y="1148"/>
                </a:lnTo>
                <a:lnTo>
                  <a:pt x="1159" y="1153"/>
                </a:lnTo>
                <a:lnTo>
                  <a:pt x="1159" y="1158"/>
                </a:lnTo>
                <a:lnTo>
                  <a:pt x="1159" y="1158"/>
                </a:lnTo>
                <a:lnTo>
                  <a:pt x="1163" y="1158"/>
                </a:lnTo>
                <a:lnTo>
                  <a:pt x="1166" y="1158"/>
                </a:lnTo>
                <a:lnTo>
                  <a:pt x="1174" y="1160"/>
                </a:lnTo>
                <a:lnTo>
                  <a:pt x="1181" y="1164"/>
                </a:lnTo>
                <a:lnTo>
                  <a:pt x="1190" y="1168"/>
                </a:lnTo>
                <a:lnTo>
                  <a:pt x="1197" y="1174"/>
                </a:lnTo>
                <a:lnTo>
                  <a:pt x="1206" y="1178"/>
                </a:lnTo>
                <a:lnTo>
                  <a:pt x="1215" y="1181"/>
                </a:lnTo>
                <a:lnTo>
                  <a:pt x="1225" y="1182"/>
                </a:lnTo>
                <a:lnTo>
                  <a:pt x="1225" y="1182"/>
                </a:lnTo>
                <a:lnTo>
                  <a:pt x="1315" y="1228"/>
                </a:lnTo>
                <a:lnTo>
                  <a:pt x="1362" y="1251"/>
                </a:lnTo>
                <a:lnTo>
                  <a:pt x="1409" y="1273"/>
                </a:lnTo>
                <a:lnTo>
                  <a:pt x="1459" y="1295"/>
                </a:lnTo>
                <a:lnTo>
                  <a:pt x="1483" y="1304"/>
                </a:lnTo>
                <a:lnTo>
                  <a:pt x="1509" y="1314"/>
                </a:lnTo>
                <a:lnTo>
                  <a:pt x="1533" y="1322"/>
                </a:lnTo>
                <a:lnTo>
                  <a:pt x="1559" y="1330"/>
                </a:lnTo>
                <a:lnTo>
                  <a:pt x="1585" y="1337"/>
                </a:lnTo>
                <a:lnTo>
                  <a:pt x="1611" y="1343"/>
                </a:lnTo>
                <a:lnTo>
                  <a:pt x="1611" y="1343"/>
                </a:lnTo>
                <a:lnTo>
                  <a:pt x="1620" y="1346"/>
                </a:lnTo>
                <a:lnTo>
                  <a:pt x="1629" y="1347"/>
                </a:lnTo>
                <a:lnTo>
                  <a:pt x="1633" y="1347"/>
                </a:lnTo>
                <a:lnTo>
                  <a:pt x="1636" y="1347"/>
                </a:lnTo>
                <a:lnTo>
                  <a:pt x="1639" y="1346"/>
                </a:lnTo>
                <a:lnTo>
                  <a:pt x="1642" y="1343"/>
                </a:lnTo>
                <a:lnTo>
                  <a:pt x="1642" y="1343"/>
                </a:lnTo>
                <a:lnTo>
                  <a:pt x="1637" y="1339"/>
                </a:lnTo>
                <a:lnTo>
                  <a:pt x="1633" y="1334"/>
                </a:lnTo>
                <a:lnTo>
                  <a:pt x="1623" y="1327"/>
                </a:lnTo>
                <a:lnTo>
                  <a:pt x="1612" y="1321"/>
                </a:lnTo>
                <a:lnTo>
                  <a:pt x="1600" y="1317"/>
                </a:lnTo>
                <a:lnTo>
                  <a:pt x="1575" y="1312"/>
                </a:lnTo>
                <a:lnTo>
                  <a:pt x="1562" y="1309"/>
                </a:lnTo>
                <a:lnTo>
                  <a:pt x="1551" y="1304"/>
                </a:lnTo>
                <a:lnTo>
                  <a:pt x="1551" y="1304"/>
                </a:lnTo>
                <a:lnTo>
                  <a:pt x="1526" y="1296"/>
                </a:lnTo>
                <a:lnTo>
                  <a:pt x="1501" y="1286"/>
                </a:lnTo>
                <a:lnTo>
                  <a:pt x="1478" y="1276"/>
                </a:lnTo>
                <a:lnTo>
                  <a:pt x="1454" y="1266"/>
                </a:lnTo>
                <a:lnTo>
                  <a:pt x="1410" y="1244"/>
                </a:lnTo>
                <a:lnTo>
                  <a:pt x="1369" y="1221"/>
                </a:lnTo>
                <a:lnTo>
                  <a:pt x="1369" y="1221"/>
                </a:lnTo>
                <a:lnTo>
                  <a:pt x="1346" y="1209"/>
                </a:lnTo>
                <a:lnTo>
                  <a:pt x="1335" y="1203"/>
                </a:lnTo>
                <a:lnTo>
                  <a:pt x="1325" y="1196"/>
                </a:lnTo>
                <a:lnTo>
                  <a:pt x="1314" y="1190"/>
                </a:lnTo>
                <a:lnTo>
                  <a:pt x="1304" y="1181"/>
                </a:lnTo>
                <a:lnTo>
                  <a:pt x="1297" y="1173"/>
                </a:lnTo>
                <a:lnTo>
                  <a:pt x="1295" y="1167"/>
                </a:lnTo>
                <a:lnTo>
                  <a:pt x="1291" y="1161"/>
                </a:lnTo>
                <a:lnTo>
                  <a:pt x="1291" y="1161"/>
                </a:lnTo>
                <a:lnTo>
                  <a:pt x="1300" y="1163"/>
                </a:lnTo>
                <a:lnTo>
                  <a:pt x="1308" y="1165"/>
                </a:lnTo>
                <a:lnTo>
                  <a:pt x="1323" y="1170"/>
                </a:lnTo>
                <a:lnTo>
                  <a:pt x="1336" y="1178"/>
                </a:lnTo>
                <a:lnTo>
                  <a:pt x="1350" y="1186"/>
                </a:lnTo>
                <a:lnTo>
                  <a:pt x="1376" y="1206"/>
                </a:lnTo>
                <a:lnTo>
                  <a:pt x="1390" y="1215"/>
                </a:lnTo>
                <a:lnTo>
                  <a:pt x="1404" y="1224"/>
                </a:lnTo>
                <a:lnTo>
                  <a:pt x="1404" y="1224"/>
                </a:lnTo>
                <a:lnTo>
                  <a:pt x="1433" y="1239"/>
                </a:lnTo>
                <a:lnTo>
                  <a:pt x="1463" y="1254"/>
                </a:lnTo>
                <a:lnTo>
                  <a:pt x="1494" y="1266"/>
                </a:lnTo>
                <a:lnTo>
                  <a:pt x="1526" y="1277"/>
                </a:lnTo>
                <a:lnTo>
                  <a:pt x="1558" y="1286"/>
                </a:lnTo>
                <a:lnTo>
                  <a:pt x="1591" y="1294"/>
                </a:lnTo>
                <a:lnTo>
                  <a:pt x="1626" y="1299"/>
                </a:lnTo>
                <a:lnTo>
                  <a:pt x="1659" y="1301"/>
                </a:lnTo>
                <a:lnTo>
                  <a:pt x="1659" y="1301"/>
                </a:lnTo>
                <a:lnTo>
                  <a:pt x="1661" y="1295"/>
                </a:lnTo>
                <a:lnTo>
                  <a:pt x="1664" y="1289"/>
                </a:lnTo>
                <a:lnTo>
                  <a:pt x="1667" y="1283"/>
                </a:lnTo>
                <a:lnTo>
                  <a:pt x="1669" y="1276"/>
                </a:lnTo>
                <a:lnTo>
                  <a:pt x="1669" y="1276"/>
                </a:lnTo>
                <a:lnTo>
                  <a:pt x="1662" y="1274"/>
                </a:lnTo>
                <a:lnTo>
                  <a:pt x="1653" y="1272"/>
                </a:lnTo>
                <a:lnTo>
                  <a:pt x="1637" y="1266"/>
                </a:lnTo>
                <a:lnTo>
                  <a:pt x="1621" y="1258"/>
                </a:lnTo>
                <a:lnTo>
                  <a:pt x="1603" y="1252"/>
                </a:lnTo>
                <a:lnTo>
                  <a:pt x="1603" y="1252"/>
                </a:lnTo>
                <a:lnTo>
                  <a:pt x="1593" y="1251"/>
                </a:lnTo>
                <a:lnTo>
                  <a:pt x="1584" y="1249"/>
                </a:lnTo>
                <a:lnTo>
                  <a:pt x="1563" y="1246"/>
                </a:lnTo>
                <a:lnTo>
                  <a:pt x="1554" y="1244"/>
                </a:lnTo>
                <a:lnTo>
                  <a:pt x="1545" y="1241"/>
                </a:lnTo>
                <a:lnTo>
                  <a:pt x="1542" y="1238"/>
                </a:lnTo>
                <a:lnTo>
                  <a:pt x="1539" y="1236"/>
                </a:lnTo>
                <a:lnTo>
                  <a:pt x="1536" y="1231"/>
                </a:lnTo>
                <a:lnTo>
                  <a:pt x="1533" y="1228"/>
                </a:lnTo>
                <a:lnTo>
                  <a:pt x="1533" y="1228"/>
                </a:lnTo>
                <a:lnTo>
                  <a:pt x="1551" y="1227"/>
                </a:lnTo>
                <a:lnTo>
                  <a:pt x="1567" y="1228"/>
                </a:lnTo>
                <a:lnTo>
                  <a:pt x="1582" y="1229"/>
                </a:lnTo>
                <a:lnTo>
                  <a:pt x="1597" y="1230"/>
                </a:lnTo>
                <a:lnTo>
                  <a:pt x="1624" y="1236"/>
                </a:lnTo>
                <a:lnTo>
                  <a:pt x="1652" y="1242"/>
                </a:lnTo>
                <a:lnTo>
                  <a:pt x="1652" y="1242"/>
                </a:lnTo>
                <a:lnTo>
                  <a:pt x="1654" y="1231"/>
                </a:lnTo>
                <a:lnTo>
                  <a:pt x="1657" y="1223"/>
                </a:lnTo>
                <a:lnTo>
                  <a:pt x="1658" y="1208"/>
                </a:lnTo>
                <a:lnTo>
                  <a:pt x="1659" y="1193"/>
                </a:lnTo>
                <a:lnTo>
                  <a:pt x="1660" y="1186"/>
                </a:lnTo>
                <a:lnTo>
                  <a:pt x="1663" y="1179"/>
                </a:lnTo>
                <a:lnTo>
                  <a:pt x="1663" y="1179"/>
                </a:lnTo>
                <a:lnTo>
                  <a:pt x="1647" y="1175"/>
                </a:lnTo>
                <a:lnTo>
                  <a:pt x="1632" y="1170"/>
                </a:lnTo>
                <a:lnTo>
                  <a:pt x="1603" y="1165"/>
                </a:lnTo>
                <a:lnTo>
                  <a:pt x="1574" y="1161"/>
                </a:lnTo>
                <a:lnTo>
                  <a:pt x="1545" y="1158"/>
                </a:lnTo>
                <a:lnTo>
                  <a:pt x="1517" y="1154"/>
                </a:lnTo>
                <a:lnTo>
                  <a:pt x="1491" y="1149"/>
                </a:lnTo>
                <a:lnTo>
                  <a:pt x="1463" y="1143"/>
                </a:lnTo>
                <a:lnTo>
                  <a:pt x="1449" y="1138"/>
                </a:lnTo>
                <a:lnTo>
                  <a:pt x="1435" y="1133"/>
                </a:lnTo>
                <a:lnTo>
                  <a:pt x="1435" y="1133"/>
                </a:lnTo>
                <a:close/>
                <a:moveTo>
                  <a:pt x="841" y="1000"/>
                </a:moveTo>
                <a:lnTo>
                  <a:pt x="841" y="1000"/>
                </a:lnTo>
                <a:lnTo>
                  <a:pt x="796" y="986"/>
                </a:lnTo>
                <a:lnTo>
                  <a:pt x="775" y="981"/>
                </a:lnTo>
                <a:lnTo>
                  <a:pt x="756" y="974"/>
                </a:lnTo>
                <a:lnTo>
                  <a:pt x="739" y="967"/>
                </a:lnTo>
                <a:lnTo>
                  <a:pt x="722" y="958"/>
                </a:lnTo>
                <a:lnTo>
                  <a:pt x="706" y="949"/>
                </a:lnTo>
                <a:lnTo>
                  <a:pt x="690" y="937"/>
                </a:lnTo>
                <a:lnTo>
                  <a:pt x="690" y="937"/>
                </a:lnTo>
                <a:lnTo>
                  <a:pt x="693" y="948"/>
                </a:lnTo>
                <a:lnTo>
                  <a:pt x="698" y="958"/>
                </a:lnTo>
                <a:lnTo>
                  <a:pt x="704" y="967"/>
                </a:lnTo>
                <a:lnTo>
                  <a:pt x="711" y="976"/>
                </a:lnTo>
                <a:lnTo>
                  <a:pt x="720" y="983"/>
                </a:lnTo>
                <a:lnTo>
                  <a:pt x="729" y="989"/>
                </a:lnTo>
                <a:lnTo>
                  <a:pt x="740" y="995"/>
                </a:lnTo>
                <a:lnTo>
                  <a:pt x="751" y="999"/>
                </a:lnTo>
                <a:lnTo>
                  <a:pt x="762" y="1002"/>
                </a:lnTo>
                <a:lnTo>
                  <a:pt x="773" y="1006"/>
                </a:lnTo>
                <a:lnTo>
                  <a:pt x="785" y="1007"/>
                </a:lnTo>
                <a:lnTo>
                  <a:pt x="797" y="1008"/>
                </a:lnTo>
                <a:lnTo>
                  <a:pt x="809" y="1008"/>
                </a:lnTo>
                <a:lnTo>
                  <a:pt x="819" y="1006"/>
                </a:lnTo>
                <a:lnTo>
                  <a:pt x="830" y="1003"/>
                </a:lnTo>
                <a:lnTo>
                  <a:pt x="841" y="1000"/>
                </a:lnTo>
                <a:lnTo>
                  <a:pt x="841" y="1000"/>
                </a:lnTo>
                <a:close/>
                <a:moveTo>
                  <a:pt x="903" y="997"/>
                </a:moveTo>
                <a:lnTo>
                  <a:pt x="903" y="997"/>
                </a:lnTo>
                <a:lnTo>
                  <a:pt x="912" y="1007"/>
                </a:lnTo>
                <a:lnTo>
                  <a:pt x="922" y="1016"/>
                </a:lnTo>
                <a:lnTo>
                  <a:pt x="933" y="1025"/>
                </a:lnTo>
                <a:lnTo>
                  <a:pt x="944" y="1033"/>
                </a:lnTo>
                <a:lnTo>
                  <a:pt x="966" y="1049"/>
                </a:lnTo>
                <a:lnTo>
                  <a:pt x="977" y="1058"/>
                </a:lnTo>
                <a:lnTo>
                  <a:pt x="987" y="1067"/>
                </a:lnTo>
                <a:lnTo>
                  <a:pt x="987" y="1067"/>
                </a:lnTo>
                <a:lnTo>
                  <a:pt x="1031" y="1028"/>
                </a:lnTo>
                <a:lnTo>
                  <a:pt x="1075" y="989"/>
                </a:lnTo>
                <a:lnTo>
                  <a:pt x="1075" y="989"/>
                </a:lnTo>
                <a:lnTo>
                  <a:pt x="1056" y="981"/>
                </a:lnTo>
                <a:lnTo>
                  <a:pt x="1032" y="971"/>
                </a:lnTo>
                <a:lnTo>
                  <a:pt x="1006" y="962"/>
                </a:lnTo>
                <a:lnTo>
                  <a:pt x="992" y="957"/>
                </a:lnTo>
                <a:lnTo>
                  <a:pt x="978" y="954"/>
                </a:lnTo>
                <a:lnTo>
                  <a:pt x="964" y="953"/>
                </a:lnTo>
                <a:lnTo>
                  <a:pt x="951" y="952"/>
                </a:lnTo>
                <a:lnTo>
                  <a:pt x="939" y="954"/>
                </a:lnTo>
                <a:lnTo>
                  <a:pt x="929" y="957"/>
                </a:lnTo>
                <a:lnTo>
                  <a:pt x="924" y="959"/>
                </a:lnTo>
                <a:lnTo>
                  <a:pt x="920" y="963"/>
                </a:lnTo>
                <a:lnTo>
                  <a:pt x="916" y="967"/>
                </a:lnTo>
                <a:lnTo>
                  <a:pt x="912" y="971"/>
                </a:lnTo>
                <a:lnTo>
                  <a:pt x="909" y="977"/>
                </a:lnTo>
                <a:lnTo>
                  <a:pt x="907" y="982"/>
                </a:lnTo>
                <a:lnTo>
                  <a:pt x="905" y="989"/>
                </a:lnTo>
                <a:lnTo>
                  <a:pt x="903" y="997"/>
                </a:lnTo>
                <a:lnTo>
                  <a:pt x="903" y="997"/>
                </a:lnTo>
                <a:close/>
                <a:moveTo>
                  <a:pt x="998" y="1147"/>
                </a:moveTo>
                <a:lnTo>
                  <a:pt x="998" y="1147"/>
                </a:lnTo>
                <a:lnTo>
                  <a:pt x="990" y="1156"/>
                </a:lnTo>
                <a:lnTo>
                  <a:pt x="982" y="1167"/>
                </a:lnTo>
                <a:lnTo>
                  <a:pt x="976" y="1179"/>
                </a:lnTo>
                <a:lnTo>
                  <a:pt x="970" y="1192"/>
                </a:lnTo>
                <a:lnTo>
                  <a:pt x="967" y="1206"/>
                </a:lnTo>
                <a:lnTo>
                  <a:pt x="965" y="1220"/>
                </a:lnTo>
                <a:lnTo>
                  <a:pt x="965" y="1227"/>
                </a:lnTo>
                <a:lnTo>
                  <a:pt x="966" y="1235"/>
                </a:lnTo>
                <a:lnTo>
                  <a:pt x="967" y="1241"/>
                </a:lnTo>
                <a:lnTo>
                  <a:pt x="970" y="1249"/>
                </a:lnTo>
                <a:lnTo>
                  <a:pt x="970" y="1249"/>
                </a:lnTo>
                <a:lnTo>
                  <a:pt x="980" y="1239"/>
                </a:lnTo>
                <a:lnTo>
                  <a:pt x="990" y="1229"/>
                </a:lnTo>
                <a:lnTo>
                  <a:pt x="1009" y="1209"/>
                </a:lnTo>
                <a:lnTo>
                  <a:pt x="1018" y="1199"/>
                </a:lnTo>
                <a:lnTo>
                  <a:pt x="1030" y="1191"/>
                </a:lnTo>
                <a:lnTo>
                  <a:pt x="1043" y="1183"/>
                </a:lnTo>
                <a:lnTo>
                  <a:pt x="1050" y="1181"/>
                </a:lnTo>
                <a:lnTo>
                  <a:pt x="1057" y="1179"/>
                </a:lnTo>
                <a:lnTo>
                  <a:pt x="1057" y="1179"/>
                </a:lnTo>
                <a:lnTo>
                  <a:pt x="1061" y="1182"/>
                </a:lnTo>
                <a:lnTo>
                  <a:pt x="1066" y="1188"/>
                </a:lnTo>
                <a:lnTo>
                  <a:pt x="1069" y="1192"/>
                </a:lnTo>
                <a:lnTo>
                  <a:pt x="1071" y="1197"/>
                </a:lnTo>
                <a:lnTo>
                  <a:pt x="1074" y="1209"/>
                </a:lnTo>
                <a:lnTo>
                  <a:pt x="1077" y="1222"/>
                </a:lnTo>
                <a:lnTo>
                  <a:pt x="1081" y="1235"/>
                </a:lnTo>
                <a:lnTo>
                  <a:pt x="1085" y="1245"/>
                </a:lnTo>
                <a:lnTo>
                  <a:pt x="1088" y="1251"/>
                </a:lnTo>
                <a:lnTo>
                  <a:pt x="1092" y="1255"/>
                </a:lnTo>
                <a:lnTo>
                  <a:pt x="1097" y="1259"/>
                </a:lnTo>
                <a:lnTo>
                  <a:pt x="1103" y="1263"/>
                </a:lnTo>
                <a:lnTo>
                  <a:pt x="1103" y="1263"/>
                </a:lnTo>
                <a:lnTo>
                  <a:pt x="1107" y="1233"/>
                </a:lnTo>
                <a:lnTo>
                  <a:pt x="1113" y="1204"/>
                </a:lnTo>
                <a:lnTo>
                  <a:pt x="1119" y="1177"/>
                </a:lnTo>
                <a:lnTo>
                  <a:pt x="1127" y="1152"/>
                </a:lnTo>
                <a:lnTo>
                  <a:pt x="1136" y="1129"/>
                </a:lnTo>
                <a:lnTo>
                  <a:pt x="1143" y="1117"/>
                </a:lnTo>
                <a:lnTo>
                  <a:pt x="1148" y="1106"/>
                </a:lnTo>
                <a:lnTo>
                  <a:pt x="1156" y="1095"/>
                </a:lnTo>
                <a:lnTo>
                  <a:pt x="1163" y="1086"/>
                </a:lnTo>
                <a:lnTo>
                  <a:pt x="1171" y="1076"/>
                </a:lnTo>
                <a:lnTo>
                  <a:pt x="1180" y="1067"/>
                </a:lnTo>
                <a:lnTo>
                  <a:pt x="1180" y="1067"/>
                </a:lnTo>
                <a:lnTo>
                  <a:pt x="1160" y="1052"/>
                </a:lnTo>
                <a:lnTo>
                  <a:pt x="1141" y="1036"/>
                </a:lnTo>
                <a:lnTo>
                  <a:pt x="1121" y="1021"/>
                </a:lnTo>
                <a:lnTo>
                  <a:pt x="1111" y="1014"/>
                </a:lnTo>
                <a:lnTo>
                  <a:pt x="1100" y="1008"/>
                </a:lnTo>
                <a:lnTo>
                  <a:pt x="1100" y="1008"/>
                </a:lnTo>
                <a:lnTo>
                  <a:pt x="1082" y="1022"/>
                </a:lnTo>
                <a:lnTo>
                  <a:pt x="1065" y="1036"/>
                </a:lnTo>
                <a:lnTo>
                  <a:pt x="1048" y="1049"/>
                </a:lnTo>
                <a:lnTo>
                  <a:pt x="1033" y="1064"/>
                </a:lnTo>
                <a:lnTo>
                  <a:pt x="1026" y="1072"/>
                </a:lnTo>
                <a:lnTo>
                  <a:pt x="1020" y="1080"/>
                </a:lnTo>
                <a:lnTo>
                  <a:pt x="1014" y="1089"/>
                </a:lnTo>
                <a:lnTo>
                  <a:pt x="1009" y="1099"/>
                </a:lnTo>
                <a:lnTo>
                  <a:pt x="1005" y="1109"/>
                </a:lnTo>
                <a:lnTo>
                  <a:pt x="1001" y="1121"/>
                </a:lnTo>
                <a:lnTo>
                  <a:pt x="999" y="1133"/>
                </a:lnTo>
                <a:lnTo>
                  <a:pt x="998" y="1147"/>
                </a:lnTo>
                <a:lnTo>
                  <a:pt x="998" y="1147"/>
                </a:lnTo>
                <a:close/>
                <a:moveTo>
                  <a:pt x="858" y="1022"/>
                </a:moveTo>
                <a:lnTo>
                  <a:pt x="858" y="1022"/>
                </a:lnTo>
                <a:lnTo>
                  <a:pt x="882" y="1050"/>
                </a:lnTo>
                <a:lnTo>
                  <a:pt x="895" y="1064"/>
                </a:lnTo>
                <a:lnTo>
                  <a:pt x="908" y="1077"/>
                </a:lnTo>
                <a:lnTo>
                  <a:pt x="923" y="1089"/>
                </a:lnTo>
                <a:lnTo>
                  <a:pt x="938" y="1101"/>
                </a:lnTo>
                <a:lnTo>
                  <a:pt x="955" y="1110"/>
                </a:lnTo>
                <a:lnTo>
                  <a:pt x="974" y="1119"/>
                </a:lnTo>
                <a:lnTo>
                  <a:pt x="974" y="1119"/>
                </a:lnTo>
                <a:lnTo>
                  <a:pt x="974" y="1114"/>
                </a:lnTo>
                <a:lnTo>
                  <a:pt x="974" y="1108"/>
                </a:lnTo>
                <a:lnTo>
                  <a:pt x="975" y="1104"/>
                </a:lnTo>
                <a:lnTo>
                  <a:pt x="977" y="1100"/>
                </a:lnTo>
                <a:lnTo>
                  <a:pt x="981" y="1092"/>
                </a:lnTo>
                <a:lnTo>
                  <a:pt x="982" y="1089"/>
                </a:lnTo>
                <a:lnTo>
                  <a:pt x="984" y="1085"/>
                </a:lnTo>
                <a:lnTo>
                  <a:pt x="984" y="1085"/>
                </a:lnTo>
                <a:lnTo>
                  <a:pt x="975" y="1082"/>
                </a:lnTo>
                <a:lnTo>
                  <a:pt x="966" y="1078"/>
                </a:lnTo>
                <a:lnTo>
                  <a:pt x="957" y="1074"/>
                </a:lnTo>
                <a:lnTo>
                  <a:pt x="950" y="1069"/>
                </a:lnTo>
                <a:lnTo>
                  <a:pt x="935" y="1057"/>
                </a:lnTo>
                <a:lnTo>
                  <a:pt x="921" y="1044"/>
                </a:lnTo>
                <a:lnTo>
                  <a:pt x="907" y="1033"/>
                </a:lnTo>
                <a:lnTo>
                  <a:pt x="900" y="1028"/>
                </a:lnTo>
                <a:lnTo>
                  <a:pt x="892" y="1025"/>
                </a:lnTo>
                <a:lnTo>
                  <a:pt x="885" y="1022"/>
                </a:lnTo>
                <a:lnTo>
                  <a:pt x="876" y="1019"/>
                </a:lnTo>
                <a:lnTo>
                  <a:pt x="868" y="1019"/>
                </a:lnTo>
                <a:lnTo>
                  <a:pt x="858" y="1022"/>
                </a:lnTo>
                <a:lnTo>
                  <a:pt x="858" y="1022"/>
                </a:lnTo>
                <a:close/>
              </a:path>
            </a:pathLst>
          </a:custGeom>
          <a:gradFill>
            <a:gsLst>
              <a:gs pos="0">
                <a:srgbClr val="7B32B2"/>
              </a:gs>
              <a:gs pos="100000">
                <a:srgbClr val="401A5D"/>
              </a:gs>
            </a:gsLst>
            <a:lin ang="5400000" scaled="0"/>
          </a:gradFill>
          <a:ln w="9525">
            <a:solidFill>
              <a:srgbClr val="7030A0"/>
            </a:solidFill>
            <a:round/>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p:tgtEl>
                                          <p:spTgt spid="25"/>
                                        </p:tgtEl>
                                        <p:attrNameLst>
                                          <p:attrName>ppt_y</p:attrName>
                                        </p:attrNameLst>
                                      </p:cBhvr>
                                      <p:tavLst>
                                        <p:tav tm="0">
                                          <p:val>
                                            <p:strVal val="#ppt_y+#ppt_h*1.125000"/>
                                          </p:val>
                                        </p:tav>
                                        <p:tav tm="100000">
                                          <p:val>
                                            <p:strVal val="#ppt_y"/>
                                          </p:val>
                                        </p:tav>
                                      </p:tavLst>
                                    </p:anim>
                                    <p:animEffect transition="in" filter="wipe(up)">
                                      <p:cBhvr>
                                        <p:cTn id="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等腰三角形 21"/>
          <p:cNvSpPr/>
          <p:nvPr/>
        </p:nvSpPr>
        <p:spPr bwMode="auto">
          <a:xfrm rot="16200000" flipH="1">
            <a:off x="4492466" y="2516505"/>
            <a:ext cx="2068354" cy="2025491"/>
          </a:xfrm>
          <a:custGeom>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rgbClr val="92D050"/>
          </a:solidFill>
          <a:ln w="9525" cap="rnd">
            <a:solidFill>
              <a:srgbClr val="E6E6E6"/>
            </a:solidFill>
            <a:prstDash val="solid"/>
            <a:round/>
          </a:ln>
        </p:spPr>
        <p:txBody>
          <a:bodyPr vert="eaVert" lIns="67070" tIns="33534" rIns="67070" bIns="3353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125" kern="0">
              <a:solidFill>
                <a:sysClr val="window" lastClr="FFFFFF"/>
              </a:solidFill>
              <a:latin typeface="微软雅黑" panose="020b0503020204020204" pitchFamily="34" charset="-122"/>
              <a:ea typeface="微软雅黑" panose="020b0503020204020204" pitchFamily="34" charset="-122"/>
            </a:endParaRPr>
          </a:p>
        </p:txBody>
      </p:sp>
      <p:sp>
        <p:nvSpPr>
          <p:cNvPr id="5" name="等腰三角形 21"/>
          <p:cNvSpPr/>
          <p:nvPr/>
        </p:nvSpPr>
        <p:spPr bwMode="auto">
          <a:xfrm rot="5400000">
            <a:off x="2284744" y="2414554"/>
            <a:ext cx="2127774" cy="2167976"/>
          </a:xfrm>
          <a:custGeom>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rgbClr val="92D050"/>
          </a:solidFill>
          <a:ln w="9525" cap="rnd">
            <a:solidFill>
              <a:srgbClr val="E6E6E6"/>
            </a:solidFill>
            <a:prstDash val="solid"/>
            <a:round/>
          </a:ln>
        </p:spPr>
        <p:txBody>
          <a:bodyPr vert="eaVert" lIns="67070" tIns="33534" rIns="67070" bIns="3353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125" kern="0">
              <a:solidFill>
                <a:sysClr val="window" lastClr="FFFFFF"/>
              </a:solidFill>
              <a:latin typeface="微软雅黑" panose="020b0503020204020204" pitchFamily="34" charset="-122"/>
              <a:ea typeface="微软雅黑" panose="020b0503020204020204" pitchFamily="34" charset="-122"/>
            </a:endParaRPr>
          </a:p>
        </p:txBody>
      </p:sp>
      <p:sp>
        <p:nvSpPr>
          <p:cNvPr id="6" name="椭圆 5"/>
          <p:cNvSpPr/>
          <p:nvPr/>
        </p:nvSpPr>
        <p:spPr bwMode="auto">
          <a:xfrm>
            <a:off x="1886585" y="1993900"/>
            <a:ext cx="3051810" cy="2947035"/>
          </a:xfrm>
          <a:prstGeom prst="ellipse">
            <a:avLst/>
          </a:prstGeom>
          <a:noFill/>
          <a:ln w="25400" cap="flat" cmpd="sng" algn="ctr">
            <a:solidFill>
              <a:schemeClr val="bg1">
                <a:lumMod val="50000"/>
              </a:schemeClr>
            </a:solidFill>
            <a:prstDash val="solid"/>
          </a:ln>
          <a:effectLst/>
        </p:spPr>
        <p:txBody>
          <a:bodyPr lIns="67070" tIns="33534" rIns="67070" bIns="3353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00" kern="0">
              <a:solidFill>
                <a:sysClr val="window" lastClr="FFFFFF"/>
              </a:solidFill>
              <a:latin typeface="Calibri"/>
              <a:ea typeface="微软雅黑" panose="020b0503020204020204" pitchFamily="34" charset="-122"/>
            </a:endParaRPr>
          </a:p>
        </p:txBody>
      </p:sp>
      <p:sp>
        <p:nvSpPr>
          <p:cNvPr id="7" name="椭圆 6"/>
          <p:cNvSpPr/>
          <p:nvPr/>
        </p:nvSpPr>
        <p:spPr bwMode="auto">
          <a:xfrm>
            <a:off x="3865245" y="2054860"/>
            <a:ext cx="2927350" cy="2886075"/>
          </a:xfrm>
          <a:prstGeom prst="ellipse">
            <a:avLst/>
          </a:prstGeom>
          <a:noFill/>
          <a:ln w="25400" cap="flat" cmpd="sng" algn="ctr">
            <a:solidFill>
              <a:schemeClr val="bg1">
                <a:lumMod val="50000"/>
              </a:schemeClr>
            </a:solidFill>
            <a:prstDash val="solid"/>
          </a:ln>
          <a:effectLst/>
        </p:spPr>
        <p:txBody>
          <a:bodyPr lIns="67070" tIns="33534" rIns="67070" bIns="3353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00" kern="0">
              <a:solidFill>
                <a:sysClr val="window" lastClr="FFFFFF"/>
              </a:solidFill>
              <a:latin typeface="Calibri"/>
              <a:ea typeface="微软雅黑" panose="020b0503020204020204" pitchFamily="34" charset="-122"/>
            </a:endParaRPr>
          </a:p>
        </p:txBody>
      </p:sp>
      <p:cxnSp>
        <p:nvCxnSpPr>
          <p:cNvPr id="8" name="直接连接符 7"/>
          <p:cNvCxnSpPr>
            <a:cxnSpLocks noChangeShapeType="1"/>
          </p:cNvCxnSpPr>
          <p:nvPr/>
        </p:nvCxnSpPr>
        <p:spPr bwMode="auto">
          <a:xfrm>
            <a:off x="2999825" y="2912228"/>
            <a:ext cx="418674" cy="197334"/>
          </a:xfrm>
          <a:prstGeom prst="line">
            <a:avLst/>
          </a:prstGeom>
          <a:noFill/>
          <a:ln w="28575" algn="ctr">
            <a:solidFill>
              <a:schemeClr val="bg1">
                <a:lumMod val="50000"/>
              </a:schemeClr>
            </a:solidFill>
            <a:round/>
            <a:headEnd type="none" w="med" len="med"/>
            <a:tailEnd type="arrow" w="med" len="med"/>
          </a:ln>
        </p:spPr>
      </p:cxnSp>
      <p:cxnSp>
        <p:nvCxnSpPr>
          <p:cNvPr id="9" name="直接连接符 8"/>
          <p:cNvCxnSpPr>
            <a:cxnSpLocks noChangeShapeType="1"/>
          </p:cNvCxnSpPr>
          <p:nvPr/>
        </p:nvCxnSpPr>
        <p:spPr bwMode="auto">
          <a:xfrm>
            <a:off x="2776532" y="3518243"/>
            <a:ext cx="432629" cy="0"/>
          </a:xfrm>
          <a:prstGeom prst="line">
            <a:avLst/>
          </a:prstGeom>
          <a:noFill/>
          <a:ln w="28575" algn="ctr">
            <a:solidFill>
              <a:schemeClr val="bg1">
                <a:lumMod val="50000"/>
              </a:schemeClr>
            </a:solidFill>
            <a:round/>
            <a:headEnd type="none" w="med" len="med"/>
            <a:tailEnd type="arrow" w="med" len="med"/>
          </a:ln>
        </p:spPr>
      </p:cxnSp>
      <p:cxnSp>
        <p:nvCxnSpPr>
          <p:cNvPr id="10" name="直接连接符 9"/>
          <p:cNvCxnSpPr>
            <a:cxnSpLocks noChangeShapeType="1"/>
          </p:cNvCxnSpPr>
          <p:nvPr/>
        </p:nvCxnSpPr>
        <p:spPr bwMode="auto">
          <a:xfrm flipV="1">
            <a:off x="2999825" y="3910578"/>
            <a:ext cx="432629" cy="230030"/>
          </a:xfrm>
          <a:prstGeom prst="line">
            <a:avLst/>
          </a:prstGeom>
          <a:noFill/>
          <a:ln w="28575" algn="ctr">
            <a:solidFill>
              <a:schemeClr val="bg1">
                <a:lumMod val="50000"/>
              </a:schemeClr>
            </a:solidFill>
            <a:round/>
            <a:headEnd type="none" w="med" len="med"/>
            <a:tailEnd type="arrow" w="med" len="med"/>
          </a:ln>
        </p:spPr>
      </p:cxnSp>
      <p:cxnSp>
        <p:nvCxnSpPr>
          <p:cNvPr id="11" name="直接连接符 10"/>
          <p:cNvCxnSpPr>
            <a:cxnSpLocks noChangeShapeType="1"/>
          </p:cNvCxnSpPr>
          <p:nvPr/>
        </p:nvCxnSpPr>
        <p:spPr bwMode="auto">
          <a:xfrm flipH="1" flipV="1">
            <a:off x="5440925" y="3901236"/>
            <a:ext cx="432629" cy="230030"/>
          </a:xfrm>
          <a:prstGeom prst="line">
            <a:avLst/>
          </a:prstGeom>
          <a:noFill/>
          <a:ln w="28575" algn="ctr">
            <a:solidFill>
              <a:schemeClr val="bg1">
                <a:lumMod val="50000"/>
              </a:schemeClr>
            </a:solidFill>
            <a:round/>
            <a:headEnd type="none" w="med" len="med"/>
            <a:tailEnd type="arrow" w="med" len="med"/>
          </a:ln>
        </p:spPr>
      </p:cxnSp>
      <p:cxnSp>
        <p:nvCxnSpPr>
          <p:cNvPr id="12" name="直接连接符 11"/>
          <p:cNvCxnSpPr>
            <a:cxnSpLocks noChangeShapeType="1"/>
          </p:cNvCxnSpPr>
          <p:nvPr/>
        </p:nvCxnSpPr>
        <p:spPr bwMode="auto">
          <a:xfrm flipH="1">
            <a:off x="5657240" y="3515909"/>
            <a:ext cx="432629" cy="0"/>
          </a:xfrm>
          <a:prstGeom prst="line">
            <a:avLst/>
          </a:prstGeom>
          <a:noFill/>
          <a:ln w="28575" algn="ctr">
            <a:solidFill>
              <a:schemeClr val="bg1">
                <a:lumMod val="50000"/>
              </a:schemeClr>
            </a:solidFill>
            <a:round/>
            <a:headEnd type="none" w="med" len="med"/>
            <a:tailEnd type="arrow" w="med" len="med"/>
          </a:ln>
        </p:spPr>
      </p:cxnSp>
      <p:cxnSp>
        <p:nvCxnSpPr>
          <p:cNvPr id="13" name="直接连接符 12"/>
          <p:cNvCxnSpPr>
            <a:cxnSpLocks noChangeShapeType="1"/>
          </p:cNvCxnSpPr>
          <p:nvPr/>
        </p:nvCxnSpPr>
        <p:spPr bwMode="auto">
          <a:xfrm flipH="1">
            <a:off x="5454881" y="2912228"/>
            <a:ext cx="418674" cy="197334"/>
          </a:xfrm>
          <a:prstGeom prst="line">
            <a:avLst/>
          </a:prstGeom>
          <a:noFill/>
          <a:ln w="28575" algn="ctr">
            <a:solidFill>
              <a:schemeClr val="bg1">
                <a:lumMod val="50000"/>
              </a:schemeClr>
            </a:solidFill>
            <a:round/>
            <a:headEnd type="none" w="med" len="med"/>
            <a:tailEnd type="arrow" w="med" len="med"/>
          </a:ln>
        </p:spPr>
      </p:cxnSp>
      <p:grpSp>
        <p:nvGrpSpPr>
          <p:cNvPr id="14" name="组合 13"/>
          <p:cNvGrpSpPr/>
          <p:nvPr/>
        </p:nvGrpSpPr>
        <p:grpSpPr>
          <a:xfrm>
            <a:off x="3632489" y="2748755"/>
            <a:ext cx="1542114" cy="1548320"/>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solidFill>
              <a:srgbClr val="669900"/>
            </a:solidFill>
            <a:ln w="3175" cap="flat" cmpd="sng" algn="ctr">
              <a:no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endParaRPr lang="zh-CN" altLang="en-US" sz="675" kern="0">
                <a:solidFill>
                  <a:srgbClr val="4D4D4D"/>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5381565" y="2938410"/>
              <a:ext cx="1416337" cy="1377854"/>
            </a:xfrm>
            <a:prstGeom prst="ellipse">
              <a:avLst/>
            </a:prstGeom>
            <a:solidFill>
              <a:schemeClr val="bg1"/>
            </a:solidFill>
            <a:ln w="3175" cap="flat" cmpd="sng" algn="ctr">
              <a:solidFill>
                <a:srgbClr val="D7D7D7"/>
              </a:solid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575" b="1" kern="0">
                  <a:solidFill>
                    <a:srgbClr val="FF0000"/>
                  </a:solidFill>
                  <a:latin typeface="Impact" panose="020b0806030902050204" pitchFamily="34" charset="0"/>
                  <a:ea typeface="微软雅黑" panose="020b0503020204020204" pitchFamily="34" charset="-122"/>
                </a:rPr>
                <a:t>数学</a:t>
              </a:r>
              <a:endParaRPr lang="zh-CN" altLang="en-US" sz="1575" b="1" kern="0">
                <a:solidFill>
                  <a:srgbClr val="FF0000"/>
                </a:solidFill>
                <a:latin typeface="Impact" panose="020b0806030902050204" pitchFamily="34" charset="0"/>
                <a:ea typeface="微软雅黑" panose="020b0503020204020204" pitchFamily="34" charset="-122"/>
              </a:endParaRPr>
            </a:p>
            <a:p>
              <a:pPr algn="ctr">
                <a:defRPr/>
              </a:pPr>
              <a:r>
                <a:rPr lang="zh-CN" altLang="en-US" sz="1575" b="1" kern="0">
                  <a:solidFill>
                    <a:srgbClr val="FF0000"/>
                  </a:solidFill>
                  <a:latin typeface="Impact" panose="020b0806030902050204" pitchFamily="34" charset="0"/>
                  <a:ea typeface="微软雅黑" panose="020b0503020204020204" pitchFamily="34" charset="-122"/>
                </a:rPr>
                <a:t>核心</a:t>
              </a:r>
              <a:endParaRPr lang="zh-CN" altLang="en-US" sz="1575" b="1" kern="0">
                <a:solidFill>
                  <a:srgbClr val="FF0000"/>
                </a:solidFill>
                <a:latin typeface="Impact" panose="020b0806030902050204" pitchFamily="34" charset="0"/>
                <a:ea typeface="微软雅黑" panose="020b0503020204020204" pitchFamily="34" charset="-122"/>
              </a:endParaRPr>
            </a:p>
            <a:p>
              <a:pPr algn="ctr">
                <a:defRPr/>
              </a:pPr>
              <a:r>
                <a:rPr lang="zh-CN" altLang="en-US" sz="1575" b="1" kern="0">
                  <a:solidFill>
                    <a:srgbClr val="FF0000"/>
                  </a:solidFill>
                  <a:latin typeface="Impact" panose="020b0806030902050204" pitchFamily="34" charset="0"/>
                  <a:ea typeface="微软雅黑" panose="020b0503020204020204" pitchFamily="34" charset="-122"/>
                </a:rPr>
                <a:t>素养</a:t>
              </a:r>
              <a:endParaRPr lang="zh-CN" altLang="en-US" sz="1575" b="1" kern="0">
                <a:solidFill>
                  <a:srgbClr val="FF0000"/>
                </a:solidFill>
                <a:latin typeface="Impact" panose="020b0806030902050204" pitchFamily="34" charset="0"/>
                <a:ea typeface="微软雅黑" panose="020b0503020204020204" pitchFamily="34" charset="-122"/>
              </a:endParaRPr>
            </a:p>
          </p:txBody>
        </p:sp>
      </p:grpSp>
      <p:sp>
        <p:nvSpPr>
          <p:cNvPr id="17" name="Oval 19"/>
          <p:cNvSpPr>
            <a:spLocks noChangeArrowheads="1"/>
          </p:cNvSpPr>
          <p:nvPr/>
        </p:nvSpPr>
        <p:spPr bwMode="auto">
          <a:xfrm>
            <a:off x="2010410" y="2054860"/>
            <a:ext cx="969010" cy="946785"/>
          </a:xfrm>
          <a:prstGeom prst="ellipse">
            <a:avLst/>
          </a:prstGeom>
          <a:solidFill>
            <a:srgbClr val="669900"/>
          </a:solidFill>
          <a:ln w="9525">
            <a:noFill/>
            <a:round/>
          </a:ln>
          <a:effectLst/>
        </p:spPr>
        <p:txBody>
          <a:bodyPr lIns="67070" tIns="33534" rIns="67070" bIns="3353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zh-CN" altLang="en-US" sz="2000" kern="0">
                <a:solidFill>
                  <a:sysClr val="window" lastClr="FFFFFF"/>
                </a:solidFill>
                <a:latin typeface="方正大黑简体" panose="02010601030101010101" charset="-122"/>
                <a:ea typeface="方正大黑简体" panose="02010601030101010101" charset="-122"/>
              </a:rPr>
              <a:t>数学抽象</a:t>
            </a:r>
            <a:endParaRPr lang="zh-CN" altLang="en-US" sz="2000" kern="0">
              <a:solidFill>
                <a:sysClr val="window" lastClr="FFFFFF"/>
              </a:solidFill>
              <a:latin typeface="方正大黑简体" panose="02010601030101010101" charset="-122"/>
              <a:ea typeface="方正大黑简体" panose="02010601030101010101" charset="-122"/>
            </a:endParaRPr>
          </a:p>
        </p:txBody>
      </p:sp>
      <p:sp>
        <p:nvSpPr>
          <p:cNvPr id="21" name="Oval 19"/>
          <p:cNvSpPr>
            <a:spLocks noChangeArrowheads="1"/>
          </p:cNvSpPr>
          <p:nvPr/>
        </p:nvSpPr>
        <p:spPr bwMode="auto">
          <a:xfrm>
            <a:off x="1694815" y="3061970"/>
            <a:ext cx="920115" cy="879475"/>
          </a:xfrm>
          <a:prstGeom prst="ellipse">
            <a:avLst/>
          </a:prstGeom>
          <a:solidFill>
            <a:srgbClr val="669900"/>
          </a:solidFill>
          <a:ln w="9525">
            <a:noFill/>
            <a:round/>
          </a:ln>
          <a:effectLst/>
        </p:spPr>
        <p:txBody>
          <a:bodyPr lIns="67070" tIns="33534" rIns="67070" bIns="3353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zh-CN" altLang="en-US" sz="2000" kern="0">
                <a:solidFill>
                  <a:sysClr val="window" lastClr="FFFFFF"/>
                </a:solidFill>
                <a:latin typeface="方正大黑简体" panose="02010601030101010101" charset="-122"/>
                <a:ea typeface="方正大黑简体" panose="02010601030101010101" charset="-122"/>
              </a:rPr>
              <a:t>数学建模</a:t>
            </a:r>
            <a:endParaRPr lang="zh-CN" altLang="en-US" sz="2000" kern="0">
              <a:solidFill>
                <a:sysClr val="window" lastClr="FFFFFF"/>
              </a:solidFill>
              <a:latin typeface="方正大黑简体" panose="02010601030101010101" charset="-122"/>
              <a:ea typeface="方正大黑简体" panose="02010601030101010101" charset="-122"/>
            </a:endParaRPr>
          </a:p>
        </p:txBody>
      </p:sp>
      <p:sp>
        <p:nvSpPr>
          <p:cNvPr id="22" name="Oval 19"/>
          <p:cNvSpPr>
            <a:spLocks noChangeArrowheads="1"/>
          </p:cNvSpPr>
          <p:nvPr/>
        </p:nvSpPr>
        <p:spPr bwMode="auto">
          <a:xfrm>
            <a:off x="2010410" y="4013200"/>
            <a:ext cx="968375" cy="928370"/>
          </a:xfrm>
          <a:prstGeom prst="ellipse">
            <a:avLst/>
          </a:prstGeom>
          <a:solidFill>
            <a:srgbClr val="669900"/>
          </a:solidFill>
          <a:ln w="9525">
            <a:noFill/>
            <a:round/>
          </a:ln>
          <a:effectLst/>
        </p:spPr>
        <p:txBody>
          <a:bodyPr lIns="67070" tIns="33534" rIns="67070" bIns="3353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zh-CN" altLang="en-US" sz="2000" kern="0">
                <a:solidFill>
                  <a:sysClr val="window" lastClr="FFFFFF"/>
                </a:solidFill>
                <a:latin typeface="方正大黑简体" panose="02010601030101010101" charset="-122"/>
                <a:ea typeface="方正大黑简体" panose="02010601030101010101" charset="-122"/>
              </a:rPr>
              <a:t>数据分析</a:t>
            </a:r>
            <a:endParaRPr lang="zh-CN" altLang="en-US" sz="2000" kern="0">
              <a:solidFill>
                <a:sysClr val="window" lastClr="FFFFFF"/>
              </a:solidFill>
              <a:latin typeface="方正大黑简体" panose="02010601030101010101" charset="-122"/>
              <a:ea typeface="方正大黑简体" panose="02010601030101010101" charset="-122"/>
            </a:endParaRPr>
          </a:p>
        </p:txBody>
      </p:sp>
      <p:grpSp>
        <p:nvGrpSpPr>
          <p:cNvPr id="48" name="组合 47"/>
          <p:cNvGrpSpPr/>
          <p:nvPr/>
        </p:nvGrpSpPr>
        <p:grpSpPr>
          <a:xfrm>
            <a:off x="7240905" y="2353310"/>
            <a:ext cx="3802380" cy="559193"/>
            <a:chOff x="11011" y="3465"/>
            <a:chExt cx="7688" cy="1005"/>
          </a:xfrm>
        </p:grpSpPr>
        <p:sp>
          <p:nvSpPr>
            <p:cNvPr id="35" name="圆角矩形 34"/>
            <p:cNvSpPr/>
            <p:nvPr/>
          </p:nvSpPr>
          <p:spPr>
            <a:xfrm>
              <a:off x="11011" y="3465"/>
              <a:ext cx="7688" cy="1005"/>
            </a:xfrm>
            <a:prstGeom prst="roundRect">
              <a:avLst/>
            </a:prstGeom>
          </p:spPr>
          <p:style>
            <a:lnRef idx="1">
              <a:schemeClr val="accent1"/>
            </a:lnRef>
            <a:fillRef idx="2">
              <a:schemeClr val="accent1"/>
            </a:fillRef>
            <a:effectRef idx="1">
              <a:schemeClr val="accent1"/>
            </a:effectRef>
            <a:fontRef idx="minor">
              <a:schemeClr val="dk1"/>
            </a:fontRef>
          </p:style>
          <p:txBody>
            <a:bodyPr lIns="91436" tIns="45717" rIns="91436" bIns="45717" anchor="ctr"/>
            <a:lstStyle>
              <a:defPPr>
                <a:defRPr lang="zh-CN"/>
              </a:defPPr>
              <a:lvl1pPr marL="0" algn="l" defTabSz="914400" rtl="0" eaLnBrk="1" latinLnBrk="0" hangingPunct="1">
                <a:defRPr sz="1800" kern="1200">
                  <a:solidFill>
                    <a:srgbClr val="000000"/>
                  </a:solidFill>
                  <a:latin typeface="等线"/>
                  <a:ea typeface="+mn-ea"/>
                  <a:cs typeface="+mn-cs"/>
                </a:defRPr>
              </a:lvl1pPr>
              <a:lvl2pPr marL="457200" algn="l" defTabSz="914400" rtl="0" eaLnBrk="1" latinLnBrk="0" hangingPunct="1">
                <a:defRPr sz="1800" kern="1200">
                  <a:solidFill>
                    <a:srgbClr val="000000"/>
                  </a:solidFill>
                  <a:latin typeface="等线"/>
                  <a:ea typeface="+mn-ea"/>
                  <a:cs typeface="+mn-cs"/>
                </a:defRPr>
              </a:lvl2pPr>
              <a:lvl3pPr marL="914400" algn="l" defTabSz="914400" rtl="0" eaLnBrk="1" latinLnBrk="0" hangingPunct="1">
                <a:defRPr sz="1800" kern="1200">
                  <a:solidFill>
                    <a:srgbClr val="000000"/>
                  </a:solidFill>
                  <a:latin typeface="等线"/>
                  <a:ea typeface="+mn-ea"/>
                  <a:cs typeface="+mn-cs"/>
                </a:defRPr>
              </a:lvl3pPr>
              <a:lvl4pPr marL="1371600" algn="l" defTabSz="914400" rtl="0" eaLnBrk="1" latinLnBrk="0" hangingPunct="1">
                <a:defRPr sz="1800" kern="1200">
                  <a:solidFill>
                    <a:srgbClr val="000000"/>
                  </a:solidFill>
                  <a:latin typeface="等线"/>
                  <a:ea typeface="+mn-ea"/>
                  <a:cs typeface="+mn-cs"/>
                </a:defRPr>
              </a:lvl4pPr>
              <a:lvl5pPr marL="1828800" algn="l" defTabSz="914400" rtl="0" eaLnBrk="1" latinLnBrk="0" hangingPunct="1">
                <a:defRPr sz="1800" kern="1200">
                  <a:solidFill>
                    <a:srgbClr val="000000"/>
                  </a:solidFill>
                  <a:latin typeface="等线"/>
                  <a:ea typeface="+mn-ea"/>
                  <a:cs typeface="+mn-cs"/>
                </a:defRPr>
              </a:lvl5pPr>
              <a:lvl6pPr marL="2286000" algn="l" defTabSz="914400" rtl="0" eaLnBrk="1" latinLnBrk="0" hangingPunct="1">
                <a:defRPr sz="1800" kern="1200">
                  <a:solidFill>
                    <a:srgbClr val="000000"/>
                  </a:solidFill>
                  <a:latin typeface="等线"/>
                  <a:ea typeface="+mn-ea"/>
                  <a:cs typeface="+mn-cs"/>
                </a:defRPr>
              </a:lvl6pPr>
              <a:lvl7pPr marL="2743200" algn="l" defTabSz="914400" rtl="0" eaLnBrk="1" latinLnBrk="0" hangingPunct="1">
                <a:defRPr sz="1800" kern="1200">
                  <a:solidFill>
                    <a:srgbClr val="000000"/>
                  </a:solidFill>
                  <a:latin typeface="等线"/>
                  <a:ea typeface="+mn-ea"/>
                  <a:cs typeface="+mn-cs"/>
                </a:defRPr>
              </a:lvl7pPr>
              <a:lvl8pPr marL="3200400" algn="l" defTabSz="914400" rtl="0" eaLnBrk="1" latinLnBrk="0" hangingPunct="1">
                <a:defRPr sz="1800" kern="1200">
                  <a:solidFill>
                    <a:srgbClr val="000000"/>
                  </a:solidFill>
                  <a:latin typeface="等线"/>
                  <a:ea typeface="+mn-ea"/>
                  <a:cs typeface="+mn-cs"/>
                </a:defRPr>
              </a:lvl8pPr>
              <a:lvl9pPr marL="3657600" algn="l" defTabSz="914400" rtl="0" eaLnBrk="1" latinLnBrk="0" hangingPunct="1">
                <a:defRPr sz="1800" kern="1200">
                  <a:solidFill>
                    <a:srgbClr val="000000"/>
                  </a:solidFill>
                  <a:latin typeface="等线"/>
                  <a:ea typeface="+mn-ea"/>
                  <a:cs typeface="+mn-cs"/>
                </a:defRPr>
              </a:lvl9pPr>
            </a:lstStyle>
            <a:p>
              <a:pPr algn="ctr">
                <a:defRPr/>
              </a:pPr>
              <a:endParaRPr lang="zh-CN" altLang="en-US" sz="2700">
                <a:ln>
                  <a:solidFill>
                    <a:schemeClr val="accent2"/>
                  </a:solidFill>
                </a:ln>
                <a:solidFill>
                  <a:schemeClr val="tx2">
                    <a:lumMod val="40000"/>
                    <a:lumOff val="60000"/>
                  </a:schemeClr>
                </a:solidFill>
                <a:latin typeface="+mj-lt"/>
                <a:ea typeface="Arial Unicode MS" panose="020b0604020202020204" pitchFamily="34" charset="-122"/>
                <a:cs typeface="Arial Unicode MS" panose="020b0604020202020204" pitchFamily="34" charset="-122"/>
              </a:endParaRPr>
            </a:p>
          </p:txBody>
        </p:sp>
        <p:sp>
          <p:nvSpPr>
            <p:cNvPr id="37" name="文本框 36"/>
            <p:cNvSpPr txBox="1"/>
            <p:nvPr/>
          </p:nvSpPr>
          <p:spPr>
            <a:xfrm>
              <a:off x="11163" y="3508"/>
              <a:ext cx="7248" cy="827"/>
            </a:xfrm>
            <a:prstGeom prst="rect">
              <a:avLst/>
            </a:prstGeom>
            <a:ln>
              <a:noFill/>
            </a:ln>
          </p:spPr>
          <p:style>
            <a:lnRef idx="1">
              <a:schemeClr val="accent1"/>
            </a:lnRef>
            <a:fillRef idx="2">
              <a:schemeClr val="accent1"/>
            </a:fillRef>
            <a:effectRef idx="1">
              <a:schemeClr val="accent1"/>
            </a:effectRef>
            <a:fontRef idx="minor">
              <a:schemeClr val="dk1"/>
            </a:fontRef>
          </p:style>
          <p:txBody>
            <a:bodyPr wrap="square" rtlCol="0">
              <a:spAutoFit/>
            </a:bodyPr>
            <a:lstStyle>
              <a:defPPr>
                <a:defRPr lang="zh-CN"/>
              </a:defPPr>
              <a:lvl1pPr marL="0" algn="l" defTabSz="914400" rtl="0" eaLnBrk="1" latinLnBrk="0" hangingPunct="1">
                <a:defRPr sz="1800" kern="1200">
                  <a:solidFill>
                    <a:srgbClr val="000000"/>
                  </a:solidFill>
                  <a:latin typeface="等线"/>
                  <a:ea typeface="+mn-ea"/>
                  <a:cs typeface="+mn-cs"/>
                </a:defRPr>
              </a:lvl1pPr>
              <a:lvl2pPr marL="457200" algn="l" defTabSz="914400" rtl="0" eaLnBrk="1" latinLnBrk="0" hangingPunct="1">
                <a:defRPr sz="1800" kern="1200">
                  <a:solidFill>
                    <a:srgbClr val="000000"/>
                  </a:solidFill>
                  <a:latin typeface="等线"/>
                  <a:ea typeface="+mn-ea"/>
                  <a:cs typeface="+mn-cs"/>
                </a:defRPr>
              </a:lvl2pPr>
              <a:lvl3pPr marL="914400" algn="l" defTabSz="914400" rtl="0" eaLnBrk="1" latinLnBrk="0" hangingPunct="1">
                <a:defRPr sz="1800" kern="1200">
                  <a:solidFill>
                    <a:srgbClr val="000000"/>
                  </a:solidFill>
                  <a:latin typeface="等线"/>
                  <a:ea typeface="+mn-ea"/>
                  <a:cs typeface="+mn-cs"/>
                </a:defRPr>
              </a:lvl3pPr>
              <a:lvl4pPr marL="1371600" algn="l" defTabSz="914400" rtl="0" eaLnBrk="1" latinLnBrk="0" hangingPunct="1">
                <a:defRPr sz="1800" kern="1200">
                  <a:solidFill>
                    <a:srgbClr val="000000"/>
                  </a:solidFill>
                  <a:latin typeface="等线"/>
                  <a:ea typeface="+mn-ea"/>
                  <a:cs typeface="+mn-cs"/>
                </a:defRPr>
              </a:lvl4pPr>
              <a:lvl5pPr marL="1828800" algn="l" defTabSz="914400" rtl="0" eaLnBrk="1" latinLnBrk="0" hangingPunct="1">
                <a:defRPr sz="1800" kern="1200">
                  <a:solidFill>
                    <a:srgbClr val="000000"/>
                  </a:solidFill>
                  <a:latin typeface="等线"/>
                  <a:ea typeface="+mn-ea"/>
                  <a:cs typeface="+mn-cs"/>
                </a:defRPr>
              </a:lvl5pPr>
              <a:lvl6pPr marL="2286000" algn="l" defTabSz="914400" rtl="0" eaLnBrk="1" latinLnBrk="0" hangingPunct="1">
                <a:defRPr sz="1800" kern="1200">
                  <a:solidFill>
                    <a:srgbClr val="000000"/>
                  </a:solidFill>
                  <a:latin typeface="等线"/>
                  <a:ea typeface="+mn-ea"/>
                  <a:cs typeface="+mn-cs"/>
                </a:defRPr>
              </a:lvl6pPr>
              <a:lvl7pPr marL="2743200" algn="l" defTabSz="914400" rtl="0" eaLnBrk="1" latinLnBrk="0" hangingPunct="1">
                <a:defRPr sz="1800" kern="1200">
                  <a:solidFill>
                    <a:srgbClr val="000000"/>
                  </a:solidFill>
                  <a:latin typeface="等线"/>
                  <a:ea typeface="+mn-ea"/>
                  <a:cs typeface="+mn-cs"/>
                </a:defRPr>
              </a:lvl7pPr>
              <a:lvl8pPr marL="3200400" algn="l" defTabSz="914400" rtl="0" eaLnBrk="1" latinLnBrk="0" hangingPunct="1">
                <a:defRPr sz="1800" kern="1200">
                  <a:solidFill>
                    <a:srgbClr val="000000"/>
                  </a:solidFill>
                  <a:latin typeface="等线"/>
                  <a:ea typeface="+mn-ea"/>
                  <a:cs typeface="+mn-cs"/>
                </a:defRPr>
              </a:lvl8pPr>
              <a:lvl9pPr marL="3657600" algn="l" defTabSz="914400" rtl="0" eaLnBrk="1" latinLnBrk="0" hangingPunct="1">
                <a:defRPr sz="1800" kern="1200">
                  <a:solidFill>
                    <a:srgbClr val="000000"/>
                  </a:solidFill>
                  <a:latin typeface="等线"/>
                  <a:ea typeface="+mn-ea"/>
                  <a:cs typeface="+mn-cs"/>
                </a:defRPr>
              </a:lvl9pPr>
            </a:lstStyle>
            <a:p>
              <a:r>
                <a:rPr lang="zh-CN" altLang="en-US" sz="2400">
                  <a:ln>
                    <a:solidFill>
                      <a:schemeClr val="tx1"/>
                    </a:solidFill>
                  </a:ln>
                  <a:solidFill>
                    <a:schemeClr val="tx1"/>
                  </a:solidFill>
                  <a:latin typeface="楷体_GB2312" panose="02010609030101010101" charset="-122"/>
                  <a:ea typeface="楷体_GB2312" panose="02010609030101010101" charset="-122"/>
                </a:rPr>
                <a:t>会用数学的眼光观察世界</a:t>
              </a:r>
              <a:endParaRPr lang="zh-CN" altLang="en-US" sz="2400">
                <a:ln>
                  <a:solidFill>
                    <a:schemeClr val="tx1"/>
                  </a:solidFill>
                </a:ln>
                <a:solidFill>
                  <a:schemeClr val="tx1"/>
                </a:solidFill>
                <a:latin typeface="楷体_GB2312" panose="02010609030101010101" charset="-122"/>
                <a:ea typeface="楷体_GB2312" panose="02010609030101010101" charset="-122"/>
              </a:endParaRPr>
            </a:p>
          </p:txBody>
        </p:sp>
      </p:grpSp>
      <p:grpSp>
        <p:nvGrpSpPr>
          <p:cNvPr id="49" name="组合 48"/>
          <p:cNvGrpSpPr/>
          <p:nvPr/>
        </p:nvGrpSpPr>
        <p:grpSpPr>
          <a:xfrm>
            <a:off x="7225665" y="3255645"/>
            <a:ext cx="3817620" cy="507639"/>
            <a:chOff x="11281" y="5208"/>
            <a:chExt cx="7688" cy="1005"/>
          </a:xfrm>
        </p:grpSpPr>
        <p:sp>
          <p:nvSpPr>
            <p:cNvPr id="40" name="圆角矩形 39"/>
            <p:cNvSpPr/>
            <p:nvPr/>
          </p:nvSpPr>
          <p:spPr>
            <a:xfrm>
              <a:off x="11281" y="5208"/>
              <a:ext cx="7688" cy="1005"/>
            </a:xfrm>
            <a:prstGeom prst="roundRect">
              <a:avLst/>
            </a:prstGeom>
          </p:spPr>
          <p:style>
            <a:lnRef idx="1">
              <a:schemeClr val="accent1"/>
            </a:lnRef>
            <a:fillRef idx="2">
              <a:schemeClr val="accent1"/>
            </a:fillRef>
            <a:effectRef idx="1">
              <a:schemeClr val="accent1"/>
            </a:effectRef>
            <a:fontRef idx="minor">
              <a:schemeClr val="dk1"/>
            </a:fontRef>
          </p:style>
          <p:txBody>
            <a:bodyPr lIns="91436" tIns="45717" rIns="91436" bIns="45717" anchor="ctr"/>
            <a:lstStyle>
              <a:defPPr>
                <a:defRPr lang="zh-CN"/>
              </a:defPPr>
              <a:lvl1pPr marL="0" algn="l" defTabSz="914400" rtl="0" eaLnBrk="1" latinLnBrk="0" hangingPunct="1">
                <a:defRPr sz="1800" kern="1200">
                  <a:solidFill>
                    <a:srgbClr val="000000"/>
                  </a:solidFill>
                  <a:latin typeface="等线"/>
                  <a:ea typeface="+mn-ea"/>
                  <a:cs typeface="+mn-cs"/>
                </a:defRPr>
              </a:lvl1pPr>
              <a:lvl2pPr marL="457200" algn="l" defTabSz="914400" rtl="0" eaLnBrk="1" latinLnBrk="0" hangingPunct="1">
                <a:defRPr sz="1800" kern="1200">
                  <a:solidFill>
                    <a:srgbClr val="000000"/>
                  </a:solidFill>
                  <a:latin typeface="等线"/>
                  <a:ea typeface="+mn-ea"/>
                  <a:cs typeface="+mn-cs"/>
                </a:defRPr>
              </a:lvl2pPr>
              <a:lvl3pPr marL="914400" algn="l" defTabSz="914400" rtl="0" eaLnBrk="1" latinLnBrk="0" hangingPunct="1">
                <a:defRPr sz="1800" kern="1200">
                  <a:solidFill>
                    <a:srgbClr val="000000"/>
                  </a:solidFill>
                  <a:latin typeface="等线"/>
                  <a:ea typeface="+mn-ea"/>
                  <a:cs typeface="+mn-cs"/>
                </a:defRPr>
              </a:lvl3pPr>
              <a:lvl4pPr marL="1371600" algn="l" defTabSz="914400" rtl="0" eaLnBrk="1" latinLnBrk="0" hangingPunct="1">
                <a:defRPr sz="1800" kern="1200">
                  <a:solidFill>
                    <a:srgbClr val="000000"/>
                  </a:solidFill>
                  <a:latin typeface="等线"/>
                  <a:ea typeface="+mn-ea"/>
                  <a:cs typeface="+mn-cs"/>
                </a:defRPr>
              </a:lvl4pPr>
              <a:lvl5pPr marL="1828800" algn="l" defTabSz="914400" rtl="0" eaLnBrk="1" latinLnBrk="0" hangingPunct="1">
                <a:defRPr sz="1800" kern="1200">
                  <a:solidFill>
                    <a:srgbClr val="000000"/>
                  </a:solidFill>
                  <a:latin typeface="等线"/>
                  <a:ea typeface="+mn-ea"/>
                  <a:cs typeface="+mn-cs"/>
                </a:defRPr>
              </a:lvl5pPr>
              <a:lvl6pPr marL="2286000" algn="l" defTabSz="914400" rtl="0" eaLnBrk="1" latinLnBrk="0" hangingPunct="1">
                <a:defRPr sz="1800" kern="1200">
                  <a:solidFill>
                    <a:srgbClr val="000000"/>
                  </a:solidFill>
                  <a:latin typeface="等线"/>
                  <a:ea typeface="+mn-ea"/>
                  <a:cs typeface="+mn-cs"/>
                </a:defRPr>
              </a:lvl6pPr>
              <a:lvl7pPr marL="2743200" algn="l" defTabSz="914400" rtl="0" eaLnBrk="1" latinLnBrk="0" hangingPunct="1">
                <a:defRPr sz="1800" kern="1200">
                  <a:solidFill>
                    <a:srgbClr val="000000"/>
                  </a:solidFill>
                  <a:latin typeface="等线"/>
                  <a:ea typeface="+mn-ea"/>
                  <a:cs typeface="+mn-cs"/>
                </a:defRPr>
              </a:lvl7pPr>
              <a:lvl8pPr marL="3200400" algn="l" defTabSz="914400" rtl="0" eaLnBrk="1" latinLnBrk="0" hangingPunct="1">
                <a:defRPr sz="1800" kern="1200">
                  <a:solidFill>
                    <a:srgbClr val="000000"/>
                  </a:solidFill>
                  <a:latin typeface="等线"/>
                  <a:ea typeface="+mn-ea"/>
                  <a:cs typeface="+mn-cs"/>
                </a:defRPr>
              </a:lvl8pPr>
              <a:lvl9pPr marL="3657600" algn="l" defTabSz="914400" rtl="0" eaLnBrk="1" latinLnBrk="0" hangingPunct="1">
                <a:defRPr sz="1800" kern="1200">
                  <a:solidFill>
                    <a:srgbClr val="000000"/>
                  </a:solidFill>
                  <a:latin typeface="等线"/>
                  <a:ea typeface="+mn-ea"/>
                  <a:cs typeface="+mn-cs"/>
                </a:defRPr>
              </a:lvl9pPr>
            </a:lstStyle>
            <a:p>
              <a:pPr algn="ctr">
                <a:defRPr/>
              </a:pPr>
              <a:endParaRPr lang="zh-CN" altLang="en-US" sz="2700">
                <a:ln>
                  <a:solidFill>
                    <a:schemeClr val="accent2"/>
                  </a:solidFill>
                </a:ln>
                <a:solidFill>
                  <a:schemeClr val="tx2">
                    <a:lumMod val="40000"/>
                    <a:lumOff val="60000"/>
                  </a:schemeClr>
                </a:solidFill>
                <a:latin typeface="+mj-lt"/>
                <a:ea typeface="Arial Unicode MS" panose="020b0604020202020204" pitchFamily="34" charset="-122"/>
                <a:cs typeface="Arial Unicode MS" panose="020b0604020202020204" pitchFamily="34" charset="-122"/>
              </a:endParaRPr>
            </a:p>
          </p:txBody>
        </p:sp>
        <p:sp>
          <p:nvSpPr>
            <p:cNvPr id="42" name="文本框 41"/>
            <p:cNvSpPr txBox="1"/>
            <p:nvPr/>
          </p:nvSpPr>
          <p:spPr>
            <a:xfrm>
              <a:off x="11372" y="5273"/>
              <a:ext cx="7400" cy="911"/>
            </a:xfrm>
            <a:prstGeom prst="rect">
              <a:avLst/>
            </a:prstGeom>
            <a:ln>
              <a:noFill/>
            </a:ln>
          </p:spPr>
          <p:style>
            <a:lnRef idx="1">
              <a:schemeClr val="accent1"/>
            </a:lnRef>
            <a:fillRef idx="2">
              <a:schemeClr val="accent1"/>
            </a:fillRef>
            <a:effectRef idx="1">
              <a:schemeClr val="accent1"/>
            </a:effectRef>
            <a:fontRef idx="minor">
              <a:schemeClr val="dk1"/>
            </a:fontRef>
          </p:style>
          <p:txBody>
            <a:bodyPr wrap="square" rtlCol="0">
              <a:spAutoFit/>
            </a:bodyPr>
            <a:lstStyle>
              <a:defPPr>
                <a:defRPr lang="zh-CN"/>
              </a:defPPr>
              <a:lvl1pPr marL="0" algn="l" defTabSz="914400" rtl="0" eaLnBrk="1" latinLnBrk="0" hangingPunct="1">
                <a:defRPr sz="1800" kern="1200">
                  <a:solidFill>
                    <a:srgbClr val="000000"/>
                  </a:solidFill>
                  <a:latin typeface="等线"/>
                  <a:ea typeface="+mn-ea"/>
                  <a:cs typeface="+mn-cs"/>
                </a:defRPr>
              </a:lvl1pPr>
              <a:lvl2pPr marL="457200" algn="l" defTabSz="914400" rtl="0" eaLnBrk="1" latinLnBrk="0" hangingPunct="1">
                <a:defRPr sz="1800" kern="1200">
                  <a:solidFill>
                    <a:srgbClr val="000000"/>
                  </a:solidFill>
                  <a:latin typeface="等线"/>
                  <a:ea typeface="+mn-ea"/>
                  <a:cs typeface="+mn-cs"/>
                </a:defRPr>
              </a:lvl2pPr>
              <a:lvl3pPr marL="914400" algn="l" defTabSz="914400" rtl="0" eaLnBrk="1" latinLnBrk="0" hangingPunct="1">
                <a:defRPr sz="1800" kern="1200">
                  <a:solidFill>
                    <a:srgbClr val="000000"/>
                  </a:solidFill>
                  <a:latin typeface="等线"/>
                  <a:ea typeface="+mn-ea"/>
                  <a:cs typeface="+mn-cs"/>
                </a:defRPr>
              </a:lvl3pPr>
              <a:lvl4pPr marL="1371600" algn="l" defTabSz="914400" rtl="0" eaLnBrk="1" latinLnBrk="0" hangingPunct="1">
                <a:defRPr sz="1800" kern="1200">
                  <a:solidFill>
                    <a:srgbClr val="000000"/>
                  </a:solidFill>
                  <a:latin typeface="等线"/>
                  <a:ea typeface="+mn-ea"/>
                  <a:cs typeface="+mn-cs"/>
                </a:defRPr>
              </a:lvl4pPr>
              <a:lvl5pPr marL="1828800" algn="l" defTabSz="914400" rtl="0" eaLnBrk="1" latinLnBrk="0" hangingPunct="1">
                <a:defRPr sz="1800" kern="1200">
                  <a:solidFill>
                    <a:srgbClr val="000000"/>
                  </a:solidFill>
                  <a:latin typeface="等线"/>
                  <a:ea typeface="+mn-ea"/>
                  <a:cs typeface="+mn-cs"/>
                </a:defRPr>
              </a:lvl5pPr>
              <a:lvl6pPr marL="2286000" algn="l" defTabSz="914400" rtl="0" eaLnBrk="1" latinLnBrk="0" hangingPunct="1">
                <a:defRPr sz="1800" kern="1200">
                  <a:solidFill>
                    <a:srgbClr val="000000"/>
                  </a:solidFill>
                  <a:latin typeface="等线"/>
                  <a:ea typeface="+mn-ea"/>
                  <a:cs typeface="+mn-cs"/>
                </a:defRPr>
              </a:lvl6pPr>
              <a:lvl7pPr marL="2743200" algn="l" defTabSz="914400" rtl="0" eaLnBrk="1" latinLnBrk="0" hangingPunct="1">
                <a:defRPr sz="1800" kern="1200">
                  <a:solidFill>
                    <a:srgbClr val="000000"/>
                  </a:solidFill>
                  <a:latin typeface="等线"/>
                  <a:ea typeface="+mn-ea"/>
                  <a:cs typeface="+mn-cs"/>
                </a:defRPr>
              </a:lvl7pPr>
              <a:lvl8pPr marL="3200400" algn="l" defTabSz="914400" rtl="0" eaLnBrk="1" latinLnBrk="0" hangingPunct="1">
                <a:defRPr sz="1800" kern="1200">
                  <a:solidFill>
                    <a:srgbClr val="000000"/>
                  </a:solidFill>
                  <a:latin typeface="等线"/>
                  <a:ea typeface="+mn-ea"/>
                  <a:cs typeface="+mn-cs"/>
                </a:defRPr>
              </a:lvl8pPr>
              <a:lvl9pPr marL="3657600" algn="l" defTabSz="914400" rtl="0" eaLnBrk="1" latinLnBrk="0" hangingPunct="1">
                <a:defRPr sz="1800" kern="1200">
                  <a:solidFill>
                    <a:srgbClr val="000000"/>
                  </a:solidFill>
                  <a:latin typeface="等线"/>
                  <a:ea typeface="+mn-ea"/>
                  <a:cs typeface="+mn-cs"/>
                </a:defRPr>
              </a:lvl9pPr>
            </a:lstStyle>
            <a:p>
              <a:r>
                <a:rPr lang="zh-CN" altLang="en-US" sz="2400">
                  <a:ln>
                    <a:solidFill>
                      <a:schemeClr val="tx1"/>
                    </a:solidFill>
                  </a:ln>
                  <a:solidFill>
                    <a:schemeClr val="tx1"/>
                  </a:solidFill>
                  <a:latin typeface="楷体_GB2312" panose="02010609030101010101" charset="-122"/>
                  <a:ea typeface="楷体_GB2312" panose="02010609030101010101" charset="-122"/>
                </a:rPr>
                <a:t>会用数学的思维思考世界</a:t>
              </a:r>
              <a:endParaRPr lang="zh-CN" altLang="en-US" sz="2400">
                <a:ln>
                  <a:solidFill>
                    <a:schemeClr val="tx1"/>
                  </a:solidFill>
                </a:ln>
                <a:solidFill>
                  <a:schemeClr val="tx1"/>
                </a:solidFill>
                <a:latin typeface="楷体_GB2312" panose="02010609030101010101" charset="-122"/>
                <a:ea typeface="楷体_GB2312" panose="02010609030101010101" charset="-122"/>
              </a:endParaRPr>
            </a:p>
          </p:txBody>
        </p:sp>
      </p:grpSp>
      <p:grpSp>
        <p:nvGrpSpPr>
          <p:cNvPr id="50" name="组合 49"/>
          <p:cNvGrpSpPr/>
          <p:nvPr/>
        </p:nvGrpSpPr>
        <p:grpSpPr>
          <a:xfrm>
            <a:off x="7240905" y="4131310"/>
            <a:ext cx="3801745" cy="505862"/>
            <a:chOff x="11281" y="6902"/>
            <a:chExt cx="7688" cy="1005"/>
          </a:xfrm>
        </p:grpSpPr>
        <p:sp>
          <p:nvSpPr>
            <p:cNvPr id="41" name="圆角矩形 40"/>
            <p:cNvSpPr/>
            <p:nvPr/>
          </p:nvSpPr>
          <p:spPr>
            <a:xfrm>
              <a:off x="11281" y="6902"/>
              <a:ext cx="7688" cy="1005"/>
            </a:xfrm>
            <a:prstGeom prst="roundRect">
              <a:avLst/>
            </a:prstGeom>
          </p:spPr>
          <p:style>
            <a:lnRef idx="1">
              <a:schemeClr val="accent1"/>
            </a:lnRef>
            <a:fillRef idx="2">
              <a:schemeClr val="accent1"/>
            </a:fillRef>
            <a:effectRef idx="1">
              <a:schemeClr val="accent1"/>
            </a:effectRef>
            <a:fontRef idx="minor">
              <a:schemeClr val="dk1"/>
            </a:fontRef>
          </p:style>
          <p:txBody>
            <a:bodyPr lIns="91436" tIns="45717" rIns="91436" bIns="45717" anchor="ctr"/>
            <a:lstStyle>
              <a:defPPr>
                <a:defRPr lang="zh-CN"/>
              </a:defPPr>
              <a:lvl1pPr marL="0" algn="l" defTabSz="914400" rtl="0" eaLnBrk="1" latinLnBrk="0" hangingPunct="1">
                <a:defRPr sz="1800" kern="1200">
                  <a:solidFill>
                    <a:srgbClr val="000000"/>
                  </a:solidFill>
                  <a:latin typeface="等线"/>
                  <a:ea typeface="+mn-ea"/>
                  <a:cs typeface="+mn-cs"/>
                </a:defRPr>
              </a:lvl1pPr>
              <a:lvl2pPr marL="457200" algn="l" defTabSz="914400" rtl="0" eaLnBrk="1" latinLnBrk="0" hangingPunct="1">
                <a:defRPr sz="1800" kern="1200">
                  <a:solidFill>
                    <a:srgbClr val="000000"/>
                  </a:solidFill>
                  <a:latin typeface="等线"/>
                  <a:ea typeface="+mn-ea"/>
                  <a:cs typeface="+mn-cs"/>
                </a:defRPr>
              </a:lvl2pPr>
              <a:lvl3pPr marL="914400" algn="l" defTabSz="914400" rtl="0" eaLnBrk="1" latinLnBrk="0" hangingPunct="1">
                <a:defRPr sz="1800" kern="1200">
                  <a:solidFill>
                    <a:srgbClr val="000000"/>
                  </a:solidFill>
                  <a:latin typeface="等线"/>
                  <a:ea typeface="+mn-ea"/>
                  <a:cs typeface="+mn-cs"/>
                </a:defRPr>
              </a:lvl3pPr>
              <a:lvl4pPr marL="1371600" algn="l" defTabSz="914400" rtl="0" eaLnBrk="1" latinLnBrk="0" hangingPunct="1">
                <a:defRPr sz="1800" kern="1200">
                  <a:solidFill>
                    <a:srgbClr val="000000"/>
                  </a:solidFill>
                  <a:latin typeface="等线"/>
                  <a:ea typeface="+mn-ea"/>
                  <a:cs typeface="+mn-cs"/>
                </a:defRPr>
              </a:lvl4pPr>
              <a:lvl5pPr marL="1828800" algn="l" defTabSz="914400" rtl="0" eaLnBrk="1" latinLnBrk="0" hangingPunct="1">
                <a:defRPr sz="1800" kern="1200">
                  <a:solidFill>
                    <a:srgbClr val="000000"/>
                  </a:solidFill>
                  <a:latin typeface="等线"/>
                  <a:ea typeface="+mn-ea"/>
                  <a:cs typeface="+mn-cs"/>
                </a:defRPr>
              </a:lvl5pPr>
              <a:lvl6pPr marL="2286000" algn="l" defTabSz="914400" rtl="0" eaLnBrk="1" latinLnBrk="0" hangingPunct="1">
                <a:defRPr sz="1800" kern="1200">
                  <a:solidFill>
                    <a:srgbClr val="000000"/>
                  </a:solidFill>
                  <a:latin typeface="等线"/>
                  <a:ea typeface="+mn-ea"/>
                  <a:cs typeface="+mn-cs"/>
                </a:defRPr>
              </a:lvl6pPr>
              <a:lvl7pPr marL="2743200" algn="l" defTabSz="914400" rtl="0" eaLnBrk="1" latinLnBrk="0" hangingPunct="1">
                <a:defRPr sz="1800" kern="1200">
                  <a:solidFill>
                    <a:srgbClr val="000000"/>
                  </a:solidFill>
                  <a:latin typeface="等线"/>
                  <a:ea typeface="+mn-ea"/>
                  <a:cs typeface="+mn-cs"/>
                </a:defRPr>
              </a:lvl7pPr>
              <a:lvl8pPr marL="3200400" algn="l" defTabSz="914400" rtl="0" eaLnBrk="1" latinLnBrk="0" hangingPunct="1">
                <a:defRPr sz="1800" kern="1200">
                  <a:solidFill>
                    <a:srgbClr val="000000"/>
                  </a:solidFill>
                  <a:latin typeface="等线"/>
                  <a:ea typeface="+mn-ea"/>
                  <a:cs typeface="+mn-cs"/>
                </a:defRPr>
              </a:lvl8pPr>
              <a:lvl9pPr marL="3657600" algn="l" defTabSz="914400" rtl="0" eaLnBrk="1" latinLnBrk="0" hangingPunct="1">
                <a:defRPr sz="1800" kern="1200">
                  <a:solidFill>
                    <a:srgbClr val="000000"/>
                  </a:solidFill>
                  <a:latin typeface="等线"/>
                  <a:ea typeface="+mn-ea"/>
                  <a:cs typeface="+mn-cs"/>
                </a:defRPr>
              </a:lvl9pPr>
            </a:lstStyle>
            <a:p>
              <a:pPr algn="ctr">
                <a:defRPr/>
              </a:pPr>
              <a:endParaRPr lang="zh-CN" altLang="en-US" sz="2700">
                <a:ln>
                  <a:solidFill>
                    <a:schemeClr val="accent2"/>
                  </a:solidFill>
                </a:ln>
                <a:solidFill>
                  <a:schemeClr val="tx2">
                    <a:lumMod val="40000"/>
                    <a:lumOff val="60000"/>
                  </a:schemeClr>
                </a:solidFill>
                <a:latin typeface="+mj-lt"/>
                <a:ea typeface="Arial Unicode MS" panose="020b0604020202020204" pitchFamily="34" charset="-122"/>
                <a:cs typeface="Arial Unicode MS" panose="020b0604020202020204" pitchFamily="34" charset="-122"/>
              </a:endParaRPr>
            </a:p>
          </p:txBody>
        </p:sp>
        <p:sp>
          <p:nvSpPr>
            <p:cNvPr id="43" name="文本框 42"/>
            <p:cNvSpPr txBox="1"/>
            <p:nvPr/>
          </p:nvSpPr>
          <p:spPr>
            <a:xfrm>
              <a:off x="11414" y="6987"/>
              <a:ext cx="7345" cy="915"/>
            </a:xfrm>
            <a:prstGeom prst="rect">
              <a:avLst/>
            </a:prstGeom>
            <a:ln>
              <a:noFill/>
            </a:ln>
          </p:spPr>
          <p:style>
            <a:lnRef idx="1">
              <a:schemeClr val="accent1"/>
            </a:lnRef>
            <a:fillRef idx="2">
              <a:schemeClr val="accent1"/>
            </a:fillRef>
            <a:effectRef idx="1">
              <a:schemeClr val="accent1"/>
            </a:effectRef>
            <a:fontRef idx="minor">
              <a:schemeClr val="dk1"/>
            </a:fontRef>
          </p:style>
          <p:txBody>
            <a:bodyPr wrap="square" rtlCol="0">
              <a:spAutoFit/>
            </a:bodyPr>
            <a:lstStyle>
              <a:defPPr>
                <a:defRPr lang="zh-CN"/>
              </a:defPPr>
              <a:lvl1pPr marL="0" algn="l" defTabSz="914400" rtl="0" eaLnBrk="1" latinLnBrk="0" hangingPunct="1">
                <a:defRPr sz="1800" kern="1200">
                  <a:solidFill>
                    <a:srgbClr val="000000"/>
                  </a:solidFill>
                  <a:latin typeface="等线"/>
                  <a:ea typeface="+mn-ea"/>
                  <a:cs typeface="+mn-cs"/>
                </a:defRPr>
              </a:lvl1pPr>
              <a:lvl2pPr marL="457200" algn="l" defTabSz="914400" rtl="0" eaLnBrk="1" latinLnBrk="0" hangingPunct="1">
                <a:defRPr sz="1800" kern="1200">
                  <a:solidFill>
                    <a:srgbClr val="000000"/>
                  </a:solidFill>
                  <a:latin typeface="等线"/>
                  <a:ea typeface="+mn-ea"/>
                  <a:cs typeface="+mn-cs"/>
                </a:defRPr>
              </a:lvl2pPr>
              <a:lvl3pPr marL="914400" algn="l" defTabSz="914400" rtl="0" eaLnBrk="1" latinLnBrk="0" hangingPunct="1">
                <a:defRPr sz="1800" kern="1200">
                  <a:solidFill>
                    <a:srgbClr val="000000"/>
                  </a:solidFill>
                  <a:latin typeface="等线"/>
                  <a:ea typeface="+mn-ea"/>
                  <a:cs typeface="+mn-cs"/>
                </a:defRPr>
              </a:lvl3pPr>
              <a:lvl4pPr marL="1371600" algn="l" defTabSz="914400" rtl="0" eaLnBrk="1" latinLnBrk="0" hangingPunct="1">
                <a:defRPr sz="1800" kern="1200">
                  <a:solidFill>
                    <a:srgbClr val="000000"/>
                  </a:solidFill>
                  <a:latin typeface="等线"/>
                  <a:ea typeface="+mn-ea"/>
                  <a:cs typeface="+mn-cs"/>
                </a:defRPr>
              </a:lvl4pPr>
              <a:lvl5pPr marL="1828800" algn="l" defTabSz="914400" rtl="0" eaLnBrk="1" latinLnBrk="0" hangingPunct="1">
                <a:defRPr sz="1800" kern="1200">
                  <a:solidFill>
                    <a:srgbClr val="000000"/>
                  </a:solidFill>
                  <a:latin typeface="等线"/>
                  <a:ea typeface="+mn-ea"/>
                  <a:cs typeface="+mn-cs"/>
                </a:defRPr>
              </a:lvl5pPr>
              <a:lvl6pPr marL="2286000" algn="l" defTabSz="914400" rtl="0" eaLnBrk="1" latinLnBrk="0" hangingPunct="1">
                <a:defRPr sz="1800" kern="1200">
                  <a:solidFill>
                    <a:srgbClr val="000000"/>
                  </a:solidFill>
                  <a:latin typeface="等线"/>
                  <a:ea typeface="+mn-ea"/>
                  <a:cs typeface="+mn-cs"/>
                </a:defRPr>
              </a:lvl6pPr>
              <a:lvl7pPr marL="2743200" algn="l" defTabSz="914400" rtl="0" eaLnBrk="1" latinLnBrk="0" hangingPunct="1">
                <a:defRPr sz="1800" kern="1200">
                  <a:solidFill>
                    <a:srgbClr val="000000"/>
                  </a:solidFill>
                  <a:latin typeface="等线"/>
                  <a:ea typeface="+mn-ea"/>
                  <a:cs typeface="+mn-cs"/>
                </a:defRPr>
              </a:lvl7pPr>
              <a:lvl8pPr marL="3200400" algn="l" defTabSz="914400" rtl="0" eaLnBrk="1" latinLnBrk="0" hangingPunct="1">
                <a:defRPr sz="1800" kern="1200">
                  <a:solidFill>
                    <a:srgbClr val="000000"/>
                  </a:solidFill>
                  <a:latin typeface="等线"/>
                  <a:ea typeface="+mn-ea"/>
                  <a:cs typeface="+mn-cs"/>
                </a:defRPr>
              </a:lvl8pPr>
              <a:lvl9pPr marL="3657600" algn="l" defTabSz="914400" rtl="0" eaLnBrk="1" latinLnBrk="0" hangingPunct="1">
                <a:defRPr sz="1800" kern="1200">
                  <a:solidFill>
                    <a:srgbClr val="000000"/>
                  </a:solidFill>
                  <a:latin typeface="等线"/>
                  <a:ea typeface="+mn-ea"/>
                  <a:cs typeface="+mn-cs"/>
                </a:defRPr>
              </a:lvl9pPr>
            </a:lstStyle>
            <a:p>
              <a:r>
                <a:rPr lang="zh-CN" altLang="en-US" sz="2400">
                  <a:ln>
                    <a:solidFill>
                      <a:schemeClr val="tx1"/>
                    </a:solidFill>
                  </a:ln>
                  <a:solidFill>
                    <a:schemeClr val="tx1"/>
                  </a:solidFill>
                  <a:latin typeface="楷体_GB2312" panose="02010609030101010101" charset="-122"/>
                  <a:ea typeface="楷体_GB2312" panose="02010609030101010101" charset="-122"/>
                </a:rPr>
                <a:t>会用数学的语言表达世界</a:t>
              </a:r>
              <a:endParaRPr lang="zh-CN" altLang="en-US" sz="2400">
                <a:ln>
                  <a:solidFill>
                    <a:schemeClr val="tx1"/>
                  </a:solidFill>
                </a:ln>
                <a:solidFill>
                  <a:schemeClr val="tx1"/>
                </a:solidFill>
                <a:latin typeface="楷体_GB2312" panose="02010609030101010101" charset="-122"/>
                <a:ea typeface="楷体_GB2312" panose="02010609030101010101" charset="-122"/>
              </a:endParaRPr>
            </a:p>
          </p:txBody>
        </p:sp>
      </p:grpSp>
      <p:sp>
        <p:nvSpPr>
          <p:cNvPr id="44" name="Oval 19"/>
          <p:cNvSpPr>
            <a:spLocks noChangeArrowheads="1"/>
          </p:cNvSpPr>
          <p:nvPr/>
        </p:nvSpPr>
        <p:spPr bwMode="auto">
          <a:xfrm>
            <a:off x="6167755" y="3157855"/>
            <a:ext cx="979170" cy="974090"/>
          </a:xfrm>
          <a:prstGeom prst="ellipse">
            <a:avLst/>
          </a:prstGeom>
          <a:solidFill>
            <a:srgbClr val="669900"/>
          </a:solidFill>
          <a:ln w="9525">
            <a:noFill/>
            <a:round/>
          </a:ln>
          <a:effectLst/>
        </p:spPr>
        <p:txBody>
          <a:bodyPr lIns="67070" tIns="33534" rIns="67070" bIns="3353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zh-CN" altLang="en-US" sz="2000" kern="0">
                <a:solidFill>
                  <a:sysClr val="window" lastClr="FFFFFF"/>
                </a:solidFill>
                <a:latin typeface="方正大黑简体" panose="02010601030101010101" charset="-122"/>
                <a:ea typeface="方正大黑简体" panose="02010601030101010101" charset="-122"/>
              </a:rPr>
              <a:t>逻辑推理</a:t>
            </a:r>
            <a:endParaRPr lang="zh-CN" altLang="en-US" sz="2000" kern="0">
              <a:solidFill>
                <a:sysClr val="window" lastClr="FFFFFF"/>
              </a:solidFill>
              <a:latin typeface="方正大黑简体" panose="02010601030101010101" charset="-122"/>
              <a:ea typeface="方正大黑简体" panose="02010601030101010101" charset="-122"/>
            </a:endParaRPr>
          </a:p>
        </p:txBody>
      </p:sp>
      <p:sp>
        <p:nvSpPr>
          <p:cNvPr id="46" name="Oval 19"/>
          <p:cNvSpPr>
            <a:spLocks noChangeArrowheads="1"/>
          </p:cNvSpPr>
          <p:nvPr/>
        </p:nvSpPr>
        <p:spPr bwMode="auto">
          <a:xfrm>
            <a:off x="5954395" y="4239895"/>
            <a:ext cx="940435" cy="922655"/>
          </a:xfrm>
          <a:prstGeom prst="ellipse">
            <a:avLst/>
          </a:prstGeom>
          <a:solidFill>
            <a:srgbClr val="669900"/>
          </a:solidFill>
          <a:ln w="9525">
            <a:noFill/>
            <a:round/>
          </a:ln>
          <a:effectLst/>
        </p:spPr>
        <p:txBody>
          <a:bodyPr lIns="67070" tIns="33534" rIns="67070" bIns="3353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zh-CN" altLang="en-US" sz="2000" kern="0">
                <a:solidFill>
                  <a:srgbClr val="FF0000"/>
                </a:solidFill>
                <a:latin typeface="方正大黑简体" panose="02010601030101010101" charset="-122"/>
                <a:ea typeface="方正大黑简体" panose="02010601030101010101" charset="-122"/>
              </a:rPr>
              <a:t>数学运算</a:t>
            </a:r>
            <a:endParaRPr lang="zh-CN" altLang="en-US" sz="2000" kern="0">
              <a:solidFill>
                <a:srgbClr val="FF0000"/>
              </a:solidFill>
              <a:latin typeface="方正大黑简体" panose="02010601030101010101" charset="-122"/>
              <a:ea typeface="方正大黑简体" panose="02010601030101010101" charset="-122"/>
            </a:endParaRPr>
          </a:p>
        </p:txBody>
      </p:sp>
      <p:sp>
        <p:nvSpPr>
          <p:cNvPr id="47" name="Oval 19"/>
          <p:cNvSpPr>
            <a:spLocks noChangeArrowheads="1"/>
          </p:cNvSpPr>
          <p:nvPr/>
        </p:nvSpPr>
        <p:spPr bwMode="auto">
          <a:xfrm>
            <a:off x="5954395" y="2150745"/>
            <a:ext cx="940435" cy="911225"/>
          </a:xfrm>
          <a:prstGeom prst="ellipse">
            <a:avLst/>
          </a:prstGeom>
          <a:solidFill>
            <a:srgbClr val="669900"/>
          </a:solidFill>
          <a:ln w="9525">
            <a:noFill/>
            <a:round/>
          </a:ln>
          <a:effectLst/>
        </p:spPr>
        <p:txBody>
          <a:bodyPr lIns="67070" tIns="33534" rIns="67070" bIns="3353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zh-CN" altLang="en-US" sz="2000" kern="0">
                <a:solidFill>
                  <a:sysClr val="window" lastClr="FFFFFF"/>
                </a:solidFill>
                <a:latin typeface="方正大黑简体" panose="02010601030101010101" charset="-122"/>
                <a:ea typeface="方正大黑简体" panose="02010601030101010101" charset="-122"/>
              </a:rPr>
              <a:t>直观想象</a:t>
            </a:r>
            <a:endParaRPr lang="zh-CN" altLang="en-US" sz="2000" kern="0">
              <a:solidFill>
                <a:sysClr val="window" lastClr="FFFFFF"/>
              </a:solidFill>
              <a:latin typeface="方正大黑简体" panose="02010601030101010101" charset="-122"/>
              <a:ea typeface="方正大黑简体" panose="02010601030101010101"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9705" y="5162550"/>
            <a:ext cx="1852295" cy="1695450"/>
          </a:xfrm>
          <a:prstGeom prst="rect">
            <a:avLst/>
          </a:prstGeom>
        </p:spPr>
      </p:pic>
      <p:grpSp>
        <p:nvGrpSpPr>
          <p:cNvPr id="3" name="组合 2"/>
          <p:cNvGrpSpPr/>
          <p:nvPr userDrawn="1"/>
        </p:nvGrpSpPr>
        <p:grpSpPr>
          <a:xfrm>
            <a:off x="19050" y="0"/>
            <a:ext cx="12182475" cy="835660"/>
            <a:chOff x="0" y="-42"/>
            <a:chExt cx="19185" cy="1316"/>
          </a:xfrm>
        </p:grpSpPr>
        <p:grpSp>
          <p:nvGrpSpPr>
            <p:cNvPr id="18" name="组合 1"/>
            <p:cNvGrpSpPr/>
            <p:nvPr userDrawn="1"/>
          </p:nvGrpSpPr>
          <p:grpSpPr>
            <a:xfrm>
              <a:off x="533" y="-42"/>
              <a:ext cx="1417" cy="1307"/>
              <a:chOff x="2506532" y="465192"/>
              <a:chExt cx="675190" cy="622055"/>
            </a:xfrm>
          </p:grpSpPr>
          <p:sp>
            <p:nvSpPr>
              <p:cNvPr id="19" name="文本框 2"/>
              <p:cNvSpPr txBox="1">
                <a:spLocks noChangeArrowheads="1"/>
              </p:cNvSpPr>
              <p:nvPr/>
            </p:nvSpPr>
            <p:spPr bwMode="auto">
              <a:xfrm>
                <a:off x="2506532" y="465192"/>
                <a:ext cx="236653" cy="622055"/>
              </a:xfrm>
              <a:prstGeom prst="rect">
                <a:avLst/>
              </a:prstGeom>
              <a:noFill/>
              <a:ln w="9525">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800">
                    <a:solidFill>
                      <a:srgbClr val="7030A0"/>
                    </a:solidFill>
                    <a:latin typeface="Impact" panose="020b0806030902050204" pitchFamily="34" charset="0"/>
                  </a:rPr>
                  <a:t>2</a:t>
                </a:r>
                <a:endParaRPr lang="en-US" altLang="zh-CN" sz="4800">
                  <a:solidFill>
                    <a:srgbClr val="7030A0"/>
                  </a:solidFill>
                  <a:latin typeface="Impact" panose="020b0806030902050204" pitchFamily="34" charset="0"/>
                </a:endParaRPr>
              </a:p>
            </p:txBody>
          </p:sp>
          <p:cxnSp>
            <p:nvCxnSpPr>
              <p:cNvPr id="20" name="直接连接符 19"/>
              <p:cNvCxnSpPr/>
              <p:nvPr/>
            </p:nvCxnSpPr>
            <p:spPr>
              <a:xfrm flipH="1">
                <a:off x="2722573" y="599954"/>
                <a:ext cx="459149" cy="459075"/>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23" name="矩形 22"/>
            <p:cNvSpPr/>
            <p:nvPr userDrawn="1"/>
          </p:nvSpPr>
          <p:spPr>
            <a:xfrm>
              <a:off x="0" y="1202"/>
              <a:ext cx="19185" cy="72"/>
            </a:xfrm>
            <a:prstGeom prst="rect">
              <a:avLst/>
            </a:prstGeom>
            <a:gradFill>
              <a:gsLst>
                <a:gs pos="0">
                  <a:srgbClr val="7B32B2"/>
                </a:gs>
                <a:gs pos="100000">
                  <a:srgbClr val="401A5D"/>
                </a:gs>
              </a:gsLst>
              <a:lin ang="5400000" scaled="0"/>
            </a:gra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fontAlgn="auto">
                <a:spcBef>
                  <a:spcPct val="0"/>
                </a:spcBef>
                <a:spcAft>
                  <a:spcPct val="0"/>
                </a:spcAft>
                <a:defRPr/>
              </a:pPr>
              <a:endParaRPr lang="zh-CN" altLang="en-US"/>
            </a:p>
          </p:txBody>
        </p:sp>
      </p:grpSp>
      <p:grpSp>
        <p:nvGrpSpPr>
          <p:cNvPr id="25" name="组合 24"/>
          <p:cNvGrpSpPr/>
          <p:nvPr/>
        </p:nvGrpSpPr>
        <p:grpSpPr>
          <a:xfrm>
            <a:off x="1256665" y="140970"/>
            <a:ext cx="3692156" cy="600075"/>
            <a:chOff x="2872" y="2655"/>
            <a:chExt cx="4729" cy="945"/>
          </a:xfrm>
        </p:grpSpPr>
        <p:sp>
          <p:nvSpPr>
            <p:cNvPr id="72" name="圆角矩形 71"/>
            <p:cNvSpPr/>
            <p:nvPr/>
          </p:nvSpPr>
          <p:spPr>
            <a:xfrm>
              <a:off x="2872" y="2655"/>
              <a:ext cx="4729" cy="945"/>
            </a:xfrm>
            <a:prstGeom prst="roundRect">
              <a:avLst>
                <a:gd name="adj" fmla="val 50000"/>
              </a:avLst>
            </a:prstGeom>
            <a:solidFill>
              <a:srgbClr val="FFFFFF"/>
            </a:solidFill>
            <a:ln w="28575">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lnSpc>
                  <a:spcPct val="150000"/>
                </a:lnSpc>
              </a:pPr>
              <a:endParaRPr lang="zh-CN" altLang="zh-CN" sz="1800">
                <a:solidFill>
                  <a:schemeClr val="accent1"/>
                </a:solidFill>
                <a:latin typeface="幼圆" panose="02010509060101010101" charset="-122"/>
                <a:ea typeface="幼圆" panose="02010509060101010101" charset="-122"/>
              </a:endParaRPr>
            </a:p>
          </p:txBody>
        </p:sp>
        <p:sp>
          <p:nvSpPr>
            <p:cNvPr id="24" name="文本框 23"/>
            <p:cNvSpPr txBox="1"/>
            <p:nvPr/>
          </p:nvSpPr>
          <p:spPr>
            <a:xfrm>
              <a:off x="3111" y="2716"/>
              <a:ext cx="4490" cy="822"/>
            </a:xfrm>
            <a:prstGeom prst="rect">
              <a:avLst/>
            </a:prstGeom>
            <a:noFill/>
            <a:ln w="9525">
              <a:noFill/>
            </a:ln>
          </p:spPr>
          <p:txBody>
            <a:bodyPr wrap="square">
              <a:sp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800">
                  <a:solidFill>
                    <a:schemeClr val="tx1"/>
                  </a:solidFill>
                  <a:effectLst/>
                  <a:latin typeface="方正大黑简体" panose="02010601030101010101" charset="-122"/>
                  <a:ea typeface="方正大黑简体" panose="02010601030101010101" charset="-122"/>
                </a:rPr>
                <a:t>课标解读及核心素养</a:t>
              </a:r>
              <a:endParaRPr lang="zh-CN" altLang="en-US" sz="2800">
                <a:solidFill>
                  <a:schemeClr val="tx1"/>
                </a:solidFill>
                <a:effectLst/>
                <a:latin typeface="方正大黑简体" panose="02010601030101010101" charset="-122"/>
                <a:ea typeface="方正大黑简体" panose="02010601030101010101" charset="-122"/>
              </a:endParaRPr>
            </a:p>
          </p:txBody>
        </p:sp>
      </p:grpSp>
      <p:sp>
        <p:nvSpPr>
          <p:cNvPr id="36" name="Freeform 119"/>
          <p:cNvSpPr>
            <a:spLocks noEditPoints="1"/>
          </p:cNvSpPr>
          <p:nvPr/>
        </p:nvSpPr>
        <p:spPr bwMode="auto">
          <a:xfrm>
            <a:off x="10927715" y="142875"/>
            <a:ext cx="969010" cy="604520"/>
          </a:xfrm>
          <a:custGeom>
            <a:cxnLst>
              <a:cxn ang="0">
                <a:pos x="2004" y="192"/>
              </a:cxn>
              <a:cxn ang="0">
                <a:pos x="2358" y="373"/>
              </a:cxn>
              <a:cxn ang="0">
                <a:pos x="2435" y="558"/>
              </a:cxn>
              <a:cxn ang="0">
                <a:pos x="2071" y="1086"/>
              </a:cxn>
              <a:cxn ang="0">
                <a:pos x="1680" y="1472"/>
              </a:cxn>
              <a:cxn ang="0">
                <a:pos x="1105" y="1322"/>
              </a:cxn>
              <a:cxn ang="0">
                <a:pos x="941" y="1315"/>
              </a:cxn>
              <a:cxn ang="0">
                <a:pos x="720" y="1014"/>
              </a:cxn>
              <a:cxn ang="0">
                <a:pos x="259" y="879"/>
              </a:cxn>
              <a:cxn ang="0">
                <a:pos x="73" y="724"/>
              </a:cxn>
              <a:cxn ang="0">
                <a:pos x="328" y="435"/>
              </a:cxn>
              <a:cxn ang="0">
                <a:pos x="799" y="0"/>
              </a:cxn>
              <a:cxn ang="0">
                <a:pos x="1498" y="83"/>
              </a:cxn>
              <a:cxn ang="0">
                <a:pos x="1475" y="106"/>
              </a:cxn>
              <a:cxn ang="0">
                <a:pos x="647" y="189"/>
              </a:cxn>
              <a:cxn ang="0">
                <a:pos x="563" y="644"/>
              </a:cxn>
              <a:cxn ang="0">
                <a:pos x="836" y="812"/>
              </a:cxn>
              <a:cxn ang="0">
                <a:pos x="2138" y="382"/>
              </a:cxn>
              <a:cxn ang="0">
                <a:pos x="1691" y="94"/>
              </a:cxn>
              <a:cxn ang="0">
                <a:pos x="1306" y="366"/>
              </a:cxn>
              <a:cxn ang="0">
                <a:pos x="916" y="826"/>
              </a:cxn>
              <a:cxn ang="0">
                <a:pos x="1645" y="1145"/>
              </a:cxn>
              <a:cxn ang="0">
                <a:pos x="2226" y="545"/>
              </a:cxn>
              <a:cxn ang="0">
                <a:pos x="1889" y="1103"/>
              </a:cxn>
              <a:cxn ang="0">
                <a:pos x="1750" y="1319"/>
              </a:cxn>
              <a:cxn ang="0">
                <a:pos x="2111" y="920"/>
              </a:cxn>
              <a:cxn ang="0">
                <a:pos x="2263" y="649"/>
              </a:cxn>
              <a:cxn ang="0">
                <a:pos x="2183" y="693"/>
              </a:cxn>
              <a:cxn ang="0">
                <a:pos x="2313" y="473"/>
              </a:cxn>
              <a:cxn ang="0">
                <a:pos x="1836" y="1058"/>
              </a:cxn>
              <a:cxn ang="0">
                <a:pos x="1750" y="1229"/>
              </a:cxn>
              <a:cxn ang="0">
                <a:pos x="2072" y="996"/>
              </a:cxn>
              <a:cxn ang="0">
                <a:pos x="1643" y="1377"/>
              </a:cxn>
              <a:cxn ang="0">
                <a:pos x="1142" y="1221"/>
              </a:cxn>
              <a:cxn ang="0">
                <a:pos x="1679" y="1445"/>
              </a:cxn>
              <a:cxn ang="0">
                <a:pos x="1857" y="1286"/>
              </a:cxn>
              <a:cxn ang="0">
                <a:pos x="2121" y="969"/>
              </a:cxn>
              <a:cxn ang="0">
                <a:pos x="2411" y="585"/>
              </a:cxn>
              <a:cxn ang="0">
                <a:pos x="197" y="731"/>
              </a:cxn>
              <a:cxn ang="0">
                <a:pos x="172" y="774"/>
              </a:cxn>
              <a:cxn ang="0">
                <a:pos x="647" y="837"/>
              </a:cxn>
              <a:cxn ang="0">
                <a:pos x="692" y="803"/>
              </a:cxn>
              <a:cxn ang="0">
                <a:pos x="672" y="773"/>
              </a:cxn>
              <a:cxn ang="0">
                <a:pos x="654" y="696"/>
              </a:cxn>
              <a:cxn ang="0">
                <a:pos x="242" y="699"/>
              </a:cxn>
              <a:cxn ang="0">
                <a:pos x="227" y="844"/>
              </a:cxn>
              <a:cxn ang="0">
                <a:pos x="477" y="861"/>
              </a:cxn>
              <a:cxn ang="0">
                <a:pos x="32" y="798"/>
              </a:cxn>
              <a:cxn ang="0">
                <a:pos x="708" y="882"/>
              </a:cxn>
              <a:cxn ang="0">
                <a:pos x="880" y="968"/>
              </a:cxn>
              <a:cxn ang="0">
                <a:pos x="985" y="862"/>
              </a:cxn>
              <a:cxn ang="0">
                <a:pos x="1021" y="919"/>
              </a:cxn>
              <a:cxn ang="0">
                <a:pos x="1228" y="1076"/>
              </a:cxn>
              <a:cxn ang="0">
                <a:pos x="1181" y="1164"/>
              </a:cxn>
              <a:cxn ang="0">
                <a:pos x="1623" y="1327"/>
              </a:cxn>
              <a:cxn ang="0">
                <a:pos x="1350" y="1186"/>
              </a:cxn>
              <a:cxn ang="0">
                <a:pos x="1563" y="1246"/>
              </a:cxn>
              <a:cxn ang="0">
                <a:pos x="1517" y="1154"/>
              </a:cxn>
              <a:cxn ang="0">
                <a:pos x="797" y="1008"/>
              </a:cxn>
              <a:cxn ang="0">
                <a:pos x="929" y="957"/>
              </a:cxn>
              <a:cxn ang="0">
                <a:pos x="1030" y="1191"/>
              </a:cxn>
              <a:cxn ang="0">
                <a:pos x="1171" y="1076"/>
              </a:cxn>
              <a:cxn ang="0">
                <a:pos x="923" y="1089"/>
              </a:cxn>
            </a:cxnLst>
            <a:rect l="0" t="0" r="r" b="b"/>
            <a:pathLst>
              <a:path w="2450" h="1473">
                <a:moveTo>
                  <a:pt x="1520" y="111"/>
                </a:moveTo>
                <a:lnTo>
                  <a:pt x="1520" y="111"/>
                </a:lnTo>
                <a:lnTo>
                  <a:pt x="1548" y="102"/>
                </a:lnTo>
                <a:lnTo>
                  <a:pt x="1577" y="93"/>
                </a:lnTo>
                <a:lnTo>
                  <a:pt x="1605" y="84"/>
                </a:lnTo>
                <a:lnTo>
                  <a:pt x="1633" y="75"/>
                </a:lnTo>
                <a:lnTo>
                  <a:pt x="1662" y="69"/>
                </a:lnTo>
                <a:lnTo>
                  <a:pt x="1677" y="67"/>
                </a:lnTo>
                <a:lnTo>
                  <a:pt x="1693" y="64"/>
                </a:lnTo>
                <a:lnTo>
                  <a:pt x="1708" y="63"/>
                </a:lnTo>
                <a:lnTo>
                  <a:pt x="1725" y="63"/>
                </a:lnTo>
                <a:lnTo>
                  <a:pt x="1742" y="64"/>
                </a:lnTo>
                <a:lnTo>
                  <a:pt x="1760" y="65"/>
                </a:lnTo>
                <a:lnTo>
                  <a:pt x="1760" y="65"/>
                </a:lnTo>
                <a:lnTo>
                  <a:pt x="1775" y="69"/>
                </a:lnTo>
                <a:lnTo>
                  <a:pt x="1790" y="72"/>
                </a:lnTo>
                <a:lnTo>
                  <a:pt x="1805" y="75"/>
                </a:lnTo>
                <a:lnTo>
                  <a:pt x="1820" y="80"/>
                </a:lnTo>
                <a:lnTo>
                  <a:pt x="1849" y="91"/>
                </a:lnTo>
                <a:lnTo>
                  <a:pt x="1878" y="105"/>
                </a:lnTo>
                <a:lnTo>
                  <a:pt x="1905" y="119"/>
                </a:lnTo>
                <a:lnTo>
                  <a:pt x="1932" y="135"/>
                </a:lnTo>
                <a:lnTo>
                  <a:pt x="1955" y="151"/>
                </a:lnTo>
                <a:lnTo>
                  <a:pt x="1978" y="167"/>
                </a:lnTo>
                <a:lnTo>
                  <a:pt x="1978" y="167"/>
                </a:lnTo>
                <a:lnTo>
                  <a:pt x="1991" y="179"/>
                </a:lnTo>
                <a:lnTo>
                  <a:pt x="2004" y="192"/>
                </a:lnTo>
                <a:lnTo>
                  <a:pt x="2015" y="207"/>
                </a:lnTo>
                <a:lnTo>
                  <a:pt x="2027" y="222"/>
                </a:lnTo>
                <a:lnTo>
                  <a:pt x="2048" y="253"/>
                </a:lnTo>
                <a:lnTo>
                  <a:pt x="2060" y="268"/>
                </a:lnTo>
                <a:lnTo>
                  <a:pt x="2072" y="283"/>
                </a:lnTo>
                <a:lnTo>
                  <a:pt x="2072" y="283"/>
                </a:lnTo>
                <a:lnTo>
                  <a:pt x="2084" y="296"/>
                </a:lnTo>
                <a:lnTo>
                  <a:pt x="2096" y="307"/>
                </a:lnTo>
                <a:lnTo>
                  <a:pt x="2108" y="318"/>
                </a:lnTo>
                <a:lnTo>
                  <a:pt x="2121" y="329"/>
                </a:lnTo>
                <a:lnTo>
                  <a:pt x="2135" y="338"/>
                </a:lnTo>
                <a:lnTo>
                  <a:pt x="2149" y="347"/>
                </a:lnTo>
                <a:lnTo>
                  <a:pt x="2164" y="356"/>
                </a:lnTo>
                <a:lnTo>
                  <a:pt x="2180" y="363"/>
                </a:lnTo>
                <a:lnTo>
                  <a:pt x="2197" y="368"/>
                </a:lnTo>
                <a:lnTo>
                  <a:pt x="2214" y="375"/>
                </a:lnTo>
                <a:lnTo>
                  <a:pt x="2233" y="379"/>
                </a:lnTo>
                <a:lnTo>
                  <a:pt x="2252" y="382"/>
                </a:lnTo>
                <a:lnTo>
                  <a:pt x="2272" y="386"/>
                </a:lnTo>
                <a:lnTo>
                  <a:pt x="2293" y="387"/>
                </a:lnTo>
                <a:lnTo>
                  <a:pt x="2315" y="388"/>
                </a:lnTo>
                <a:lnTo>
                  <a:pt x="2339" y="388"/>
                </a:lnTo>
                <a:lnTo>
                  <a:pt x="2339" y="388"/>
                </a:lnTo>
                <a:lnTo>
                  <a:pt x="2343" y="386"/>
                </a:lnTo>
                <a:lnTo>
                  <a:pt x="2347" y="383"/>
                </a:lnTo>
                <a:lnTo>
                  <a:pt x="2355" y="376"/>
                </a:lnTo>
                <a:lnTo>
                  <a:pt x="2358" y="373"/>
                </a:lnTo>
                <a:lnTo>
                  <a:pt x="2363" y="371"/>
                </a:lnTo>
                <a:lnTo>
                  <a:pt x="2369" y="370"/>
                </a:lnTo>
                <a:lnTo>
                  <a:pt x="2376" y="371"/>
                </a:lnTo>
                <a:lnTo>
                  <a:pt x="2376" y="371"/>
                </a:lnTo>
                <a:lnTo>
                  <a:pt x="2376" y="388"/>
                </a:lnTo>
                <a:lnTo>
                  <a:pt x="2373" y="404"/>
                </a:lnTo>
                <a:lnTo>
                  <a:pt x="2370" y="420"/>
                </a:lnTo>
                <a:lnTo>
                  <a:pt x="2365" y="436"/>
                </a:lnTo>
                <a:lnTo>
                  <a:pt x="2357" y="467"/>
                </a:lnTo>
                <a:lnTo>
                  <a:pt x="2353" y="483"/>
                </a:lnTo>
                <a:lnTo>
                  <a:pt x="2348" y="500"/>
                </a:lnTo>
                <a:lnTo>
                  <a:pt x="2348" y="500"/>
                </a:lnTo>
                <a:lnTo>
                  <a:pt x="2355" y="500"/>
                </a:lnTo>
                <a:lnTo>
                  <a:pt x="2359" y="502"/>
                </a:lnTo>
                <a:lnTo>
                  <a:pt x="2361" y="506"/>
                </a:lnTo>
                <a:lnTo>
                  <a:pt x="2363" y="510"/>
                </a:lnTo>
                <a:lnTo>
                  <a:pt x="2368" y="520"/>
                </a:lnTo>
                <a:lnTo>
                  <a:pt x="2372" y="527"/>
                </a:lnTo>
                <a:lnTo>
                  <a:pt x="2376" y="531"/>
                </a:lnTo>
                <a:lnTo>
                  <a:pt x="2376" y="531"/>
                </a:lnTo>
                <a:lnTo>
                  <a:pt x="2383" y="534"/>
                </a:lnTo>
                <a:lnTo>
                  <a:pt x="2388" y="538"/>
                </a:lnTo>
                <a:lnTo>
                  <a:pt x="2401" y="543"/>
                </a:lnTo>
                <a:lnTo>
                  <a:pt x="2413" y="547"/>
                </a:lnTo>
                <a:lnTo>
                  <a:pt x="2424" y="552"/>
                </a:lnTo>
                <a:lnTo>
                  <a:pt x="2430" y="555"/>
                </a:lnTo>
                <a:lnTo>
                  <a:pt x="2435" y="558"/>
                </a:lnTo>
                <a:lnTo>
                  <a:pt x="2439" y="561"/>
                </a:lnTo>
                <a:lnTo>
                  <a:pt x="2443" y="567"/>
                </a:lnTo>
                <a:lnTo>
                  <a:pt x="2446" y="572"/>
                </a:lnTo>
                <a:lnTo>
                  <a:pt x="2448" y="578"/>
                </a:lnTo>
                <a:lnTo>
                  <a:pt x="2450" y="586"/>
                </a:lnTo>
                <a:lnTo>
                  <a:pt x="2450" y="594"/>
                </a:lnTo>
                <a:lnTo>
                  <a:pt x="2450" y="594"/>
                </a:lnTo>
                <a:lnTo>
                  <a:pt x="2450" y="600"/>
                </a:lnTo>
                <a:lnTo>
                  <a:pt x="2448" y="605"/>
                </a:lnTo>
                <a:lnTo>
                  <a:pt x="2444" y="618"/>
                </a:lnTo>
                <a:lnTo>
                  <a:pt x="2436" y="632"/>
                </a:lnTo>
                <a:lnTo>
                  <a:pt x="2426" y="646"/>
                </a:lnTo>
                <a:lnTo>
                  <a:pt x="2407" y="674"/>
                </a:lnTo>
                <a:lnTo>
                  <a:pt x="2391" y="696"/>
                </a:lnTo>
                <a:lnTo>
                  <a:pt x="2391" y="696"/>
                </a:lnTo>
                <a:lnTo>
                  <a:pt x="2359" y="739"/>
                </a:lnTo>
                <a:lnTo>
                  <a:pt x="2327" y="779"/>
                </a:lnTo>
                <a:lnTo>
                  <a:pt x="2262" y="860"/>
                </a:lnTo>
                <a:lnTo>
                  <a:pt x="2262" y="860"/>
                </a:lnTo>
                <a:lnTo>
                  <a:pt x="2241" y="885"/>
                </a:lnTo>
                <a:lnTo>
                  <a:pt x="2221" y="909"/>
                </a:lnTo>
                <a:lnTo>
                  <a:pt x="2179" y="955"/>
                </a:lnTo>
                <a:lnTo>
                  <a:pt x="2137" y="1002"/>
                </a:lnTo>
                <a:lnTo>
                  <a:pt x="2117" y="1027"/>
                </a:lnTo>
                <a:lnTo>
                  <a:pt x="2097" y="1053"/>
                </a:lnTo>
                <a:lnTo>
                  <a:pt x="2097" y="1053"/>
                </a:lnTo>
                <a:lnTo>
                  <a:pt x="2071" y="1086"/>
                </a:lnTo>
                <a:lnTo>
                  <a:pt x="2043" y="1119"/>
                </a:lnTo>
                <a:lnTo>
                  <a:pt x="1986" y="1183"/>
                </a:lnTo>
                <a:lnTo>
                  <a:pt x="1957" y="1215"/>
                </a:lnTo>
                <a:lnTo>
                  <a:pt x="1931" y="1248"/>
                </a:lnTo>
                <a:lnTo>
                  <a:pt x="1904" y="1281"/>
                </a:lnTo>
                <a:lnTo>
                  <a:pt x="1879" y="1315"/>
                </a:lnTo>
                <a:lnTo>
                  <a:pt x="1879" y="1315"/>
                </a:lnTo>
                <a:lnTo>
                  <a:pt x="1873" y="1318"/>
                </a:lnTo>
                <a:lnTo>
                  <a:pt x="1866" y="1322"/>
                </a:lnTo>
                <a:lnTo>
                  <a:pt x="1855" y="1331"/>
                </a:lnTo>
                <a:lnTo>
                  <a:pt x="1844" y="1342"/>
                </a:lnTo>
                <a:lnTo>
                  <a:pt x="1832" y="1355"/>
                </a:lnTo>
                <a:lnTo>
                  <a:pt x="1823" y="1367"/>
                </a:lnTo>
                <a:lnTo>
                  <a:pt x="1812" y="1381"/>
                </a:lnTo>
                <a:lnTo>
                  <a:pt x="1792" y="1410"/>
                </a:lnTo>
                <a:lnTo>
                  <a:pt x="1781" y="1424"/>
                </a:lnTo>
                <a:lnTo>
                  <a:pt x="1769" y="1437"/>
                </a:lnTo>
                <a:lnTo>
                  <a:pt x="1757" y="1448"/>
                </a:lnTo>
                <a:lnTo>
                  <a:pt x="1744" y="1457"/>
                </a:lnTo>
                <a:lnTo>
                  <a:pt x="1738" y="1462"/>
                </a:lnTo>
                <a:lnTo>
                  <a:pt x="1730" y="1466"/>
                </a:lnTo>
                <a:lnTo>
                  <a:pt x="1723" y="1469"/>
                </a:lnTo>
                <a:lnTo>
                  <a:pt x="1715" y="1471"/>
                </a:lnTo>
                <a:lnTo>
                  <a:pt x="1707" y="1472"/>
                </a:lnTo>
                <a:lnTo>
                  <a:pt x="1698" y="1473"/>
                </a:lnTo>
                <a:lnTo>
                  <a:pt x="1690" y="1473"/>
                </a:lnTo>
                <a:lnTo>
                  <a:pt x="1680" y="1472"/>
                </a:lnTo>
                <a:lnTo>
                  <a:pt x="1680" y="1472"/>
                </a:lnTo>
                <a:lnTo>
                  <a:pt x="1666" y="1470"/>
                </a:lnTo>
                <a:lnTo>
                  <a:pt x="1650" y="1465"/>
                </a:lnTo>
                <a:lnTo>
                  <a:pt x="1621" y="1455"/>
                </a:lnTo>
                <a:lnTo>
                  <a:pt x="1621" y="1455"/>
                </a:lnTo>
                <a:lnTo>
                  <a:pt x="1560" y="1434"/>
                </a:lnTo>
                <a:lnTo>
                  <a:pt x="1498" y="1409"/>
                </a:lnTo>
                <a:lnTo>
                  <a:pt x="1435" y="1382"/>
                </a:lnTo>
                <a:lnTo>
                  <a:pt x="1371" y="1355"/>
                </a:lnTo>
                <a:lnTo>
                  <a:pt x="1247" y="1300"/>
                </a:lnTo>
                <a:lnTo>
                  <a:pt x="1189" y="1274"/>
                </a:lnTo>
                <a:lnTo>
                  <a:pt x="1134" y="1252"/>
                </a:lnTo>
                <a:lnTo>
                  <a:pt x="1134" y="1252"/>
                </a:lnTo>
                <a:lnTo>
                  <a:pt x="1132" y="1261"/>
                </a:lnTo>
                <a:lnTo>
                  <a:pt x="1131" y="1271"/>
                </a:lnTo>
                <a:lnTo>
                  <a:pt x="1131" y="1282"/>
                </a:lnTo>
                <a:lnTo>
                  <a:pt x="1132" y="1292"/>
                </a:lnTo>
                <a:lnTo>
                  <a:pt x="1133" y="1315"/>
                </a:lnTo>
                <a:lnTo>
                  <a:pt x="1132" y="1326"/>
                </a:lnTo>
                <a:lnTo>
                  <a:pt x="1131" y="1336"/>
                </a:lnTo>
                <a:lnTo>
                  <a:pt x="1131" y="1336"/>
                </a:lnTo>
                <a:lnTo>
                  <a:pt x="1123" y="1337"/>
                </a:lnTo>
                <a:lnTo>
                  <a:pt x="1120" y="1337"/>
                </a:lnTo>
                <a:lnTo>
                  <a:pt x="1117" y="1336"/>
                </a:lnTo>
                <a:lnTo>
                  <a:pt x="1113" y="1333"/>
                </a:lnTo>
                <a:lnTo>
                  <a:pt x="1108" y="1329"/>
                </a:lnTo>
                <a:lnTo>
                  <a:pt x="1105" y="1322"/>
                </a:lnTo>
                <a:lnTo>
                  <a:pt x="1102" y="1315"/>
                </a:lnTo>
                <a:lnTo>
                  <a:pt x="1096" y="1301"/>
                </a:lnTo>
                <a:lnTo>
                  <a:pt x="1096" y="1301"/>
                </a:lnTo>
                <a:lnTo>
                  <a:pt x="1090" y="1290"/>
                </a:lnTo>
                <a:lnTo>
                  <a:pt x="1084" y="1281"/>
                </a:lnTo>
                <a:lnTo>
                  <a:pt x="1069" y="1259"/>
                </a:lnTo>
                <a:lnTo>
                  <a:pt x="1054" y="1240"/>
                </a:lnTo>
                <a:lnTo>
                  <a:pt x="1047" y="1230"/>
                </a:lnTo>
                <a:lnTo>
                  <a:pt x="1043" y="1221"/>
                </a:lnTo>
                <a:lnTo>
                  <a:pt x="1043" y="1221"/>
                </a:lnTo>
                <a:lnTo>
                  <a:pt x="1035" y="1226"/>
                </a:lnTo>
                <a:lnTo>
                  <a:pt x="1026" y="1233"/>
                </a:lnTo>
                <a:lnTo>
                  <a:pt x="1020" y="1240"/>
                </a:lnTo>
                <a:lnTo>
                  <a:pt x="1013" y="1249"/>
                </a:lnTo>
                <a:lnTo>
                  <a:pt x="1007" y="1256"/>
                </a:lnTo>
                <a:lnTo>
                  <a:pt x="1000" y="1264"/>
                </a:lnTo>
                <a:lnTo>
                  <a:pt x="993" y="1271"/>
                </a:lnTo>
                <a:lnTo>
                  <a:pt x="984" y="1276"/>
                </a:lnTo>
                <a:lnTo>
                  <a:pt x="984" y="1276"/>
                </a:lnTo>
                <a:lnTo>
                  <a:pt x="983" y="1284"/>
                </a:lnTo>
                <a:lnTo>
                  <a:pt x="982" y="1291"/>
                </a:lnTo>
                <a:lnTo>
                  <a:pt x="979" y="1299"/>
                </a:lnTo>
                <a:lnTo>
                  <a:pt x="976" y="1305"/>
                </a:lnTo>
                <a:lnTo>
                  <a:pt x="970" y="1310"/>
                </a:lnTo>
                <a:lnTo>
                  <a:pt x="963" y="1314"/>
                </a:lnTo>
                <a:lnTo>
                  <a:pt x="953" y="1315"/>
                </a:lnTo>
                <a:lnTo>
                  <a:pt x="941" y="1315"/>
                </a:lnTo>
                <a:lnTo>
                  <a:pt x="941" y="1315"/>
                </a:lnTo>
                <a:lnTo>
                  <a:pt x="939" y="1279"/>
                </a:lnTo>
                <a:lnTo>
                  <a:pt x="938" y="1258"/>
                </a:lnTo>
                <a:lnTo>
                  <a:pt x="938" y="1237"/>
                </a:lnTo>
                <a:lnTo>
                  <a:pt x="940" y="1215"/>
                </a:lnTo>
                <a:lnTo>
                  <a:pt x="942" y="1194"/>
                </a:lnTo>
                <a:lnTo>
                  <a:pt x="948" y="1173"/>
                </a:lnTo>
                <a:lnTo>
                  <a:pt x="952" y="1162"/>
                </a:lnTo>
                <a:lnTo>
                  <a:pt x="956" y="1151"/>
                </a:lnTo>
                <a:lnTo>
                  <a:pt x="956" y="1151"/>
                </a:lnTo>
                <a:lnTo>
                  <a:pt x="940" y="1135"/>
                </a:lnTo>
                <a:lnTo>
                  <a:pt x="923" y="1120"/>
                </a:lnTo>
                <a:lnTo>
                  <a:pt x="888" y="1092"/>
                </a:lnTo>
                <a:lnTo>
                  <a:pt x="871" y="1078"/>
                </a:lnTo>
                <a:lnTo>
                  <a:pt x="854" y="1064"/>
                </a:lnTo>
                <a:lnTo>
                  <a:pt x="838" y="1048"/>
                </a:lnTo>
                <a:lnTo>
                  <a:pt x="823" y="1032"/>
                </a:lnTo>
                <a:lnTo>
                  <a:pt x="823" y="1032"/>
                </a:lnTo>
                <a:lnTo>
                  <a:pt x="809" y="1034"/>
                </a:lnTo>
                <a:lnTo>
                  <a:pt x="796" y="1036"/>
                </a:lnTo>
                <a:lnTo>
                  <a:pt x="783" y="1036"/>
                </a:lnTo>
                <a:lnTo>
                  <a:pt x="771" y="1034"/>
                </a:lnTo>
                <a:lnTo>
                  <a:pt x="759" y="1032"/>
                </a:lnTo>
                <a:lnTo>
                  <a:pt x="749" y="1028"/>
                </a:lnTo>
                <a:lnTo>
                  <a:pt x="738" y="1025"/>
                </a:lnTo>
                <a:lnTo>
                  <a:pt x="728" y="1019"/>
                </a:lnTo>
                <a:lnTo>
                  <a:pt x="720" y="1014"/>
                </a:lnTo>
                <a:lnTo>
                  <a:pt x="710" y="1007"/>
                </a:lnTo>
                <a:lnTo>
                  <a:pt x="703" y="1000"/>
                </a:lnTo>
                <a:lnTo>
                  <a:pt x="694" y="993"/>
                </a:lnTo>
                <a:lnTo>
                  <a:pt x="688" y="984"/>
                </a:lnTo>
                <a:lnTo>
                  <a:pt x="681" y="976"/>
                </a:lnTo>
                <a:lnTo>
                  <a:pt x="669" y="958"/>
                </a:lnTo>
                <a:lnTo>
                  <a:pt x="669" y="958"/>
                </a:lnTo>
                <a:lnTo>
                  <a:pt x="635" y="952"/>
                </a:lnTo>
                <a:lnTo>
                  <a:pt x="601" y="946"/>
                </a:lnTo>
                <a:lnTo>
                  <a:pt x="530" y="936"/>
                </a:lnTo>
                <a:lnTo>
                  <a:pt x="495" y="931"/>
                </a:lnTo>
                <a:lnTo>
                  <a:pt x="461" y="925"/>
                </a:lnTo>
                <a:lnTo>
                  <a:pt x="426" y="918"/>
                </a:lnTo>
                <a:lnTo>
                  <a:pt x="392" y="909"/>
                </a:lnTo>
                <a:lnTo>
                  <a:pt x="392" y="909"/>
                </a:lnTo>
                <a:lnTo>
                  <a:pt x="374" y="903"/>
                </a:lnTo>
                <a:lnTo>
                  <a:pt x="357" y="895"/>
                </a:lnTo>
                <a:lnTo>
                  <a:pt x="341" y="889"/>
                </a:lnTo>
                <a:lnTo>
                  <a:pt x="331" y="887"/>
                </a:lnTo>
                <a:lnTo>
                  <a:pt x="323" y="885"/>
                </a:lnTo>
                <a:lnTo>
                  <a:pt x="323" y="885"/>
                </a:lnTo>
                <a:lnTo>
                  <a:pt x="313" y="885"/>
                </a:lnTo>
                <a:lnTo>
                  <a:pt x="303" y="885"/>
                </a:lnTo>
                <a:lnTo>
                  <a:pt x="294" y="886"/>
                </a:lnTo>
                <a:lnTo>
                  <a:pt x="284" y="885"/>
                </a:lnTo>
                <a:lnTo>
                  <a:pt x="284" y="885"/>
                </a:lnTo>
                <a:lnTo>
                  <a:pt x="259" y="879"/>
                </a:lnTo>
                <a:lnTo>
                  <a:pt x="235" y="873"/>
                </a:lnTo>
                <a:lnTo>
                  <a:pt x="188" y="859"/>
                </a:lnTo>
                <a:lnTo>
                  <a:pt x="164" y="852"/>
                </a:lnTo>
                <a:lnTo>
                  <a:pt x="140" y="848"/>
                </a:lnTo>
                <a:lnTo>
                  <a:pt x="128" y="846"/>
                </a:lnTo>
                <a:lnTo>
                  <a:pt x="116" y="846"/>
                </a:lnTo>
                <a:lnTo>
                  <a:pt x="104" y="846"/>
                </a:lnTo>
                <a:lnTo>
                  <a:pt x="91" y="846"/>
                </a:lnTo>
                <a:lnTo>
                  <a:pt x="91" y="846"/>
                </a:lnTo>
                <a:lnTo>
                  <a:pt x="84" y="842"/>
                </a:lnTo>
                <a:lnTo>
                  <a:pt x="75" y="838"/>
                </a:lnTo>
                <a:lnTo>
                  <a:pt x="57" y="833"/>
                </a:lnTo>
                <a:lnTo>
                  <a:pt x="38" y="829"/>
                </a:lnTo>
                <a:lnTo>
                  <a:pt x="18" y="826"/>
                </a:lnTo>
                <a:lnTo>
                  <a:pt x="18" y="826"/>
                </a:lnTo>
                <a:lnTo>
                  <a:pt x="14" y="821"/>
                </a:lnTo>
                <a:lnTo>
                  <a:pt x="12" y="817"/>
                </a:lnTo>
                <a:lnTo>
                  <a:pt x="9" y="810"/>
                </a:lnTo>
                <a:lnTo>
                  <a:pt x="6" y="801"/>
                </a:lnTo>
                <a:lnTo>
                  <a:pt x="0" y="790"/>
                </a:lnTo>
                <a:lnTo>
                  <a:pt x="0" y="790"/>
                </a:lnTo>
                <a:lnTo>
                  <a:pt x="9" y="775"/>
                </a:lnTo>
                <a:lnTo>
                  <a:pt x="20" y="762"/>
                </a:lnTo>
                <a:lnTo>
                  <a:pt x="30" y="751"/>
                </a:lnTo>
                <a:lnTo>
                  <a:pt x="43" y="741"/>
                </a:lnTo>
                <a:lnTo>
                  <a:pt x="58" y="731"/>
                </a:lnTo>
                <a:lnTo>
                  <a:pt x="73" y="724"/>
                </a:lnTo>
                <a:lnTo>
                  <a:pt x="89" y="716"/>
                </a:lnTo>
                <a:lnTo>
                  <a:pt x="105" y="710"/>
                </a:lnTo>
                <a:lnTo>
                  <a:pt x="105" y="710"/>
                </a:lnTo>
                <a:lnTo>
                  <a:pt x="104" y="685"/>
                </a:lnTo>
                <a:lnTo>
                  <a:pt x="103" y="674"/>
                </a:lnTo>
                <a:lnTo>
                  <a:pt x="101" y="663"/>
                </a:lnTo>
                <a:lnTo>
                  <a:pt x="98" y="653"/>
                </a:lnTo>
                <a:lnTo>
                  <a:pt x="93" y="643"/>
                </a:lnTo>
                <a:lnTo>
                  <a:pt x="87" y="633"/>
                </a:lnTo>
                <a:lnTo>
                  <a:pt x="77" y="622"/>
                </a:lnTo>
                <a:lnTo>
                  <a:pt x="77" y="622"/>
                </a:lnTo>
                <a:lnTo>
                  <a:pt x="84" y="613"/>
                </a:lnTo>
                <a:lnTo>
                  <a:pt x="90" y="604"/>
                </a:lnTo>
                <a:lnTo>
                  <a:pt x="98" y="595"/>
                </a:lnTo>
                <a:lnTo>
                  <a:pt x="105" y="588"/>
                </a:lnTo>
                <a:lnTo>
                  <a:pt x="121" y="574"/>
                </a:lnTo>
                <a:lnTo>
                  <a:pt x="139" y="561"/>
                </a:lnTo>
                <a:lnTo>
                  <a:pt x="158" y="550"/>
                </a:lnTo>
                <a:lnTo>
                  <a:pt x="177" y="539"/>
                </a:lnTo>
                <a:lnTo>
                  <a:pt x="195" y="528"/>
                </a:lnTo>
                <a:lnTo>
                  <a:pt x="214" y="517"/>
                </a:lnTo>
                <a:lnTo>
                  <a:pt x="214" y="517"/>
                </a:lnTo>
                <a:lnTo>
                  <a:pt x="240" y="500"/>
                </a:lnTo>
                <a:lnTo>
                  <a:pt x="266" y="482"/>
                </a:lnTo>
                <a:lnTo>
                  <a:pt x="315" y="443"/>
                </a:lnTo>
                <a:lnTo>
                  <a:pt x="315" y="443"/>
                </a:lnTo>
                <a:lnTo>
                  <a:pt x="328" y="435"/>
                </a:lnTo>
                <a:lnTo>
                  <a:pt x="339" y="425"/>
                </a:lnTo>
                <a:lnTo>
                  <a:pt x="361" y="404"/>
                </a:lnTo>
                <a:lnTo>
                  <a:pt x="384" y="383"/>
                </a:lnTo>
                <a:lnTo>
                  <a:pt x="394" y="373"/>
                </a:lnTo>
                <a:lnTo>
                  <a:pt x="406" y="363"/>
                </a:lnTo>
                <a:lnTo>
                  <a:pt x="406" y="363"/>
                </a:lnTo>
                <a:lnTo>
                  <a:pt x="422" y="353"/>
                </a:lnTo>
                <a:lnTo>
                  <a:pt x="438" y="344"/>
                </a:lnTo>
                <a:lnTo>
                  <a:pt x="454" y="335"/>
                </a:lnTo>
                <a:lnTo>
                  <a:pt x="469" y="325"/>
                </a:lnTo>
                <a:lnTo>
                  <a:pt x="469" y="325"/>
                </a:lnTo>
                <a:lnTo>
                  <a:pt x="480" y="316"/>
                </a:lnTo>
                <a:lnTo>
                  <a:pt x="490" y="307"/>
                </a:lnTo>
                <a:lnTo>
                  <a:pt x="510" y="288"/>
                </a:lnTo>
                <a:lnTo>
                  <a:pt x="530" y="268"/>
                </a:lnTo>
                <a:lnTo>
                  <a:pt x="550" y="247"/>
                </a:lnTo>
                <a:lnTo>
                  <a:pt x="550" y="247"/>
                </a:lnTo>
                <a:lnTo>
                  <a:pt x="609" y="191"/>
                </a:lnTo>
                <a:lnTo>
                  <a:pt x="639" y="161"/>
                </a:lnTo>
                <a:lnTo>
                  <a:pt x="668" y="131"/>
                </a:lnTo>
                <a:lnTo>
                  <a:pt x="697" y="100"/>
                </a:lnTo>
                <a:lnTo>
                  <a:pt x="725" y="69"/>
                </a:lnTo>
                <a:lnTo>
                  <a:pt x="752" y="37"/>
                </a:lnTo>
                <a:lnTo>
                  <a:pt x="778" y="3"/>
                </a:lnTo>
                <a:lnTo>
                  <a:pt x="778" y="3"/>
                </a:lnTo>
                <a:lnTo>
                  <a:pt x="788" y="0"/>
                </a:lnTo>
                <a:lnTo>
                  <a:pt x="799" y="0"/>
                </a:lnTo>
                <a:lnTo>
                  <a:pt x="810" y="0"/>
                </a:lnTo>
                <a:lnTo>
                  <a:pt x="820" y="2"/>
                </a:lnTo>
                <a:lnTo>
                  <a:pt x="842" y="7"/>
                </a:lnTo>
                <a:lnTo>
                  <a:pt x="851" y="9"/>
                </a:lnTo>
                <a:lnTo>
                  <a:pt x="861" y="10"/>
                </a:lnTo>
                <a:lnTo>
                  <a:pt x="861" y="10"/>
                </a:lnTo>
                <a:lnTo>
                  <a:pt x="899" y="13"/>
                </a:lnTo>
                <a:lnTo>
                  <a:pt x="937" y="14"/>
                </a:lnTo>
                <a:lnTo>
                  <a:pt x="976" y="14"/>
                </a:lnTo>
                <a:lnTo>
                  <a:pt x="1014" y="13"/>
                </a:lnTo>
                <a:lnTo>
                  <a:pt x="1092" y="10"/>
                </a:lnTo>
                <a:lnTo>
                  <a:pt x="1169" y="7"/>
                </a:lnTo>
                <a:lnTo>
                  <a:pt x="1208" y="5"/>
                </a:lnTo>
                <a:lnTo>
                  <a:pt x="1245" y="7"/>
                </a:lnTo>
                <a:lnTo>
                  <a:pt x="1283" y="8"/>
                </a:lnTo>
                <a:lnTo>
                  <a:pt x="1319" y="11"/>
                </a:lnTo>
                <a:lnTo>
                  <a:pt x="1354" y="16"/>
                </a:lnTo>
                <a:lnTo>
                  <a:pt x="1388" y="23"/>
                </a:lnTo>
                <a:lnTo>
                  <a:pt x="1405" y="28"/>
                </a:lnTo>
                <a:lnTo>
                  <a:pt x="1421" y="32"/>
                </a:lnTo>
                <a:lnTo>
                  <a:pt x="1437" y="39"/>
                </a:lnTo>
                <a:lnTo>
                  <a:pt x="1453" y="45"/>
                </a:lnTo>
                <a:lnTo>
                  <a:pt x="1453" y="45"/>
                </a:lnTo>
                <a:lnTo>
                  <a:pt x="1461" y="54"/>
                </a:lnTo>
                <a:lnTo>
                  <a:pt x="1469" y="61"/>
                </a:lnTo>
                <a:lnTo>
                  <a:pt x="1489" y="75"/>
                </a:lnTo>
                <a:lnTo>
                  <a:pt x="1498" y="83"/>
                </a:lnTo>
                <a:lnTo>
                  <a:pt x="1507" y="91"/>
                </a:lnTo>
                <a:lnTo>
                  <a:pt x="1514" y="101"/>
                </a:lnTo>
                <a:lnTo>
                  <a:pt x="1516" y="106"/>
                </a:lnTo>
                <a:lnTo>
                  <a:pt x="1520" y="111"/>
                </a:lnTo>
                <a:lnTo>
                  <a:pt x="1520" y="111"/>
                </a:lnTo>
                <a:close/>
                <a:moveTo>
                  <a:pt x="1358" y="283"/>
                </a:moveTo>
                <a:lnTo>
                  <a:pt x="1358" y="283"/>
                </a:lnTo>
                <a:lnTo>
                  <a:pt x="1364" y="277"/>
                </a:lnTo>
                <a:lnTo>
                  <a:pt x="1369" y="271"/>
                </a:lnTo>
                <a:lnTo>
                  <a:pt x="1379" y="257"/>
                </a:lnTo>
                <a:lnTo>
                  <a:pt x="1389" y="243"/>
                </a:lnTo>
                <a:lnTo>
                  <a:pt x="1401" y="230"/>
                </a:lnTo>
                <a:lnTo>
                  <a:pt x="1401" y="230"/>
                </a:lnTo>
                <a:lnTo>
                  <a:pt x="1410" y="221"/>
                </a:lnTo>
                <a:lnTo>
                  <a:pt x="1424" y="210"/>
                </a:lnTo>
                <a:lnTo>
                  <a:pt x="1439" y="197"/>
                </a:lnTo>
                <a:lnTo>
                  <a:pt x="1454" y="183"/>
                </a:lnTo>
                <a:lnTo>
                  <a:pt x="1469" y="169"/>
                </a:lnTo>
                <a:lnTo>
                  <a:pt x="1481" y="155"/>
                </a:lnTo>
                <a:lnTo>
                  <a:pt x="1485" y="148"/>
                </a:lnTo>
                <a:lnTo>
                  <a:pt x="1489" y="141"/>
                </a:lnTo>
                <a:lnTo>
                  <a:pt x="1491" y="135"/>
                </a:lnTo>
                <a:lnTo>
                  <a:pt x="1492" y="129"/>
                </a:lnTo>
                <a:lnTo>
                  <a:pt x="1492" y="129"/>
                </a:lnTo>
                <a:lnTo>
                  <a:pt x="1490" y="124"/>
                </a:lnTo>
                <a:lnTo>
                  <a:pt x="1486" y="119"/>
                </a:lnTo>
                <a:lnTo>
                  <a:pt x="1475" y="106"/>
                </a:lnTo>
                <a:lnTo>
                  <a:pt x="1462" y="93"/>
                </a:lnTo>
                <a:lnTo>
                  <a:pt x="1449" y="84"/>
                </a:lnTo>
                <a:lnTo>
                  <a:pt x="1449" y="84"/>
                </a:lnTo>
                <a:lnTo>
                  <a:pt x="1436" y="75"/>
                </a:lnTo>
                <a:lnTo>
                  <a:pt x="1420" y="68"/>
                </a:lnTo>
                <a:lnTo>
                  <a:pt x="1403" y="61"/>
                </a:lnTo>
                <a:lnTo>
                  <a:pt x="1386" y="55"/>
                </a:lnTo>
                <a:lnTo>
                  <a:pt x="1370" y="50"/>
                </a:lnTo>
                <a:lnTo>
                  <a:pt x="1354" y="46"/>
                </a:lnTo>
                <a:lnTo>
                  <a:pt x="1339" y="43"/>
                </a:lnTo>
                <a:lnTo>
                  <a:pt x="1327" y="42"/>
                </a:lnTo>
                <a:lnTo>
                  <a:pt x="1327" y="42"/>
                </a:lnTo>
                <a:lnTo>
                  <a:pt x="1299" y="39"/>
                </a:lnTo>
                <a:lnTo>
                  <a:pt x="1270" y="37"/>
                </a:lnTo>
                <a:lnTo>
                  <a:pt x="1207" y="35"/>
                </a:lnTo>
                <a:lnTo>
                  <a:pt x="1139" y="34"/>
                </a:lnTo>
                <a:lnTo>
                  <a:pt x="1070" y="35"/>
                </a:lnTo>
                <a:lnTo>
                  <a:pt x="998" y="35"/>
                </a:lnTo>
                <a:lnTo>
                  <a:pt x="929" y="35"/>
                </a:lnTo>
                <a:lnTo>
                  <a:pt x="861" y="32"/>
                </a:lnTo>
                <a:lnTo>
                  <a:pt x="829" y="30"/>
                </a:lnTo>
                <a:lnTo>
                  <a:pt x="798" y="27"/>
                </a:lnTo>
                <a:lnTo>
                  <a:pt x="798" y="27"/>
                </a:lnTo>
                <a:lnTo>
                  <a:pt x="762" y="69"/>
                </a:lnTo>
                <a:lnTo>
                  <a:pt x="724" y="109"/>
                </a:lnTo>
                <a:lnTo>
                  <a:pt x="687" y="150"/>
                </a:lnTo>
                <a:lnTo>
                  <a:pt x="647" y="189"/>
                </a:lnTo>
                <a:lnTo>
                  <a:pt x="607" y="227"/>
                </a:lnTo>
                <a:lnTo>
                  <a:pt x="568" y="265"/>
                </a:lnTo>
                <a:lnTo>
                  <a:pt x="527" y="302"/>
                </a:lnTo>
                <a:lnTo>
                  <a:pt x="485" y="338"/>
                </a:lnTo>
                <a:lnTo>
                  <a:pt x="442" y="375"/>
                </a:lnTo>
                <a:lnTo>
                  <a:pt x="400" y="410"/>
                </a:lnTo>
                <a:lnTo>
                  <a:pt x="357" y="444"/>
                </a:lnTo>
                <a:lnTo>
                  <a:pt x="312" y="479"/>
                </a:lnTo>
                <a:lnTo>
                  <a:pt x="268" y="512"/>
                </a:lnTo>
                <a:lnTo>
                  <a:pt x="222" y="544"/>
                </a:lnTo>
                <a:lnTo>
                  <a:pt x="177" y="576"/>
                </a:lnTo>
                <a:lnTo>
                  <a:pt x="130" y="608"/>
                </a:lnTo>
                <a:lnTo>
                  <a:pt x="130" y="608"/>
                </a:lnTo>
                <a:lnTo>
                  <a:pt x="147" y="614"/>
                </a:lnTo>
                <a:lnTo>
                  <a:pt x="165" y="618"/>
                </a:lnTo>
                <a:lnTo>
                  <a:pt x="183" y="621"/>
                </a:lnTo>
                <a:lnTo>
                  <a:pt x="202" y="623"/>
                </a:lnTo>
                <a:lnTo>
                  <a:pt x="221" y="625"/>
                </a:lnTo>
                <a:lnTo>
                  <a:pt x="240" y="626"/>
                </a:lnTo>
                <a:lnTo>
                  <a:pt x="279" y="626"/>
                </a:lnTo>
                <a:lnTo>
                  <a:pt x="358" y="624"/>
                </a:lnTo>
                <a:lnTo>
                  <a:pt x="396" y="624"/>
                </a:lnTo>
                <a:lnTo>
                  <a:pt x="435" y="625"/>
                </a:lnTo>
                <a:lnTo>
                  <a:pt x="435" y="625"/>
                </a:lnTo>
                <a:lnTo>
                  <a:pt x="466" y="629"/>
                </a:lnTo>
                <a:lnTo>
                  <a:pt x="499" y="633"/>
                </a:lnTo>
                <a:lnTo>
                  <a:pt x="563" y="644"/>
                </a:lnTo>
                <a:lnTo>
                  <a:pt x="563" y="644"/>
                </a:lnTo>
                <a:lnTo>
                  <a:pt x="604" y="651"/>
                </a:lnTo>
                <a:lnTo>
                  <a:pt x="644" y="660"/>
                </a:lnTo>
                <a:lnTo>
                  <a:pt x="663" y="665"/>
                </a:lnTo>
                <a:lnTo>
                  <a:pt x="681" y="671"/>
                </a:lnTo>
                <a:lnTo>
                  <a:pt x="700" y="679"/>
                </a:lnTo>
                <a:lnTo>
                  <a:pt x="718" y="686"/>
                </a:lnTo>
                <a:lnTo>
                  <a:pt x="736" y="694"/>
                </a:lnTo>
                <a:lnTo>
                  <a:pt x="752" y="704"/>
                </a:lnTo>
                <a:lnTo>
                  <a:pt x="768" y="713"/>
                </a:lnTo>
                <a:lnTo>
                  <a:pt x="782" y="724"/>
                </a:lnTo>
                <a:lnTo>
                  <a:pt x="796" y="736"/>
                </a:lnTo>
                <a:lnTo>
                  <a:pt x="809" y="749"/>
                </a:lnTo>
                <a:lnTo>
                  <a:pt x="820" y="761"/>
                </a:lnTo>
                <a:lnTo>
                  <a:pt x="830" y="776"/>
                </a:lnTo>
                <a:lnTo>
                  <a:pt x="830" y="776"/>
                </a:lnTo>
                <a:lnTo>
                  <a:pt x="832" y="779"/>
                </a:lnTo>
                <a:lnTo>
                  <a:pt x="833" y="781"/>
                </a:lnTo>
                <a:lnTo>
                  <a:pt x="834" y="785"/>
                </a:lnTo>
                <a:lnTo>
                  <a:pt x="833" y="791"/>
                </a:lnTo>
                <a:lnTo>
                  <a:pt x="832" y="797"/>
                </a:lnTo>
                <a:lnTo>
                  <a:pt x="831" y="802"/>
                </a:lnTo>
                <a:lnTo>
                  <a:pt x="830" y="806"/>
                </a:lnTo>
                <a:lnTo>
                  <a:pt x="831" y="809"/>
                </a:lnTo>
                <a:lnTo>
                  <a:pt x="832" y="810"/>
                </a:lnTo>
                <a:lnTo>
                  <a:pt x="834" y="811"/>
                </a:lnTo>
                <a:lnTo>
                  <a:pt x="836" y="812"/>
                </a:lnTo>
                <a:lnTo>
                  <a:pt x="836" y="812"/>
                </a:lnTo>
                <a:lnTo>
                  <a:pt x="846" y="809"/>
                </a:lnTo>
                <a:lnTo>
                  <a:pt x="854" y="803"/>
                </a:lnTo>
                <a:lnTo>
                  <a:pt x="860" y="798"/>
                </a:lnTo>
                <a:lnTo>
                  <a:pt x="866" y="791"/>
                </a:lnTo>
                <a:lnTo>
                  <a:pt x="876" y="777"/>
                </a:lnTo>
                <a:lnTo>
                  <a:pt x="886" y="762"/>
                </a:lnTo>
                <a:lnTo>
                  <a:pt x="886" y="762"/>
                </a:lnTo>
                <a:lnTo>
                  <a:pt x="938" y="718"/>
                </a:lnTo>
                <a:lnTo>
                  <a:pt x="963" y="694"/>
                </a:lnTo>
                <a:lnTo>
                  <a:pt x="987" y="670"/>
                </a:lnTo>
                <a:lnTo>
                  <a:pt x="1011" y="645"/>
                </a:lnTo>
                <a:lnTo>
                  <a:pt x="1033" y="619"/>
                </a:lnTo>
                <a:lnTo>
                  <a:pt x="1055" y="592"/>
                </a:lnTo>
                <a:lnTo>
                  <a:pt x="1075" y="563"/>
                </a:lnTo>
                <a:lnTo>
                  <a:pt x="1075" y="563"/>
                </a:lnTo>
                <a:lnTo>
                  <a:pt x="1112" y="530"/>
                </a:lnTo>
                <a:lnTo>
                  <a:pt x="1148" y="495"/>
                </a:lnTo>
                <a:lnTo>
                  <a:pt x="1183" y="459"/>
                </a:lnTo>
                <a:lnTo>
                  <a:pt x="1219" y="423"/>
                </a:lnTo>
                <a:lnTo>
                  <a:pt x="1288" y="350"/>
                </a:lnTo>
                <a:lnTo>
                  <a:pt x="1323" y="316"/>
                </a:lnTo>
                <a:lnTo>
                  <a:pt x="1358" y="283"/>
                </a:lnTo>
                <a:lnTo>
                  <a:pt x="1358" y="283"/>
                </a:lnTo>
                <a:close/>
                <a:moveTo>
                  <a:pt x="2152" y="391"/>
                </a:moveTo>
                <a:lnTo>
                  <a:pt x="2152" y="391"/>
                </a:lnTo>
                <a:lnTo>
                  <a:pt x="2138" y="382"/>
                </a:lnTo>
                <a:lnTo>
                  <a:pt x="2125" y="372"/>
                </a:lnTo>
                <a:lnTo>
                  <a:pt x="2112" y="361"/>
                </a:lnTo>
                <a:lnTo>
                  <a:pt x="2100" y="350"/>
                </a:lnTo>
                <a:lnTo>
                  <a:pt x="2087" y="338"/>
                </a:lnTo>
                <a:lnTo>
                  <a:pt x="2076" y="326"/>
                </a:lnTo>
                <a:lnTo>
                  <a:pt x="2054" y="300"/>
                </a:lnTo>
                <a:lnTo>
                  <a:pt x="2012" y="247"/>
                </a:lnTo>
                <a:lnTo>
                  <a:pt x="1990" y="222"/>
                </a:lnTo>
                <a:lnTo>
                  <a:pt x="1979" y="210"/>
                </a:lnTo>
                <a:lnTo>
                  <a:pt x="1967" y="199"/>
                </a:lnTo>
                <a:lnTo>
                  <a:pt x="1967" y="199"/>
                </a:lnTo>
                <a:lnTo>
                  <a:pt x="1954" y="187"/>
                </a:lnTo>
                <a:lnTo>
                  <a:pt x="1940" y="177"/>
                </a:lnTo>
                <a:lnTo>
                  <a:pt x="1926" y="166"/>
                </a:lnTo>
                <a:lnTo>
                  <a:pt x="1911" y="156"/>
                </a:lnTo>
                <a:lnTo>
                  <a:pt x="1895" y="147"/>
                </a:lnTo>
                <a:lnTo>
                  <a:pt x="1878" y="138"/>
                </a:lnTo>
                <a:lnTo>
                  <a:pt x="1861" y="131"/>
                </a:lnTo>
                <a:lnTo>
                  <a:pt x="1843" y="123"/>
                </a:lnTo>
                <a:lnTo>
                  <a:pt x="1825" y="117"/>
                </a:lnTo>
                <a:lnTo>
                  <a:pt x="1807" y="110"/>
                </a:lnTo>
                <a:lnTo>
                  <a:pt x="1787" y="105"/>
                </a:lnTo>
                <a:lnTo>
                  <a:pt x="1768" y="101"/>
                </a:lnTo>
                <a:lnTo>
                  <a:pt x="1749" y="98"/>
                </a:lnTo>
                <a:lnTo>
                  <a:pt x="1729" y="95"/>
                </a:lnTo>
                <a:lnTo>
                  <a:pt x="1710" y="94"/>
                </a:lnTo>
                <a:lnTo>
                  <a:pt x="1691" y="94"/>
                </a:lnTo>
                <a:lnTo>
                  <a:pt x="1691" y="94"/>
                </a:lnTo>
                <a:lnTo>
                  <a:pt x="1677" y="94"/>
                </a:lnTo>
                <a:lnTo>
                  <a:pt x="1665" y="96"/>
                </a:lnTo>
                <a:lnTo>
                  <a:pt x="1653" y="100"/>
                </a:lnTo>
                <a:lnTo>
                  <a:pt x="1642" y="103"/>
                </a:lnTo>
                <a:lnTo>
                  <a:pt x="1620" y="110"/>
                </a:lnTo>
                <a:lnTo>
                  <a:pt x="1597" y="118"/>
                </a:lnTo>
                <a:lnTo>
                  <a:pt x="1597" y="118"/>
                </a:lnTo>
                <a:lnTo>
                  <a:pt x="1573" y="126"/>
                </a:lnTo>
                <a:lnTo>
                  <a:pt x="1554" y="135"/>
                </a:lnTo>
                <a:lnTo>
                  <a:pt x="1538" y="145"/>
                </a:lnTo>
                <a:lnTo>
                  <a:pt x="1525" y="154"/>
                </a:lnTo>
                <a:lnTo>
                  <a:pt x="1512" y="165"/>
                </a:lnTo>
                <a:lnTo>
                  <a:pt x="1500" y="177"/>
                </a:lnTo>
                <a:lnTo>
                  <a:pt x="1474" y="202"/>
                </a:lnTo>
                <a:lnTo>
                  <a:pt x="1474" y="202"/>
                </a:lnTo>
                <a:lnTo>
                  <a:pt x="1455" y="220"/>
                </a:lnTo>
                <a:lnTo>
                  <a:pt x="1437" y="238"/>
                </a:lnTo>
                <a:lnTo>
                  <a:pt x="1401" y="276"/>
                </a:lnTo>
                <a:lnTo>
                  <a:pt x="1401" y="276"/>
                </a:lnTo>
                <a:lnTo>
                  <a:pt x="1380" y="295"/>
                </a:lnTo>
                <a:lnTo>
                  <a:pt x="1361" y="312"/>
                </a:lnTo>
                <a:lnTo>
                  <a:pt x="1341" y="329"/>
                </a:lnTo>
                <a:lnTo>
                  <a:pt x="1324" y="346"/>
                </a:lnTo>
                <a:lnTo>
                  <a:pt x="1324" y="346"/>
                </a:lnTo>
                <a:lnTo>
                  <a:pt x="1315" y="356"/>
                </a:lnTo>
                <a:lnTo>
                  <a:pt x="1306" y="366"/>
                </a:lnTo>
                <a:lnTo>
                  <a:pt x="1290" y="388"/>
                </a:lnTo>
                <a:lnTo>
                  <a:pt x="1275" y="408"/>
                </a:lnTo>
                <a:lnTo>
                  <a:pt x="1268" y="418"/>
                </a:lnTo>
                <a:lnTo>
                  <a:pt x="1260" y="426"/>
                </a:lnTo>
                <a:lnTo>
                  <a:pt x="1260" y="426"/>
                </a:lnTo>
                <a:lnTo>
                  <a:pt x="1253" y="433"/>
                </a:lnTo>
                <a:lnTo>
                  <a:pt x="1243" y="439"/>
                </a:lnTo>
                <a:lnTo>
                  <a:pt x="1234" y="444"/>
                </a:lnTo>
                <a:lnTo>
                  <a:pt x="1225" y="451"/>
                </a:lnTo>
                <a:lnTo>
                  <a:pt x="1225" y="451"/>
                </a:lnTo>
                <a:lnTo>
                  <a:pt x="1199" y="476"/>
                </a:lnTo>
                <a:lnTo>
                  <a:pt x="1175" y="501"/>
                </a:lnTo>
                <a:lnTo>
                  <a:pt x="1150" y="527"/>
                </a:lnTo>
                <a:lnTo>
                  <a:pt x="1126" y="554"/>
                </a:lnTo>
                <a:lnTo>
                  <a:pt x="1078" y="608"/>
                </a:lnTo>
                <a:lnTo>
                  <a:pt x="1032" y="661"/>
                </a:lnTo>
                <a:lnTo>
                  <a:pt x="1032" y="661"/>
                </a:lnTo>
                <a:lnTo>
                  <a:pt x="1012" y="683"/>
                </a:lnTo>
                <a:lnTo>
                  <a:pt x="992" y="705"/>
                </a:lnTo>
                <a:lnTo>
                  <a:pt x="950" y="745"/>
                </a:lnTo>
                <a:lnTo>
                  <a:pt x="930" y="766"/>
                </a:lnTo>
                <a:lnTo>
                  <a:pt x="909" y="786"/>
                </a:lnTo>
                <a:lnTo>
                  <a:pt x="890" y="807"/>
                </a:lnTo>
                <a:lnTo>
                  <a:pt x="872" y="829"/>
                </a:lnTo>
                <a:lnTo>
                  <a:pt x="872" y="829"/>
                </a:lnTo>
                <a:lnTo>
                  <a:pt x="894" y="826"/>
                </a:lnTo>
                <a:lnTo>
                  <a:pt x="916" y="826"/>
                </a:lnTo>
                <a:lnTo>
                  <a:pt x="936" y="827"/>
                </a:lnTo>
                <a:lnTo>
                  <a:pt x="956" y="830"/>
                </a:lnTo>
                <a:lnTo>
                  <a:pt x="977" y="834"/>
                </a:lnTo>
                <a:lnTo>
                  <a:pt x="996" y="840"/>
                </a:lnTo>
                <a:lnTo>
                  <a:pt x="1015" y="847"/>
                </a:lnTo>
                <a:lnTo>
                  <a:pt x="1035" y="856"/>
                </a:lnTo>
                <a:lnTo>
                  <a:pt x="1071" y="873"/>
                </a:lnTo>
                <a:lnTo>
                  <a:pt x="1106" y="892"/>
                </a:lnTo>
                <a:lnTo>
                  <a:pt x="1142" y="910"/>
                </a:lnTo>
                <a:lnTo>
                  <a:pt x="1159" y="919"/>
                </a:lnTo>
                <a:lnTo>
                  <a:pt x="1176" y="926"/>
                </a:lnTo>
                <a:lnTo>
                  <a:pt x="1176" y="926"/>
                </a:lnTo>
                <a:lnTo>
                  <a:pt x="1202" y="949"/>
                </a:lnTo>
                <a:lnTo>
                  <a:pt x="1227" y="970"/>
                </a:lnTo>
                <a:lnTo>
                  <a:pt x="1254" y="991"/>
                </a:lnTo>
                <a:lnTo>
                  <a:pt x="1282" y="1011"/>
                </a:lnTo>
                <a:lnTo>
                  <a:pt x="1310" y="1029"/>
                </a:lnTo>
                <a:lnTo>
                  <a:pt x="1339" y="1047"/>
                </a:lnTo>
                <a:lnTo>
                  <a:pt x="1369" y="1064"/>
                </a:lnTo>
                <a:lnTo>
                  <a:pt x="1400" y="1079"/>
                </a:lnTo>
                <a:lnTo>
                  <a:pt x="1432" y="1093"/>
                </a:lnTo>
                <a:lnTo>
                  <a:pt x="1464" y="1106"/>
                </a:lnTo>
                <a:lnTo>
                  <a:pt x="1498" y="1118"/>
                </a:lnTo>
                <a:lnTo>
                  <a:pt x="1533" y="1127"/>
                </a:lnTo>
                <a:lnTo>
                  <a:pt x="1569" y="1135"/>
                </a:lnTo>
                <a:lnTo>
                  <a:pt x="1606" y="1140"/>
                </a:lnTo>
                <a:lnTo>
                  <a:pt x="1645" y="1145"/>
                </a:lnTo>
                <a:lnTo>
                  <a:pt x="1683" y="1147"/>
                </a:lnTo>
                <a:lnTo>
                  <a:pt x="1683" y="1147"/>
                </a:lnTo>
                <a:lnTo>
                  <a:pt x="1687" y="1147"/>
                </a:lnTo>
                <a:lnTo>
                  <a:pt x="1690" y="1149"/>
                </a:lnTo>
                <a:lnTo>
                  <a:pt x="1695" y="1153"/>
                </a:lnTo>
                <a:lnTo>
                  <a:pt x="1701" y="1160"/>
                </a:lnTo>
                <a:lnTo>
                  <a:pt x="1704" y="1163"/>
                </a:lnTo>
                <a:lnTo>
                  <a:pt x="1708" y="1165"/>
                </a:lnTo>
                <a:lnTo>
                  <a:pt x="1708" y="1165"/>
                </a:lnTo>
                <a:lnTo>
                  <a:pt x="1736" y="1139"/>
                </a:lnTo>
                <a:lnTo>
                  <a:pt x="1762" y="1114"/>
                </a:lnTo>
                <a:lnTo>
                  <a:pt x="1786" y="1086"/>
                </a:lnTo>
                <a:lnTo>
                  <a:pt x="1810" y="1056"/>
                </a:lnTo>
                <a:lnTo>
                  <a:pt x="1810" y="1056"/>
                </a:lnTo>
                <a:lnTo>
                  <a:pt x="1821" y="1042"/>
                </a:lnTo>
                <a:lnTo>
                  <a:pt x="1833" y="1027"/>
                </a:lnTo>
                <a:lnTo>
                  <a:pt x="1858" y="997"/>
                </a:lnTo>
                <a:lnTo>
                  <a:pt x="1870" y="982"/>
                </a:lnTo>
                <a:lnTo>
                  <a:pt x="1880" y="966"/>
                </a:lnTo>
                <a:lnTo>
                  <a:pt x="1890" y="949"/>
                </a:lnTo>
                <a:lnTo>
                  <a:pt x="1898" y="931"/>
                </a:lnTo>
                <a:lnTo>
                  <a:pt x="1898" y="931"/>
                </a:lnTo>
                <a:lnTo>
                  <a:pt x="2009" y="804"/>
                </a:lnTo>
                <a:lnTo>
                  <a:pt x="2065" y="741"/>
                </a:lnTo>
                <a:lnTo>
                  <a:pt x="2119" y="677"/>
                </a:lnTo>
                <a:lnTo>
                  <a:pt x="2173" y="612"/>
                </a:lnTo>
                <a:lnTo>
                  <a:pt x="2226" y="545"/>
                </a:lnTo>
                <a:lnTo>
                  <a:pt x="2278" y="478"/>
                </a:lnTo>
                <a:lnTo>
                  <a:pt x="2328" y="409"/>
                </a:lnTo>
                <a:lnTo>
                  <a:pt x="2328" y="409"/>
                </a:lnTo>
                <a:lnTo>
                  <a:pt x="2303" y="411"/>
                </a:lnTo>
                <a:lnTo>
                  <a:pt x="2279" y="413"/>
                </a:lnTo>
                <a:lnTo>
                  <a:pt x="2255" y="413"/>
                </a:lnTo>
                <a:lnTo>
                  <a:pt x="2233" y="413"/>
                </a:lnTo>
                <a:lnTo>
                  <a:pt x="2211" y="411"/>
                </a:lnTo>
                <a:lnTo>
                  <a:pt x="2190" y="407"/>
                </a:lnTo>
                <a:lnTo>
                  <a:pt x="2180" y="404"/>
                </a:lnTo>
                <a:lnTo>
                  <a:pt x="2171" y="401"/>
                </a:lnTo>
                <a:lnTo>
                  <a:pt x="2162" y="396"/>
                </a:lnTo>
                <a:lnTo>
                  <a:pt x="2152" y="391"/>
                </a:lnTo>
                <a:lnTo>
                  <a:pt x="2152" y="391"/>
                </a:lnTo>
                <a:close/>
                <a:moveTo>
                  <a:pt x="1677" y="1326"/>
                </a:moveTo>
                <a:lnTo>
                  <a:pt x="1677" y="1326"/>
                </a:lnTo>
                <a:lnTo>
                  <a:pt x="1722" y="1284"/>
                </a:lnTo>
                <a:lnTo>
                  <a:pt x="1768" y="1241"/>
                </a:lnTo>
                <a:lnTo>
                  <a:pt x="1790" y="1219"/>
                </a:lnTo>
                <a:lnTo>
                  <a:pt x="1812" y="1196"/>
                </a:lnTo>
                <a:lnTo>
                  <a:pt x="1832" y="1174"/>
                </a:lnTo>
                <a:lnTo>
                  <a:pt x="1851" y="1151"/>
                </a:lnTo>
                <a:lnTo>
                  <a:pt x="1851" y="1151"/>
                </a:lnTo>
                <a:lnTo>
                  <a:pt x="1863" y="1134"/>
                </a:lnTo>
                <a:lnTo>
                  <a:pt x="1875" y="1117"/>
                </a:lnTo>
                <a:lnTo>
                  <a:pt x="1883" y="1109"/>
                </a:lnTo>
                <a:lnTo>
                  <a:pt x="1889" y="1103"/>
                </a:lnTo>
                <a:lnTo>
                  <a:pt x="1898" y="1098"/>
                </a:lnTo>
                <a:lnTo>
                  <a:pt x="1908" y="1094"/>
                </a:lnTo>
                <a:lnTo>
                  <a:pt x="1908" y="1094"/>
                </a:lnTo>
                <a:lnTo>
                  <a:pt x="1901" y="1109"/>
                </a:lnTo>
                <a:lnTo>
                  <a:pt x="1892" y="1123"/>
                </a:lnTo>
                <a:lnTo>
                  <a:pt x="1884" y="1137"/>
                </a:lnTo>
                <a:lnTo>
                  <a:pt x="1875" y="1150"/>
                </a:lnTo>
                <a:lnTo>
                  <a:pt x="1855" y="1176"/>
                </a:lnTo>
                <a:lnTo>
                  <a:pt x="1833" y="1200"/>
                </a:lnTo>
                <a:lnTo>
                  <a:pt x="1812" y="1224"/>
                </a:lnTo>
                <a:lnTo>
                  <a:pt x="1789" y="1246"/>
                </a:lnTo>
                <a:lnTo>
                  <a:pt x="1768" y="1269"/>
                </a:lnTo>
                <a:lnTo>
                  <a:pt x="1747" y="1290"/>
                </a:lnTo>
                <a:lnTo>
                  <a:pt x="1747" y="1290"/>
                </a:lnTo>
                <a:lnTo>
                  <a:pt x="1733" y="1305"/>
                </a:lnTo>
                <a:lnTo>
                  <a:pt x="1718" y="1320"/>
                </a:lnTo>
                <a:lnTo>
                  <a:pt x="1711" y="1328"/>
                </a:lnTo>
                <a:lnTo>
                  <a:pt x="1706" y="1336"/>
                </a:lnTo>
                <a:lnTo>
                  <a:pt x="1701" y="1345"/>
                </a:lnTo>
                <a:lnTo>
                  <a:pt x="1697" y="1354"/>
                </a:lnTo>
                <a:lnTo>
                  <a:pt x="1697" y="1354"/>
                </a:lnTo>
                <a:lnTo>
                  <a:pt x="1706" y="1354"/>
                </a:lnTo>
                <a:lnTo>
                  <a:pt x="1713" y="1351"/>
                </a:lnTo>
                <a:lnTo>
                  <a:pt x="1721" y="1348"/>
                </a:lnTo>
                <a:lnTo>
                  <a:pt x="1727" y="1343"/>
                </a:lnTo>
                <a:lnTo>
                  <a:pt x="1739" y="1331"/>
                </a:lnTo>
                <a:lnTo>
                  <a:pt x="1750" y="1319"/>
                </a:lnTo>
                <a:lnTo>
                  <a:pt x="1750" y="1319"/>
                </a:lnTo>
                <a:lnTo>
                  <a:pt x="1779" y="1289"/>
                </a:lnTo>
                <a:lnTo>
                  <a:pt x="1807" y="1259"/>
                </a:lnTo>
                <a:lnTo>
                  <a:pt x="1833" y="1229"/>
                </a:lnTo>
                <a:lnTo>
                  <a:pt x="1859" y="1199"/>
                </a:lnTo>
                <a:lnTo>
                  <a:pt x="1859" y="1199"/>
                </a:lnTo>
                <a:lnTo>
                  <a:pt x="1883" y="1179"/>
                </a:lnTo>
                <a:lnTo>
                  <a:pt x="1905" y="1156"/>
                </a:lnTo>
                <a:lnTo>
                  <a:pt x="1927" y="1133"/>
                </a:lnTo>
                <a:lnTo>
                  <a:pt x="1948" y="1109"/>
                </a:lnTo>
                <a:lnTo>
                  <a:pt x="1968" y="1084"/>
                </a:lnTo>
                <a:lnTo>
                  <a:pt x="1987" y="1058"/>
                </a:lnTo>
                <a:lnTo>
                  <a:pt x="2006" y="1031"/>
                </a:lnTo>
                <a:lnTo>
                  <a:pt x="2023" y="1003"/>
                </a:lnTo>
                <a:lnTo>
                  <a:pt x="2023" y="1003"/>
                </a:lnTo>
                <a:lnTo>
                  <a:pt x="2030" y="1000"/>
                </a:lnTo>
                <a:lnTo>
                  <a:pt x="2037" y="996"/>
                </a:lnTo>
                <a:lnTo>
                  <a:pt x="2043" y="992"/>
                </a:lnTo>
                <a:lnTo>
                  <a:pt x="2048" y="986"/>
                </a:lnTo>
                <a:lnTo>
                  <a:pt x="2058" y="974"/>
                </a:lnTo>
                <a:lnTo>
                  <a:pt x="2068" y="963"/>
                </a:lnTo>
                <a:lnTo>
                  <a:pt x="2076" y="950"/>
                </a:lnTo>
                <a:lnTo>
                  <a:pt x="2086" y="938"/>
                </a:lnTo>
                <a:lnTo>
                  <a:pt x="2091" y="933"/>
                </a:lnTo>
                <a:lnTo>
                  <a:pt x="2097" y="927"/>
                </a:lnTo>
                <a:lnTo>
                  <a:pt x="2103" y="923"/>
                </a:lnTo>
                <a:lnTo>
                  <a:pt x="2111" y="920"/>
                </a:lnTo>
                <a:lnTo>
                  <a:pt x="2111" y="920"/>
                </a:lnTo>
                <a:lnTo>
                  <a:pt x="2123" y="898"/>
                </a:lnTo>
                <a:lnTo>
                  <a:pt x="2136" y="877"/>
                </a:lnTo>
                <a:lnTo>
                  <a:pt x="2150" y="857"/>
                </a:lnTo>
                <a:lnTo>
                  <a:pt x="2165" y="835"/>
                </a:lnTo>
                <a:lnTo>
                  <a:pt x="2195" y="795"/>
                </a:lnTo>
                <a:lnTo>
                  <a:pt x="2227" y="754"/>
                </a:lnTo>
                <a:lnTo>
                  <a:pt x="2259" y="712"/>
                </a:lnTo>
                <a:lnTo>
                  <a:pt x="2290" y="670"/>
                </a:lnTo>
                <a:lnTo>
                  <a:pt x="2305" y="649"/>
                </a:lnTo>
                <a:lnTo>
                  <a:pt x="2319" y="626"/>
                </a:lnTo>
                <a:lnTo>
                  <a:pt x="2332" y="604"/>
                </a:lnTo>
                <a:lnTo>
                  <a:pt x="2345" y="580"/>
                </a:lnTo>
                <a:lnTo>
                  <a:pt x="2345" y="580"/>
                </a:lnTo>
                <a:lnTo>
                  <a:pt x="2339" y="583"/>
                </a:lnTo>
                <a:lnTo>
                  <a:pt x="2333" y="585"/>
                </a:lnTo>
                <a:lnTo>
                  <a:pt x="2328" y="589"/>
                </a:lnTo>
                <a:lnTo>
                  <a:pt x="2323" y="593"/>
                </a:lnTo>
                <a:lnTo>
                  <a:pt x="2313" y="603"/>
                </a:lnTo>
                <a:lnTo>
                  <a:pt x="2303" y="615"/>
                </a:lnTo>
                <a:lnTo>
                  <a:pt x="2294" y="628"/>
                </a:lnTo>
                <a:lnTo>
                  <a:pt x="2284" y="639"/>
                </a:lnTo>
                <a:lnTo>
                  <a:pt x="2273" y="649"/>
                </a:lnTo>
                <a:lnTo>
                  <a:pt x="2267" y="653"/>
                </a:lnTo>
                <a:lnTo>
                  <a:pt x="2262" y="658"/>
                </a:lnTo>
                <a:lnTo>
                  <a:pt x="2262" y="658"/>
                </a:lnTo>
                <a:lnTo>
                  <a:pt x="2263" y="649"/>
                </a:lnTo>
                <a:lnTo>
                  <a:pt x="2266" y="640"/>
                </a:lnTo>
                <a:lnTo>
                  <a:pt x="2269" y="633"/>
                </a:lnTo>
                <a:lnTo>
                  <a:pt x="2273" y="625"/>
                </a:lnTo>
                <a:lnTo>
                  <a:pt x="2284" y="610"/>
                </a:lnTo>
                <a:lnTo>
                  <a:pt x="2296" y="597"/>
                </a:lnTo>
                <a:lnTo>
                  <a:pt x="2308" y="582"/>
                </a:lnTo>
                <a:lnTo>
                  <a:pt x="2319" y="568"/>
                </a:lnTo>
                <a:lnTo>
                  <a:pt x="2330" y="552"/>
                </a:lnTo>
                <a:lnTo>
                  <a:pt x="2334" y="543"/>
                </a:lnTo>
                <a:lnTo>
                  <a:pt x="2339" y="534"/>
                </a:lnTo>
                <a:lnTo>
                  <a:pt x="2339" y="534"/>
                </a:lnTo>
                <a:lnTo>
                  <a:pt x="2333" y="533"/>
                </a:lnTo>
                <a:lnTo>
                  <a:pt x="2329" y="533"/>
                </a:lnTo>
                <a:lnTo>
                  <a:pt x="2325" y="534"/>
                </a:lnTo>
                <a:lnTo>
                  <a:pt x="2320" y="537"/>
                </a:lnTo>
                <a:lnTo>
                  <a:pt x="2313" y="541"/>
                </a:lnTo>
                <a:lnTo>
                  <a:pt x="2307" y="545"/>
                </a:lnTo>
                <a:lnTo>
                  <a:pt x="2307" y="545"/>
                </a:lnTo>
                <a:lnTo>
                  <a:pt x="2296" y="555"/>
                </a:lnTo>
                <a:lnTo>
                  <a:pt x="2286" y="564"/>
                </a:lnTo>
                <a:lnTo>
                  <a:pt x="2277" y="575"/>
                </a:lnTo>
                <a:lnTo>
                  <a:pt x="2267" y="587"/>
                </a:lnTo>
                <a:lnTo>
                  <a:pt x="2249" y="610"/>
                </a:lnTo>
                <a:lnTo>
                  <a:pt x="2232" y="635"/>
                </a:lnTo>
                <a:lnTo>
                  <a:pt x="2213" y="660"/>
                </a:lnTo>
                <a:lnTo>
                  <a:pt x="2193" y="682"/>
                </a:lnTo>
                <a:lnTo>
                  <a:pt x="2183" y="693"/>
                </a:lnTo>
                <a:lnTo>
                  <a:pt x="2173" y="704"/>
                </a:lnTo>
                <a:lnTo>
                  <a:pt x="2161" y="712"/>
                </a:lnTo>
                <a:lnTo>
                  <a:pt x="2149" y="721"/>
                </a:lnTo>
                <a:lnTo>
                  <a:pt x="2149" y="721"/>
                </a:lnTo>
                <a:lnTo>
                  <a:pt x="2158" y="705"/>
                </a:lnTo>
                <a:lnTo>
                  <a:pt x="2166" y="691"/>
                </a:lnTo>
                <a:lnTo>
                  <a:pt x="2175" y="676"/>
                </a:lnTo>
                <a:lnTo>
                  <a:pt x="2186" y="663"/>
                </a:lnTo>
                <a:lnTo>
                  <a:pt x="2206" y="636"/>
                </a:lnTo>
                <a:lnTo>
                  <a:pt x="2227" y="610"/>
                </a:lnTo>
                <a:lnTo>
                  <a:pt x="2249" y="586"/>
                </a:lnTo>
                <a:lnTo>
                  <a:pt x="2270" y="560"/>
                </a:lnTo>
                <a:lnTo>
                  <a:pt x="2290" y="534"/>
                </a:lnTo>
                <a:lnTo>
                  <a:pt x="2301" y="520"/>
                </a:lnTo>
                <a:lnTo>
                  <a:pt x="2310" y="507"/>
                </a:lnTo>
                <a:lnTo>
                  <a:pt x="2310" y="507"/>
                </a:lnTo>
                <a:lnTo>
                  <a:pt x="2318" y="507"/>
                </a:lnTo>
                <a:lnTo>
                  <a:pt x="2322" y="506"/>
                </a:lnTo>
                <a:lnTo>
                  <a:pt x="2324" y="503"/>
                </a:lnTo>
                <a:lnTo>
                  <a:pt x="2324" y="503"/>
                </a:lnTo>
                <a:lnTo>
                  <a:pt x="2330" y="478"/>
                </a:lnTo>
                <a:lnTo>
                  <a:pt x="2333" y="465"/>
                </a:lnTo>
                <a:lnTo>
                  <a:pt x="2334" y="451"/>
                </a:lnTo>
                <a:lnTo>
                  <a:pt x="2334" y="451"/>
                </a:lnTo>
                <a:lnTo>
                  <a:pt x="2326" y="457"/>
                </a:lnTo>
                <a:lnTo>
                  <a:pt x="2319" y="465"/>
                </a:lnTo>
                <a:lnTo>
                  <a:pt x="2313" y="473"/>
                </a:lnTo>
                <a:lnTo>
                  <a:pt x="2308" y="483"/>
                </a:lnTo>
                <a:lnTo>
                  <a:pt x="2301" y="492"/>
                </a:lnTo>
                <a:lnTo>
                  <a:pt x="2295" y="500"/>
                </a:lnTo>
                <a:lnTo>
                  <a:pt x="2287" y="508"/>
                </a:lnTo>
                <a:lnTo>
                  <a:pt x="2279" y="514"/>
                </a:lnTo>
                <a:lnTo>
                  <a:pt x="2279" y="514"/>
                </a:lnTo>
                <a:lnTo>
                  <a:pt x="2272" y="526"/>
                </a:lnTo>
                <a:lnTo>
                  <a:pt x="2265" y="538"/>
                </a:lnTo>
                <a:lnTo>
                  <a:pt x="2257" y="548"/>
                </a:lnTo>
                <a:lnTo>
                  <a:pt x="2249" y="559"/>
                </a:lnTo>
                <a:lnTo>
                  <a:pt x="2232" y="579"/>
                </a:lnTo>
                <a:lnTo>
                  <a:pt x="2213" y="600"/>
                </a:lnTo>
                <a:lnTo>
                  <a:pt x="2195" y="619"/>
                </a:lnTo>
                <a:lnTo>
                  <a:pt x="2178" y="639"/>
                </a:lnTo>
                <a:lnTo>
                  <a:pt x="2171" y="650"/>
                </a:lnTo>
                <a:lnTo>
                  <a:pt x="2163" y="661"/>
                </a:lnTo>
                <a:lnTo>
                  <a:pt x="2156" y="673"/>
                </a:lnTo>
                <a:lnTo>
                  <a:pt x="2149" y="685"/>
                </a:lnTo>
                <a:lnTo>
                  <a:pt x="2149" y="685"/>
                </a:lnTo>
                <a:lnTo>
                  <a:pt x="2118" y="718"/>
                </a:lnTo>
                <a:lnTo>
                  <a:pt x="2089" y="750"/>
                </a:lnTo>
                <a:lnTo>
                  <a:pt x="2060" y="783"/>
                </a:lnTo>
                <a:lnTo>
                  <a:pt x="2031" y="817"/>
                </a:lnTo>
                <a:lnTo>
                  <a:pt x="1976" y="886"/>
                </a:lnTo>
                <a:lnTo>
                  <a:pt x="1920" y="955"/>
                </a:lnTo>
                <a:lnTo>
                  <a:pt x="1864" y="1024"/>
                </a:lnTo>
                <a:lnTo>
                  <a:pt x="1836" y="1058"/>
                </a:lnTo>
                <a:lnTo>
                  <a:pt x="1808" y="1091"/>
                </a:lnTo>
                <a:lnTo>
                  <a:pt x="1778" y="1124"/>
                </a:lnTo>
                <a:lnTo>
                  <a:pt x="1748" y="1156"/>
                </a:lnTo>
                <a:lnTo>
                  <a:pt x="1717" y="1188"/>
                </a:lnTo>
                <a:lnTo>
                  <a:pt x="1683" y="1218"/>
                </a:lnTo>
                <a:lnTo>
                  <a:pt x="1683" y="1218"/>
                </a:lnTo>
                <a:lnTo>
                  <a:pt x="1690" y="1237"/>
                </a:lnTo>
                <a:lnTo>
                  <a:pt x="1691" y="1246"/>
                </a:lnTo>
                <a:lnTo>
                  <a:pt x="1691" y="1250"/>
                </a:lnTo>
                <a:lnTo>
                  <a:pt x="1691" y="1252"/>
                </a:lnTo>
                <a:lnTo>
                  <a:pt x="1691" y="1252"/>
                </a:lnTo>
                <a:lnTo>
                  <a:pt x="1698" y="1248"/>
                </a:lnTo>
                <a:lnTo>
                  <a:pt x="1705" y="1243"/>
                </a:lnTo>
                <a:lnTo>
                  <a:pt x="1719" y="1231"/>
                </a:lnTo>
                <a:lnTo>
                  <a:pt x="1732" y="1220"/>
                </a:lnTo>
                <a:lnTo>
                  <a:pt x="1744" y="1207"/>
                </a:lnTo>
                <a:lnTo>
                  <a:pt x="1756" y="1194"/>
                </a:lnTo>
                <a:lnTo>
                  <a:pt x="1769" y="1183"/>
                </a:lnTo>
                <a:lnTo>
                  <a:pt x="1775" y="1178"/>
                </a:lnTo>
                <a:lnTo>
                  <a:pt x="1782" y="1174"/>
                </a:lnTo>
                <a:lnTo>
                  <a:pt x="1788" y="1170"/>
                </a:lnTo>
                <a:lnTo>
                  <a:pt x="1796" y="1168"/>
                </a:lnTo>
                <a:lnTo>
                  <a:pt x="1796" y="1168"/>
                </a:lnTo>
                <a:lnTo>
                  <a:pt x="1789" y="1179"/>
                </a:lnTo>
                <a:lnTo>
                  <a:pt x="1783" y="1190"/>
                </a:lnTo>
                <a:lnTo>
                  <a:pt x="1767" y="1210"/>
                </a:lnTo>
                <a:lnTo>
                  <a:pt x="1750" y="1229"/>
                </a:lnTo>
                <a:lnTo>
                  <a:pt x="1733" y="1248"/>
                </a:lnTo>
                <a:lnTo>
                  <a:pt x="1715" y="1266"/>
                </a:lnTo>
                <a:lnTo>
                  <a:pt x="1699" y="1285"/>
                </a:lnTo>
                <a:lnTo>
                  <a:pt x="1693" y="1295"/>
                </a:lnTo>
                <a:lnTo>
                  <a:pt x="1687" y="1305"/>
                </a:lnTo>
                <a:lnTo>
                  <a:pt x="1681" y="1315"/>
                </a:lnTo>
                <a:lnTo>
                  <a:pt x="1677" y="1326"/>
                </a:lnTo>
                <a:lnTo>
                  <a:pt x="1677" y="1326"/>
                </a:lnTo>
                <a:close/>
                <a:moveTo>
                  <a:pt x="2345" y="644"/>
                </a:moveTo>
                <a:lnTo>
                  <a:pt x="2345" y="644"/>
                </a:lnTo>
                <a:lnTo>
                  <a:pt x="2309" y="690"/>
                </a:lnTo>
                <a:lnTo>
                  <a:pt x="2271" y="735"/>
                </a:lnTo>
                <a:lnTo>
                  <a:pt x="2254" y="757"/>
                </a:lnTo>
                <a:lnTo>
                  <a:pt x="2238" y="781"/>
                </a:lnTo>
                <a:lnTo>
                  <a:pt x="2224" y="803"/>
                </a:lnTo>
                <a:lnTo>
                  <a:pt x="2212" y="826"/>
                </a:lnTo>
                <a:lnTo>
                  <a:pt x="2212" y="826"/>
                </a:lnTo>
                <a:lnTo>
                  <a:pt x="2201" y="836"/>
                </a:lnTo>
                <a:lnTo>
                  <a:pt x="2190" y="848"/>
                </a:lnTo>
                <a:lnTo>
                  <a:pt x="2179" y="861"/>
                </a:lnTo>
                <a:lnTo>
                  <a:pt x="2169" y="874"/>
                </a:lnTo>
                <a:lnTo>
                  <a:pt x="2160" y="888"/>
                </a:lnTo>
                <a:lnTo>
                  <a:pt x="2151" y="902"/>
                </a:lnTo>
                <a:lnTo>
                  <a:pt x="2135" y="931"/>
                </a:lnTo>
                <a:lnTo>
                  <a:pt x="2135" y="931"/>
                </a:lnTo>
                <a:lnTo>
                  <a:pt x="2103" y="963"/>
                </a:lnTo>
                <a:lnTo>
                  <a:pt x="2072" y="996"/>
                </a:lnTo>
                <a:lnTo>
                  <a:pt x="2042" y="1030"/>
                </a:lnTo>
                <a:lnTo>
                  <a:pt x="2012" y="1064"/>
                </a:lnTo>
                <a:lnTo>
                  <a:pt x="1953" y="1137"/>
                </a:lnTo>
                <a:lnTo>
                  <a:pt x="1893" y="1210"/>
                </a:lnTo>
                <a:lnTo>
                  <a:pt x="1893" y="1210"/>
                </a:lnTo>
                <a:lnTo>
                  <a:pt x="1884" y="1222"/>
                </a:lnTo>
                <a:lnTo>
                  <a:pt x="1873" y="1233"/>
                </a:lnTo>
                <a:lnTo>
                  <a:pt x="1848" y="1255"/>
                </a:lnTo>
                <a:lnTo>
                  <a:pt x="1823" y="1277"/>
                </a:lnTo>
                <a:lnTo>
                  <a:pt x="1810" y="1290"/>
                </a:lnTo>
                <a:lnTo>
                  <a:pt x="1796" y="1304"/>
                </a:lnTo>
                <a:lnTo>
                  <a:pt x="1796" y="1304"/>
                </a:lnTo>
                <a:lnTo>
                  <a:pt x="1773" y="1329"/>
                </a:lnTo>
                <a:lnTo>
                  <a:pt x="1760" y="1343"/>
                </a:lnTo>
                <a:lnTo>
                  <a:pt x="1747" y="1358"/>
                </a:lnTo>
                <a:lnTo>
                  <a:pt x="1733" y="1371"/>
                </a:lnTo>
                <a:lnTo>
                  <a:pt x="1718" y="1381"/>
                </a:lnTo>
                <a:lnTo>
                  <a:pt x="1711" y="1386"/>
                </a:lnTo>
                <a:lnTo>
                  <a:pt x="1704" y="1389"/>
                </a:lnTo>
                <a:lnTo>
                  <a:pt x="1697" y="1391"/>
                </a:lnTo>
                <a:lnTo>
                  <a:pt x="1691" y="1392"/>
                </a:lnTo>
                <a:lnTo>
                  <a:pt x="1691" y="1392"/>
                </a:lnTo>
                <a:lnTo>
                  <a:pt x="1682" y="1392"/>
                </a:lnTo>
                <a:lnTo>
                  <a:pt x="1674" y="1391"/>
                </a:lnTo>
                <a:lnTo>
                  <a:pt x="1666" y="1388"/>
                </a:lnTo>
                <a:lnTo>
                  <a:pt x="1658" y="1385"/>
                </a:lnTo>
                <a:lnTo>
                  <a:pt x="1643" y="1377"/>
                </a:lnTo>
                <a:lnTo>
                  <a:pt x="1635" y="1374"/>
                </a:lnTo>
                <a:lnTo>
                  <a:pt x="1628" y="1372"/>
                </a:lnTo>
                <a:lnTo>
                  <a:pt x="1628" y="1372"/>
                </a:lnTo>
                <a:lnTo>
                  <a:pt x="1607" y="1367"/>
                </a:lnTo>
                <a:lnTo>
                  <a:pt x="1587" y="1364"/>
                </a:lnTo>
                <a:lnTo>
                  <a:pt x="1567" y="1362"/>
                </a:lnTo>
                <a:lnTo>
                  <a:pt x="1557" y="1360"/>
                </a:lnTo>
                <a:lnTo>
                  <a:pt x="1547" y="1357"/>
                </a:lnTo>
                <a:lnTo>
                  <a:pt x="1547" y="1357"/>
                </a:lnTo>
                <a:lnTo>
                  <a:pt x="1521" y="1349"/>
                </a:lnTo>
                <a:lnTo>
                  <a:pt x="1495" y="1340"/>
                </a:lnTo>
                <a:lnTo>
                  <a:pt x="1469" y="1330"/>
                </a:lnTo>
                <a:lnTo>
                  <a:pt x="1444" y="1319"/>
                </a:lnTo>
                <a:lnTo>
                  <a:pt x="1394" y="1297"/>
                </a:lnTo>
                <a:lnTo>
                  <a:pt x="1345" y="1272"/>
                </a:lnTo>
                <a:lnTo>
                  <a:pt x="1296" y="1248"/>
                </a:lnTo>
                <a:lnTo>
                  <a:pt x="1247" y="1224"/>
                </a:lnTo>
                <a:lnTo>
                  <a:pt x="1197" y="1201"/>
                </a:lnTo>
                <a:lnTo>
                  <a:pt x="1173" y="1192"/>
                </a:lnTo>
                <a:lnTo>
                  <a:pt x="1148" y="1182"/>
                </a:lnTo>
                <a:lnTo>
                  <a:pt x="1148" y="1182"/>
                </a:lnTo>
                <a:lnTo>
                  <a:pt x="1147" y="1186"/>
                </a:lnTo>
                <a:lnTo>
                  <a:pt x="1146" y="1191"/>
                </a:lnTo>
                <a:lnTo>
                  <a:pt x="1145" y="1201"/>
                </a:lnTo>
                <a:lnTo>
                  <a:pt x="1144" y="1212"/>
                </a:lnTo>
                <a:lnTo>
                  <a:pt x="1143" y="1216"/>
                </a:lnTo>
                <a:lnTo>
                  <a:pt x="1142" y="1221"/>
                </a:lnTo>
                <a:lnTo>
                  <a:pt x="1142" y="1221"/>
                </a:lnTo>
                <a:lnTo>
                  <a:pt x="1169" y="1221"/>
                </a:lnTo>
                <a:lnTo>
                  <a:pt x="1169" y="1221"/>
                </a:lnTo>
                <a:lnTo>
                  <a:pt x="1189" y="1235"/>
                </a:lnTo>
                <a:lnTo>
                  <a:pt x="1209" y="1249"/>
                </a:lnTo>
                <a:lnTo>
                  <a:pt x="1230" y="1261"/>
                </a:lnTo>
                <a:lnTo>
                  <a:pt x="1252" y="1273"/>
                </a:lnTo>
                <a:lnTo>
                  <a:pt x="1274" y="1286"/>
                </a:lnTo>
                <a:lnTo>
                  <a:pt x="1297" y="1297"/>
                </a:lnTo>
                <a:lnTo>
                  <a:pt x="1344" y="1319"/>
                </a:lnTo>
                <a:lnTo>
                  <a:pt x="1344" y="1319"/>
                </a:lnTo>
                <a:lnTo>
                  <a:pt x="1358" y="1325"/>
                </a:lnTo>
                <a:lnTo>
                  <a:pt x="1372" y="1329"/>
                </a:lnTo>
                <a:lnTo>
                  <a:pt x="1400" y="1336"/>
                </a:lnTo>
                <a:lnTo>
                  <a:pt x="1429" y="1345"/>
                </a:lnTo>
                <a:lnTo>
                  <a:pt x="1442" y="1349"/>
                </a:lnTo>
                <a:lnTo>
                  <a:pt x="1456" y="1354"/>
                </a:lnTo>
                <a:lnTo>
                  <a:pt x="1456" y="1354"/>
                </a:lnTo>
                <a:lnTo>
                  <a:pt x="1481" y="1364"/>
                </a:lnTo>
                <a:lnTo>
                  <a:pt x="1507" y="1376"/>
                </a:lnTo>
                <a:lnTo>
                  <a:pt x="1532" y="1388"/>
                </a:lnTo>
                <a:lnTo>
                  <a:pt x="1558" y="1400"/>
                </a:lnTo>
                <a:lnTo>
                  <a:pt x="1558" y="1400"/>
                </a:lnTo>
                <a:lnTo>
                  <a:pt x="1593" y="1413"/>
                </a:lnTo>
                <a:lnTo>
                  <a:pt x="1629" y="1428"/>
                </a:lnTo>
                <a:lnTo>
                  <a:pt x="1663" y="1440"/>
                </a:lnTo>
                <a:lnTo>
                  <a:pt x="1679" y="1445"/>
                </a:lnTo>
                <a:lnTo>
                  <a:pt x="1694" y="1448"/>
                </a:lnTo>
                <a:lnTo>
                  <a:pt x="1694" y="1448"/>
                </a:lnTo>
                <a:lnTo>
                  <a:pt x="1707" y="1441"/>
                </a:lnTo>
                <a:lnTo>
                  <a:pt x="1719" y="1433"/>
                </a:lnTo>
                <a:lnTo>
                  <a:pt x="1729" y="1423"/>
                </a:lnTo>
                <a:lnTo>
                  <a:pt x="1739" y="1412"/>
                </a:lnTo>
                <a:lnTo>
                  <a:pt x="1749" y="1403"/>
                </a:lnTo>
                <a:lnTo>
                  <a:pt x="1759" y="1393"/>
                </a:lnTo>
                <a:lnTo>
                  <a:pt x="1771" y="1385"/>
                </a:lnTo>
                <a:lnTo>
                  <a:pt x="1779" y="1381"/>
                </a:lnTo>
                <a:lnTo>
                  <a:pt x="1785" y="1378"/>
                </a:lnTo>
                <a:lnTo>
                  <a:pt x="1785" y="1378"/>
                </a:lnTo>
                <a:lnTo>
                  <a:pt x="1787" y="1371"/>
                </a:lnTo>
                <a:lnTo>
                  <a:pt x="1790" y="1364"/>
                </a:lnTo>
                <a:lnTo>
                  <a:pt x="1797" y="1352"/>
                </a:lnTo>
                <a:lnTo>
                  <a:pt x="1805" y="1342"/>
                </a:lnTo>
                <a:lnTo>
                  <a:pt x="1814" y="1332"/>
                </a:lnTo>
                <a:lnTo>
                  <a:pt x="1824" y="1322"/>
                </a:lnTo>
                <a:lnTo>
                  <a:pt x="1832" y="1312"/>
                </a:lnTo>
                <a:lnTo>
                  <a:pt x="1840" y="1300"/>
                </a:lnTo>
                <a:lnTo>
                  <a:pt x="1842" y="1295"/>
                </a:lnTo>
                <a:lnTo>
                  <a:pt x="1845" y="1287"/>
                </a:lnTo>
                <a:lnTo>
                  <a:pt x="1845" y="1287"/>
                </a:lnTo>
                <a:lnTo>
                  <a:pt x="1848" y="1288"/>
                </a:lnTo>
                <a:lnTo>
                  <a:pt x="1851" y="1288"/>
                </a:lnTo>
                <a:lnTo>
                  <a:pt x="1855" y="1287"/>
                </a:lnTo>
                <a:lnTo>
                  <a:pt x="1857" y="1286"/>
                </a:lnTo>
                <a:lnTo>
                  <a:pt x="1861" y="1281"/>
                </a:lnTo>
                <a:lnTo>
                  <a:pt x="1865" y="1274"/>
                </a:lnTo>
                <a:lnTo>
                  <a:pt x="1871" y="1268"/>
                </a:lnTo>
                <a:lnTo>
                  <a:pt x="1875" y="1261"/>
                </a:lnTo>
                <a:lnTo>
                  <a:pt x="1878" y="1259"/>
                </a:lnTo>
                <a:lnTo>
                  <a:pt x="1881" y="1257"/>
                </a:lnTo>
                <a:lnTo>
                  <a:pt x="1886" y="1256"/>
                </a:lnTo>
                <a:lnTo>
                  <a:pt x="1890" y="1256"/>
                </a:lnTo>
                <a:lnTo>
                  <a:pt x="1890" y="1256"/>
                </a:lnTo>
                <a:lnTo>
                  <a:pt x="1898" y="1244"/>
                </a:lnTo>
                <a:lnTo>
                  <a:pt x="1905" y="1234"/>
                </a:lnTo>
                <a:lnTo>
                  <a:pt x="1922" y="1214"/>
                </a:lnTo>
                <a:lnTo>
                  <a:pt x="1938" y="1194"/>
                </a:lnTo>
                <a:lnTo>
                  <a:pt x="1947" y="1183"/>
                </a:lnTo>
                <a:lnTo>
                  <a:pt x="1953" y="1171"/>
                </a:lnTo>
                <a:lnTo>
                  <a:pt x="1953" y="1171"/>
                </a:lnTo>
                <a:lnTo>
                  <a:pt x="1967" y="1162"/>
                </a:lnTo>
                <a:lnTo>
                  <a:pt x="1979" y="1151"/>
                </a:lnTo>
                <a:lnTo>
                  <a:pt x="1991" y="1140"/>
                </a:lnTo>
                <a:lnTo>
                  <a:pt x="2002" y="1129"/>
                </a:lnTo>
                <a:lnTo>
                  <a:pt x="2013" y="1116"/>
                </a:lnTo>
                <a:lnTo>
                  <a:pt x="2024" y="1103"/>
                </a:lnTo>
                <a:lnTo>
                  <a:pt x="2043" y="1076"/>
                </a:lnTo>
                <a:lnTo>
                  <a:pt x="2081" y="1022"/>
                </a:lnTo>
                <a:lnTo>
                  <a:pt x="2100" y="995"/>
                </a:lnTo>
                <a:lnTo>
                  <a:pt x="2121" y="969"/>
                </a:lnTo>
                <a:lnTo>
                  <a:pt x="2121" y="969"/>
                </a:lnTo>
                <a:lnTo>
                  <a:pt x="2133" y="955"/>
                </a:lnTo>
                <a:lnTo>
                  <a:pt x="2147" y="943"/>
                </a:lnTo>
                <a:lnTo>
                  <a:pt x="2174" y="918"/>
                </a:lnTo>
                <a:lnTo>
                  <a:pt x="2187" y="905"/>
                </a:lnTo>
                <a:lnTo>
                  <a:pt x="2198" y="891"/>
                </a:lnTo>
                <a:lnTo>
                  <a:pt x="2208" y="876"/>
                </a:lnTo>
                <a:lnTo>
                  <a:pt x="2212" y="868"/>
                </a:lnTo>
                <a:lnTo>
                  <a:pt x="2216" y="860"/>
                </a:lnTo>
                <a:lnTo>
                  <a:pt x="2216" y="860"/>
                </a:lnTo>
                <a:lnTo>
                  <a:pt x="2229" y="848"/>
                </a:lnTo>
                <a:lnTo>
                  <a:pt x="2242" y="835"/>
                </a:lnTo>
                <a:lnTo>
                  <a:pt x="2254" y="821"/>
                </a:lnTo>
                <a:lnTo>
                  <a:pt x="2266" y="807"/>
                </a:lnTo>
                <a:lnTo>
                  <a:pt x="2289" y="776"/>
                </a:lnTo>
                <a:lnTo>
                  <a:pt x="2314" y="745"/>
                </a:lnTo>
                <a:lnTo>
                  <a:pt x="2314" y="745"/>
                </a:lnTo>
                <a:lnTo>
                  <a:pt x="2335" y="718"/>
                </a:lnTo>
                <a:lnTo>
                  <a:pt x="2355" y="692"/>
                </a:lnTo>
                <a:lnTo>
                  <a:pt x="2387" y="644"/>
                </a:lnTo>
                <a:lnTo>
                  <a:pt x="2387" y="644"/>
                </a:lnTo>
                <a:lnTo>
                  <a:pt x="2401" y="624"/>
                </a:lnTo>
                <a:lnTo>
                  <a:pt x="2407" y="616"/>
                </a:lnTo>
                <a:lnTo>
                  <a:pt x="2411" y="607"/>
                </a:lnTo>
                <a:lnTo>
                  <a:pt x="2414" y="599"/>
                </a:lnTo>
                <a:lnTo>
                  <a:pt x="2414" y="593"/>
                </a:lnTo>
                <a:lnTo>
                  <a:pt x="2414" y="589"/>
                </a:lnTo>
                <a:lnTo>
                  <a:pt x="2411" y="585"/>
                </a:lnTo>
                <a:lnTo>
                  <a:pt x="2409" y="579"/>
                </a:lnTo>
                <a:lnTo>
                  <a:pt x="2406" y="575"/>
                </a:lnTo>
                <a:lnTo>
                  <a:pt x="2401" y="570"/>
                </a:lnTo>
                <a:lnTo>
                  <a:pt x="2401" y="570"/>
                </a:lnTo>
                <a:lnTo>
                  <a:pt x="2398" y="571"/>
                </a:lnTo>
                <a:lnTo>
                  <a:pt x="2393" y="571"/>
                </a:lnTo>
                <a:lnTo>
                  <a:pt x="2386" y="569"/>
                </a:lnTo>
                <a:lnTo>
                  <a:pt x="2379" y="568"/>
                </a:lnTo>
                <a:lnTo>
                  <a:pt x="2377" y="569"/>
                </a:lnTo>
                <a:lnTo>
                  <a:pt x="2376" y="570"/>
                </a:lnTo>
                <a:lnTo>
                  <a:pt x="2376" y="570"/>
                </a:lnTo>
                <a:lnTo>
                  <a:pt x="2379" y="573"/>
                </a:lnTo>
                <a:lnTo>
                  <a:pt x="2381" y="577"/>
                </a:lnTo>
                <a:lnTo>
                  <a:pt x="2383" y="582"/>
                </a:lnTo>
                <a:lnTo>
                  <a:pt x="2383" y="586"/>
                </a:lnTo>
                <a:lnTo>
                  <a:pt x="2381" y="591"/>
                </a:lnTo>
                <a:lnTo>
                  <a:pt x="2379" y="595"/>
                </a:lnTo>
                <a:lnTo>
                  <a:pt x="2374" y="606"/>
                </a:lnTo>
                <a:lnTo>
                  <a:pt x="2368" y="616"/>
                </a:lnTo>
                <a:lnTo>
                  <a:pt x="2359" y="626"/>
                </a:lnTo>
                <a:lnTo>
                  <a:pt x="2345" y="644"/>
                </a:lnTo>
                <a:lnTo>
                  <a:pt x="2345" y="644"/>
                </a:lnTo>
                <a:close/>
                <a:moveTo>
                  <a:pt x="148" y="721"/>
                </a:moveTo>
                <a:lnTo>
                  <a:pt x="148" y="721"/>
                </a:lnTo>
                <a:lnTo>
                  <a:pt x="159" y="724"/>
                </a:lnTo>
                <a:lnTo>
                  <a:pt x="172" y="727"/>
                </a:lnTo>
                <a:lnTo>
                  <a:pt x="197" y="731"/>
                </a:lnTo>
                <a:lnTo>
                  <a:pt x="225" y="735"/>
                </a:lnTo>
                <a:lnTo>
                  <a:pt x="253" y="738"/>
                </a:lnTo>
                <a:lnTo>
                  <a:pt x="280" y="741"/>
                </a:lnTo>
                <a:lnTo>
                  <a:pt x="306" y="745"/>
                </a:lnTo>
                <a:lnTo>
                  <a:pt x="318" y="749"/>
                </a:lnTo>
                <a:lnTo>
                  <a:pt x="330" y="753"/>
                </a:lnTo>
                <a:lnTo>
                  <a:pt x="341" y="757"/>
                </a:lnTo>
                <a:lnTo>
                  <a:pt x="350" y="762"/>
                </a:lnTo>
                <a:lnTo>
                  <a:pt x="350" y="762"/>
                </a:lnTo>
                <a:lnTo>
                  <a:pt x="339" y="765"/>
                </a:lnTo>
                <a:lnTo>
                  <a:pt x="326" y="766"/>
                </a:lnTo>
                <a:lnTo>
                  <a:pt x="314" y="767"/>
                </a:lnTo>
                <a:lnTo>
                  <a:pt x="302" y="767"/>
                </a:lnTo>
                <a:lnTo>
                  <a:pt x="278" y="765"/>
                </a:lnTo>
                <a:lnTo>
                  <a:pt x="252" y="761"/>
                </a:lnTo>
                <a:lnTo>
                  <a:pt x="199" y="753"/>
                </a:lnTo>
                <a:lnTo>
                  <a:pt x="170" y="750"/>
                </a:lnTo>
                <a:lnTo>
                  <a:pt x="140" y="749"/>
                </a:lnTo>
                <a:lnTo>
                  <a:pt x="140" y="749"/>
                </a:lnTo>
                <a:lnTo>
                  <a:pt x="140" y="753"/>
                </a:lnTo>
                <a:lnTo>
                  <a:pt x="140" y="757"/>
                </a:lnTo>
                <a:lnTo>
                  <a:pt x="143" y="760"/>
                </a:lnTo>
                <a:lnTo>
                  <a:pt x="144" y="764"/>
                </a:lnTo>
                <a:lnTo>
                  <a:pt x="149" y="768"/>
                </a:lnTo>
                <a:lnTo>
                  <a:pt x="157" y="771"/>
                </a:lnTo>
                <a:lnTo>
                  <a:pt x="164" y="773"/>
                </a:lnTo>
                <a:lnTo>
                  <a:pt x="172" y="774"/>
                </a:lnTo>
                <a:lnTo>
                  <a:pt x="185" y="776"/>
                </a:lnTo>
                <a:lnTo>
                  <a:pt x="185" y="776"/>
                </a:lnTo>
                <a:lnTo>
                  <a:pt x="259" y="790"/>
                </a:lnTo>
                <a:lnTo>
                  <a:pt x="329" y="802"/>
                </a:lnTo>
                <a:lnTo>
                  <a:pt x="395" y="813"/>
                </a:lnTo>
                <a:lnTo>
                  <a:pt x="427" y="819"/>
                </a:lnTo>
                <a:lnTo>
                  <a:pt x="458" y="826"/>
                </a:lnTo>
                <a:lnTo>
                  <a:pt x="458" y="826"/>
                </a:lnTo>
                <a:lnTo>
                  <a:pt x="485" y="833"/>
                </a:lnTo>
                <a:lnTo>
                  <a:pt x="510" y="842"/>
                </a:lnTo>
                <a:lnTo>
                  <a:pt x="559" y="860"/>
                </a:lnTo>
                <a:lnTo>
                  <a:pt x="585" y="868"/>
                </a:lnTo>
                <a:lnTo>
                  <a:pt x="611" y="875"/>
                </a:lnTo>
                <a:lnTo>
                  <a:pt x="639" y="881"/>
                </a:lnTo>
                <a:lnTo>
                  <a:pt x="653" y="883"/>
                </a:lnTo>
                <a:lnTo>
                  <a:pt x="669" y="885"/>
                </a:lnTo>
                <a:lnTo>
                  <a:pt x="669" y="885"/>
                </a:lnTo>
                <a:lnTo>
                  <a:pt x="670" y="879"/>
                </a:lnTo>
                <a:lnTo>
                  <a:pt x="673" y="875"/>
                </a:lnTo>
                <a:lnTo>
                  <a:pt x="678" y="867"/>
                </a:lnTo>
                <a:lnTo>
                  <a:pt x="684" y="861"/>
                </a:lnTo>
                <a:lnTo>
                  <a:pt x="690" y="853"/>
                </a:lnTo>
                <a:lnTo>
                  <a:pt x="690" y="853"/>
                </a:lnTo>
                <a:lnTo>
                  <a:pt x="683" y="849"/>
                </a:lnTo>
                <a:lnTo>
                  <a:pt x="677" y="846"/>
                </a:lnTo>
                <a:lnTo>
                  <a:pt x="662" y="841"/>
                </a:lnTo>
                <a:lnTo>
                  <a:pt x="647" y="837"/>
                </a:lnTo>
                <a:lnTo>
                  <a:pt x="630" y="834"/>
                </a:lnTo>
                <a:lnTo>
                  <a:pt x="596" y="830"/>
                </a:lnTo>
                <a:lnTo>
                  <a:pt x="577" y="827"/>
                </a:lnTo>
                <a:lnTo>
                  <a:pt x="560" y="821"/>
                </a:lnTo>
                <a:lnTo>
                  <a:pt x="560" y="821"/>
                </a:lnTo>
                <a:lnTo>
                  <a:pt x="571" y="818"/>
                </a:lnTo>
                <a:lnTo>
                  <a:pt x="583" y="815"/>
                </a:lnTo>
                <a:lnTo>
                  <a:pt x="596" y="813"/>
                </a:lnTo>
                <a:lnTo>
                  <a:pt x="611" y="813"/>
                </a:lnTo>
                <a:lnTo>
                  <a:pt x="626" y="813"/>
                </a:lnTo>
                <a:lnTo>
                  <a:pt x="641" y="814"/>
                </a:lnTo>
                <a:lnTo>
                  <a:pt x="654" y="816"/>
                </a:lnTo>
                <a:lnTo>
                  <a:pt x="669" y="818"/>
                </a:lnTo>
                <a:lnTo>
                  <a:pt x="669" y="818"/>
                </a:lnTo>
                <a:lnTo>
                  <a:pt x="678" y="821"/>
                </a:lnTo>
                <a:lnTo>
                  <a:pt x="687" y="825"/>
                </a:lnTo>
                <a:lnTo>
                  <a:pt x="702" y="832"/>
                </a:lnTo>
                <a:lnTo>
                  <a:pt x="709" y="834"/>
                </a:lnTo>
                <a:lnTo>
                  <a:pt x="715" y="835"/>
                </a:lnTo>
                <a:lnTo>
                  <a:pt x="719" y="835"/>
                </a:lnTo>
                <a:lnTo>
                  <a:pt x="722" y="833"/>
                </a:lnTo>
                <a:lnTo>
                  <a:pt x="725" y="832"/>
                </a:lnTo>
                <a:lnTo>
                  <a:pt x="728" y="829"/>
                </a:lnTo>
                <a:lnTo>
                  <a:pt x="728" y="829"/>
                </a:lnTo>
                <a:lnTo>
                  <a:pt x="720" y="821"/>
                </a:lnTo>
                <a:lnTo>
                  <a:pt x="711" y="815"/>
                </a:lnTo>
                <a:lnTo>
                  <a:pt x="692" y="803"/>
                </a:lnTo>
                <a:lnTo>
                  <a:pt x="670" y="792"/>
                </a:lnTo>
                <a:lnTo>
                  <a:pt x="647" y="784"/>
                </a:lnTo>
                <a:lnTo>
                  <a:pt x="623" y="776"/>
                </a:lnTo>
                <a:lnTo>
                  <a:pt x="598" y="770"/>
                </a:lnTo>
                <a:lnTo>
                  <a:pt x="572" y="766"/>
                </a:lnTo>
                <a:lnTo>
                  <a:pt x="546" y="762"/>
                </a:lnTo>
                <a:lnTo>
                  <a:pt x="546" y="762"/>
                </a:lnTo>
                <a:lnTo>
                  <a:pt x="540" y="762"/>
                </a:lnTo>
                <a:lnTo>
                  <a:pt x="533" y="762"/>
                </a:lnTo>
                <a:lnTo>
                  <a:pt x="517" y="764"/>
                </a:lnTo>
                <a:lnTo>
                  <a:pt x="510" y="764"/>
                </a:lnTo>
                <a:lnTo>
                  <a:pt x="503" y="761"/>
                </a:lnTo>
                <a:lnTo>
                  <a:pt x="500" y="760"/>
                </a:lnTo>
                <a:lnTo>
                  <a:pt x="498" y="758"/>
                </a:lnTo>
                <a:lnTo>
                  <a:pt x="496" y="755"/>
                </a:lnTo>
                <a:lnTo>
                  <a:pt x="494" y="752"/>
                </a:lnTo>
                <a:lnTo>
                  <a:pt x="494" y="752"/>
                </a:lnTo>
                <a:lnTo>
                  <a:pt x="514" y="750"/>
                </a:lnTo>
                <a:lnTo>
                  <a:pt x="533" y="749"/>
                </a:lnTo>
                <a:lnTo>
                  <a:pt x="553" y="749"/>
                </a:lnTo>
                <a:lnTo>
                  <a:pt x="571" y="750"/>
                </a:lnTo>
                <a:lnTo>
                  <a:pt x="589" y="752"/>
                </a:lnTo>
                <a:lnTo>
                  <a:pt x="606" y="754"/>
                </a:lnTo>
                <a:lnTo>
                  <a:pt x="623" y="758"/>
                </a:lnTo>
                <a:lnTo>
                  <a:pt x="639" y="762"/>
                </a:lnTo>
                <a:lnTo>
                  <a:pt x="656" y="768"/>
                </a:lnTo>
                <a:lnTo>
                  <a:pt x="672" y="773"/>
                </a:lnTo>
                <a:lnTo>
                  <a:pt x="702" y="785"/>
                </a:lnTo>
                <a:lnTo>
                  <a:pt x="729" y="798"/>
                </a:lnTo>
                <a:lnTo>
                  <a:pt x="756" y="812"/>
                </a:lnTo>
                <a:lnTo>
                  <a:pt x="756" y="812"/>
                </a:lnTo>
                <a:lnTo>
                  <a:pt x="763" y="809"/>
                </a:lnTo>
                <a:lnTo>
                  <a:pt x="769" y="806"/>
                </a:lnTo>
                <a:lnTo>
                  <a:pt x="784" y="804"/>
                </a:lnTo>
                <a:lnTo>
                  <a:pt x="798" y="802"/>
                </a:lnTo>
                <a:lnTo>
                  <a:pt x="802" y="800"/>
                </a:lnTo>
                <a:lnTo>
                  <a:pt x="805" y="798"/>
                </a:lnTo>
                <a:lnTo>
                  <a:pt x="805" y="798"/>
                </a:lnTo>
                <a:lnTo>
                  <a:pt x="804" y="790"/>
                </a:lnTo>
                <a:lnTo>
                  <a:pt x="801" y="785"/>
                </a:lnTo>
                <a:lnTo>
                  <a:pt x="797" y="781"/>
                </a:lnTo>
                <a:lnTo>
                  <a:pt x="794" y="776"/>
                </a:lnTo>
                <a:lnTo>
                  <a:pt x="789" y="772"/>
                </a:lnTo>
                <a:lnTo>
                  <a:pt x="785" y="768"/>
                </a:lnTo>
                <a:lnTo>
                  <a:pt x="782" y="762"/>
                </a:lnTo>
                <a:lnTo>
                  <a:pt x="781" y="755"/>
                </a:lnTo>
                <a:lnTo>
                  <a:pt x="781" y="755"/>
                </a:lnTo>
                <a:lnTo>
                  <a:pt x="764" y="744"/>
                </a:lnTo>
                <a:lnTo>
                  <a:pt x="747" y="735"/>
                </a:lnTo>
                <a:lnTo>
                  <a:pt x="728" y="725"/>
                </a:lnTo>
                <a:lnTo>
                  <a:pt x="710" y="716"/>
                </a:lnTo>
                <a:lnTo>
                  <a:pt x="692" y="709"/>
                </a:lnTo>
                <a:lnTo>
                  <a:pt x="674" y="701"/>
                </a:lnTo>
                <a:lnTo>
                  <a:pt x="654" y="696"/>
                </a:lnTo>
                <a:lnTo>
                  <a:pt x="636" y="690"/>
                </a:lnTo>
                <a:lnTo>
                  <a:pt x="597" y="680"/>
                </a:lnTo>
                <a:lnTo>
                  <a:pt x="557" y="674"/>
                </a:lnTo>
                <a:lnTo>
                  <a:pt x="517" y="667"/>
                </a:lnTo>
                <a:lnTo>
                  <a:pt x="476" y="663"/>
                </a:lnTo>
                <a:lnTo>
                  <a:pt x="435" y="660"/>
                </a:lnTo>
                <a:lnTo>
                  <a:pt x="392" y="658"/>
                </a:lnTo>
                <a:lnTo>
                  <a:pt x="306" y="653"/>
                </a:lnTo>
                <a:lnTo>
                  <a:pt x="263" y="651"/>
                </a:lnTo>
                <a:lnTo>
                  <a:pt x="219" y="649"/>
                </a:lnTo>
                <a:lnTo>
                  <a:pt x="175" y="645"/>
                </a:lnTo>
                <a:lnTo>
                  <a:pt x="130" y="639"/>
                </a:lnTo>
                <a:lnTo>
                  <a:pt x="130" y="639"/>
                </a:lnTo>
                <a:lnTo>
                  <a:pt x="134" y="654"/>
                </a:lnTo>
                <a:lnTo>
                  <a:pt x="136" y="668"/>
                </a:lnTo>
                <a:lnTo>
                  <a:pt x="140" y="692"/>
                </a:lnTo>
                <a:lnTo>
                  <a:pt x="140" y="692"/>
                </a:lnTo>
                <a:lnTo>
                  <a:pt x="142" y="686"/>
                </a:lnTo>
                <a:lnTo>
                  <a:pt x="144" y="683"/>
                </a:lnTo>
                <a:lnTo>
                  <a:pt x="147" y="680"/>
                </a:lnTo>
                <a:lnTo>
                  <a:pt x="151" y="678"/>
                </a:lnTo>
                <a:lnTo>
                  <a:pt x="151" y="678"/>
                </a:lnTo>
                <a:lnTo>
                  <a:pt x="160" y="682"/>
                </a:lnTo>
                <a:lnTo>
                  <a:pt x="169" y="685"/>
                </a:lnTo>
                <a:lnTo>
                  <a:pt x="192" y="691"/>
                </a:lnTo>
                <a:lnTo>
                  <a:pt x="217" y="696"/>
                </a:lnTo>
                <a:lnTo>
                  <a:pt x="242" y="699"/>
                </a:lnTo>
                <a:lnTo>
                  <a:pt x="269" y="704"/>
                </a:lnTo>
                <a:lnTo>
                  <a:pt x="295" y="709"/>
                </a:lnTo>
                <a:lnTo>
                  <a:pt x="319" y="715"/>
                </a:lnTo>
                <a:lnTo>
                  <a:pt x="330" y="720"/>
                </a:lnTo>
                <a:lnTo>
                  <a:pt x="340" y="724"/>
                </a:lnTo>
                <a:lnTo>
                  <a:pt x="340" y="724"/>
                </a:lnTo>
                <a:lnTo>
                  <a:pt x="316" y="724"/>
                </a:lnTo>
                <a:lnTo>
                  <a:pt x="289" y="722"/>
                </a:lnTo>
                <a:lnTo>
                  <a:pt x="263" y="719"/>
                </a:lnTo>
                <a:lnTo>
                  <a:pt x="234" y="715"/>
                </a:lnTo>
                <a:lnTo>
                  <a:pt x="182" y="706"/>
                </a:lnTo>
                <a:lnTo>
                  <a:pt x="144" y="699"/>
                </a:lnTo>
                <a:lnTo>
                  <a:pt x="144" y="699"/>
                </a:lnTo>
                <a:lnTo>
                  <a:pt x="146" y="700"/>
                </a:lnTo>
                <a:lnTo>
                  <a:pt x="148" y="701"/>
                </a:lnTo>
                <a:lnTo>
                  <a:pt x="148" y="705"/>
                </a:lnTo>
                <a:lnTo>
                  <a:pt x="148" y="708"/>
                </a:lnTo>
                <a:lnTo>
                  <a:pt x="147" y="714"/>
                </a:lnTo>
                <a:lnTo>
                  <a:pt x="148" y="721"/>
                </a:lnTo>
                <a:lnTo>
                  <a:pt x="148" y="721"/>
                </a:lnTo>
                <a:close/>
                <a:moveTo>
                  <a:pt x="32" y="798"/>
                </a:moveTo>
                <a:lnTo>
                  <a:pt x="32" y="798"/>
                </a:lnTo>
                <a:lnTo>
                  <a:pt x="66" y="809"/>
                </a:lnTo>
                <a:lnTo>
                  <a:pt x="103" y="818"/>
                </a:lnTo>
                <a:lnTo>
                  <a:pt x="143" y="828"/>
                </a:lnTo>
                <a:lnTo>
                  <a:pt x="185" y="836"/>
                </a:lnTo>
                <a:lnTo>
                  <a:pt x="227" y="844"/>
                </a:lnTo>
                <a:lnTo>
                  <a:pt x="269" y="850"/>
                </a:lnTo>
                <a:lnTo>
                  <a:pt x="308" y="856"/>
                </a:lnTo>
                <a:lnTo>
                  <a:pt x="344" y="860"/>
                </a:lnTo>
                <a:lnTo>
                  <a:pt x="344" y="860"/>
                </a:lnTo>
                <a:lnTo>
                  <a:pt x="375" y="872"/>
                </a:lnTo>
                <a:lnTo>
                  <a:pt x="406" y="880"/>
                </a:lnTo>
                <a:lnTo>
                  <a:pt x="438" y="889"/>
                </a:lnTo>
                <a:lnTo>
                  <a:pt x="471" y="896"/>
                </a:lnTo>
                <a:lnTo>
                  <a:pt x="505" y="902"/>
                </a:lnTo>
                <a:lnTo>
                  <a:pt x="538" y="907"/>
                </a:lnTo>
                <a:lnTo>
                  <a:pt x="606" y="917"/>
                </a:lnTo>
                <a:lnTo>
                  <a:pt x="606" y="917"/>
                </a:lnTo>
                <a:lnTo>
                  <a:pt x="620" y="919"/>
                </a:lnTo>
                <a:lnTo>
                  <a:pt x="635" y="921"/>
                </a:lnTo>
                <a:lnTo>
                  <a:pt x="643" y="921"/>
                </a:lnTo>
                <a:lnTo>
                  <a:pt x="650" y="920"/>
                </a:lnTo>
                <a:lnTo>
                  <a:pt x="657" y="918"/>
                </a:lnTo>
                <a:lnTo>
                  <a:pt x="662" y="912"/>
                </a:lnTo>
                <a:lnTo>
                  <a:pt x="662" y="912"/>
                </a:lnTo>
                <a:lnTo>
                  <a:pt x="653" y="905"/>
                </a:lnTo>
                <a:lnTo>
                  <a:pt x="644" y="900"/>
                </a:lnTo>
                <a:lnTo>
                  <a:pt x="633" y="895"/>
                </a:lnTo>
                <a:lnTo>
                  <a:pt x="622" y="892"/>
                </a:lnTo>
                <a:lnTo>
                  <a:pt x="600" y="889"/>
                </a:lnTo>
                <a:lnTo>
                  <a:pt x="578" y="885"/>
                </a:lnTo>
                <a:lnTo>
                  <a:pt x="578" y="885"/>
                </a:lnTo>
                <a:lnTo>
                  <a:pt x="477" y="861"/>
                </a:lnTo>
                <a:lnTo>
                  <a:pt x="378" y="836"/>
                </a:lnTo>
                <a:lnTo>
                  <a:pt x="328" y="824"/>
                </a:lnTo>
                <a:lnTo>
                  <a:pt x="276" y="812"/>
                </a:lnTo>
                <a:lnTo>
                  <a:pt x="224" y="801"/>
                </a:lnTo>
                <a:lnTo>
                  <a:pt x="168" y="790"/>
                </a:lnTo>
                <a:lnTo>
                  <a:pt x="168" y="790"/>
                </a:lnTo>
                <a:lnTo>
                  <a:pt x="163" y="792"/>
                </a:lnTo>
                <a:lnTo>
                  <a:pt x="157" y="794"/>
                </a:lnTo>
                <a:lnTo>
                  <a:pt x="151" y="794"/>
                </a:lnTo>
                <a:lnTo>
                  <a:pt x="146" y="792"/>
                </a:lnTo>
                <a:lnTo>
                  <a:pt x="134" y="789"/>
                </a:lnTo>
                <a:lnTo>
                  <a:pt x="123" y="787"/>
                </a:lnTo>
                <a:lnTo>
                  <a:pt x="123" y="787"/>
                </a:lnTo>
                <a:lnTo>
                  <a:pt x="119" y="771"/>
                </a:lnTo>
                <a:lnTo>
                  <a:pt x="115" y="758"/>
                </a:lnTo>
                <a:lnTo>
                  <a:pt x="111" y="747"/>
                </a:lnTo>
                <a:lnTo>
                  <a:pt x="105" y="738"/>
                </a:lnTo>
                <a:lnTo>
                  <a:pt x="105" y="738"/>
                </a:lnTo>
                <a:lnTo>
                  <a:pt x="83" y="750"/>
                </a:lnTo>
                <a:lnTo>
                  <a:pt x="71" y="756"/>
                </a:lnTo>
                <a:lnTo>
                  <a:pt x="60" y="762"/>
                </a:lnTo>
                <a:lnTo>
                  <a:pt x="51" y="770"/>
                </a:lnTo>
                <a:lnTo>
                  <a:pt x="42" y="779"/>
                </a:lnTo>
                <a:lnTo>
                  <a:pt x="36" y="787"/>
                </a:lnTo>
                <a:lnTo>
                  <a:pt x="33" y="792"/>
                </a:lnTo>
                <a:lnTo>
                  <a:pt x="32" y="798"/>
                </a:lnTo>
                <a:lnTo>
                  <a:pt x="32" y="798"/>
                </a:lnTo>
                <a:close/>
                <a:moveTo>
                  <a:pt x="893" y="923"/>
                </a:moveTo>
                <a:lnTo>
                  <a:pt x="893" y="923"/>
                </a:lnTo>
                <a:lnTo>
                  <a:pt x="892" y="915"/>
                </a:lnTo>
                <a:lnTo>
                  <a:pt x="890" y="905"/>
                </a:lnTo>
                <a:lnTo>
                  <a:pt x="888" y="897"/>
                </a:lnTo>
                <a:lnTo>
                  <a:pt x="885" y="889"/>
                </a:lnTo>
                <a:lnTo>
                  <a:pt x="880" y="882"/>
                </a:lnTo>
                <a:lnTo>
                  <a:pt x="876" y="875"/>
                </a:lnTo>
                <a:lnTo>
                  <a:pt x="871" y="868"/>
                </a:lnTo>
                <a:lnTo>
                  <a:pt x="865" y="863"/>
                </a:lnTo>
                <a:lnTo>
                  <a:pt x="859" y="858"/>
                </a:lnTo>
                <a:lnTo>
                  <a:pt x="853" y="853"/>
                </a:lnTo>
                <a:lnTo>
                  <a:pt x="846" y="849"/>
                </a:lnTo>
                <a:lnTo>
                  <a:pt x="839" y="846"/>
                </a:lnTo>
                <a:lnTo>
                  <a:pt x="824" y="841"/>
                </a:lnTo>
                <a:lnTo>
                  <a:pt x="808" y="837"/>
                </a:lnTo>
                <a:lnTo>
                  <a:pt x="791" y="836"/>
                </a:lnTo>
                <a:lnTo>
                  <a:pt x="775" y="837"/>
                </a:lnTo>
                <a:lnTo>
                  <a:pt x="759" y="842"/>
                </a:lnTo>
                <a:lnTo>
                  <a:pt x="752" y="845"/>
                </a:lnTo>
                <a:lnTo>
                  <a:pt x="744" y="848"/>
                </a:lnTo>
                <a:lnTo>
                  <a:pt x="738" y="852"/>
                </a:lnTo>
                <a:lnTo>
                  <a:pt x="730" y="857"/>
                </a:lnTo>
                <a:lnTo>
                  <a:pt x="724" y="862"/>
                </a:lnTo>
                <a:lnTo>
                  <a:pt x="719" y="868"/>
                </a:lnTo>
                <a:lnTo>
                  <a:pt x="713" y="875"/>
                </a:lnTo>
                <a:lnTo>
                  <a:pt x="708" y="882"/>
                </a:lnTo>
                <a:lnTo>
                  <a:pt x="704" y="890"/>
                </a:lnTo>
                <a:lnTo>
                  <a:pt x="700" y="898"/>
                </a:lnTo>
                <a:lnTo>
                  <a:pt x="700" y="898"/>
                </a:lnTo>
                <a:lnTo>
                  <a:pt x="709" y="897"/>
                </a:lnTo>
                <a:lnTo>
                  <a:pt x="719" y="895"/>
                </a:lnTo>
                <a:lnTo>
                  <a:pt x="737" y="888"/>
                </a:lnTo>
                <a:lnTo>
                  <a:pt x="755" y="879"/>
                </a:lnTo>
                <a:lnTo>
                  <a:pt x="774" y="871"/>
                </a:lnTo>
                <a:lnTo>
                  <a:pt x="784" y="867"/>
                </a:lnTo>
                <a:lnTo>
                  <a:pt x="794" y="865"/>
                </a:lnTo>
                <a:lnTo>
                  <a:pt x="803" y="863"/>
                </a:lnTo>
                <a:lnTo>
                  <a:pt x="813" y="863"/>
                </a:lnTo>
                <a:lnTo>
                  <a:pt x="824" y="864"/>
                </a:lnTo>
                <a:lnTo>
                  <a:pt x="833" y="866"/>
                </a:lnTo>
                <a:lnTo>
                  <a:pt x="844" y="872"/>
                </a:lnTo>
                <a:lnTo>
                  <a:pt x="855" y="878"/>
                </a:lnTo>
                <a:lnTo>
                  <a:pt x="855" y="878"/>
                </a:lnTo>
                <a:lnTo>
                  <a:pt x="859" y="883"/>
                </a:lnTo>
                <a:lnTo>
                  <a:pt x="862" y="889"/>
                </a:lnTo>
                <a:lnTo>
                  <a:pt x="869" y="901"/>
                </a:lnTo>
                <a:lnTo>
                  <a:pt x="873" y="913"/>
                </a:lnTo>
                <a:lnTo>
                  <a:pt x="875" y="926"/>
                </a:lnTo>
                <a:lnTo>
                  <a:pt x="876" y="939"/>
                </a:lnTo>
                <a:lnTo>
                  <a:pt x="877" y="952"/>
                </a:lnTo>
                <a:lnTo>
                  <a:pt x="879" y="976"/>
                </a:lnTo>
                <a:lnTo>
                  <a:pt x="879" y="976"/>
                </a:lnTo>
                <a:lnTo>
                  <a:pt x="880" y="968"/>
                </a:lnTo>
                <a:lnTo>
                  <a:pt x="882" y="961"/>
                </a:lnTo>
                <a:lnTo>
                  <a:pt x="887" y="948"/>
                </a:lnTo>
                <a:lnTo>
                  <a:pt x="891" y="936"/>
                </a:lnTo>
                <a:lnTo>
                  <a:pt x="892" y="930"/>
                </a:lnTo>
                <a:lnTo>
                  <a:pt x="893" y="923"/>
                </a:lnTo>
                <a:lnTo>
                  <a:pt x="893" y="923"/>
                </a:lnTo>
                <a:close/>
                <a:moveTo>
                  <a:pt x="1435" y="1133"/>
                </a:moveTo>
                <a:lnTo>
                  <a:pt x="1435" y="1133"/>
                </a:lnTo>
                <a:lnTo>
                  <a:pt x="1414" y="1123"/>
                </a:lnTo>
                <a:lnTo>
                  <a:pt x="1391" y="1113"/>
                </a:lnTo>
                <a:lnTo>
                  <a:pt x="1370" y="1100"/>
                </a:lnTo>
                <a:lnTo>
                  <a:pt x="1348" y="1086"/>
                </a:lnTo>
                <a:lnTo>
                  <a:pt x="1327" y="1072"/>
                </a:lnTo>
                <a:lnTo>
                  <a:pt x="1305" y="1057"/>
                </a:lnTo>
                <a:lnTo>
                  <a:pt x="1267" y="1028"/>
                </a:lnTo>
                <a:lnTo>
                  <a:pt x="1267" y="1028"/>
                </a:lnTo>
                <a:lnTo>
                  <a:pt x="1208" y="984"/>
                </a:lnTo>
                <a:lnTo>
                  <a:pt x="1178" y="964"/>
                </a:lnTo>
                <a:lnTo>
                  <a:pt x="1148" y="944"/>
                </a:lnTo>
                <a:lnTo>
                  <a:pt x="1148" y="944"/>
                </a:lnTo>
                <a:lnTo>
                  <a:pt x="1122" y="927"/>
                </a:lnTo>
                <a:lnTo>
                  <a:pt x="1093" y="911"/>
                </a:lnTo>
                <a:lnTo>
                  <a:pt x="1065" y="895"/>
                </a:lnTo>
                <a:lnTo>
                  <a:pt x="1033" y="880"/>
                </a:lnTo>
                <a:lnTo>
                  <a:pt x="1017" y="874"/>
                </a:lnTo>
                <a:lnTo>
                  <a:pt x="1001" y="867"/>
                </a:lnTo>
                <a:lnTo>
                  <a:pt x="985" y="862"/>
                </a:lnTo>
                <a:lnTo>
                  <a:pt x="968" y="858"/>
                </a:lnTo>
                <a:lnTo>
                  <a:pt x="952" y="856"/>
                </a:lnTo>
                <a:lnTo>
                  <a:pt x="936" y="853"/>
                </a:lnTo>
                <a:lnTo>
                  <a:pt x="920" y="852"/>
                </a:lnTo>
                <a:lnTo>
                  <a:pt x="903" y="853"/>
                </a:lnTo>
                <a:lnTo>
                  <a:pt x="903" y="853"/>
                </a:lnTo>
                <a:lnTo>
                  <a:pt x="901" y="853"/>
                </a:lnTo>
                <a:lnTo>
                  <a:pt x="900" y="855"/>
                </a:lnTo>
                <a:lnTo>
                  <a:pt x="900" y="857"/>
                </a:lnTo>
                <a:lnTo>
                  <a:pt x="900" y="857"/>
                </a:lnTo>
                <a:lnTo>
                  <a:pt x="907" y="863"/>
                </a:lnTo>
                <a:lnTo>
                  <a:pt x="916" y="867"/>
                </a:lnTo>
                <a:lnTo>
                  <a:pt x="924" y="872"/>
                </a:lnTo>
                <a:lnTo>
                  <a:pt x="934" y="875"/>
                </a:lnTo>
                <a:lnTo>
                  <a:pt x="954" y="881"/>
                </a:lnTo>
                <a:lnTo>
                  <a:pt x="976" y="886"/>
                </a:lnTo>
                <a:lnTo>
                  <a:pt x="997" y="891"/>
                </a:lnTo>
                <a:lnTo>
                  <a:pt x="1017" y="897"/>
                </a:lnTo>
                <a:lnTo>
                  <a:pt x="1027" y="901"/>
                </a:lnTo>
                <a:lnTo>
                  <a:pt x="1036" y="905"/>
                </a:lnTo>
                <a:lnTo>
                  <a:pt x="1043" y="910"/>
                </a:lnTo>
                <a:lnTo>
                  <a:pt x="1051" y="917"/>
                </a:lnTo>
                <a:lnTo>
                  <a:pt x="1051" y="917"/>
                </a:lnTo>
                <a:lnTo>
                  <a:pt x="1044" y="919"/>
                </a:lnTo>
                <a:lnTo>
                  <a:pt x="1037" y="920"/>
                </a:lnTo>
                <a:lnTo>
                  <a:pt x="1029" y="920"/>
                </a:lnTo>
                <a:lnTo>
                  <a:pt x="1021" y="919"/>
                </a:lnTo>
                <a:lnTo>
                  <a:pt x="1002" y="913"/>
                </a:lnTo>
                <a:lnTo>
                  <a:pt x="984" y="908"/>
                </a:lnTo>
                <a:lnTo>
                  <a:pt x="966" y="903"/>
                </a:lnTo>
                <a:lnTo>
                  <a:pt x="957" y="902"/>
                </a:lnTo>
                <a:lnTo>
                  <a:pt x="949" y="901"/>
                </a:lnTo>
                <a:lnTo>
                  <a:pt x="940" y="902"/>
                </a:lnTo>
                <a:lnTo>
                  <a:pt x="933" y="904"/>
                </a:lnTo>
                <a:lnTo>
                  <a:pt x="926" y="907"/>
                </a:lnTo>
                <a:lnTo>
                  <a:pt x="921" y="912"/>
                </a:lnTo>
                <a:lnTo>
                  <a:pt x="921" y="912"/>
                </a:lnTo>
                <a:lnTo>
                  <a:pt x="976" y="928"/>
                </a:lnTo>
                <a:lnTo>
                  <a:pt x="1002" y="936"/>
                </a:lnTo>
                <a:lnTo>
                  <a:pt x="1027" y="943"/>
                </a:lnTo>
                <a:lnTo>
                  <a:pt x="1052" y="952"/>
                </a:lnTo>
                <a:lnTo>
                  <a:pt x="1075" y="962"/>
                </a:lnTo>
                <a:lnTo>
                  <a:pt x="1098" y="973"/>
                </a:lnTo>
                <a:lnTo>
                  <a:pt x="1120" y="986"/>
                </a:lnTo>
                <a:lnTo>
                  <a:pt x="1120" y="986"/>
                </a:lnTo>
                <a:lnTo>
                  <a:pt x="1134" y="996"/>
                </a:lnTo>
                <a:lnTo>
                  <a:pt x="1147" y="1007"/>
                </a:lnTo>
                <a:lnTo>
                  <a:pt x="1173" y="1029"/>
                </a:lnTo>
                <a:lnTo>
                  <a:pt x="1184" y="1041"/>
                </a:lnTo>
                <a:lnTo>
                  <a:pt x="1197" y="1052"/>
                </a:lnTo>
                <a:lnTo>
                  <a:pt x="1211" y="1061"/>
                </a:lnTo>
                <a:lnTo>
                  <a:pt x="1225" y="1070"/>
                </a:lnTo>
                <a:lnTo>
                  <a:pt x="1225" y="1070"/>
                </a:lnTo>
                <a:lnTo>
                  <a:pt x="1228" y="1076"/>
                </a:lnTo>
                <a:lnTo>
                  <a:pt x="1232" y="1082"/>
                </a:lnTo>
                <a:lnTo>
                  <a:pt x="1239" y="1094"/>
                </a:lnTo>
                <a:lnTo>
                  <a:pt x="1242" y="1100"/>
                </a:lnTo>
                <a:lnTo>
                  <a:pt x="1244" y="1106"/>
                </a:lnTo>
                <a:lnTo>
                  <a:pt x="1244" y="1113"/>
                </a:lnTo>
                <a:lnTo>
                  <a:pt x="1243" y="1119"/>
                </a:lnTo>
                <a:lnTo>
                  <a:pt x="1243" y="1119"/>
                </a:lnTo>
                <a:lnTo>
                  <a:pt x="1234" y="1119"/>
                </a:lnTo>
                <a:lnTo>
                  <a:pt x="1227" y="1117"/>
                </a:lnTo>
                <a:lnTo>
                  <a:pt x="1222" y="1113"/>
                </a:lnTo>
                <a:lnTo>
                  <a:pt x="1218" y="1107"/>
                </a:lnTo>
                <a:lnTo>
                  <a:pt x="1210" y="1097"/>
                </a:lnTo>
                <a:lnTo>
                  <a:pt x="1206" y="1091"/>
                </a:lnTo>
                <a:lnTo>
                  <a:pt x="1200" y="1088"/>
                </a:lnTo>
                <a:lnTo>
                  <a:pt x="1200" y="1088"/>
                </a:lnTo>
                <a:lnTo>
                  <a:pt x="1188" y="1103"/>
                </a:lnTo>
                <a:lnTo>
                  <a:pt x="1174" y="1120"/>
                </a:lnTo>
                <a:lnTo>
                  <a:pt x="1167" y="1130"/>
                </a:lnTo>
                <a:lnTo>
                  <a:pt x="1162" y="1139"/>
                </a:lnTo>
                <a:lnTo>
                  <a:pt x="1160" y="1148"/>
                </a:lnTo>
                <a:lnTo>
                  <a:pt x="1159" y="1153"/>
                </a:lnTo>
                <a:lnTo>
                  <a:pt x="1159" y="1158"/>
                </a:lnTo>
                <a:lnTo>
                  <a:pt x="1159" y="1158"/>
                </a:lnTo>
                <a:lnTo>
                  <a:pt x="1163" y="1158"/>
                </a:lnTo>
                <a:lnTo>
                  <a:pt x="1166" y="1158"/>
                </a:lnTo>
                <a:lnTo>
                  <a:pt x="1174" y="1160"/>
                </a:lnTo>
                <a:lnTo>
                  <a:pt x="1181" y="1164"/>
                </a:lnTo>
                <a:lnTo>
                  <a:pt x="1190" y="1168"/>
                </a:lnTo>
                <a:lnTo>
                  <a:pt x="1197" y="1174"/>
                </a:lnTo>
                <a:lnTo>
                  <a:pt x="1206" y="1178"/>
                </a:lnTo>
                <a:lnTo>
                  <a:pt x="1215" y="1181"/>
                </a:lnTo>
                <a:lnTo>
                  <a:pt x="1225" y="1182"/>
                </a:lnTo>
                <a:lnTo>
                  <a:pt x="1225" y="1182"/>
                </a:lnTo>
                <a:lnTo>
                  <a:pt x="1315" y="1228"/>
                </a:lnTo>
                <a:lnTo>
                  <a:pt x="1362" y="1251"/>
                </a:lnTo>
                <a:lnTo>
                  <a:pt x="1409" y="1273"/>
                </a:lnTo>
                <a:lnTo>
                  <a:pt x="1459" y="1295"/>
                </a:lnTo>
                <a:lnTo>
                  <a:pt x="1483" y="1304"/>
                </a:lnTo>
                <a:lnTo>
                  <a:pt x="1509" y="1314"/>
                </a:lnTo>
                <a:lnTo>
                  <a:pt x="1533" y="1322"/>
                </a:lnTo>
                <a:lnTo>
                  <a:pt x="1559" y="1330"/>
                </a:lnTo>
                <a:lnTo>
                  <a:pt x="1585" y="1337"/>
                </a:lnTo>
                <a:lnTo>
                  <a:pt x="1611" y="1343"/>
                </a:lnTo>
                <a:lnTo>
                  <a:pt x="1611" y="1343"/>
                </a:lnTo>
                <a:lnTo>
                  <a:pt x="1620" y="1346"/>
                </a:lnTo>
                <a:lnTo>
                  <a:pt x="1629" y="1347"/>
                </a:lnTo>
                <a:lnTo>
                  <a:pt x="1633" y="1347"/>
                </a:lnTo>
                <a:lnTo>
                  <a:pt x="1636" y="1347"/>
                </a:lnTo>
                <a:lnTo>
                  <a:pt x="1639" y="1346"/>
                </a:lnTo>
                <a:lnTo>
                  <a:pt x="1642" y="1343"/>
                </a:lnTo>
                <a:lnTo>
                  <a:pt x="1642" y="1343"/>
                </a:lnTo>
                <a:lnTo>
                  <a:pt x="1637" y="1339"/>
                </a:lnTo>
                <a:lnTo>
                  <a:pt x="1633" y="1334"/>
                </a:lnTo>
                <a:lnTo>
                  <a:pt x="1623" y="1327"/>
                </a:lnTo>
                <a:lnTo>
                  <a:pt x="1612" y="1321"/>
                </a:lnTo>
                <a:lnTo>
                  <a:pt x="1600" y="1317"/>
                </a:lnTo>
                <a:lnTo>
                  <a:pt x="1575" y="1312"/>
                </a:lnTo>
                <a:lnTo>
                  <a:pt x="1562" y="1309"/>
                </a:lnTo>
                <a:lnTo>
                  <a:pt x="1551" y="1304"/>
                </a:lnTo>
                <a:lnTo>
                  <a:pt x="1551" y="1304"/>
                </a:lnTo>
                <a:lnTo>
                  <a:pt x="1526" y="1296"/>
                </a:lnTo>
                <a:lnTo>
                  <a:pt x="1501" y="1286"/>
                </a:lnTo>
                <a:lnTo>
                  <a:pt x="1478" y="1276"/>
                </a:lnTo>
                <a:lnTo>
                  <a:pt x="1454" y="1266"/>
                </a:lnTo>
                <a:lnTo>
                  <a:pt x="1410" y="1244"/>
                </a:lnTo>
                <a:lnTo>
                  <a:pt x="1369" y="1221"/>
                </a:lnTo>
                <a:lnTo>
                  <a:pt x="1369" y="1221"/>
                </a:lnTo>
                <a:lnTo>
                  <a:pt x="1346" y="1209"/>
                </a:lnTo>
                <a:lnTo>
                  <a:pt x="1335" y="1203"/>
                </a:lnTo>
                <a:lnTo>
                  <a:pt x="1325" y="1196"/>
                </a:lnTo>
                <a:lnTo>
                  <a:pt x="1314" y="1190"/>
                </a:lnTo>
                <a:lnTo>
                  <a:pt x="1304" y="1181"/>
                </a:lnTo>
                <a:lnTo>
                  <a:pt x="1297" y="1173"/>
                </a:lnTo>
                <a:lnTo>
                  <a:pt x="1295" y="1167"/>
                </a:lnTo>
                <a:lnTo>
                  <a:pt x="1291" y="1161"/>
                </a:lnTo>
                <a:lnTo>
                  <a:pt x="1291" y="1161"/>
                </a:lnTo>
                <a:lnTo>
                  <a:pt x="1300" y="1163"/>
                </a:lnTo>
                <a:lnTo>
                  <a:pt x="1308" y="1165"/>
                </a:lnTo>
                <a:lnTo>
                  <a:pt x="1323" y="1170"/>
                </a:lnTo>
                <a:lnTo>
                  <a:pt x="1336" y="1178"/>
                </a:lnTo>
                <a:lnTo>
                  <a:pt x="1350" y="1186"/>
                </a:lnTo>
                <a:lnTo>
                  <a:pt x="1376" y="1206"/>
                </a:lnTo>
                <a:lnTo>
                  <a:pt x="1390" y="1215"/>
                </a:lnTo>
                <a:lnTo>
                  <a:pt x="1404" y="1224"/>
                </a:lnTo>
                <a:lnTo>
                  <a:pt x="1404" y="1224"/>
                </a:lnTo>
                <a:lnTo>
                  <a:pt x="1433" y="1239"/>
                </a:lnTo>
                <a:lnTo>
                  <a:pt x="1463" y="1254"/>
                </a:lnTo>
                <a:lnTo>
                  <a:pt x="1494" y="1266"/>
                </a:lnTo>
                <a:lnTo>
                  <a:pt x="1526" y="1277"/>
                </a:lnTo>
                <a:lnTo>
                  <a:pt x="1558" y="1286"/>
                </a:lnTo>
                <a:lnTo>
                  <a:pt x="1591" y="1294"/>
                </a:lnTo>
                <a:lnTo>
                  <a:pt x="1626" y="1299"/>
                </a:lnTo>
                <a:lnTo>
                  <a:pt x="1659" y="1301"/>
                </a:lnTo>
                <a:lnTo>
                  <a:pt x="1659" y="1301"/>
                </a:lnTo>
                <a:lnTo>
                  <a:pt x="1661" y="1295"/>
                </a:lnTo>
                <a:lnTo>
                  <a:pt x="1664" y="1289"/>
                </a:lnTo>
                <a:lnTo>
                  <a:pt x="1667" y="1283"/>
                </a:lnTo>
                <a:lnTo>
                  <a:pt x="1669" y="1276"/>
                </a:lnTo>
                <a:lnTo>
                  <a:pt x="1669" y="1276"/>
                </a:lnTo>
                <a:lnTo>
                  <a:pt x="1662" y="1274"/>
                </a:lnTo>
                <a:lnTo>
                  <a:pt x="1653" y="1272"/>
                </a:lnTo>
                <a:lnTo>
                  <a:pt x="1637" y="1266"/>
                </a:lnTo>
                <a:lnTo>
                  <a:pt x="1621" y="1258"/>
                </a:lnTo>
                <a:lnTo>
                  <a:pt x="1603" y="1252"/>
                </a:lnTo>
                <a:lnTo>
                  <a:pt x="1603" y="1252"/>
                </a:lnTo>
                <a:lnTo>
                  <a:pt x="1593" y="1251"/>
                </a:lnTo>
                <a:lnTo>
                  <a:pt x="1584" y="1249"/>
                </a:lnTo>
                <a:lnTo>
                  <a:pt x="1563" y="1246"/>
                </a:lnTo>
                <a:lnTo>
                  <a:pt x="1554" y="1244"/>
                </a:lnTo>
                <a:lnTo>
                  <a:pt x="1545" y="1241"/>
                </a:lnTo>
                <a:lnTo>
                  <a:pt x="1542" y="1238"/>
                </a:lnTo>
                <a:lnTo>
                  <a:pt x="1539" y="1236"/>
                </a:lnTo>
                <a:lnTo>
                  <a:pt x="1536" y="1231"/>
                </a:lnTo>
                <a:lnTo>
                  <a:pt x="1533" y="1228"/>
                </a:lnTo>
                <a:lnTo>
                  <a:pt x="1533" y="1228"/>
                </a:lnTo>
                <a:lnTo>
                  <a:pt x="1551" y="1227"/>
                </a:lnTo>
                <a:lnTo>
                  <a:pt x="1567" y="1228"/>
                </a:lnTo>
                <a:lnTo>
                  <a:pt x="1582" y="1229"/>
                </a:lnTo>
                <a:lnTo>
                  <a:pt x="1597" y="1230"/>
                </a:lnTo>
                <a:lnTo>
                  <a:pt x="1624" y="1236"/>
                </a:lnTo>
                <a:lnTo>
                  <a:pt x="1652" y="1242"/>
                </a:lnTo>
                <a:lnTo>
                  <a:pt x="1652" y="1242"/>
                </a:lnTo>
                <a:lnTo>
                  <a:pt x="1654" y="1231"/>
                </a:lnTo>
                <a:lnTo>
                  <a:pt x="1657" y="1223"/>
                </a:lnTo>
                <a:lnTo>
                  <a:pt x="1658" y="1208"/>
                </a:lnTo>
                <a:lnTo>
                  <a:pt x="1659" y="1193"/>
                </a:lnTo>
                <a:lnTo>
                  <a:pt x="1660" y="1186"/>
                </a:lnTo>
                <a:lnTo>
                  <a:pt x="1663" y="1179"/>
                </a:lnTo>
                <a:lnTo>
                  <a:pt x="1663" y="1179"/>
                </a:lnTo>
                <a:lnTo>
                  <a:pt x="1647" y="1175"/>
                </a:lnTo>
                <a:lnTo>
                  <a:pt x="1632" y="1170"/>
                </a:lnTo>
                <a:lnTo>
                  <a:pt x="1603" y="1165"/>
                </a:lnTo>
                <a:lnTo>
                  <a:pt x="1574" y="1161"/>
                </a:lnTo>
                <a:lnTo>
                  <a:pt x="1545" y="1158"/>
                </a:lnTo>
                <a:lnTo>
                  <a:pt x="1517" y="1154"/>
                </a:lnTo>
                <a:lnTo>
                  <a:pt x="1491" y="1149"/>
                </a:lnTo>
                <a:lnTo>
                  <a:pt x="1463" y="1143"/>
                </a:lnTo>
                <a:lnTo>
                  <a:pt x="1449" y="1138"/>
                </a:lnTo>
                <a:lnTo>
                  <a:pt x="1435" y="1133"/>
                </a:lnTo>
                <a:lnTo>
                  <a:pt x="1435" y="1133"/>
                </a:lnTo>
                <a:close/>
                <a:moveTo>
                  <a:pt x="841" y="1000"/>
                </a:moveTo>
                <a:lnTo>
                  <a:pt x="841" y="1000"/>
                </a:lnTo>
                <a:lnTo>
                  <a:pt x="796" y="986"/>
                </a:lnTo>
                <a:lnTo>
                  <a:pt x="775" y="981"/>
                </a:lnTo>
                <a:lnTo>
                  <a:pt x="756" y="974"/>
                </a:lnTo>
                <a:lnTo>
                  <a:pt x="739" y="967"/>
                </a:lnTo>
                <a:lnTo>
                  <a:pt x="722" y="958"/>
                </a:lnTo>
                <a:lnTo>
                  <a:pt x="706" y="949"/>
                </a:lnTo>
                <a:lnTo>
                  <a:pt x="690" y="937"/>
                </a:lnTo>
                <a:lnTo>
                  <a:pt x="690" y="937"/>
                </a:lnTo>
                <a:lnTo>
                  <a:pt x="693" y="948"/>
                </a:lnTo>
                <a:lnTo>
                  <a:pt x="698" y="958"/>
                </a:lnTo>
                <a:lnTo>
                  <a:pt x="704" y="967"/>
                </a:lnTo>
                <a:lnTo>
                  <a:pt x="711" y="976"/>
                </a:lnTo>
                <a:lnTo>
                  <a:pt x="720" y="983"/>
                </a:lnTo>
                <a:lnTo>
                  <a:pt x="729" y="989"/>
                </a:lnTo>
                <a:lnTo>
                  <a:pt x="740" y="995"/>
                </a:lnTo>
                <a:lnTo>
                  <a:pt x="751" y="999"/>
                </a:lnTo>
                <a:lnTo>
                  <a:pt x="762" y="1002"/>
                </a:lnTo>
                <a:lnTo>
                  <a:pt x="773" y="1006"/>
                </a:lnTo>
                <a:lnTo>
                  <a:pt x="785" y="1007"/>
                </a:lnTo>
                <a:lnTo>
                  <a:pt x="797" y="1008"/>
                </a:lnTo>
                <a:lnTo>
                  <a:pt x="809" y="1008"/>
                </a:lnTo>
                <a:lnTo>
                  <a:pt x="819" y="1006"/>
                </a:lnTo>
                <a:lnTo>
                  <a:pt x="830" y="1003"/>
                </a:lnTo>
                <a:lnTo>
                  <a:pt x="841" y="1000"/>
                </a:lnTo>
                <a:lnTo>
                  <a:pt x="841" y="1000"/>
                </a:lnTo>
                <a:close/>
                <a:moveTo>
                  <a:pt x="903" y="997"/>
                </a:moveTo>
                <a:lnTo>
                  <a:pt x="903" y="997"/>
                </a:lnTo>
                <a:lnTo>
                  <a:pt x="912" y="1007"/>
                </a:lnTo>
                <a:lnTo>
                  <a:pt x="922" y="1016"/>
                </a:lnTo>
                <a:lnTo>
                  <a:pt x="933" y="1025"/>
                </a:lnTo>
                <a:lnTo>
                  <a:pt x="944" y="1033"/>
                </a:lnTo>
                <a:lnTo>
                  <a:pt x="966" y="1049"/>
                </a:lnTo>
                <a:lnTo>
                  <a:pt x="977" y="1058"/>
                </a:lnTo>
                <a:lnTo>
                  <a:pt x="987" y="1067"/>
                </a:lnTo>
                <a:lnTo>
                  <a:pt x="987" y="1067"/>
                </a:lnTo>
                <a:lnTo>
                  <a:pt x="1031" y="1028"/>
                </a:lnTo>
                <a:lnTo>
                  <a:pt x="1075" y="989"/>
                </a:lnTo>
                <a:lnTo>
                  <a:pt x="1075" y="989"/>
                </a:lnTo>
                <a:lnTo>
                  <a:pt x="1056" y="981"/>
                </a:lnTo>
                <a:lnTo>
                  <a:pt x="1032" y="971"/>
                </a:lnTo>
                <a:lnTo>
                  <a:pt x="1006" y="962"/>
                </a:lnTo>
                <a:lnTo>
                  <a:pt x="992" y="957"/>
                </a:lnTo>
                <a:lnTo>
                  <a:pt x="978" y="954"/>
                </a:lnTo>
                <a:lnTo>
                  <a:pt x="964" y="953"/>
                </a:lnTo>
                <a:lnTo>
                  <a:pt x="951" y="952"/>
                </a:lnTo>
                <a:lnTo>
                  <a:pt x="939" y="954"/>
                </a:lnTo>
                <a:lnTo>
                  <a:pt x="929" y="957"/>
                </a:lnTo>
                <a:lnTo>
                  <a:pt x="924" y="959"/>
                </a:lnTo>
                <a:lnTo>
                  <a:pt x="920" y="963"/>
                </a:lnTo>
                <a:lnTo>
                  <a:pt x="916" y="967"/>
                </a:lnTo>
                <a:lnTo>
                  <a:pt x="912" y="971"/>
                </a:lnTo>
                <a:lnTo>
                  <a:pt x="909" y="977"/>
                </a:lnTo>
                <a:lnTo>
                  <a:pt x="907" y="982"/>
                </a:lnTo>
                <a:lnTo>
                  <a:pt x="905" y="989"/>
                </a:lnTo>
                <a:lnTo>
                  <a:pt x="903" y="997"/>
                </a:lnTo>
                <a:lnTo>
                  <a:pt x="903" y="997"/>
                </a:lnTo>
                <a:close/>
                <a:moveTo>
                  <a:pt x="998" y="1147"/>
                </a:moveTo>
                <a:lnTo>
                  <a:pt x="998" y="1147"/>
                </a:lnTo>
                <a:lnTo>
                  <a:pt x="990" y="1156"/>
                </a:lnTo>
                <a:lnTo>
                  <a:pt x="982" y="1167"/>
                </a:lnTo>
                <a:lnTo>
                  <a:pt x="976" y="1179"/>
                </a:lnTo>
                <a:lnTo>
                  <a:pt x="970" y="1192"/>
                </a:lnTo>
                <a:lnTo>
                  <a:pt x="967" y="1206"/>
                </a:lnTo>
                <a:lnTo>
                  <a:pt x="965" y="1220"/>
                </a:lnTo>
                <a:lnTo>
                  <a:pt x="965" y="1227"/>
                </a:lnTo>
                <a:lnTo>
                  <a:pt x="966" y="1235"/>
                </a:lnTo>
                <a:lnTo>
                  <a:pt x="967" y="1241"/>
                </a:lnTo>
                <a:lnTo>
                  <a:pt x="970" y="1249"/>
                </a:lnTo>
                <a:lnTo>
                  <a:pt x="970" y="1249"/>
                </a:lnTo>
                <a:lnTo>
                  <a:pt x="980" y="1239"/>
                </a:lnTo>
                <a:lnTo>
                  <a:pt x="990" y="1229"/>
                </a:lnTo>
                <a:lnTo>
                  <a:pt x="1009" y="1209"/>
                </a:lnTo>
                <a:lnTo>
                  <a:pt x="1018" y="1199"/>
                </a:lnTo>
                <a:lnTo>
                  <a:pt x="1030" y="1191"/>
                </a:lnTo>
                <a:lnTo>
                  <a:pt x="1043" y="1183"/>
                </a:lnTo>
                <a:lnTo>
                  <a:pt x="1050" y="1181"/>
                </a:lnTo>
                <a:lnTo>
                  <a:pt x="1057" y="1179"/>
                </a:lnTo>
                <a:lnTo>
                  <a:pt x="1057" y="1179"/>
                </a:lnTo>
                <a:lnTo>
                  <a:pt x="1061" y="1182"/>
                </a:lnTo>
                <a:lnTo>
                  <a:pt x="1066" y="1188"/>
                </a:lnTo>
                <a:lnTo>
                  <a:pt x="1069" y="1192"/>
                </a:lnTo>
                <a:lnTo>
                  <a:pt x="1071" y="1197"/>
                </a:lnTo>
                <a:lnTo>
                  <a:pt x="1074" y="1209"/>
                </a:lnTo>
                <a:lnTo>
                  <a:pt x="1077" y="1222"/>
                </a:lnTo>
                <a:lnTo>
                  <a:pt x="1081" y="1235"/>
                </a:lnTo>
                <a:lnTo>
                  <a:pt x="1085" y="1245"/>
                </a:lnTo>
                <a:lnTo>
                  <a:pt x="1088" y="1251"/>
                </a:lnTo>
                <a:lnTo>
                  <a:pt x="1092" y="1255"/>
                </a:lnTo>
                <a:lnTo>
                  <a:pt x="1097" y="1259"/>
                </a:lnTo>
                <a:lnTo>
                  <a:pt x="1103" y="1263"/>
                </a:lnTo>
                <a:lnTo>
                  <a:pt x="1103" y="1263"/>
                </a:lnTo>
                <a:lnTo>
                  <a:pt x="1107" y="1233"/>
                </a:lnTo>
                <a:lnTo>
                  <a:pt x="1113" y="1204"/>
                </a:lnTo>
                <a:lnTo>
                  <a:pt x="1119" y="1177"/>
                </a:lnTo>
                <a:lnTo>
                  <a:pt x="1127" y="1152"/>
                </a:lnTo>
                <a:lnTo>
                  <a:pt x="1136" y="1129"/>
                </a:lnTo>
                <a:lnTo>
                  <a:pt x="1143" y="1117"/>
                </a:lnTo>
                <a:lnTo>
                  <a:pt x="1148" y="1106"/>
                </a:lnTo>
                <a:lnTo>
                  <a:pt x="1156" y="1095"/>
                </a:lnTo>
                <a:lnTo>
                  <a:pt x="1163" y="1086"/>
                </a:lnTo>
                <a:lnTo>
                  <a:pt x="1171" y="1076"/>
                </a:lnTo>
                <a:lnTo>
                  <a:pt x="1180" y="1067"/>
                </a:lnTo>
                <a:lnTo>
                  <a:pt x="1180" y="1067"/>
                </a:lnTo>
                <a:lnTo>
                  <a:pt x="1160" y="1052"/>
                </a:lnTo>
                <a:lnTo>
                  <a:pt x="1141" y="1036"/>
                </a:lnTo>
                <a:lnTo>
                  <a:pt x="1121" y="1021"/>
                </a:lnTo>
                <a:lnTo>
                  <a:pt x="1111" y="1014"/>
                </a:lnTo>
                <a:lnTo>
                  <a:pt x="1100" y="1008"/>
                </a:lnTo>
                <a:lnTo>
                  <a:pt x="1100" y="1008"/>
                </a:lnTo>
                <a:lnTo>
                  <a:pt x="1082" y="1022"/>
                </a:lnTo>
                <a:lnTo>
                  <a:pt x="1065" y="1036"/>
                </a:lnTo>
                <a:lnTo>
                  <a:pt x="1048" y="1049"/>
                </a:lnTo>
                <a:lnTo>
                  <a:pt x="1033" y="1064"/>
                </a:lnTo>
                <a:lnTo>
                  <a:pt x="1026" y="1072"/>
                </a:lnTo>
                <a:lnTo>
                  <a:pt x="1020" y="1080"/>
                </a:lnTo>
                <a:lnTo>
                  <a:pt x="1014" y="1089"/>
                </a:lnTo>
                <a:lnTo>
                  <a:pt x="1009" y="1099"/>
                </a:lnTo>
                <a:lnTo>
                  <a:pt x="1005" y="1109"/>
                </a:lnTo>
                <a:lnTo>
                  <a:pt x="1001" y="1121"/>
                </a:lnTo>
                <a:lnTo>
                  <a:pt x="999" y="1133"/>
                </a:lnTo>
                <a:lnTo>
                  <a:pt x="998" y="1147"/>
                </a:lnTo>
                <a:lnTo>
                  <a:pt x="998" y="1147"/>
                </a:lnTo>
                <a:close/>
                <a:moveTo>
                  <a:pt x="858" y="1022"/>
                </a:moveTo>
                <a:lnTo>
                  <a:pt x="858" y="1022"/>
                </a:lnTo>
                <a:lnTo>
                  <a:pt x="882" y="1050"/>
                </a:lnTo>
                <a:lnTo>
                  <a:pt x="895" y="1064"/>
                </a:lnTo>
                <a:lnTo>
                  <a:pt x="908" y="1077"/>
                </a:lnTo>
                <a:lnTo>
                  <a:pt x="923" y="1089"/>
                </a:lnTo>
                <a:lnTo>
                  <a:pt x="938" y="1101"/>
                </a:lnTo>
                <a:lnTo>
                  <a:pt x="955" y="1110"/>
                </a:lnTo>
                <a:lnTo>
                  <a:pt x="974" y="1119"/>
                </a:lnTo>
                <a:lnTo>
                  <a:pt x="974" y="1119"/>
                </a:lnTo>
                <a:lnTo>
                  <a:pt x="974" y="1114"/>
                </a:lnTo>
                <a:lnTo>
                  <a:pt x="974" y="1108"/>
                </a:lnTo>
                <a:lnTo>
                  <a:pt x="975" y="1104"/>
                </a:lnTo>
                <a:lnTo>
                  <a:pt x="977" y="1100"/>
                </a:lnTo>
                <a:lnTo>
                  <a:pt x="981" y="1092"/>
                </a:lnTo>
                <a:lnTo>
                  <a:pt x="982" y="1089"/>
                </a:lnTo>
                <a:lnTo>
                  <a:pt x="984" y="1085"/>
                </a:lnTo>
                <a:lnTo>
                  <a:pt x="984" y="1085"/>
                </a:lnTo>
                <a:lnTo>
                  <a:pt x="975" y="1082"/>
                </a:lnTo>
                <a:lnTo>
                  <a:pt x="966" y="1078"/>
                </a:lnTo>
                <a:lnTo>
                  <a:pt x="957" y="1074"/>
                </a:lnTo>
                <a:lnTo>
                  <a:pt x="950" y="1069"/>
                </a:lnTo>
                <a:lnTo>
                  <a:pt x="935" y="1057"/>
                </a:lnTo>
                <a:lnTo>
                  <a:pt x="921" y="1044"/>
                </a:lnTo>
                <a:lnTo>
                  <a:pt x="907" y="1033"/>
                </a:lnTo>
                <a:lnTo>
                  <a:pt x="900" y="1028"/>
                </a:lnTo>
                <a:lnTo>
                  <a:pt x="892" y="1025"/>
                </a:lnTo>
                <a:lnTo>
                  <a:pt x="885" y="1022"/>
                </a:lnTo>
                <a:lnTo>
                  <a:pt x="876" y="1019"/>
                </a:lnTo>
                <a:lnTo>
                  <a:pt x="868" y="1019"/>
                </a:lnTo>
                <a:lnTo>
                  <a:pt x="858" y="1022"/>
                </a:lnTo>
                <a:lnTo>
                  <a:pt x="858" y="1022"/>
                </a:lnTo>
                <a:close/>
              </a:path>
            </a:pathLst>
          </a:custGeom>
          <a:gradFill>
            <a:gsLst>
              <a:gs pos="0">
                <a:srgbClr val="7B32B2"/>
              </a:gs>
              <a:gs pos="100000">
                <a:srgbClr val="401A5D"/>
              </a:gs>
            </a:gsLst>
            <a:lin ang="5400000" scaled="0"/>
          </a:gradFill>
          <a:ln w="9525">
            <a:solidFill>
              <a:srgbClr val="7030A0"/>
            </a:solidFill>
            <a:round/>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Tree>
  </p:cSld>
  <p:clrMapOvr>
    <a:masterClrMapping/>
  </p:clrMapOvr>
  <mc:AlternateContent>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9" presetClass="entr" presetSubtype="0" dur="500" decel="10000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style.rotation</p:attrName>
                                        </p:attrNameLst>
                                      </p:cBhvr>
                                      <p:tavLst>
                                        <p:tav tm="0">
                                          <p:val>
                                            <p:fltVal val="360"/>
                                          </p:val>
                                        </p:tav>
                                        <p:tav tm="100000">
                                          <p:val>
                                            <p:fltVal val="0"/>
                                          </p:val>
                                        </p:tav>
                                      </p:tavLst>
                                    </p:anim>
                                    <p:animEffect transition="in" filter="fade">
                                      <p:cBhvr>
                                        <p:cTn id="10" dur="500"/>
                                        <p:tgtEl>
                                          <p:spTgt spid="14"/>
                                        </p:tgtEl>
                                      </p:cBhvr>
                                    </p:animEffect>
                                  </p:childTnLst>
                                </p:cTn>
                              </p:par>
                            </p:childTnLst>
                          </p:cTn>
                        </p:par>
                        <p:par>
                          <p:cTn id="11" fill="hold" nodeType="afterGroup">
                            <p:stCondLst>
                              <p:cond delay="500"/>
                            </p:stCondLst>
                            <p:childTnLst>
                              <p:par>
                                <p:cTn id="12" presetID="22" presetClass="entr" presetSubtype="8" dur="50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par>
                                <p:cTn id="15" presetID="22" presetClass="entr" presetSubtype="2" dur="50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par>
                                <p:cTn id="18" presetID="22" presetClass="entr" presetSubtype="2" dur="50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500"/>
                                        <p:tgtEl>
                                          <p:spTgt spid="4"/>
                                        </p:tgtEl>
                                      </p:cBhvr>
                                    </p:animEffect>
                                  </p:childTnLst>
                                </p:cTn>
                              </p:par>
                              <p:par>
                                <p:cTn id="21" presetID="22" presetClass="entr" presetSubtype="2" dur="50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right)">
                                      <p:cBhvr>
                                        <p:cTn id="23" dur="500"/>
                                        <p:tgtEl>
                                          <p:spTgt spid="5"/>
                                        </p:tgtEl>
                                      </p:cBhvr>
                                    </p:animEffect>
                                  </p:childTnLst>
                                </p:cTn>
                              </p:par>
                            </p:childTnLst>
                          </p:cTn>
                        </p:par>
                        <p:par>
                          <p:cTn id="24" fill="hold" nodeType="afterGroup">
                            <p:stCondLst>
                              <p:cond delay="1000"/>
                            </p:stCondLst>
                            <p:childTnLst>
                              <p:par>
                                <p:cTn id="25" presetID="52" presetClass="entr" presetSubtype="0" dur="100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Scale>
                                      <p:cBhvr>
                                        <p:cTn id="2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 0 0" pathEditMode="relative" ptsTypes="">
                                      <p:cBhvr>
                                        <p:cTn id="28" dur="1000" decel="50000" fill="hold">
                                          <p:stCondLst>
                                            <p:cond delay="0"/>
                                          </p:stCondLst>
                                        </p:cTn>
                                        <p:tgtEl>
                                          <p:spTgt spid="17"/>
                                        </p:tgtEl>
                                        <p:attrNameLst>
                                          <p:attrName>ppt_x</p:attrName>
                                          <p:attrName>ppt_y</p:attrName>
                                        </p:attrNameLst>
                                      </p:cBhvr>
                                    </p:animMotion>
                                    <p:animEffect transition="in" filter="fade">
                                      <p:cBhvr>
                                        <p:cTn id="29" dur="1000"/>
                                        <p:tgtEl>
                                          <p:spTgt spid="17"/>
                                        </p:tgtEl>
                                      </p:cBhvr>
                                    </p:animEffect>
                                  </p:childTnLst>
                                </p:cTn>
                              </p:par>
                              <p:par>
                                <p:cTn id="30" presetID="52" presetClass="entr" presetSubtype="0" dur="1000" fill="hold" grpId="0" nodeType="withEffect">
                                  <p:stCondLst>
                                    <p:cond delay="400"/>
                                  </p:stCondLst>
                                  <p:childTnLst>
                                    <p:set>
                                      <p:cBhvr>
                                        <p:cTn id="31" dur="1" fill="hold">
                                          <p:stCondLst>
                                            <p:cond delay="0"/>
                                          </p:stCondLst>
                                        </p:cTn>
                                        <p:tgtEl>
                                          <p:spTgt spid="21"/>
                                        </p:tgtEl>
                                        <p:attrNameLst>
                                          <p:attrName>style.visibility</p:attrName>
                                        </p:attrNameLst>
                                      </p:cBhvr>
                                      <p:to>
                                        <p:strVal val="visible"/>
                                      </p:to>
                                    </p:set>
                                    <p:animScale>
                                      <p:cBhvr>
                                        <p:cTn id="32"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 0 0" pathEditMode="relative" ptsTypes="">
                                      <p:cBhvr>
                                        <p:cTn id="33" dur="1000" decel="50000" fill="hold">
                                          <p:stCondLst>
                                            <p:cond delay="0"/>
                                          </p:stCondLst>
                                        </p:cTn>
                                        <p:tgtEl>
                                          <p:spTgt spid="21"/>
                                        </p:tgtEl>
                                        <p:attrNameLst>
                                          <p:attrName>ppt_x</p:attrName>
                                          <p:attrName>ppt_y</p:attrName>
                                        </p:attrNameLst>
                                      </p:cBhvr>
                                    </p:animMotion>
                                    <p:animEffect transition="in" filter="fade">
                                      <p:cBhvr>
                                        <p:cTn id="34" dur="1000"/>
                                        <p:tgtEl>
                                          <p:spTgt spid="21"/>
                                        </p:tgtEl>
                                      </p:cBhvr>
                                    </p:animEffect>
                                  </p:childTnLst>
                                </p:cTn>
                              </p:par>
                              <p:par>
                                <p:cTn id="35" presetID="52" presetClass="entr" presetSubtype="0" dur="1000" fill="hold" grpId="0" nodeType="withEffect">
                                  <p:stCondLst>
                                    <p:cond delay="800"/>
                                  </p:stCondLst>
                                  <p:childTnLst>
                                    <p:set>
                                      <p:cBhvr>
                                        <p:cTn id="36" dur="1" fill="hold">
                                          <p:stCondLst>
                                            <p:cond delay="0"/>
                                          </p:stCondLst>
                                        </p:cTn>
                                        <p:tgtEl>
                                          <p:spTgt spid="22"/>
                                        </p:tgtEl>
                                        <p:attrNameLst>
                                          <p:attrName>style.visibility</p:attrName>
                                        </p:attrNameLst>
                                      </p:cBhvr>
                                      <p:to>
                                        <p:strVal val="visible"/>
                                      </p:to>
                                    </p:set>
                                    <p:animScale>
                                      <p:cBhvr>
                                        <p:cTn id="3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 0 0" pathEditMode="relative" ptsTypes="">
                                      <p:cBhvr>
                                        <p:cTn id="38" dur="1000" decel="50000" fill="hold">
                                          <p:stCondLst>
                                            <p:cond delay="0"/>
                                          </p:stCondLst>
                                        </p:cTn>
                                        <p:tgtEl>
                                          <p:spTgt spid="22"/>
                                        </p:tgtEl>
                                        <p:attrNameLst>
                                          <p:attrName>ppt_x</p:attrName>
                                          <p:attrName>ppt_y</p:attrName>
                                        </p:attrNameLst>
                                      </p:cBhvr>
                                    </p:animMotion>
                                    <p:animEffect transition="in" filter="fade">
                                      <p:cBhvr>
                                        <p:cTn id="39" dur="1000"/>
                                        <p:tgtEl>
                                          <p:spTgt spid="22"/>
                                        </p:tgtEl>
                                      </p:cBhvr>
                                    </p:animEffect>
                                  </p:childTnLst>
                                </p:cTn>
                              </p:par>
                            </p:childTnLst>
                          </p:cTn>
                        </p:par>
                        <p:par>
                          <p:cTn id="40" fill="hold" nodeType="afterGroup">
                            <p:stCondLst>
                              <p:cond delay="2800"/>
                            </p:stCondLst>
                            <p:childTnLst>
                              <p:par>
                                <p:cTn id="41" presetID="12" presetClass="entr" presetSubtype="8" dur="500"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p:tgtEl>
                                          <p:spTgt spid="8"/>
                                        </p:tgtEl>
                                        <p:attrNameLst>
                                          <p:attrName>ppt_x</p:attrName>
                                        </p:attrNameLst>
                                      </p:cBhvr>
                                      <p:tavLst>
                                        <p:tav tm="0">
                                          <p:val>
                                            <p:strVal val="#ppt_x-#ppt_w*1.125000"/>
                                          </p:val>
                                        </p:tav>
                                        <p:tav tm="100000">
                                          <p:val>
                                            <p:strVal val="#ppt_x"/>
                                          </p:val>
                                        </p:tav>
                                      </p:tavLst>
                                    </p:anim>
                                    <p:animEffect transition="in" filter="wipe(right)">
                                      <p:cBhvr>
                                        <p:cTn id="44" dur="500"/>
                                        <p:tgtEl>
                                          <p:spTgt spid="8"/>
                                        </p:tgtEl>
                                      </p:cBhvr>
                                    </p:animEffect>
                                  </p:childTnLst>
                                </p:cTn>
                              </p:par>
                              <p:par>
                                <p:cTn id="45" presetID="12" presetClass="entr" presetSubtype="8" dur="500"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p:tgtEl>
                                          <p:spTgt spid="9"/>
                                        </p:tgtEl>
                                        <p:attrNameLst>
                                          <p:attrName>ppt_x</p:attrName>
                                        </p:attrNameLst>
                                      </p:cBhvr>
                                      <p:tavLst>
                                        <p:tav tm="0">
                                          <p:val>
                                            <p:strVal val="#ppt_x-#ppt_w*1.125000"/>
                                          </p:val>
                                        </p:tav>
                                        <p:tav tm="100000">
                                          <p:val>
                                            <p:strVal val="#ppt_x"/>
                                          </p:val>
                                        </p:tav>
                                      </p:tavLst>
                                    </p:anim>
                                    <p:animEffect transition="in" filter="wipe(right)">
                                      <p:cBhvr>
                                        <p:cTn id="48" dur="500"/>
                                        <p:tgtEl>
                                          <p:spTgt spid="9"/>
                                        </p:tgtEl>
                                      </p:cBhvr>
                                    </p:animEffect>
                                  </p:childTnLst>
                                </p:cTn>
                              </p:par>
                              <p:par>
                                <p:cTn id="49" presetID="12" presetClass="entr" presetSubtype="8" dur="50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p:tgtEl>
                                          <p:spTgt spid="10"/>
                                        </p:tgtEl>
                                        <p:attrNameLst>
                                          <p:attrName>ppt_x</p:attrName>
                                        </p:attrNameLst>
                                      </p:cBhvr>
                                      <p:tavLst>
                                        <p:tav tm="0">
                                          <p:val>
                                            <p:strVal val="#ppt_x-#ppt_w*1.125000"/>
                                          </p:val>
                                        </p:tav>
                                        <p:tav tm="100000">
                                          <p:val>
                                            <p:strVal val="#ppt_x"/>
                                          </p:val>
                                        </p:tav>
                                      </p:tavLst>
                                    </p:anim>
                                    <p:animEffect transition="in" filter="wipe(right)">
                                      <p:cBhvr>
                                        <p:cTn id="52" dur="500"/>
                                        <p:tgtEl>
                                          <p:spTgt spid="10"/>
                                        </p:tgtEl>
                                      </p:cBhvr>
                                    </p:animEffect>
                                  </p:childTnLst>
                                </p:cTn>
                              </p:par>
                              <p:par>
                                <p:cTn id="53" presetID="12" presetClass="entr" presetSubtype="2" dur="500"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p:tgtEl>
                                          <p:spTgt spid="13"/>
                                        </p:tgtEl>
                                        <p:attrNameLst>
                                          <p:attrName>ppt_x</p:attrName>
                                        </p:attrNameLst>
                                      </p:cBhvr>
                                      <p:tavLst>
                                        <p:tav tm="0">
                                          <p:val>
                                            <p:strVal val="#ppt_x+#ppt_w*1.125000"/>
                                          </p:val>
                                        </p:tav>
                                        <p:tav tm="100000">
                                          <p:val>
                                            <p:strVal val="#ppt_x"/>
                                          </p:val>
                                        </p:tav>
                                      </p:tavLst>
                                    </p:anim>
                                    <p:animEffect transition="in" filter="wipe(left)">
                                      <p:cBhvr>
                                        <p:cTn id="56" dur="500"/>
                                        <p:tgtEl>
                                          <p:spTgt spid="13"/>
                                        </p:tgtEl>
                                      </p:cBhvr>
                                    </p:animEffect>
                                  </p:childTnLst>
                                </p:cTn>
                              </p:par>
                              <p:par>
                                <p:cTn id="57" presetID="12" presetClass="entr" presetSubtype="2" dur="500" fill="hold" nodeType="with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additive="base">
                                        <p:cTn id="59" dur="500"/>
                                        <p:tgtEl>
                                          <p:spTgt spid="12"/>
                                        </p:tgtEl>
                                        <p:attrNameLst>
                                          <p:attrName>ppt_x</p:attrName>
                                        </p:attrNameLst>
                                      </p:cBhvr>
                                      <p:tavLst>
                                        <p:tav tm="0">
                                          <p:val>
                                            <p:strVal val="#ppt_x+#ppt_w*1.125000"/>
                                          </p:val>
                                        </p:tav>
                                        <p:tav tm="100000">
                                          <p:val>
                                            <p:strVal val="#ppt_x"/>
                                          </p:val>
                                        </p:tav>
                                      </p:tavLst>
                                    </p:anim>
                                    <p:animEffect transition="in" filter="wipe(left)">
                                      <p:cBhvr>
                                        <p:cTn id="60" dur="500"/>
                                        <p:tgtEl>
                                          <p:spTgt spid="12"/>
                                        </p:tgtEl>
                                      </p:cBhvr>
                                    </p:animEffect>
                                  </p:childTnLst>
                                </p:cTn>
                              </p:par>
                              <p:par>
                                <p:cTn id="61" presetID="12" presetClass="entr" presetSubtype="2" dur="500" fill="hold" nodeType="with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additive="base">
                                        <p:cTn id="63" dur="500"/>
                                        <p:tgtEl>
                                          <p:spTgt spid="11"/>
                                        </p:tgtEl>
                                        <p:attrNameLst>
                                          <p:attrName>ppt_x</p:attrName>
                                        </p:attrNameLst>
                                      </p:cBhvr>
                                      <p:tavLst>
                                        <p:tav tm="0">
                                          <p:val>
                                            <p:strVal val="#ppt_x+#ppt_w*1.125000"/>
                                          </p:val>
                                        </p:tav>
                                        <p:tav tm="100000">
                                          <p:val>
                                            <p:strVal val="#ppt_x"/>
                                          </p:val>
                                        </p:tav>
                                      </p:tavLst>
                                    </p:anim>
                                    <p:animEffect transition="in" filter="wipe(left)">
                                      <p:cBhvr>
                                        <p:cTn id="64" dur="500"/>
                                        <p:tgtEl>
                                          <p:spTgt spid="11"/>
                                        </p:tgtEl>
                                      </p:cBhvr>
                                    </p:animEffect>
                                  </p:childTnLst>
                                </p:cTn>
                              </p:par>
                            </p:childTnLst>
                          </p:cTn>
                        </p:par>
                        <p:par>
                          <p:cTn id="65" fill="hold" nodeType="afterGroup">
                            <p:stCondLst>
                              <p:cond delay="3300"/>
                            </p:stCondLst>
                            <p:childTnLst>
                              <p:par>
                                <p:cTn id="66" presetID="52" presetClass="entr" presetSubtype="0" dur="1000" fill="hold" grpId="0" nodeType="afterEffect">
                                  <p:stCondLst>
                                    <p:cond delay="0"/>
                                  </p:stCondLst>
                                  <p:childTnLst>
                                    <p:set>
                                      <p:cBhvr>
                                        <p:cTn id="67" dur="1" fill="hold">
                                          <p:stCondLst>
                                            <p:cond delay="0"/>
                                          </p:stCondLst>
                                        </p:cTn>
                                        <p:tgtEl>
                                          <p:spTgt spid="44"/>
                                        </p:tgtEl>
                                        <p:attrNameLst>
                                          <p:attrName>style.visibility</p:attrName>
                                        </p:attrNameLst>
                                      </p:cBhvr>
                                      <p:to>
                                        <p:strVal val="visible"/>
                                      </p:to>
                                    </p:set>
                                    <p:animScale>
                                      <p:cBhvr>
                                        <p:cTn id="68" dur="10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 0 0" pathEditMode="relative" ptsTypes="">
                                      <p:cBhvr>
                                        <p:cTn id="69" dur="1000" decel="50000" fill="hold">
                                          <p:stCondLst>
                                            <p:cond delay="0"/>
                                          </p:stCondLst>
                                        </p:cTn>
                                        <p:tgtEl>
                                          <p:spTgt spid="44"/>
                                        </p:tgtEl>
                                        <p:attrNameLst>
                                          <p:attrName>ppt_x</p:attrName>
                                          <p:attrName>ppt_y</p:attrName>
                                        </p:attrNameLst>
                                      </p:cBhvr>
                                    </p:animMotion>
                                    <p:animEffect transition="in" filter="fade">
                                      <p:cBhvr>
                                        <p:cTn id="70" dur="1000"/>
                                        <p:tgtEl>
                                          <p:spTgt spid="44"/>
                                        </p:tgtEl>
                                      </p:cBhvr>
                                    </p:animEffect>
                                  </p:childTnLst>
                                </p:cTn>
                              </p:par>
                            </p:childTnLst>
                          </p:cTn>
                        </p:par>
                        <p:par>
                          <p:cTn id="71" fill="hold" nodeType="afterGroup">
                            <p:stCondLst>
                              <p:cond delay="4300"/>
                            </p:stCondLst>
                            <p:childTnLst>
                              <p:par>
                                <p:cTn id="72" presetID="52" presetClass="entr" presetSubtype="0" dur="1000" fill="hold" grpId="0" nodeType="afterEffect">
                                  <p:stCondLst>
                                    <p:cond delay="0"/>
                                  </p:stCondLst>
                                  <p:childTnLst>
                                    <p:set>
                                      <p:cBhvr>
                                        <p:cTn id="73" dur="1" fill="hold">
                                          <p:stCondLst>
                                            <p:cond delay="0"/>
                                          </p:stCondLst>
                                        </p:cTn>
                                        <p:tgtEl>
                                          <p:spTgt spid="46"/>
                                        </p:tgtEl>
                                        <p:attrNameLst>
                                          <p:attrName>style.visibility</p:attrName>
                                        </p:attrNameLst>
                                      </p:cBhvr>
                                      <p:to>
                                        <p:strVal val="visible"/>
                                      </p:to>
                                    </p:set>
                                    <p:animScale>
                                      <p:cBhvr>
                                        <p:cTn id="74"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 0 0" pathEditMode="relative" ptsTypes="">
                                      <p:cBhvr>
                                        <p:cTn id="75" dur="1000" decel="50000" fill="hold">
                                          <p:stCondLst>
                                            <p:cond delay="0"/>
                                          </p:stCondLst>
                                        </p:cTn>
                                        <p:tgtEl>
                                          <p:spTgt spid="46"/>
                                        </p:tgtEl>
                                        <p:attrNameLst>
                                          <p:attrName>ppt_x</p:attrName>
                                          <p:attrName>ppt_y</p:attrName>
                                        </p:attrNameLst>
                                      </p:cBhvr>
                                    </p:animMotion>
                                    <p:animEffect transition="in" filter="fade">
                                      <p:cBhvr>
                                        <p:cTn id="76" dur="1000"/>
                                        <p:tgtEl>
                                          <p:spTgt spid="46"/>
                                        </p:tgtEl>
                                      </p:cBhvr>
                                    </p:animEffect>
                                  </p:childTnLst>
                                </p:cTn>
                              </p:par>
                            </p:childTnLst>
                          </p:cTn>
                        </p:par>
                        <p:par>
                          <p:cTn id="77" fill="hold" nodeType="afterGroup">
                            <p:stCondLst>
                              <p:cond delay="5300"/>
                            </p:stCondLst>
                            <p:childTnLst>
                              <p:par>
                                <p:cTn id="78" presetID="52" presetClass="entr" presetSubtype="0" dur="1000" fill="hold" grpId="0" nodeType="afterEffect">
                                  <p:stCondLst>
                                    <p:cond delay="0"/>
                                  </p:stCondLst>
                                  <p:childTnLst>
                                    <p:set>
                                      <p:cBhvr>
                                        <p:cTn id="79" dur="1" fill="hold">
                                          <p:stCondLst>
                                            <p:cond delay="0"/>
                                          </p:stCondLst>
                                        </p:cTn>
                                        <p:tgtEl>
                                          <p:spTgt spid="47"/>
                                        </p:tgtEl>
                                        <p:attrNameLst>
                                          <p:attrName>style.visibility</p:attrName>
                                        </p:attrNameLst>
                                      </p:cBhvr>
                                      <p:to>
                                        <p:strVal val="visible"/>
                                      </p:to>
                                    </p:set>
                                    <p:animScale>
                                      <p:cBhvr>
                                        <p:cTn id="80" dur="100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 0 0" pathEditMode="relative" ptsTypes="">
                                      <p:cBhvr>
                                        <p:cTn id="81" dur="1000" decel="50000" fill="hold">
                                          <p:stCondLst>
                                            <p:cond delay="0"/>
                                          </p:stCondLst>
                                        </p:cTn>
                                        <p:tgtEl>
                                          <p:spTgt spid="47"/>
                                        </p:tgtEl>
                                        <p:attrNameLst>
                                          <p:attrName>ppt_x</p:attrName>
                                          <p:attrName>ppt_y</p:attrName>
                                        </p:attrNameLst>
                                      </p:cBhvr>
                                    </p:animMotion>
                                    <p:animEffect transition="in" filter="fade">
                                      <p:cBhvr>
                                        <p:cTn id="82" dur="1000"/>
                                        <p:tgtEl>
                                          <p:spTgt spid="47"/>
                                        </p:tgtEl>
                                      </p:cBhvr>
                                    </p:animEffect>
                                  </p:childTnLst>
                                </p:cTn>
                              </p:par>
                            </p:childTnLst>
                          </p:cTn>
                        </p:par>
                      </p:childTnLst>
                    </p:cTn>
                  </p:par>
                  <p:par>
                    <p:cTn id="83" fill="hold" nodeType="clickPar">
                      <p:stCondLst>
                        <p:cond delay="indefinite"/>
                      </p:stCondLst>
                      <p:childTnLst>
                        <p:par>
                          <p:cTn id="84" fill="hold">
                            <p:stCondLst>
                              <p:cond delay="0"/>
                            </p:stCondLst>
                            <p:childTnLst>
                              <p:par>
                                <p:cTn id="85" presetID="3" presetClass="entr" presetSubtype="10" dur="500" fill="hold" nodeType="click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blinds(horizontal)">
                                      <p:cBhvr>
                                        <p:cTn id="87" dur="500"/>
                                        <p:tgtEl>
                                          <p:spTgt spid="48"/>
                                        </p:tgtEl>
                                      </p:cBhvr>
                                    </p:animEffect>
                                  </p:childTnLst>
                                </p:cTn>
                              </p:par>
                            </p:childTnLst>
                          </p:cTn>
                        </p:par>
                        <p:par>
                          <p:cTn id="88" fill="hold" nodeType="afterGroup">
                            <p:stCondLst>
                              <p:cond delay="500"/>
                            </p:stCondLst>
                            <p:childTnLst>
                              <p:par>
                                <p:cTn id="89" presetID="3" presetClass="entr" presetSubtype="10" dur="500" fill="hold" nodeType="afterEffect">
                                  <p:stCondLst>
                                    <p:cond delay="0"/>
                                  </p:stCondLst>
                                  <p:childTnLst>
                                    <p:set>
                                      <p:cBhvr>
                                        <p:cTn id="90" dur="1" fill="hold">
                                          <p:stCondLst>
                                            <p:cond delay="0"/>
                                          </p:stCondLst>
                                        </p:cTn>
                                        <p:tgtEl>
                                          <p:spTgt spid="49"/>
                                        </p:tgtEl>
                                        <p:attrNameLst>
                                          <p:attrName>style.visibility</p:attrName>
                                        </p:attrNameLst>
                                      </p:cBhvr>
                                      <p:to>
                                        <p:strVal val="visible"/>
                                      </p:to>
                                    </p:set>
                                    <p:animEffect transition="in" filter="blinds(horizontal)">
                                      <p:cBhvr>
                                        <p:cTn id="91" dur="500"/>
                                        <p:tgtEl>
                                          <p:spTgt spid="49"/>
                                        </p:tgtEl>
                                      </p:cBhvr>
                                    </p:animEffect>
                                  </p:childTnLst>
                                </p:cTn>
                              </p:par>
                            </p:childTnLst>
                          </p:cTn>
                        </p:par>
                        <p:par>
                          <p:cTn id="92" fill="hold" nodeType="afterGroup">
                            <p:stCondLst>
                              <p:cond delay="1000"/>
                            </p:stCondLst>
                            <p:childTnLst>
                              <p:par>
                                <p:cTn id="93" presetID="3" presetClass="entr" presetSubtype="10" dur="500" fill="hold" nodeType="afterEffect">
                                  <p:stCondLst>
                                    <p:cond delay="0"/>
                                  </p:stCondLst>
                                  <p:childTnLst>
                                    <p:set>
                                      <p:cBhvr>
                                        <p:cTn id="94" dur="1" fill="hold">
                                          <p:stCondLst>
                                            <p:cond delay="0"/>
                                          </p:stCondLst>
                                        </p:cTn>
                                        <p:tgtEl>
                                          <p:spTgt spid="50"/>
                                        </p:tgtEl>
                                        <p:attrNameLst>
                                          <p:attrName>style.visibility</p:attrName>
                                        </p:attrNameLst>
                                      </p:cBhvr>
                                      <p:to>
                                        <p:strVal val="visible"/>
                                      </p:to>
                                    </p:set>
                                    <p:animEffect transition="in" filter="blinds(horizontal)">
                                      <p:cBhvr>
                                        <p:cTn id="95" dur="500"/>
                                        <p:tgtEl>
                                          <p:spTgt spid="50"/>
                                        </p:tgtEl>
                                      </p:cBhvr>
                                    </p:animEffect>
                                  </p:childTnLst>
                                </p:cTn>
                              </p:par>
                            </p:childTnLst>
                          </p:cTn>
                        </p:par>
                        <p:par>
                          <p:cTn id="96" fill="hold" nodeType="afterGroup">
                            <p:stCondLst>
                              <p:cond delay="1500"/>
                            </p:stCondLst>
                            <p:childTnLst>
                              <p:par>
                                <p:cTn id="97" presetID="12" presetClass="entr" presetSubtype="4" dur="500" fill="hold" nodeType="afterEffect">
                                  <p:stCondLst>
                                    <p:cond delay="0"/>
                                  </p:stCondLst>
                                  <p:childTnLst>
                                    <p:set>
                                      <p:cBhvr>
                                        <p:cTn id="98" dur="1" fill="hold">
                                          <p:stCondLst>
                                            <p:cond delay="0"/>
                                          </p:stCondLst>
                                        </p:cTn>
                                        <p:tgtEl>
                                          <p:spTgt spid="25"/>
                                        </p:tgtEl>
                                        <p:attrNameLst>
                                          <p:attrName>style.visibility</p:attrName>
                                        </p:attrNameLst>
                                      </p:cBhvr>
                                      <p:to>
                                        <p:strVal val="visible"/>
                                      </p:to>
                                    </p:set>
                                    <p:anim calcmode="lin" valueType="num">
                                      <p:cBhvr additive="base">
                                        <p:cTn id="99" dur="500"/>
                                        <p:tgtEl>
                                          <p:spTgt spid="25"/>
                                        </p:tgtEl>
                                        <p:attrNameLst>
                                          <p:attrName>ppt_y</p:attrName>
                                        </p:attrNameLst>
                                      </p:cBhvr>
                                      <p:tavLst>
                                        <p:tav tm="0">
                                          <p:val>
                                            <p:strVal val="#ppt_y+#ppt_h*1.125000"/>
                                          </p:val>
                                        </p:tav>
                                        <p:tav tm="100000">
                                          <p:val>
                                            <p:strVal val="#ppt_y"/>
                                          </p:val>
                                        </p:tav>
                                      </p:tavLst>
                                    </p:anim>
                                    <p:animEffect transition="in" filter="wipe(up)">
                                      <p:cBhvr>
                                        <p:cTn id="10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17" grpId="0"/>
      <p:bldP spid="21" grpId="0"/>
      <p:bldP spid="22" grpId="0"/>
      <p:bldP spid="44" grpId="0"/>
      <p:bldP spid="46" grpId="0"/>
      <p:bldP spid="47"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6" name="组合 5"/>
          <p:cNvGrpSpPr/>
          <p:nvPr/>
        </p:nvGrpSpPr>
        <p:grpSpPr>
          <a:xfrm>
            <a:off x="5845175" y="2599778"/>
            <a:ext cx="1187450" cy="1187450"/>
            <a:chOff x="5845175" y="2804496"/>
            <a:chExt cx="1187450" cy="1187450"/>
          </a:xfrm>
        </p:grpSpPr>
        <p:sp>
          <p:nvSpPr>
            <p:cNvPr id="7" name="MH_Other_1"/>
            <p:cNvSpPr>
              <a:spLocks noChangeArrowheads="1"/>
            </p:cNvSpPr>
            <p:nvPr>
              <p:custDataLst>
                <p:tags r:id="rId3"/>
              </p:custDataLst>
            </p:nvPr>
          </p:nvSpPr>
          <p:spPr bwMode="auto">
            <a:xfrm>
              <a:off x="5845175" y="2804496"/>
              <a:ext cx="1187450" cy="1187450"/>
            </a:xfrm>
            <a:prstGeom prst="chevron">
              <a:avLst>
                <a:gd name="adj" fmla="val 50000"/>
              </a:avLst>
            </a:prstGeom>
            <a:solidFill>
              <a:schemeClr val="accent2"/>
            </a:solidFill>
            <a:ln>
              <a:noFill/>
            </a:ln>
          </p:spPr>
          <p:txBody>
            <a:bodyPr anchor="ctr"/>
            <a:lstStyle>
              <a:defPPr>
                <a:defRPr lang="zh-CN"/>
              </a:defPPr>
              <a:lvl1pPr marL="0" algn="l" defTabSz="914400" rtl="0" eaLnBrk="1" latinLnBrk="0" hangingPunct="1">
                <a:lnSpc>
                  <a:spcPct val="90000"/>
                </a:lnSpc>
                <a:spcBef>
                  <a:spcPts val="1000"/>
                </a:spcBef>
                <a:buFont typeface="Arial" pitchFamily="34" charset="0"/>
                <a:buChar char="•"/>
                <a:defRPr sz="2800" kern="1200">
                  <a:solidFill>
                    <a:schemeClr val="tx1"/>
                  </a:solidFill>
                  <a:latin typeface="Calibri" panose="020f0502020204030204" pitchFamily="34" charset="0"/>
                  <a:ea typeface="宋体" panose="02010600030101010101" pitchFamily="2" charset="-122"/>
                  <a:cs typeface="+mn-cs"/>
                </a:defRPr>
              </a:lvl1pPr>
              <a:lvl2pPr marL="742950" indent="-285750" algn="l" defTabSz="914400" rtl="0" eaLnBrk="1" latinLnBrk="0" hangingPunct="1">
                <a:lnSpc>
                  <a:spcPct val="90000"/>
                </a:lnSpc>
                <a:spcBef>
                  <a:spcPts val="500"/>
                </a:spcBef>
                <a:buFont typeface="Arial" pitchFamily="34" charset="0"/>
                <a:buChar char="•"/>
                <a:defRPr sz="2400" kern="1200">
                  <a:solidFill>
                    <a:schemeClr val="tx1"/>
                  </a:solidFill>
                  <a:latin typeface="Calibri" panose="020f0502020204030204" pitchFamily="34" charset="0"/>
                  <a:ea typeface="宋体" panose="02010600030101010101" pitchFamily="2" charset="-122"/>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Calibri" panose="020f0502020204030204" pitchFamily="34" charset="0"/>
                  <a:ea typeface="宋体" panose="02010600030101010101" pitchFamily="2" charset="-122"/>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5pPr>
              <a:lvl6pPr marL="25146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6pPr>
              <a:lvl7pPr marL="29718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7pPr>
              <a:lvl8pPr marL="34290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8pPr>
              <a:lvl9pPr marL="38862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9pPr>
            </a:lstStyle>
            <a:p>
              <a:pPr algn="just" eaLnBrk="1" hangingPunct="1">
                <a:lnSpc>
                  <a:spcPct val="130000"/>
                </a:lnSpc>
                <a:spcBef>
                  <a:spcPct val="0"/>
                </a:spcBef>
                <a:buFontTx/>
                <a:buNone/>
              </a:pPr>
              <a:endParaRPr lang="zh-CN" altLang="en-US" sz="2400">
                <a:solidFill>
                  <a:srgbClr val="FFFFFF"/>
                </a:solidFill>
              </a:endParaRPr>
            </a:p>
          </p:txBody>
        </p:sp>
        <p:sp>
          <p:nvSpPr>
            <p:cNvPr id="8" name="MH_Other_2"/>
            <p:cNvSpPr/>
            <p:nvPr>
              <p:custDataLst>
                <p:tags r:id="rId4"/>
              </p:custDataLst>
            </p:nvPr>
          </p:nvSpPr>
          <p:spPr>
            <a:xfrm>
              <a:off x="6486525" y="3199783"/>
              <a:ext cx="396875" cy="396875"/>
            </a:xfrm>
            <a:prstGeom prst="ellipse">
              <a:avLst/>
            </a:prstGeom>
            <a:solidFill>
              <a:srgbClr val="FFFFFF"/>
            </a:solidFill>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ct val="0"/>
                </a:spcBef>
                <a:spcAft>
                  <a:spcPct val="0"/>
                </a:spcAft>
                <a:defRPr/>
              </a:pPr>
              <a:r>
                <a:rPr lang="en-US" altLang="zh-CN" sz="2000">
                  <a:solidFill>
                    <a:schemeClr val="accent2"/>
                  </a:solidFill>
                  <a:latin typeface="+mn-lt"/>
                </a:rPr>
                <a:t>2</a:t>
              </a:r>
              <a:endParaRPr lang="zh-CN" altLang="en-US" sz="2000" err="1">
                <a:solidFill>
                  <a:schemeClr val="accent2"/>
                </a:solidFill>
                <a:latin typeface="+mn-lt"/>
              </a:endParaRPr>
            </a:p>
          </p:txBody>
        </p:sp>
      </p:grpSp>
      <p:grpSp>
        <p:nvGrpSpPr>
          <p:cNvPr id="9" name="组合 8"/>
          <p:cNvGrpSpPr/>
          <p:nvPr/>
        </p:nvGrpSpPr>
        <p:grpSpPr>
          <a:xfrm>
            <a:off x="5845175" y="4336503"/>
            <a:ext cx="1187450" cy="1189037"/>
            <a:chOff x="5845175" y="4541221"/>
            <a:chExt cx="1187450" cy="1189037"/>
          </a:xfrm>
        </p:grpSpPr>
        <p:sp>
          <p:nvSpPr>
            <p:cNvPr id="10" name="MH_Other_3"/>
            <p:cNvSpPr/>
            <p:nvPr>
              <p:custDataLst>
                <p:tags r:id="rId5"/>
              </p:custDataLst>
            </p:nvPr>
          </p:nvSpPr>
          <p:spPr>
            <a:xfrm>
              <a:off x="5845175" y="4541221"/>
              <a:ext cx="1187450" cy="1189037"/>
            </a:xfrm>
            <a:prstGeom prst="chevron">
              <a:avLst/>
            </a:prstGeom>
            <a:solidFill>
              <a:schemeClr val="accent4"/>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sz="2400" err="1">
                <a:solidFill>
                  <a:srgbClr val="FFFFFF"/>
                </a:solidFill>
                <a:latin typeface="+mn-lt"/>
              </a:endParaRPr>
            </a:p>
          </p:txBody>
        </p:sp>
        <p:sp>
          <p:nvSpPr>
            <p:cNvPr id="11" name="MH_Other_4"/>
            <p:cNvSpPr/>
            <p:nvPr>
              <p:custDataLst>
                <p:tags r:id="rId6"/>
              </p:custDataLst>
            </p:nvPr>
          </p:nvSpPr>
          <p:spPr>
            <a:xfrm>
              <a:off x="6486525" y="4938096"/>
              <a:ext cx="396875" cy="395287"/>
            </a:xfrm>
            <a:prstGeom prst="ellipse">
              <a:avLst/>
            </a:prstGeom>
            <a:solidFill>
              <a:srgbClr val="FFFFFF"/>
            </a:solidFill>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ct val="0"/>
                </a:spcBef>
                <a:spcAft>
                  <a:spcPct val="0"/>
                </a:spcAft>
                <a:defRPr/>
              </a:pPr>
              <a:r>
                <a:rPr lang="en-US" altLang="zh-CN" sz="2000">
                  <a:solidFill>
                    <a:schemeClr val="accent4"/>
                  </a:solidFill>
                  <a:latin typeface="+mn-lt"/>
                </a:rPr>
                <a:t>4</a:t>
              </a:r>
              <a:endParaRPr lang="zh-CN" altLang="en-US" sz="2000" err="1">
                <a:solidFill>
                  <a:schemeClr val="accent4"/>
                </a:solidFill>
                <a:latin typeface="+mn-lt"/>
              </a:endParaRPr>
            </a:p>
          </p:txBody>
        </p:sp>
      </p:grpSp>
      <p:grpSp>
        <p:nvGrpSpPr>
          <p:cNvPr id="12" name="组合 11"/>
          <p:cNvGrpSpPr/>
          <p:nvPr/>
        </p:nvGrpSpPr>
        <p:grpSpPr>
          <a:xfrm>
            <a:off x="4978400" y="1724748"/>
            <a:ext cx="1187450" cy="1189037"/>
            <a:chOff x="4978400" y="1934546"/>
            <a:chExt cx="1187450" cy="1189037"/>
          </a:xfrm>
        </p:grpSpPr>
        <p:sp>
          <p:nvSpPr>
            <p:cNvPr id="13" name="MH_Other_7"/>
            <p:cNvSpPr>
              <a:spLocks noChangeArrowheads="1"/>
            </p:cNvSpPr>
            <p:nvPr>
              <p:custDataLst>
                <p:tags r:id="rId7"/>
              </p:custDataLst>
            </p:nvPr>
          </p:nvSpPr>
          <p:spPr bwMode="auto">
            <a:xfrm flipH="1">
              <a:off x="4978400" y="1934546"/>
              <a:ext cx="1187450" cy="1189037"/>
            </a:xfrm>
            <a:prstGeom prst="chevron">
              <a:avLst>
                <a:gd name="adj" fmla="val 50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zh-CN"/>
              </a:defPPr>
              <a:lvl1pPr marL="0" algn="l" defTabSz="914400" rtl="0" eaLnBrk="1" latinLnBrk="0" hangingPunct="1">
                <a:lnSpc>
                  <a:spcPct val="90000"/>
                </a:lnSpc>
                <a:spcBef>
                  <a:spcPts val="1000"/>
                </a:spcBef>
                <a:buFont typeface="Arial" pitchFamily="34" charset="0"/>
                <a:buChar char="•"/>
                <a:defRPr sz="2800" kern="1200">
                  <a:solidFill>
                    <a:schemeClr val="tx1"/>
                  </a:solidFill>
                  <a:latin typeface="Calibri" panose="020f0502020204030204" pitchFamily="34" charset="0"/>
                  <a:ea typeface="宋体" panose="02010600030101010101" pitchFamily="2" charset="-122"/>
                  <a:cs typeface="+mn-cs"/>
                </a:defRPr>
              </a:lvl1pPr>
              <a:lvl2pPr marL="742950" indent="-285750" algn="l" defTabSz="914400" rtl="0" eaLnBrk="1" latinLnBrk="0" hangingPunct="1">
                <a:lnSpc>
                  <a:spcPct val="90000"/>
                </a:lnSpc>
                <a:spcBef>
                  <a:spcPts val="500"/>
                </a:spcBef>
                <a:buFont typeface="Arial" pitchFamily="34" charset="0"/>
                <a:buChar char="•"/>
                <a:defRPr sz="2400" kern="1200">
                  <a:solidFill>
                    <a:schemeClr val="tx1"/>
                  </a:solidFill>
                  <a:latin typeface="Calibri" panose="020f0502020204030204" pitchFamily="34" charset="0"/>
                  <a:ea typeface="宋体" panose="02010600030101010101" pitchFamily="2" charset="-122"/>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Calibri" panose="020f0502020204030204" pitchFamily="34" charset="0"/>
                  <a:ea typeface="宋体" panose="02010600030101010101" pitchFamily="2" charset="-122"/>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5pPr>
              <a:lvl6pPr marL="25146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6pPr>
              <a:lvl7pPr marL="29718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7pPr>
              <a:lvl8pPr marL="34290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8pPr>
              <a:lvl9pPr marL="38862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9pPr>
            </a:lstStyle>
            <a:p>
              <a:pPr algn="just" eaLnBrk="1" hangingPunct="1">
                <a:lnSpc>
                  <a:spcPct val="130000"/>
                </a:lnSpc>
                <a:spcBef>
                  <a:spcPct val="0"/>
                </a:spcBef>
                <a:buFontTx/>
                <a:buNone/>
              </a:pPr>
              <a:endParaRPr lang="zh-CN" altLang="en-US" sz="2400">
                <a:solidFill>
                  <a:srgbClr val="FFFFFF"/>
                </a:solidFill>
              </a:endParaRPr>
            </a:p>
          </p:txBody>
        </p:sp>
        <p:sp>
          <p:nvSpPr>
            <p:cNvPr id="14" name="MH_Other_8"/>
            <p:cNvSpPr/>
            <p:nvPr>
              <p:custDataLst>
                <p:tags r:id="rId8"/>
              </p:custDataLst>
            </p:nvPr>
          </p:nvSpPr>
          <p:spPr>
            <a:xfrm flipH="1">
              <a:off x="5127625" y="2331421"/>
              <a:ext cx="396875" cy="395287"/>
            </a:xfrm>
            <a:prstGeom prst="ellipse">
              <a:avLst/>
            </a:prstGeom>
            <a:solidFill>
              <a:srgbClr val="FFFFFF"/>
            </a:solidFill>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ct val="0"/>
                </a:spcBef>
                <a:spcAft>
                  <a:spcPct val="0"/>
                </a:spcAft>
                <a:defRPr/>
              </a:pPr>
              <a:r>
                <a:rPr lang="en-US" sz="2000">
                  <a:solidFill>
                    <a:schemeClr val="accent1"/>
                  </a:solidFill>
                  <a:latin typeface="+mn-lt"/>
                </a:rPr>
                <a:t>1</a:t>
              </a:r>
              <a:endParaRPr lang="en-US" sz="2000" err="1">
                <a:solidFill>
                  <a:schemeClr val="accent1"/>
                </a:solidFill>
                <a:latin typeface="+mn-lt"/>
              </a:endParaRPr>
            </a:p>
          </p:txBody>
        </p:sp>
      </p:grpSp>
      <p:grpSp>
        <p:nvGrpSpPr>
          <p:cNvPr id="15" name="组合 14"/>
          <p:cNvGrpSpPr/>
          <p:nvPr/>
        </p:nvGrpSpPr>
        <p:grpSpPr>
          <a:xfrm>
            <a:off x="4978400" y="3468140"/>
            <a:ext cx="1187450" cy="1187450"/>
            <a:chOff x="4978400" y="3672858"/>
            <a:chExt cx="1187450" cy="1187450"/>
          </a:xfrm>
        </p:grpSpPr>
        <p:sp>
          <p:nvSpPr>
            <p:cNvPr id="16" name="MH_Other_9"/>
            <p:cNvSpPr/>
            <p:nvPr>
              <p:custDataLst>
                <p:tags r:id="rId9"/>
              </p:custDataLst>
            </p:nvPr>
          </p:nvSpPr>
          <p:spPr>
            <a:xfrm flipH="1">
              <a:off x="4978400" y="3672858"/>
              <a:ext cx="1187450" cy="1187450"/>
            </a:xfrm>
            <a:prstGeom prst="chevron">
              <a:avLst/>
            </a:prstGeom>
            <a:solidFill>
              <a:schemeClr val="accent3"/>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sz="2400" err="1">
                <a:solidFill>
                  <a:srgbClr val="FFFFFF"/>
                </a:solidFill>
                <a:latin typeface="+mn-lt"/>
              </a:endParaRPr>
            </a:p>
          </p:txBody>
        </p:sp>
        <p:sp>
          <p:nvSpPr>
            <p:cNvPr id="17" name="MH_Other_10"/>
            <p:cNvSpPr/>
            <p:nvPr>
              <p:custDataLst>
                <p:tags r:id="rId10"/>
              </p:custDataLst>
            </p:nvPr>
          </p:nvSpPr>
          <p:spPr>
            <a:xfrm flipH="1">
              <a:off x="5127625" y="4068146"/>
              <a:ext cx="396875" cy="396875"/>
            </a:xfrm>
            <a:prstGeom prst="ellipse">
              <a:avLst/>
            </a:prstGeom>
            <a:solidFill>
              <a:srgbClr val="FFFFFF"/>
            </a:solidFill>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ct val="0"/>
                </a:spcBef>
                <a:spcAft>
                  <a:spcPct val="0"/>
                </a:spcAft>
                <a:defRPr/>
              </a:pPr>
              <a:r>
                <a:rPr lang="en-US" sz="2000">
                  <a:solidFill>
                    <a:schemeClr val="accent3">
                      <a:lumMod val="75000"/>
                    </a:schemeClr>
                  </a:solidFill>
                  <a:latin typeface="+mn-lt"/>
                </a:rPr>
                <a:t>3</a:t>
              </a:r>
              <a:endParaRPr lang="en-US" sz="2000" err="1">
                <a:solidFill>
                  <a:schemeClr val="accent3">
                    <a:lumMod val="75000"/>
                  </a:schemeClr>
                </a:solidFill>
                <a:latin typeface="+mn-lt"/>
              </a:endParaRPr>
            </a:p>
          </p:txBody>
        </p:sp>
      </p:grpSp>
      <p:sp>
        <p:nvSpPr>
          <p:cNvPr id="18" name="MH_SubTitle_4"/>
          <p:cNvSpPr>
            <a:spLocks noChangeArrowheads="1"/>
          </p:cNvSpPr>
          <p:nvPr/>
        </p:nvSpPr>
        <p:spPr bwMode="auto">
          <a:xfrm>
            <a:off x="1236345" y="1830705"/>
            <a:ext cx="3534410"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ts val="1000"/>
              </a:spcBef>
              <a:buFont typeface="Arial" pitchFamily="34" charset="0"/>
              <a:buChar char="•"/>
              <a:defRPr sz="2800" kern="1200">
                <a:solidFill>
                  <a:schemeClr val="tx1"/>
                </a:solidFill>
                <a:latin typeface="Calibri" panose="020f0502020204030204" pitchFamily="34" charset="0"/>
                <a:ea typeface="宋体" panose="02010600030101010101" pitchFamily="2" charset="-122"/>
                <a:cs typeface="+mn-cs"/>
              </a:defRPr>
            </a:lvl1pPr>
            <a:lvl2pPr marL="742950" indent="-285750" algn="l" defTabSz="914400" rtl="0" eaLnBrk="1" latinLnBrk="0" hangingPunct="1">
              <a:lnSpc>
                <a:spcPct val="90000"/>
              </a:lnSpc>
              <a:spcBef>
                <a:spcPts val="500"/>
              </a:spcBef>
              <a:buFont typeface="Arial" pitchFamily="34" charset="0"/>
              <a:buChar char="•"/>
              <a:defRPr sz="2400" kern="1200">
                <a:solidFill>
                  <a:schemeClr val="tx1"/>
                </a:solidFill>
                <a:latin typeface="Calibri" panose="020f0502020204030204" pitchFamily="34" charset="0"/>
                <a:ea typeface="宋体" panose="02010600030101010101" pitchFamily="2" charset="-122"/>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Calibri" panose="020f0502020204030204" pitchFamily="34" charset="0"/>
                <a:ea typeface="宋体" panose="02010600030101010101" pitchFamily="2" charset="-122"/>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5pPr>
            <a:lvl6pPr marL="25146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6pPr>
            <a:lvl7pPr marL="29718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7pPr>
            <a:lvl8pPr marL="34290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8pPr>
            <a:lvl9pPr marL="38862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9pPr>
          </a:lstStyle>
          <a:p>
            <a:pPr eaLnBrk="1" hangingPunct="1">
              <a:lnSpc>
                <a:spcPct val="100000"/>
              </a:lnSpc>
              <a:spcBef>
                <a:spcPct val="0"/>
              </a:spcBef>
              <a:buFontTx/>
              <a:buNone/>
            </a:pPr>
            <a:r>
              <a:rPr lang="zh-CN" altLang="en-US" sz="1600" b="1">
                <a:solidFill>
                  <a:srgbClr val="002003"/>
                </a:solidFill>
                <a:latin typeface="楷体_GB2312" panose="02010609030101010101" charset="-122"/>
                <a:ea typeface="楷体_GB2312" panose="02010609030101010101" charset="-122"/>
              </a:rPr>
              <a:t>使学生理解小数的意义，认识小数的计数单位，会读、写小数，会比较小数的大小。</a:t>
            </a:r>
            <a:endParaRPr lang="zh-CN" altLang="en-US" sz="1600" b="1">
              <a:solidFill>
                <a:srgbClr val="002003"/>
              </a:solidFill>
              <a:latin typeface="楷体_GB2312" panose="02010609030101010101" charset="-122"/>
              <a:ea typeface="楷体_GB2312" panose="02010609030101010101" charset="-122"/>
            </a:endParaRPr>
          </a:p>
        </p:txBody>
      </p:sp>
      <p:sp>
        <p:nvSpPr>
          <p:cNvPr id="19" name="MH_SubTitle_5"/>
          <p:cNvSpPr>
            <a:spLocks noChangeArrowheads="1"/>
          </p:cNvSpPr>
          <p:nvPr/>
        </p:nvSpPr>
        <p:spPr bwMode="auto">
          <a:xfrm>
            <a:off x="7142480" y="2741930"/>
            <a:ext cx="3382010" cy="997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ts val="1000"/>
              </a:spcBef>
              <a:buFont typeface="Arial" pitchFamily="34" charset="0"/>
              <a:buChar char="•"/>
              <a:defRPr sz="2800" kern="1200">
                <a:solidFill>
                  <a:schemeClr val="tx1"/>
                </a:solidFill>
                <a:latin typeface="Calibri" panose="020f0502020204030204" pitchFamily="34" charset="0"/>
                <a:ea typeface="宋体" panose="02010600030101010101" pitchFamily="2" charset="-122"/>
                <a:cs typeface="+mn-cs"/>
              </a:defRPr>
            </a:lvl1pPr>
            <a:lvl2pPr marL="742950" indent="-285750" algn="l" defTabSz="914400" rtl="0" eaLnBrk="1" latinLnBrk="0" hangingPunct="1">
              <a:lnSpc>
                <a:spcPct val="90000"/>
              </a:lnSpc>
              <a:spcBef>
                <a:spcPts val="500"/>
              </a:spcBef>
              <a:buFont typeface="Arial" pitchFamily="34" charset="0"/>
              <a:buChar char="•"/>
              <a:defRPr sz="2400" kern="1200">
                <a:solidFill>
                  <a:schemeClr val="tx1"/>
                </a:solidFill>
                <a:latin typeface="Calibri" panose="020f0502020204030204" pitchFamily="34" charset="0"/>
                <a:ea typeface="宋体" panose="02010600030101010101" pitchFamily="2" charset="-122"/>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Calibri" panose="020f0502020204030204" pitchFamily="34" charset="0"/>
                <a:ea typeface="宋体" panose="02010600030101010101" pitchFamily="2" charset="-122"/>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5pPr>
            <a:lvl6pPr marL="25146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6pPr>
            <a:lvl7pPr marL="29718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7pPr>
            <a:lvl8pPr marL="34290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8pPr>
            <a:lvl9pPr marL="38862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9pPr>
          </a:lstStyle>
          <a:p>
            <a:pPr eaLnBrk="1" hangingPunct="1">
              <a:lnSpc>
                <a:spcPct val="100000"/>
              </a:lnSpc>
              <a:spcBef>
                <a:spcPct val="0"/>
              </a:spcBef>
              <a:buFontTx/>
              <a:buNone/>
            </a:pPr>
            <a:r>
              <a:rPr lang="zh-CN" altLang="en-US" sz="1600" b="1">
                <a:solidFill>
                  <a:srgbClr val="002003"/>
                </a:solidFill>
                <a:latin typeface="楷体_GB2312" panose="02010609030101010101" charset="-122"/>
                <a:ea typeface="楷体_GB2312" panose="02010609030101010101" charset="-122"/>
              </a:rPr>
              <a:t>使学生掌握小数的性质和小数点位置移动引起小数大小变化的规律。</a:t>
            </a:r>
            <a:endParaRPr lang="zh-CN" altLang="en-US" sz="1600" b="1">
              <a:solidFill>
                <a:srgbClr val="002003"/>
              </a:solidFill>
              <a:latin typeface="楷体_GB2312" panose="02010609030101010101" charset="-122"/>
              <a:ea typeface="楷体_GB2312" panose="02010609030101010101" charset="-122"/>
            </a:endParaRPr>
          </a:p>
        </p:txBody>
      </p:sp>
      <p:sp>
        <p:nvSpPr>
          <p:cNvPr id="20" name="MH_SubTitle_6"/>
          <p:cNvSpPr>
            <a:spLocks noChangeArrowheads="1"/>
          </p:cNvSpPr>
          <p:nvPr/>
        </p:nvSpPr>
        <p:spPr bwMode="auto">
          <a:xfrm>
            <a:off x="1236345" y="3971290"/>
            <a:ext cx="353441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ts val="1000"/>
              </a:spcBef>
              <a:buFont typeface="Arial" pitchFamily="34" charset="0"/>
              <a:buChar char="•"/>
              <a:defRPr sz="2800" kern="1200">
                <a:solidFill>
                  <a:schemeClr val="tx1"/>
                </a:solidFill>
                <a:latin typeface="Calibri" panose="020f0502020204030204" pitchFamily="34" charset="0"/>
                <a:ea typeface="宋体" panose="02010600030101010101" pitchFamily="2" charset="-122"/>
                <a:cs typeface="+mn-cs"/>
              </a:defRPr>
            </a:lvl1pPr>
            <a:lvl2pPr marL="742950" indent="-285750" algn="l" defTabSz="914400" rtl="0" eaLnBrk="1" latinLnBrk="0" hangingPunct="1">
              <a:lnSpc>
                <a:spcPct val="90000"/>
              </a:lnSpc>
              <a:spcBef>
                <a:spcPts val="500"/>
              </a:spcBef>
              <a:buFont typeface="Arial" pitchFamily="34" charset="0"/>
              <a:buChar char="•"/>
              <a:defRPr sz="2400" kern="1200">
                <a:solidFill>
                  <a:schemeClr val="tx1"/>
                </a:solidFill>
                <a:latin typeface="Calibri" panose="020f0502020204030204" pitchFamily="34" charset="0"/>
                <a:ea typeface="宋体" panose="02010600030101010101" pitchFamily="2" charset="-122"/>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Calibri" panose="020f0502020204030204" pitchFamily="34" charset="0"/>
                <a:ea typeface="宋体" panose="02010600030101010101" pitchFamily="2" charset="-122"/>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5pPr>
            <a:lvl6pPr marL="25146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6pPr>
            <a:lvl7pPr marL="29718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7pPr>
            <a:lvl8pPr marL="34290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8pPr>
            <a:lvl9pPr marL="38862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9pPr>
          </a:lstStyle>
          <a:p>
            <a:pPr eaLnBrk="1" hangingPunct="1">
              <a:lnSpc>
                <a:spcPct val="100000"/>
              </a:lnSpc>
              <a:spcBef>
                <a:spcPct val="0"/>
              </a:spcBef>
              <a:buFontTx/>
              <a:buNone/>
            </a:pPr>
            <a:r>
              <a:rPr lang="zh-CN" altLang="en-US" sz="1600" b="1">
                <a:solidFill>
                  <a:srgbClr val="002003"/>
                </a:solidFill>
                <a:latin typeface="楷体_GB2312" panose="02010609030101010101" charset="-122"/>
                <a:ea typeface="楷体_GB2312" panose="02010609030101010101" charset="-122"/>
              </a:rPr>
              <a:t>使学生会进行小数和十进复名数的相互改写。</a:t>
            </a:r>
            <a:endParaRPr lang="zh-CN" altLang="en-US" sz="1600" b="1">
              <a:solidFill>
                <a:srgbClr val="002003"/>
              </a:solidFill>
              <a:latin typeface="楷体_GB2312" panose="02010609030101010101" charset="-122"/>
              <a:ea typeface="楷体_GB2312" panose="02010609030101010101" charset="-122"/>
            </a:endParaRPr>
          </a:p>
        </p:txBody>
      </p:sp>
      <p:sp>
        <p:nvSpPr>
          <p:cNvPr id="21" name="MH_SubTitle_6"/>
          <p:cNvSpPr>
            <a:spLocks noChangeArrowheads="1"/>
          </p:cNvSpPr>
          <p:nvPr/>
        </p:nvSpPr>
        <p:spPr bwMode="auto">
          <a:xfrm>
            <a:off x="7197725" y="4634865"/>
            <a:ext cx="3691890" cy="890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ts val="1000"/>
              </a:spcBef>
              <a:buFont typeface="Arial" pitchFamily="34" charset="0"/>
              <a:buChar char="•"/>
              <a:defRPr sz="2800" kern="1200">
                <a:solidFill>
                  <a:schemeClr val="tx1"/>
                </a:solidFill>
                <a:latin typeface="Calibri" panose="020f0502020204030204" pitchFamily="34" charset="0"/>
                <a:ea typeface="宋体" panose="02010600030101010101" pitchFamily="2" charset="-122"/>
                <a:cs typeface="+mn-cs"/>
              </a:defRPr>
            </a:lvl1pPr>
            <a:lvl2pPr marL="742950" indent="-285750" algn="l" defTabSz="914400" rtl="0" eaLnBrk="1" latinLnBrk="0" hangingPunct="1">
              <a:lnSpc>
                <a:spcPct val="90000"/>
              </a:lnSpc>
              <a:spcBef>
                <a:spcPts val="500"/>
              </a:spcBef>
              <a:buFont typeface="Arial" pitchFamily="34" charset="0"/>
              <a:buChar char="•"/>
              <a:defRPr sz="2400" kern="1200">
                <a:solidFill>
                  <a:schemeClr val="tx1"/>
                </a:solidFill>
                <a:latin typeface="Calibri" panose="020f0502020204030204" pitchFamily="34" charset="0"/>
                <a:ea typeface="宋体" panose="02010600030101010101" pitchFamily="2" charset="-122"/>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Calibri" panose="020f0502020204030204" pitchFamily="34" charset="0"/>
                <a:ea typeface="宋体" panose="02010600030101010101" pitchFamily="2" charset="-122"/>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5pPr>
            <a:lvl6pPr marL="25146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6pPr>
            <a:lvl7pPr marL="29718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7pPr>
            <a:lvl8pPr marL="34290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8pPr>
            <a:lvl9pPr marL="38862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9pPr>
          </a:lstStyle>
          <a:p>
            <a:pPr eaLnBrk="1" hangingPunct="1">
              <a:lnSpc>
                <a:spcPct val="100000"/>
              </a:lnSpc>
              <a:spcBef>
                <a:spcPct val="0"/>
              </a:spcBef>
              <a:buFontTx/>
              <a:buNone/>
            </a:pPr>
            <a:r>
              <a:rPr lang="zh-CN" altLang="en-US" sz="1600" b="1">
                <a:solidFill>
                  <a:srgbClr val="002003"/>
                </a:solidFill>
                <a:latin typeface="楷体_GB2312" panose="02010609030101010101" charset="-122"/>
                <a:ea typeface="楷体_GB2312" panose="02010609030101010101" charset="-122"/>
              </a:rPr>
              <a:t>使学生能够根据要求会用“四舍五入”法保留一定的小数数位，求出小数的近似数，并能把较大的数改写成用“万”或“亿”作单位的小数。</a:t>
            </a:r>
            <a:endParaRPr lang="zh-CN" altLang="en-US" sz="1600" b="1">
              <a:solidFill>
                <a:srgbClr val="002003"/>
              </a:solidFill>
              <a:latin typeface="楷体_GB2312" panose="02010609030101010101" charset="-122"/>
              <a:ea typeface="楷体_GB2312" panose="02010609030101010101" charset="-122"/>
            </a:endParaRPr>
          </a:p>
        </p:txBody>
      </p:sp>
      <p:sp>
        <p:nvSpPr>
          <p:cNvPr id="22" name="圆角矩形 43"/>
          <p:cNvSpPr/>
          <p:nvPr/>
        </p:nvSpPr>
        <p:spPr>
          <a:xfrm>
            <a:off x="1136650" y="1724660"/>
            <a:ext cx="3742055" cy="1284605"/>
          </a:xfrm>
          <a:prstGeom prst="roundRect">
            <a:avLst/>
          </a:prstGeom>
          <a:noFill/>
          <a:ln w="28575">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defRPr/>
            </a:pPr>
            <a:endParaRPr lang="zh-CN" altLang="en-US"/>
          </a:p>
        </p:txBody>
      </p:sp>
      <p:sp>
        <p:nvSpPr>
          <p:cNvPr id="23" name="圆角矩形 44"/>
          <p:cNvSpPr/>
          <p:nvPr/>
        </p:nvSpPr>
        <p:spPr>
          <a:xfrm>
            <a:off x="7032625" y="2585720"/>
            <a:ext cx="3580765" cy="1212850"/>
          </a:xfrm>
          <a:prstGeom prst="roundRect">
            <a:avLst/>
          </a:prstGeom>
          <a:noFill/>
          <a:ln w="28575">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defRPr/>
            </a:pPr>
            <a:endParaRPr lang="zh-CN" altLang="en-US"/>
          </a:p>
        </p:txBody>
      </p:sp>
      <p:sp>
        <p:nvSpPr>
          <p:cNvPr id="24" name="圆角矩形 45"/>
          <p:cNvSpPr/>
          <p:nvPr/>
        </p:nvSpPr>
        <p:spPr>
          <a:xfrm>
            <a:off x="1136015" y="3739515"/>
            <a:ext cx="3742690" cy="1203325"/>
          </a:xfrm>
          <a:prstGeom prst="roundRect">
            <a:avLst/>
          </a:prstGeom>
          <a:noFill/>
          <a:ln w="28575">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defRPr/>
            </a:pPr>
            <a:endParaRPr lang="zh-CN" altLang="en-US"/>
          </a:p>
        </p:txBody>
      </p:sp>
      <p:sp>
        <p:nvSpPr>
          <p:cNvPr id="25" name="圆角矩形 46"/>
          <p:cNvSpPr/>
          <p:nvPr/>
        </p:nvSpPr>
        <p:spPr>
          <a:xfrm>
            <a:off x="7087870" y="4484370"/>
            <a:ext cx="3801110" cy="1182370"/>
          </a:xfrm>
          <a:prstGeom prst="roundRect">
            <a:avLst/>
          </a:prstGeom>
          <a:no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defRPr/>
            </a:pPr>
            <a:endParaRPr lang="zh-CN" altLang="en-US"/>
          </a:p>
        </p:txBody>
      </p:sp>
      <p:pic>
        <p:nvPicPr>
          <p:cNvPr id="2" name="图片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339705" y="5162550"/>
            <a:ext cx="1852295" cy="1695450"/>
          </a:xfrm>
          <a:prstGeom prst="rect">
            <a:avLst/>
          </a:prstGeom>
        </p:spPr>
      </p:pic>
      <p:grpSp>
        <p:nvGrpSpPr>
          <p:cNvPr id="3" name="组合 2"/>
          <p:cNvGrpSpPr/>
          <p:nvPr userDrawn="1"/>
        </p:nvGrpSpPr>
        <p:grpSpPr>
          <a:xfrm>
            <a:off x="19050" y="0"/>
            <a:ext cx="12182475" cy="835660"/>
            <a:chOff x="0" y="-42"/>
            <a:chExt cx="19185" cy="1316"/>
          </a:xfrm>
        </p:grpSpPr>
        <p:grpSp>
          <p:nvGrpSpPr>
            <p:cNvPr id="4" name="组合 1"/>
            <p:cNvGrpSpPr/>
            <p:nvPr userDrawn="1"/>
          </p:nvGrpSpPr>
          <p:grpSpPr>
            <a:xfrm>
              <a:off x="533" y="-42"/>
              <a:ext cx="1417" cy="1307"/>
              <a:chOff x="2506532" y="465192"/>
              <a:chExt cx="675190" cy="622055"/>
            </a:xfrm>
          </p:grpSpPr>
          <p:sp>
            <p:nvSpPr>
              <p:cNvPr id="5" name="文本框 2"/>
              <p:cNvSpPr txBox="1">
                <a:spLocks noChangeArrowheads="1"/>
              </p:cNvSpPr>
              <p:nvPr/>
            </p:nvSpPr>
            <p:spPr bwMode="auto">
              <a:xfrm>
                <a:off x="2506532" y="465192"/>
                <a:ext cx="236653" cy="622055"/>
              </a:xfrm>
              <a:prstGeom prst="rect">
                <a:avLst/>
              </a:prstGeom>
              <a:noFill/>
              <a:ln w="9525">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800">
                    <a:solidFill>
                      <a:srgbClr val="7030A0"/>
                    </a:solidFill>
                    <a:latin typeface="Impact" panose="020b0806030902050204" pitchFamily="34" charset="0"/>
                  </a:rPr>
                  <a:t>3</a:t>
                </a:r>
                <a:endParaRPr lang="en-US" altLang="zh-CN" sz="4800">
                  <a:solidFill>
                    <a:srgbClr val="7030A0"/>
                  </a:solidFill>
                  <a:latin typeface="Impact" panose="020b0806030902050204" pitchFamily="34" charset="0"/>
                </a:endParaRPr>
              </a:p>
            </p:txBody>
          </p:sp>
          <p:cxnSp>
            <p:nvCxnSpPr>
              <p:cNvPr id="27" name="直接连接符 26"/>
              <p:cNvCxnSpPr/>
              <p:nvPr/>
            </p:nvCxnSpPr>
            <p:spPr>
              <a:xfrm flipH="1">
                <a:off x="2722573" y="599954"/>
                <a:ext cx="459149" cy="459075"/>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29" name="矩形 28"/>
            <p:cNvSpPr/>
            <p:nvPr userDrawn="1"/>
          </p:nvSpPr>
          <p:spPr>
            <a:xfrm>
              <a:off x="0" y="1202"/>
              <a:ext cx="19185" cy="72"/>
            </a:xfrm>
            <a:prstGeom prst="rect">
              <a:avLst/>
            </a:prstGeom>
            <a:gradFill>
              <a:gsLst>
                <a:gs pos="0">
                  <a:srgbClr val="7B32B2"/>
                </a:gs>
                <a:gs pos="100000">
                  <a:srgbClr val="401A5D"/>
                </a:gs>
              </a:gsLst>
              <a:lin ang="5400000" scaled="0"/>
            </a:gra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fontAlgn="auto">
                <a:spcBef>
                  <a:spcPct val="0"/>
                </a:spcBef>
                <a:spcAft>
                  <a:spcPct val="0"/>
                </a:spcAft>
                <a:defRPr/>
              </a:pPr>
              <a:endParaRPr lang="zh-CN" altLang="en-US"/>
            </a:p>
          </p:txBody>
        </p:sp>
      </p:grpSp>
      <p:grpSp>
        <p:nvGrpSpPr>
          <p:cNvPr id="30" name="组合 29"/>
          <p:cNvGrpSpPr/>
          <p:nvPr/>
        </p:nvGrpSpPr>
        <p:grpSpPr>
          <a:xfrm>
            <a:off x="1256665" y="140970"/>
            <a:ext cx="4267200" cy="600075"/>
            <a:chOff x="2872" y="2655"/>
            <a:chExt cx="4729" cy="945"/>
          </a:xfrm>
        </p:grpSpPr>
        <p:sp>
          <p:nvSpPr>
            <p:cNvPr id="72" name="圆角矩形 71"/>
            <p:cNvSpPr/>
            <p:nvPr/>
          </p:nvSpPr>
          <p:spPr>
            <a:xfrm>
              <a:off x="2872" y="2655"/>
              <a:ext cx="4729" cy="945"/>
            </a:xfrm>
            <a:prstGeom prst="roundRect">
              <a:avLst>
                <a:gd name="adj" fmla="val 50000"/>
              </a:avLst>
            </a:prstGeom>
            <a:solidFill>
              <a:srgbClr val="FFFFFF"/>
            </a:solidFill>
            <a:ln w="28575">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lnSpc>
                  <a:spcPct val="150000"/>
                </a:lnSpc>
              </a:pPr>
              <a:endParaRPr lang="zh-CN" altLang="zh-CN" sz="1800">
                <a:solidFill>
                  <a:schemeClr val="accent1"/>
                </a:solidFill>
                <a:latin typeface="幼圆" panose="02010509060101010101" charset="-122"/>
                <a:ea typeface="幼圆" panose="02010509060101010101" charset="-122"/>
              </a:endParaRPr>
            </a:p>
          </p:txBody>
        </p:sp>
        <p:sp>
          <p:nvSpPr>
            <p:cNvPr id="32" name="文本框 31"/>
            <p:cNvSpPr txBox="1"/>
            <p:nvPr/>
          </p:nvSpPr>
          <p:spPr>
            <a:xfrm>
              <a:off x="3111" y="2716"/>
              <a:ext cx="4490" cy="822"/>
            </a:xfrm>
            <a:prstGeom prst="rect">
              <a:avLst/>
            </a:prstGeom>
            <a:noFill/>
            <a:ln w="9525">
              <a:noFill/>
            </a:ln>
          </p:spPr>
          <p:txBody>
            <a:bodyPr wrap="square">
              <a:sp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800">
                  <a:solidFill>
                    <a:schemeClr val="tx1"/>
                  </a:solidFill>
                  <a:effectLst/>
                  <a:latin typeface="方正大黑简体" panose="02010601030101010101" charset="-122"/>
                  <a:ea typeface="方正大黑简体" panose="02010601030101010101" charset="-122"/>
                </a:rPr>
                <a:t>单元教学目标及重难点</a:t>
              </a:r>
              <a:endParaRPr lang="zh-CN" altLang="en-US" sz="2800">
                <a:solidFill>
                  <a:schemeClr val="tx1"/>
                </a:solidFill>
                <a:effectLst/>
                <a:latin typeface="方正大黑简体" panose="02010601030101010101" charset="-122"/>
                <a:ea typeface="方正大黑简体" panose="02010601030101010101" charset="-122"/>
              </a:endParaRPr>
            </a:p>
          </p:txBody>
        </p:sp>
      </p:grpSp>
      <p:sp>
        <p:nvSpPr>
          <p:cNvPr id="33" name="Freeform 119"/>
          <p:cNvSpPr>
            <a:spLocks noEditPoints="1"/>
          </p:cNvSpPr>
          <p:nvPr/>
        </p:nvSpPr>
        <p:spPr bwMode="auto">
          <a:xfrm>
            <a:off x="10927715" y="142875"/>
            <a:ext cx="969010" cy="604520"/>
          </a:xfrm>
          <a:custGeom>
            <a:cxnLst>
              <a:cxn ang="0">
                <a:pos x="2004" y="192"/>
              </a:cxn>
              <a:cxn ang="0">
                <a:pos x="2358" y="373"/>
              </a:cxn>
              <a:cxn ang="0">
                <a:pos x="2435" y="558"/>
              </a:cxn>
              <a:cxn ang="0">
                <a:pos x="2071" y="1086"/>
              </a:cxn>
              <a:cxn ang="0">
                <a:pos x="1680" y="1472"/>
              </a:cxn>
              <a:cxn ang="0">
                <a:pos x="1105" y="1322"/>
              </a:cxn>
              <a:cxn ang="0">
                <a:pos x="941" y="1315"/>
              </a:cxn>
              <a:cxn ang="0">
                <a:pos x="720" y="1014"/>
              </a:cxn>
              <a:cxn ang="0">
                <a:pos x="259" y="879"/>
              </a:cxn>
              <a:cxn ang="0">
                <a:pos x="73" y="724"/>
              </a:cxn>
              <a:cxn ang="0">
                <a:pos x="328" y="435"/>
              </a:cxn>
              <a:cxn ang="0">
                <a:pos x="799" y="0"/>
              </a:cxn>
              <a:cxn ang="0">
                <a:pos x="1498" y="83"/>
              </a:cxn>
              <a:cxn ang="0">
                <a:pos x="1475" y="106"/>
              </a:cxn>
              <a:cxn ang="0">
                <a:pos x="647" y="189"/>
              </a:cxn>
              <a:cxn ang="0">
                <a:pos x="563" y="644"/>
              </a:cxn>
              <a:cxn ang="0">
                <a:pos x="836" y="812"/>
              </a:cxn>
              <a:cxn ang="0">
                <a:pos x="2138" y="382"/>
              </a:cxn>
              <a:cxn ang="0">
                <a:pos x="1691" y="94"/>
              </a:cxn>
              <a:cxn ang="0">
                <a:pos x="1306" y="366"/>
              </a:cxn>
              <a:cxn ang="0">
                <a:pos x="916" y="826"/>
              </a:cxn>
              <a:cxn ang="0">
                <a:pos x="1645" y="1145"/>
              </a:cxn>
              <a:cxn ang="0">
                <a:pos x="2226" y="545"/>
              </a:cxn>
              <a:cxn ang="0">
                <a:pos x="1889" y="1103"/>
              </a:cxn>
              <a:cxn ang="0">
                <a:pos x="1750" y="1319"/>
              </a:cxn>
              <a:cxn ang="0">
                <a:pos x="2111" y="920"/>
              </a:cxn>
              <a:cxn ang="0">
                <a:pos x="2263" y="649"/>
              </a:cxn>
              <a:cxn ang="0">
                <a:pos x="2183" y="693"/>
              </a:cxn>
              <a:cxn ang="0">
                <a:pos x="2313" y="473"/>
              </a:cxn>
              <a:cxn ang="0">
                <a:pos x="1836" y="1058"/>
              </a:cxn>
              <a:cxn ang="0">
                <a:pos x="1750" y="1229"/>
              </a:cxn>
              <a:cxn ang="0">
                <a:pos x="2072" y="996"/>
              </a:cxn>
              <a:cxn ang="0">
                <a:pos x="1643" y="1377"/>
              </a:cxn>
              <a:cxn ang="0">
                <a:pos x="1142" y="1221"/>
              </a:cxn>
              <a:cxn ang="0">
                <a:pos x="1679" y="1445"/>
              </a:cxn>
              <a:cxn ang="0">
                <a:pos x="1857" y="1286"/>
              </a:cxn>
              <a:cxn ang="0">
                <a:pos x="2121" y="969"/>
              </a:cxn>
              <a:cxn ang="0">
                <a:pos x="2411" y="585"/>
              </a:cxn>
              <a:cxn ang="0">
                <a:pos x="197" y="731"/>
              </a:cxn>
              <a:cxn ang="0">
                <a:pos x="172" y="774"/>
              </a:cxn>
              <a:cxn ang="0">
                <a:pos x="647" y="837"/>
              </a:cxn>
              <a:cxn ang="0">
                <a:pos x="692" y="803"/>
              </a:cxn>
              <a:cxn ang="0">
                <a:pos x="672" y="773"/>
              </a:cxn>
              <a:cxn ang="0">
                <a:pos x="654" y="696"/>
              </a:cxn>
              <a:cxn ang="0">
                <a:pos x="242" y="699"/>
              </a:cxn>
              <a:cxn ang="0">
                <a:pos x="227" y="844"/>
              </a:cxn>
              <a:cxn ang="0">
                <a:pos x="477" y="861"/>
              </a:cxn>
              <a:cxn ang="0">
                <a:pos x="32" y="798"/>
              </a:cxn>
              <a:cxn ang="0">
                <a:pos x="708" y="882"/>
              </a:cxn>
              <a:cxn ang="0">
                <a:pos x="880" y="968"/>
              </a:cxn>
              <a:cxn ang="0">
                <a:pos x="985" y="862"/>
              </a:cxn>
              <a:cxn ang="0">
                <a:pos x="1021" y="919"/>
              </a:cxn>
              <a:cxn ang="0">
                <a:pos x="1228" y="1076"/>
              </a:cxn>
              <a:cxn ang="0">
                <a:pos x="1181" y="1164"/>
              </a:cxn>
              <a:cxn ang="0">
                <a:pos x="1623" y="1327"/>
              </a:cxn>
              <a:cxn ang="0">
                <a:pos x="1350" y="1186"/>
              </a:cxn>
              <a:cxn ang="0">
                <a:pos x="1563" y="1246"/>
              </a:cxn>
              <a:cxn ang="0">
                <a:pos x="1517" y="1154"/>
              </a:cxn>
              <a:cxn ang="0">
                <a:pos x="797" y="1008"/>
              </a:cxn>
              <a:cxn ang="0">
                <a:pos x="929" y="957"/>
              </a:cxn>
              <a:cxn ang="0">
                <a:pos x="1030" y="1191"/>
              </a:cxn>
              <a:cxn ang="0">
                <a:pos x="1171" y="1076"/>
              </a:cxn>
              <a:cxn ang="0">
                <a:pos x="923" y="1089"/>
              </a:cxn>
            </a:cxnLst>
            <a:rect l="0" t="0" r="r" b="b"/>
            <a:pathLst>
              <a:path w="2450" h="1473">
                <a:moveTo>
                  <a:pt x="1520" y="111"/>
                </a:moveTo>
                <a:lnTo>
                  <a:pt x="1520" y="111"/>
                </a:lnTo>
                <a:lnTo>
                  <a:pt x="1548" y="102"/>
                </a:lnTo>
                <a:lnTo>
                  <a:pt x="1577" y="93"/>
                </a:lnTo>
                <a:lnTo>
                  <a:pt x="1605" y="84"/>
                </a:lnTo>
                <a:lnTo>
                  <a:pt x="1633" y="75"/>
                </a:lnTo>
                <a:lnTo>
                  <a:pt x="1662" y="69"/>
                </a:lnTo>
                <a:lnTo>
                  <a:pt x="1677" y="67"/>
                </a:lnTo>
                <a:lnTo>
                  <a:pt x="1693" y="64"/>
                </a:lnTo>
                <a:lnTo>
                  <a:pt x="1708" y="63"/>
                </a:lnTo>
                <a:lnTo>
                  <a:pt x="1725" y="63"/>
                </a:lnTo>
                <a:lnTo>
                  <a:pt x="1742" y="64"/>
                </a:lnTo>
                <a:lnTo>
                  <a:pt x="1760" y="65"/>
                </a:lnTo>
                <a:lnTo>
                  <a:pt x="1760" y="65"/>
                </a:lnTo>
                <a:lnTo>
                  <a:pt x="1775" y="69"/>
                </a:lnTo>
                <a:lnTo>
                  <a:pt x="1790" y="72"/>
                </a:lnTo>
                <a:lnTo>
                  <a:pt x="1805" y="75"/>
                </a:lnTo>
                <a:lnTo>
                  <a:pt x="1820" y="80"/>
                </a:lnTo>
                <a:lnTo>
                  <a:pt x="1849" y="91"/>
                </a:lnTo>
                <a:lnTo>
                  <a:pt x="1878" y="105"/>
                </a:lnTo>
                <a:lnTo>
                  <a:pt x="1905" y="119"/>
                </a:lnTo>
                <a:lnTo>
                  <a:pt x="1932" y="135"/>
                </a:lnTo>
                <a:lnTo>
                  <a:pt x="1955" y="151"/>
                </a:lnTo>
                <a:lnTo>
                  <a:pt x="1978" y="167"/>
                </a:lnTo>
                <a:lnTo>
                  <a:pt x="1978" y="167"/>
                </a:lnTo>
                <a:lnTo>
                  <a:pt x="1991" y="179"/>
                </a:lnTo>
                <a:lnTo>
                  <a:pt x="2004" y="192"/>
                </a:lnTo>
                <a:lnTo>
                  <a:pt x="2015" y="207"/>
                </a:lnTo>
                <a:lnTo>
                  <a:pt x="2027" y="222"/>
                </a:lnTo>
                <a:lnTo>
                  <a:pt x="2048" y="253"/>
                </a:lnTo>
                <a:lnTo>
                  <a:pt x="2060" y="268"/>
                </a:lnTo>
                <a:lnTo>
                  <a:pt x="2072" y="283"/>
                </a:lnTo>
                <a:lnTo>
                  <a:pt x="2072" y="283"/>
                </a:lnTo>
                <a:lnTo>
                  <a:pt x="2084" y="296"/>
                </a:lnTo>
                <a:lnTo>
                  <a:pt x="2096" y="307"/>
                </a:lnTo>
                <a:lnTo>
                  <a:pt x="2108" y="318"/>
                </a:lnTo>
                <a:lnTo>
                  <a:pt x="2121" y="329"/>
                </a:lnTo>
                <a:lnTo>
                  <a:pt x="2135" y="338"/>
                </a:lnTo>
                <a:lnTo>
                  <a:pt x="2149" y="347"/>
                </a:lnTo>
                <a:lnTo>
                  <a:pt x="2164" y="356"/>
                </a:lnTo>
                <a:lnTo>
                  <a:pt x="2180" y="363"/>
                </a:lnTo>
                <a:lnTo>
                  <a:pt x="2197" y="368"/>
                </a:lnTo>
                <a:lnTo>
                  <a:pt x="2214" y="375"/>
                </a:lnTo>
                <a:lnTo>
                  <a:pt x="2233" y="379"/>
                </a:lnTo>
                <a:lnTo>
                  <a:pt x="2252" y="382"/>
                </a:lnTo>
                <a:lnTo>
                  <a:pt x="2272" y="386"/>
                </a:lnTo>
                <a:lnTo>
                  <a:pt x="2293" y="387"/>
                </a:lnTo>
                <a:lnTo>
                  <a:pt x="2315" y="388"/>
                </a:lnTo>
                <a:lnTo>
                  <a:pt x="2339" y="388"/>
                </a:lnTo>
                <a:lnTo>
                  <a:pt x="2339" y="388"/>
                </a:lnTo>
                <a:lnTo>
                  <a:pt x="2343" y="386"/>
                </a:lnTo>
                <a:lnTo>
                  <a:pt x="2347" y="383"/>
                </a:lnTo>
                <a:lnTo>
                  <a:pt x="2355" y="376"/>
                </a:lnTo>
                <a:lnTo>
                  <a:pt x="2358" y="373"/>
                </a:lnTo>
                <a:lnTo>
                  <a:pt x="2363" y="371"/>
                </a:lnTo>
                <a:lnTo>
                  <a:pt x="2369" y="370"/>
                </a:lnTo>
                <a:lnTo>
                  <a:pt x="2376" y="371"/>
                </a:lnTo>
                <a:lnTo>
                  <a:pt x="2376" y="371"/>
                </a:lnTo>
                <a:lnTo>
                  <a:pt x="2376" y="388"/>
                </a:lnTo>
                <a:lnTo>
                  <a:pt x="2373" y="404"/>
                </a:lnTo>
                <a:lnTo>
                  <a:pt x="2370" y="420"/>
                </a:lnTo>
                <a:lnTo>
                  <a:pt x="2365" y="436"/>
                </a:lnTo>
                <a:lnTo>
                  <a:pt x="2357" y="467"/>
                </a:lnTo>
                <a:lnTo>
                  <a:pt x="2353" y="483"/>
                </a:lnTo>
                <a:lnTo>
                  <a:pt x="2348" y="500"/>
                </a:lnTo>
                <a:lnTo>
                  <a:pt x="2348" y="500"/>
                </a:lnTo>
                <a:lnTo>
                  <a:pt x="2355" y="500"/>
                </a:lnTo>
                <a:lnTo>
                  <a:pt x="2359" y="502"/>
                </a:lnTo>
                <a:lnTo>
                  <a:pt x="2361" y="506"/>
                </a:lnTo>
                <a:lnTo>
                  <a:pt x="2363" y="510"/>
                </a:lnTo>
                <a:lnTo>
                  <a:pt x="2368" y="520"/>
                </a:lnTo>
                <a:lnTo>
                  <a:pt x="2372" y="527"/>
                </a:lnTo>
                <a:lnTo>
                  <a:pt x="2376" y="531"/>
                </a:lnTo>
                <a:lnTo>
                  <a:pt x="2376" y="531"/>
                </a:lnTo>
                <a:lnTo>
                  <a:pt x="2383" y="534"/>
                </a:lnTo>
                <a:lnTo>
                  <a:pt x="2388" y="538"/>
                </a:lnTo>
                <a:lnTo>
                  <a:pt x="2401" y="543"/>
                </a:lnTo>
                <a:lnTo>
                  <a:pt x="2413" y="547"/>
                </a:lnTo>
                <a:lnTo>
                  <a:pt x="2424" y="552"/>
                </a:lnTo>
                <a:lnTo>
                  <a:pt x="2430" y="555"/>
                </a:lnTo>
                <a:lnTo>
                  <a:pt x="2435" y="558"/>
                </a:lnTo>
                <a:lnTo>
                  <a:pt x="2439" y="561"/>
                </a:lnTo>
                <a:lnTo>
                  <a:pt x="2443" y="567"/>
                </a:lnTo>
                <a:lnTo>
                  <a:pt x="2446" y="572"/>
                </a:lnTo>
                <a:lnTo>
                  <a:pt x="2448" y="578"/>
                </a:lnTo>
                <a:lnTo>
                  <a:pt x="2450" y="586"/>
                </a:lnTo>
                <a:lnTo>
                  <a:pt x="2450" y="594"/>
                </a:lnTo>
                <a:lnTo>
                  <a:pt x="2450" y="594"/>
                </a:lnTo>
                <a:lnTo>
                  <a:pt x="2450" y="600"/>
                </a:lnTo>
                <a:lnTo>
                  <a:pt x="2448" y="605"/>
                </a:lnTo>
                <a:lnTo>
                  <a:pt x="2444" y="618"/>
                </a:lnTo>
                <a:lnTo>
                  <a:pt x="2436" y="632"/>
                </a:lnTo>
                <a:lnTo>
                  <a:pt x="2426" y="646"/>
                </a:lnTo>
                <a:lnTo>
                  <a:pt x="2407" y="674"/>
                </a:lnTo>
                <a:lnTo>
                  <a:pt x="2391" y="696"/>
                </a:lnTo>
                <a:lnTo>
                  <a:pt x="2391" y="696"/>
                </a:lnTo>
                <a:lnTo>
                  <a:pt x="2359" y="739"/>
                </a:lnTo>
                <a:lnTo>
                  <a:pt x="2327" y="779"/>
                </a:lnTo>
                <a:lnTo>
                  <a:pt x="2262" y="860"/>
                </a:lnTo>
                <a:lnTo>
                  <a:pt x="2262" y="860"/>
                </a:lnTo>
                <a:lnTo>
                  <a:pt x="2241" y="885"/>
                </a:lnTo>
                <a:lnTo>
                  <a:pt x="2221" y="909"/>
                </a:lnTo>
                <a:lnTo>
                  <a:pt x="2179" y="955"/>
                </a:lnTo>
                <a:lnTo>
                  <a:pt x="2137" y="1002"/>
                </a:lnTo>
                <a:lnTo>
                  <a:pt x="2117" y="1027"/>
                </a:lnTo>
                <a:lnTo>
                  <a:pt x="2097" y="1053"/>
                </a:lnTo>
                <a:lnTo>
                  <a:pt x="2097" y="1053"/>
                </a:lnTo>
                <a:lnTo>
                  <a:pt x="2071" y="1086"/>
                </a:lnTo>
                <a:lnTo>
                  <a:pt x="2043" y="1119"/>
                </a:lnTo>
                <a:lnTo>
                  <a:pt x="1986" y="1183"/>
                </a:lnTo>
                <a:lnTo>
                  <a:pt x="1957" y="1215"/>
                </a:lnTo>
                <a:lnTo>
                  <a:pt x="1931" y="1248"/>
                </a:lnTo>
                <a:lnTo>
                  <a:pt x="1904" y="1281"/>
                </a:lnTo>
                <a:lnTo>
                  <a:pt x="1879" y="1315"/>
                </a:lnTo>
                <a:lnTo>
                  <a:pt x="1879" y="1315"/>
                </a:lnTo>
                <a:lnTo>
                  <a:pt x="1873" y="1318"/>
                </a:lnTo>
                <a:lnTo>
                  <a:pt x="1866" y="1322"/>
                </a:lnTo>
                <a:lnTo>
                  <a:pt x="1855" y="1331"/>
                </a:lnTo>
                <a:lnTo>
                  <a:pt x="1844" y="1342"/>
                </a:lnTo>
                <a:lnTo>
                  <a:pt x="1832" y="1355"/>
                </a:lnTo>
                <a:lnTo>
                  <a:pt x="1823" y="1367"/>
                </a:lnTo>
                <a:lnTo>
                  <a:pt x="1812" y="1381"/>
                </a:lnTo>
                <a:lnTo>
                  <a:pt x="1792" y="1410"/>
                </a:lnTo>
                <a:lnTo>
                  <a:pt x="1781" y="1424"/>
                </a:lnTo>
                <a:lnTo>
                  <a:pt x="1769" y="1437"/>
                </a:lnTo>
                <a:lnTo>
                  <a:pt x="1757" y="1448"/>
                </a:lnTo>
                <a:lnTo>
                  <a:pt x="1744" y="1457"/>
                </a:lnTo>
                <a:lnTo>
                  <a:pt x="1738" y="1462"/>
                </a:lnTo>
                <a:lnTo>
                  <a:pt x="1730" y="1466"/>
                </a:lnTo>
                <a:lnTo>
                  <a:pt x="1723" y="1469"/>
                </a:lnTo>
                <a:lnTo>
                  <a:pt x="1715" y="1471"/>
                </a:lnTo>
                <a:lnTo>
                  <a:pt x="1707" y="1472"/>
                </a:lnTo>
                <a:lnTo>
                  <a:pt x="1698" y="1473"/>
                </a:lnTo>
                <a:lnTo>
                  <a:pt x="1690" y="1473"/>
                </a:lnTo>
                <a:lnTo>
                  <a:pt x="1680" y="1472"/>
                </a:lnTo>
                <a:lnTo>
                  <a:pt x="1680" y="1472"/>
                </a:lnTo>
                <a:lnTo>
                  <a:pt x="1666" y="1470"/>
                </a:lnTo>
                <a:lnTo>
                  <a:pt x="1650" y="1465"/>
                </a:lnTo>
                <a:lnTo>
                  <a:pt x="1621" y="1455"/>
                </a:lnTo>
                <a:lnTo>
                  <a:pt x="1621" y="1455"/>
                </a:lnTo>
                <a:lnTo>
                  <a:pt x="1560" y="1434"/>
                </a:lnTo>
                <a:lnTo>
                  <a:pt x="1498" y="1409"/>
                </a:lnTo>
                <a:lnTo>
                  <a:pt x="1435" y="1382"/>
                </a:lnTo>
                <a:lnTo>
                  <a:pt x="1371" y="1355"/>
                </a:lnTo>
                <a:lnTo>
                  <a:pt x="1247" y="1300"/>
                </a:lnTo>
                <a:lnTo>
                  <a:pt x="1189" y="1274"/>
                </a:lnTo>
                <a:lnTo>
                  <a:pt x="1134" y="1252"/>
                </a:lnTo>
                <a:lnTo>
                  <a:pt x="1134" y="1252"/>
                </a:lnTo>
                <a:lnTo>
                  <a:pt x="1132" y="1261"/>
                </a:lnTo>
                <a:lnTo>
                  <a:pt x="1131" y="1271"/>
                </a:lnTo>
                <a:lnTo>
                  <a:pt x="1131" y="1282"/>
                </a:lnTo>
                <a:lnTo>
                  <a:pt x="1132" y="1292"/>
                </a:lnTo>
                <a:lnTo>
                  <a:pt x="1133" y="1315"/>
                </a:lnTo>
                <a:lnTo>
                  <a:pt x="1132" y="1326"/>
                </a:lnTo>
                <a:lnTo>
                  <a:pt x="1131" y="1336"/>
                </a:lnTo>
                <a:lnTo>
                  <a:pt x="1131" y="1336"/>
                </a:lnTo>
                <a:lnTo>
                  <a:pt x="1123" y="1337"/>
                </a:lnTo>
                <a:lnTo>
                  <a:pt x="1120" y="1337"/>
                </a:lnTo>
                <a:lnTo>
                  <a:pt x="1117" y="1336"/>
                </a:lnTo>
                <a:lnTo>
                  <a:pt x="1113" y="1333"/>
                </a:lnTo>
                <a:lnTo>
                  <a:pt x="1108" y="1329"/>
                </a:lnTo>
                <a:lnTo>
                  <a:pt x="1105" y="1322"/>
                </a:lnTo>
                <a:lnTo>
                  <a:pt x="1102" y="1315"/>
                </a:lnTo>
                <a:lnTo>
                  <a:pt x="1096" y="1301"/>
                </a:lnTo>
                <a:lnTo>
                  <a:pt x="1096" y="1301"/>
                </a:lnTo>
                <a:lnTo>
                  <a:pt x="1090" y="1290"/>
                </a:lnTo>
                <a:lnTo>
                  <a:pt x="1084" y="1281"/>
                </a:lnTo>
                <a:lnTo>
                  <a:pt x="1069" y="1259"/>
                </a:lnTo>
                <a:lnTo>
                  <a:pt x="1054" y="1240"/>
                </a:lnTo>
                <a:lnTo>
                  <a:pt x="1047" y="1230"/>
                </a:lnTo>
                <a:lnTo>
                  <a:pt x="1043" y="1221"/>
                </a:lnTo>
                <a:lnTo>
                  <a:pt x="1043" y="1221"/>
                </a:lnTo>
                <a:lnTo>
                  <a:pt x="1035" y="1226"/>
                </a:lnTo>
                <a:lnTo>
                  <a:pt x="1026" y="1233"/>
                </a:lnTo>
                <a:lnTo>
                  <a:pt x="1020" y="1240"/>
                </a:lnTo>
                <a:lnTo>
                  <a:pt x="1013" y="1249"/>
                </a:lnTo>
                <a:lnTo>
                  <a:pt x="1007" y="1256"/>
                </a:lnTo>
                <a:lnTo>
                  <a:pt x="1000" y="1264"/>
                </a:lnTo>
                <a:lnTo>
                  <a:pt x="993" y="1271"/>
                </a:lnTo>
                <a:lnTo>
                  <a:pt x="984" y="1276"/>
                </a:lnTo>
                <a:lnTo>
                  <a:pt x="984" y="1276"/>
                </a:lnTo>
                <a:lnTo>
                  <a:pt x="983" y="1284"/>
                </a:lnTo>
                <a:lnTo>
                  <a:pt x="982" y="1291"/>
                </a:lnTo>
                <a:lnTo>
                  <a:pt x="979" y="1299"/>
                </a:lnTo>
                <a:lnTo>
                  <a:pt x="976" y="1305"/>
                </a:lnTo>
                <a:lnTo>
                  <a:pt x="970" y="1310"/>
                </a:lnTo>
                <a:lnTo>
                  <a:pt x="963" y="1314"/>
                </a:lnTo>
                <a:lnTo>
                  <a:pt x="953" y="1315"/>
                </a:lnTo>
                <a:lnTo>
                  <a:pt x="941" y="1315"/>
                </a:lnTo>
                <a:lnTo>
                  <a:pt x="941" y="1315"/>
                </a:lnTo>
                <a:lnTo>
                  <a:pt x="939" y="1279"/>
                </a:lnTo>
                <a:lnTo>
                  <a:pt x="938" y="1258"/>
                </a:lnTo>
                <a:lnTo>
                  <a:pt x="938" y="1237"/>
                </a:lnTo>
                <a:lnTo>
                  <a:pt x="940" y="1215"/>
                </a:lnTo>
                <a:lnTo>
                  <a:pt x="942" y="1194"/>
                </a:lnTo>
                <a:lnTo>
                  <a:pt x="948" y="1173"/>
                </a:lnTo>
                <a:lnTo>
                  <a:pt x="952" y="1162"/>
                </a:lnTo>
                <a:lnTo>
                  <a:pt x="956" y="1151"/>
                </a:lnTo>
                <a:lnTo>
                  <a:pt x="956" y="1151"/>
                </a:lnTo>
                <a:lnTo>
                  <a:pt x="940" y="1135"/>
                </a:lnTo>
                <a:lnTo>
                  <a:pt x="923" y="1120"/>
                </a:lnTo>
                <a:lnTo>
                  <a:pt x="888" y="1092"/>
                </a:lnTo>
                <a:lnTo>
                  <a:pt x="871" y="1078"/>
                </a:lnTo>
                <a:lnTo>
                  <a:pt x="854" y="1064"/>
                </a:lnTo>
                <a:lnTo>
                  <a:pt x="838" y="1048"/>
                </a:lnTo>
                <a:lnTo>
                  <a:pt x="823" y="1032"/>
                </a:lnTo>
                <a:lnTo>
                  <a:pt x="823" y="1032"/>
                </a:lnTo>
                <a:lnTo>
                  <a:pt x="809" y="1034"/>
                </a:lnTo>
                <a:lnTo>
                  <a:pt x="796" y="1036"/>
                </a:lnTo>
                <a:lnTo>
                  <a:pt x="783" y="1036"/>
                </a:lnTo>
                <a:lnTo>
                  <a:pt x="771" y="1034"/>
                </a:lnTo>
                <a:lnTo>
                  <a:pt x="759" y="1032"/>
                </a:lnTo>
                <a:lnTo>
                  <a:pt x="749" y="1028"/>
                </a:lnTo>
                <a:lnTo>
                  <a:pt x="738" y="1025"/>
                </a:lnTo>
                <a:lnTo>
                  <a:pt x="728" y="1019"/>
                </a:lnTo>
                <a:lnTo>
                  <a:pt x="720" y="1014"/>
                </a:lnTo>
                <a:lnTo>
                  <a:pt x="710" y="1007"/>
                </a:lnTo>
                <a:lnTo>
                  <a:pt x="703" y="1000"/>
                </a:lnTo>
                <a:lnTo>
                  <a:pt x="694" y="993"/>
                </a:lnTo>
                <a:lnTo>
                  <a:pt x="688" y="984"/>
                </a:lnTo>
                <a:lnTo>
                  <a:pt x="681" y="976"/>
                </a:lnTo>
                <a:lnTo>
                  <a:pt x="669" y="958"/>
                </a:lnTo>
                <a:lnTo>
                  <a:pt x="669" y="958"/>
                </a:lnTo>
                <a:lnTo>
                  <a:pt x="635" y="952"/>
                </a:lnTo>
                <a:lnTo>
                  <a:pt x="601" y="946"/>
                </a:lnTo>
                <a:lnTo>
                  <a:pt x="530" y="936"/>
                </a:lnTo>
                <a:lnTo>
                  <a:pt x="495" y="931"/>
                </a:lnTo>
                <a:lnTo>
                  <a:pt x="461" y="925"/>
                </a:lnTo>
                <a:lnTo>
                  <a:pt x="426" y="918"/>
                </a:lnTo>
                <a:lnTo>
                  <a:pt x="392" y="909"/>
                </a:lnTo>
                <a:lnTo>
                  <a:pt x="392" y="909"/>
                </a:lnTo>
                <a:lnTo>
                  <a:pt x="374" y="903"/>
                </a:lnTo>
                <a:lnTo>
                  <a:pt x="357" y="895"/>
                </a:lnTo>
                <a:lnTo>
                  <a:pt x="341" y="889"/>
                </a:lnTo>
                <a:lnTo>
                  <a:pt x="331" y="887"/>
                </a:lnTo>
                <a:lnTo>
                  <a:pt x="323" y="885"/>
                </a:lnTo>
                <a:lnTo>
                  <a:pt x="323" y="885"/>
                </a:lnTo>
                <a:lnTo>
                  <a:pt x="313" y="885"/>
                </a:lnTo>
                <a:lnTo>
                  <a:pt x="303" y="885"/>
                </a:lnTo>
                <a:lnTo>
                  <a:pt x="294" y="886"/>
                </a:lnTo>
                <a:lnTo>
                  <a:pt x="284" y="885"/>
                </a:lnTo>
                <a:lnTo>
                  <a:pt x="284" y="885"/>
                </a:lnTo>
                <a:lnTo>
                  <a:pt x="259" y="879"/>
                </a:lnTo>
                <a:lnTo>
                  <a:pt x="235" y="873"/>
                </a:lnTo>
                <a:lnTo>
                  <a:pt x="188" y="859"/>
                </a:lnTo>
                <a:lnTo>
                  <a:pt x="164" y="852"/>
                </a:lnTo>
                <a:lnTo>
                  <a:pt x="140" y="848"/>
                </a:lnTo>
                <a:lnTo>
                  <a:pt x="128" y="846"/>
                </a:lnTo>
                <a:lnTo>
                  <a:pt x="116" y="846"/>
                </a:lnTo>
                <a:lnTo>
                  <a:pt x="104" y="846"/>
                </a:lnTo>
                <a:lnTo>
                  <a:pt x="91" y="846"/>
                </a:lnTo>
                <a:lnTo>
                  <a:pt x="91" y="846"/>
                </a:lnTo>
                <a:lnTo>
                  <a:pt x="84" y="842"/>
                </a:lnTo>
                <a:lnTo>
                  <a:pt x="75" y="838"/>
                </a:lnTo>
                <a:lnTo>
                  <a:pt x="57" y="833"/>
                </a:lnTo>
                <a:lnTo>
                  <a:pt x="38" y="829"/>
                </a:lnTo>
                <a:lnTo>
                  <a:pt x="18" y="826"/>
                </a:lnTo>
                <a:lnTo>
                  <a:pt x="18" y="826"/>
                </a:lnTo>
                <a:lnTo>
                  <a:pt x="14" y="821"/>
                </a:lnTo>
                <a:lnTo>
                  <a:pt x="12" y="817"/>
                </a:lnTo>
                <a:lnTo>
                  <a:pt x="9" y="810"/>
                </a:lnTo>
                <a:lnTo>
                  <a:pt x="6" y="801"/>
                </a:lnTo>
                <a:lnTo>
                  <a:pt x="0" y="790"/>
                </a:lnTo>
                <a:lnTo>
                  <a:pt x="0" y="790"/>
                </a:lnTo>
                <a:lnTo>
                  <a:pt x="9" y="775"/>
                </a:lnTo>
                <a:lnTo>
                  <a:pt x="20" y="762"/>
                </a:lnTo>
                <a:lnTo>
                  <a:pt x="30" y="751"/>
                </a:lnTo>
                <a:lnTo>
                  <a:pt x="43" y="741"/>
                </a:lnTo>
                <a:lnTo>
                  <a:pt x="58" y="731"/>
                </a:lnTo>
                <a:lnTo>
                  <a:pt x="73" y="724"/>
                </a:lnTo>
                <a:lnTo>
                  <a:pt x="89" y="716"/>
                </a:lnTo>
                <a:lnTo>
                  <a:pt x="105" y="710"/>
                </a:lnTo>
                <a:lnTo>
                  <a:pt x="105" y="710"/>
                </a:lnTo>
                <a:lnTo>
                  <a:pt x="104" y="685"/>
                </a:lnTo>
                <a:lnTo>
                  <a:pt x="103" y="674"/>
                </a:lnTo>
                <a:lnTo>
                  <a:pt x="101" y="663"/>
                </a:lnTo>
                <a:lnTo>
                  <a:pt x="98" y="653"/>
                </a:lnTo>
                <a:lnTo>
                  <a:pt x="93" y="643"/>
                </a:lnTo>
                <a:lnTo>
                  <a:pt x="87" y="633"/>
                </a:lnTo>
                <a:lnTo>
                  <a:pt x="77" y="622"/>
                </a:lnTo>
                <a:lnTo>
                  <a:pt x="77" y="622"/>
                </a:lnTo>
                <a:lnTo>
                  <a:pt x="84" y="613"/>
                </a:lnTo>
                <a:lnTo>
                  <a:pt x="90" y="604"/>
                </a:lnTo>
                <a:lnTo>
                  <a:pt x="98" y="595"/>
                </a:lnTo>
                <a:lnTo>
                  <a:pt x="105" y="588"/>
                </a:lnTo>
                <a:lnTo>
                  <a:pt x="121" y="574"/>
                </a:lnTo>
                <a:lnTo>
                  <a:pt x="139" y="561"/>
                </a:lnTo>
                <a:lnTo>
                  <a:pt x="158" y="550"/>
                </a:lnTo>
                <a:lnTo>
                  <a:pt x="177" y="539"/>
                </a:lnTo>
                <a:lnTo>
                  <a:pt x="195" y="528"/>
                </a:lnTo>
                <a:lnTo>
                  <a:pt x="214" y="517"/>
                </a:lnTo>
                <a:lnTo>
                  <a:pt x="214" y="517"/>
                </a:lnTo>
                <a:lnTo>
                  <a:pt x="240" y="500"/>
                </a:lnTo>
                <a:lnTo>
                  <a:pt x="266" y="482"/>
                </a:lnTo>
                <a:lnTo>
                  <a:pt x="315" y="443"/>
                </a:lnTo>
                <a:lnTo>
                  <a:pt x="315" y="443"/>
                </a:lnTo>
                <a:lnTo>
                  <a:pt x="328" y="435"/>
                </a:lnTo>
                <a:lnTo>
                  <a:pt x="339" y="425"/>
                </a:lnTo>
                <a:lnTo>
                  <a:pt x="361" y="404"/>
                </a:lnTo>
                <a:lnTo>
                  <a:pt x="384" y="383"/>
                </a:lnTo>
                <a:lnTo>
                  <a:pt x="394" y="373"/>
                </a:lnTo>
                <a:lnTo>
                  <a:pt x="406" y="363"/>
                </a:lnTo>
                <a:lnTo>
                  <a:pt x="406" y="363"/>
                </a:lnTo>
                <a:lnTo>
                  <a:pt x="422" y="353"/>
                </a:lnTo>
                <a:lnTo>
                  <a:pt x="438" y="344"/>
                </a:lnTo>
                <a:lnTo>
                  <a:pt x="454" y="335"/>
                </a:lnTo>
                <a:lnTo>
                  <a:pt x="469" y="325"/>
                </a:lnTo>
                <a:lnTo>
                  <a:pt x="469" y="325"/>
                </a:lnTo>
                <a:lnTo>
                  <a:pt x="480" y="316"/>
                </a:lnTo>
                <a:lnTo>
                  <a:pt x="490" y="307"/>
                </a:lnTo>
                <a:lnTo>
                  <a:pt x="510" y="288"/>
                </a:lnTo>
                <a:lnTo>
                  <a:pt x="530" y="268"/>
                </a:lnTo>
                <a:lnTo>
                  <a:pt x="550" y="247"/>
                </a:lnTo>
                <a:lnTo>
                  <a:pt x="550" y="247"/>
                </a:lnTo>
                <a:lnTo>
                  <a:pt x="609" y="191"/>
                </a:lnTo>
                <a:lnTo>
                  <a:pt x="639" y="161"/>
                </a:lnTo>
                <a:lnTo>
                  <a:pt x="668" y="131"/>
                </a:lnTo>
                <a:lnTo>
                  <a:pt x="697" y="100"/>
                </a:lnTo>
                <a:lnTo>
                  <a:pt x="725" y="69"/>
                </a:lnTo>
                <a:lnTo>
                  <a:pt x="752" y="37"/>
                </a:lnTo>
                <a:lnTo>
                  <a:pt x="778" y="3"/>
                </a:lnTo>
                <a:lnTo>
                  <a:pt x="778" y="3"/>
                </a:lnTo>
                <a:lnTo>
                  <a:pt x="788" y="0"/>
                </a:lnTo>
                <a:lnTo>
                  <a:pt x="799" y="0"/>
                </a:lnTo>
                <a:lnTo>
                  <a:pt x="810" y="0"/>
                </a:lnTo>
                <a:lnTo>
                  <a:pt x="820" y="2"/>
                </a:lnTo>
                <a:lnTo>
                  <a:pt x="842" y="7"/>
                </a:lnTo>
                <a:lnTo>
                  <a:pt x="851" y="9"/>
                </a:lnTo>
                <a:lnTo>
                  <a:pt x="861" y="10"/>
                </a:lnTo>
                <a:lnTo>
                  <a:pt x="861" y="10"/>
                </a:lnTo>
                <a:lnTo>
                  <a:pt x="899" y="13"/>
                </a:lnTo>
                <a:lnTo>
                  <a:pt x="937" y="14"/>
                </a:lnTo>
                <a:lnTo>
                  <a:pt x="976" y="14"/>
                </a:lnTo>
                <a:lnTo>
                  <a:pt x="1014" y="13"/>
                </a:lnTo>
                <a:lnTo>
                  <a:pt x="1092" y="10"/>
                </a:lnTo>
                <a:lnTo>
                  <a:pt x="1169" y="7"/>
                </a:lnTo>
                <a:lnTo>
                  <a:pt x="1208" y="5"/>
                </a:lnTo>
                <a:lnTo>
                  <a:pt x="1245" y="7"/>
                </a:lnTo>
                <a:lnTo>
                  <a:pt x="1283" y="8"/>
                </a:lnTo>
                <a:lnTo>
                  <a:pt x="1319" y="11"/>
                </a:lnTo>
                <a:lnTo>
                  <a:pt x="1354" y="16"/>
                </a:lnTo>
                <a:lnTo>
                  <a:pt x="1388" y="23"/>
                </a:lnTo>
                <a:lnTo>
                  <a:pt x="1405" y="28"/>
                </a:lnTo>
                <a:lnTo>
                  <a:pt x="1421" y="32"/>
                </a:lnTo>
                <a:lnTo>
                  <a:pt x="1437" y="39"/>
                </a:lnTo>
                <a:lnTo>
                  <a:pt x="1453" y="45"/>
                </a:lnTo>
                <a:lnTo>
                  <a:pt x="1453" y="45"/>
                </a:lnTo>
                <a:lnTo>
                  <a:pt x="1461" y="54"/>
                </a:lnTo>
                <a:lnTo>
                  <a:pt x="1469" y="61"/>
                </a:lnTo>
                <a:lnTo>
                  <a:pt x="1489" y="75"/>
                </a:lnTo>
                <a:lnTo>
                  <a:pt x="1498" y="83"/>
                </a:lnTo>
                <a:lnTo>
                  <a:pt x="1507" y="91"/>
                </a:lnTo>
                <a:lnTo>
                  <a:pt x="1514" y="101"/>
                </a:lnTo>
                <a:lnTo>
                  <a:pt x="1516" y="106"/>
                </a:lnTo>
                <a:lnTo>
                  <a:pt x="1520" y="111"/>
                </a:lnTo>
                <a:lnTo>
                  <a:pt x="1520" y="111"/>
                </a:lnTo>
                <a:close/>
                <a:moveTo>
                  <a:pt x="1358" y="283"/>
                </a:moveTo>
                <a:lnTo>
                  <a:pt x="1358" y="283"/>
                </a:lnTo>
                <a:lnTo>
                  <a:pt x="1364" y="277"/>
                </a:lnTo>
                <a:lnTo>
                  <a:pt x="1369" y="271"/>
                </a:lnTo>
                <a:lnTo>
                  <a:pt x="1379" y="257"/>
                </a:lnTo>
                <a:lnTo>
                  <a:pt x="1389" y="243"/>
                </a:lnTo>
                <a:lnTo>
                  <a:pt x="1401" y="230"/>
                </a:lnTo>
                <a:lnTo>
                  <a:pt x="1401" y="230"/>
                </a:lnTo>
                <a:lnTo>
                  <a:pt x="1410" y="221"/>
                </a:lnTo>
                <a:lnTo>
                  <a:pt x="1424" y="210"/>
                </a:lnTo>
                <a:lnTo>
                  <a:pt x="1439" y="197"/>
                </a:lnTo>
                <a:lnTo>
                  <a:pt x="1454" y="183"/>
                </a:lnTo>
                <a:lnTo>
                  <a:pt x="1469" y="169"/>
                </a:lnTo>
                <a:lnTo>
                  <a:pt x="1481" y="155"/>
                </a:lnTo>
                <a:lnTo>
                  <a:pt x="1485" y="148"/>
                </a:lnTo>
                <a:lnTo>
                  <a:pt x="1489" y="141"/>
                </a:lnTo>
                <a:lnTo>
                  <a:pt x="1491" y="135"/>
                </a:lnTo>
                <a:lnTo>
                  <a:pt x="1492" y="129"/>
                </a:lnTo>
                <a:lnTo>
                  <a:pt x="1492" y="129"/>
                </a:lnTo>
                <a:lnTo>
                  <a:pt x="1490" y="124"/>
                </a:lnTo>
                <a:lnTo>
                  <a:pt x="1486" y="119"/>
                </a:lnTo>
                <a:lnTo>
                  <a:pt x="1475" y="106"/>
                </a:lnTo>
                <a:lnTo>
                  <a:pt x="1462" y="93"/>
                </a:lnTo>
                <a:lnTo>
                  <a:pt x="1449" y="84"/>
                </a:lnTo>
                <a:lnTo>
                  <a:pt x="1449" y="84"/>
                </a:lnTo>
                <a:lnTo>
                  <a:pt x="1436" y="75"/>
                </a:lnTo>
                <a:lnTo>
                  <a:pt x="1420" y="68"/>
                </a:lnTo>
                <a:lnTo>
                  <a:pt x="1403" y="61"/>
                </a:lnTo>
                <a:lnTo>
                  <a:pt x="1386" y="55"/>
                </a:lnTo>
                <a:lnTo>
                  <a:pt x="1370" y="50"/>
                </a:lnTo>
                <a:lnTo>
                  <a:pt x="1354" y="46"/>
                </a:lnTo>
                <a:lnTo>
                  <a:pt x="1339" y="43"/>
                </a:lnTo>
                <a:lnTo>
                  <a:pt x="1327" y="42"/>
                </a:lnTo>
                <a:lnTo>
                  <a:pt x="1327" y="42"/>
                </a:lnTo>
                <a:lnTo>
                  <a:pt x="1299" y="39"/>
                </a:lnTo>
                <a:lnTo>
                  <a:pt x="1270" y="37"/>
                </a:lnTo>
                <a:lnTo>
                  <a:pt x="1207" y="35"/>
                </a:lnTo>
                <a:lnTo>
                  <a:pt x="1139" y="34"/>
                </a:lnTo>
                <a:lnTo>
                  <a:pt x="1070" y="35"/>
                </a:lnTo>
                <a:lnTo>
                  <a:pt x="998" y="35"/>
                </a:lnTo>
                <a:lnTo>
                  <a:pt x="929" y="35"/>
                </a:lnTo>
                <a:lnTo>
                  <a:pt x="861" y="32"/>
                </a:lnTo>
                <a:lnTo>
                  <a:pt x="829" y="30"/>
                </a:lnTo>
                <a:lnTo>
                  <a:pt x="798" y="27"/>
                </a:lnTo>
                <a:lnTo>
                  <a:pt x="798" y="27"/>
                </a:lnTo>
                <a:lnTo>
                  <a:pt x="762" y="69"/>
                </a:lnTo>
                <a:lnTo>
                  <a:pt x="724" y="109"/>
                </a:lnTo>
                <a:lnTo>
                  <a:pt x="687" y="150"/>
                </a:lnTo>
                <a:lnTo>
                  <a:pt x="647" y="189"/>
                </a:lnTo>
                <a:lnTo>
                  <a:pt x="607" y="227"/>
                </a:lnTo>
                <a:lnTo>
                  <a:pt x="568" y="265"/>
                </a:lnTo>
                <a:lnTo>
                  <a:pt x="527" y="302"/>
                </a:lnTo>
                <a:lnTo>
                  <a:pt x="485" y="338"/>
                </a:lnTo>
                <a:lnTo>
                  <a:pt x="442" y="375"/>
                </a:lnTo>
                <a:lnTo>
                  <a:pt x="400" y="410"/>
                </a:lnTo>
                <a:lnTo>
                  <a:pt x="357" y="444"/>
                </a:lnTo>
                <a:lnTo>
                  <a:pt x="312" y="479"/>
                </a:lnTo>
                <a:lnTo>
                  <a:pt x="268" y="512"/>
                </a:lnTo>
                <a:lnTo>
                  <a:pt x="222" y="544"/>
                </a:lnTo>
                <a:lnTo>
                  <a:pt x="177" y="576"/>
                </a:lnTo>
                <a:lnTo>
                  <a:pt x="130" y="608"/>
                </a:lnTo>
                <a:lnTo>
                  <a:pt x="130" y="608"/>
                </a:lnTo>
                <a:lnTo>
                  <a:pt x="147" y="614"/>
                </a:lnTo>
                <a:lnTo>
                  <a:pt x="165" y="618"/>
                </a:lnTo>
                <a:lnTo>
                  <a:pt x="183" y="621"/>
                </a:lnTo>
                <a:lnTo>
                  <a:pt x="202" y="623"/>
                </a:lnTo>
                <a:lnTo>
                  <a:pt x="221" y="625"/>
                </a:lnTo>
                <a:lnTo>
                  <a:pt x="240" y="626"/>
                </a:lnTo>
                <a:lnTo>
                  <a:pt x="279" y="626"/>
                </a:lnTo>
                <a:lnTo>
                  <a:pt x="358" y="624"/>
                </a:lnTo>
                <a:lnTo>
                  <a:pt x="396" y="624"/>
                </a:lnTo>
                <a:lnTo>
                  <a:pt x="435" y="625"/>
                </a:lnTo>
                <a:lnTo>
                  <a:pt x="435" y="625"/>
                </a:lnTo>
                <a:lnTo>
                  <a:pt x="466" y="629"/>
                </a:lnTo>
                <a:lnTo>
                  <a:pt x="499" y="633"/>
                </a:lnTo>
                <a:lnTo>
                  <a:pt x="563" y="644"/>
                </a:lnTo>
                <a:lnTo>
                  <a:pt x="563" y="644"/>
                </a:lnTo>
                <a:lnTo>
                  <a:pt x="604" y="651"/>
                </a:lnTo>
                <a:lnTo>
                  <a:pt x="644" y="660"/>
                </a:lnTo>
                <a:lnTo>
                  <a:pt x="663" y="665"/>
                </a:lnTo>
                <a:lnTo>
                  <a:pt x="681" y="671"/>
                </a:lnTo>
                <a:lnTo>
                  <a:pt x="700" y="679"/>
                </a:lnTo>
                <a:lnTo>
                  <a:pt x="718" y="686"/>
                </a:lnTo>
                <a:lnTo>
                  <a:pt x="736" y="694"/>
                </a:lnTo>
                <a:lnTo>
                  <a:pt x="752" y="704"/>
                </a:lnTo>
                <a:lnTo>
                  <a:pt x="768" y="713"/>
                </a:lnTo>
                <a:lnTo>
                  <a:pt x="782" y="724"/>
                </a:lnTo>
                <a:lnTo>
                  <a:pt x="796" y="736"/>
                </a:lnTo>
                <a:lnTo>
                  <a:pt x="809" y="749"/>
                </a:lnTo>
                <a:lnTo>
                  <a:pt x="820" y="761"/>
                </a:lnTo>
                <a:lnTo>
                  <a:pt x="830" y="776"/>
                </a:lnTo>
                <a:lnTo>
                  <a:pt x="830" y="776"/>
                </a:lnTo>
                <a:lnTo>
                  <a:pt x="832" y="779"/>
                </a:lnTo>
                <a:lnTo>
                  <a:pt x="833" y="781"/>
                </a:lnTo>
                <a:lnTo>
                  <a:pt x="834" y="785"/>
                </a:lnTo>
                <a:lnTo>
                  <a:pt x="833" y="791"/>
                </a:lnTo>
                <a:lnTo>
                  <a:pt x="832" y="797"/>
                </a:lnTo>
                <a:lnTo>
                  <a:pt x="831" y="802"/>
                </a:lnTo>
                <a:lnTo>
                  <a:pt x="830" y="806"/>
                </a:lnTo>
                <a:lnTo>
                  <a:pt x="831" y="809"/>
                </a:lnTo>
                <a:lnTo>
                  <a:pt x="832" y="810"/>
                </a:lnTo>
                <a:lnTo>
                  <a:pt x="834" y="811"/>
                </a:lnTo>
                <a:lnTo>
                  <a:pt x="836" y="812"/>
                </a:lnTo>
                <a:lnTo>
                  <a:pt x="836" y="812"/>
                </a:lnTo>
                <a:lnTo>
                  <a:pt x="846" y="809"/>
                </a:lnTo>
                <a:lnTo>
                  <a:pt x="854" y="803"/>
                </a:lnTo>
                <a:lnTo>
                  <a:pt x="860" y="798"/>
                </a:lnTo>
                <a:lnTo>
                  <a:pt x="866" y="791"/>
                </a:lnTo>
                <a:lnTo>
                  <a:pt x="876" y="777"/>
                </a:lnTo>
                <a:lnTo>
                  <a:pt x="886" y="762"/>
                </a:lnTo>
                <a:lnTo>
                  <a:pt x="886" y="762"/>
                </a:lnTo>
                <a:lnTo>
                  <a:pt x="938" y="718"/>
                </a:lnTo>
                <a:lnTo>
                  <a:pt x="963" y="694"/>
                </a:lnTo>
                <a:lnTo>
                  <a:pt x="987" y="670"/>
                </a:lnTo>
                <a:lnTo>
                  <a:pt x="1011" y="645"/>
                </a:lnTo>
                <a:lnTo>
                  <a:pt x="1033" y="619"/>
                </a:lnTo>
                <a:lnTo>
                  <a:pt x="1055" y="592"/>
                </a:lnTo>
                <a:lnTo>
                  <a:pt x="1075" y="563"/>
                </a:lnTo>
                <a:lnTo>
                  <a:pt x="1075" y="563"/>
                </a:lnTo>
                <a:lnTo>
                  <a:pt x="1112" y="530"/>
                </a:lnTo>
                <a:lnTo>
                  <a:pt x="1148" y="495"/>
                </a:lnTo>
                <a:lnTo>
                  <a:pt x="1183" y="459"/>
                </a:lnTo>
                <a:lnTo>
                  <a:pt x="1219" y="423"/>
                </a:lnTo>
                <a:lnTo>
                  <a:pt x="1288" y="350"/>
                </a:lnTo>
                <a:lnTo>
                  <a:pt x="1323" y="316"/>
                </a:lnTo>
                <a:lnTo>
                  <a:pt x="1358" y="283"/>
                </a:lnTo>
                <a:lnTo>
                  <a:pt x="1358" y="283"/>
                </a:lnTo>
                <a:close/>
                <a:moveTo>
                  <a:pt x="2152" y="391"/>
                </a:moveTo>
                <a:lnTo>
                  <a:pt x="2152" y="391"/>
                </a:lnTo>
                <a:lnTo>
                  <a:pt x="2138" y="382"/>
                </a:lnTo>
                <a:lnTo>
                  <a:pt x="2125" y="372"/>
                </a:lnTo>
                <a:lnTo>
                  <a:pt x="2112" y="361"/>
                </a:lnTo>
                <a:lnTo>
                  <a:pt x="2100" y="350"/>
                </a:lnTo>
                <a:lnTo>
                  <a:pt x="2087" y="338"/>
                </a:lnTo>
                <a:lnTo>
                  <a:pt x="2076" y="326"/>
                </a:lnTo>
                <a:lnTo>
                  <a:pt x="2054" y="300"/>
                </a:lnTo>
                <a:lnTo>
                  <a:pt x="2012" y="247"/>
                </a:lnTo>
                <a:lnTo>
                  <a:pt x="1990" y="222"/>
                </a:lnTo>
                <a:lnTo>
                  <a:pt x="1979" y="210"/>
                </a:lnTo>
                <a:lnTo>
                  <a:pt x="1967" y="199"/>
                </a:lnTo>
                <a:lnTo>
                  <a:pt x="1967" y="199"/>
                </a:lnTo>
                <a:lnTo>
                  <a:pt x="1954" y="187"/>
                </a:lnTo>
                <a:lnTo>
                  <a:pt x="1940" y="177"/>
                </a:lnTo>
                <a:lnTo>
                  <a:pt x="1926" y="166"/>
                </a:lnTo>
                <a:lnTo>
                  <a:pt x="1911" y="156"/>
                </a:lnTo>
                <a:lnTo>
                  <a:pt x="1895" y="147"/>
                </a:lnTo>
                <a:lnTo>
                  <a:pt x="1878" y="138"/>
                </a:lnTo>
                <a:lnTo>
                  <a:pt x="1861" y="131"/>
                </a:lnTo>
                <a:lnTo>
                  <a:pt x="1843" y="123"/>
                </a:lnTo>
                <a:lnTo>
                  <a:pt x="1825" y="117"/>
                </a:lnTo>
                <a:lnTo>
                  <a:pt x="1807" y="110"/>
                </a:lnTo>
                <a:lnTo>
                  <a:pt x="1787" y="105"/>
                </a:lnTo>
                <a:lnTo>
                  <a:pt x="1768" y="101"/>
                </a:lnTo>
                <a:lnTo>
                  <a:pt x="1749" y="98"/>
                </a:lnTo>
                <a:lnTo>
                  <a:pt x="1729" y="95"/>
                </a:lnTo>
                <a:lnTo>
                  <a:pt x="1710" y="94"/>
                </a:lnTo>
                <a:lnTo>
                  <a:pt x="1691" y="94"/>
                </a:lnTo>
                <a:lnTo>
                  <a:pt x="1691" y="94"/>
                </a:lnTo>
                <a:lnTo>
                  <a:pt x="1677" y="94"/>
                </a:lnTo>
                <a:lnTo>
                  <a:pt x="1665" y="96"/>
                </a:lnTo>
                <a:lnTo>
                  <a:pt x="1653" y="100"/>
                </a:lnTo>
                <a:lnTo>
                  <a:pt x="1642" y="103"/>
                </a:lnTo>
                <a:lnTo>
                  <a:pt x="1620" y="110"/>
                </a:lnTo>
                <a:lnTo>
                  <a:pt x="1597" y="118"/>
                </a:lnTo>
                <a:lnTo>
                  <a:pt x="1597" y="118"/>
                </a:lnTo>
                <a:lnTo>
                  <a:pt x="1573" y="126"/>
                </a:lnTo>
                <a:lnTo>
                  <a:pt x="1554" y="135"/>
                </a:lnTo>
                <a:lnTo>
                  <a:pt x="1538" y="145"/>
                </a:lnTo>
                <a:lnTo>
                  <a:pt x="1525" y="154"/>
                </a:lnTo>
                <a:lnTo>
                  <a:pt x="1512" y="165"/>
                </a:lnTo>
                <a:lnTo>
                  <a:pt x="1500" y="177"/>
                </a:lnTo>
                <a:lnTo>
                  <a:pt x="1474" y="202"/>
                </a:lnTo>
                <a:lnTo>
                  <a:pt x="1474" y="202"/>
                </a:lnTo>
                <a:lnTo>
                  <a:pt x="1455" y="220"/>
                </a:lnTo>
                <a:lnTo>
                  <a:pt x="1437" y="238"/>
                </a:lnTo>
                <a:lnTo>
                  <a:pt x="1401" y="276"/>
                </a:lnTo>
                <a:lnTo>
                  <a:pt x="1401" y="276"/>
                </a:lnTo>
                <a:lnTo>
                  <a:pt x="1380" y="295"/>
                </a:lnTo>
                <a:lnTo>
                  <a:pt x="1361" y="312"/>
                </a:lnTo>
                <a:lnTo>
                  <a:pt x="1341" y="329"/>
                </a:lnTo>
                <a:lnTo>
                  <a:pt x="1324" y="346"/>
                </a:lnTo>
                <a:lnTo>
                  <a:pt x="1324" y="346"/>
                </a:lnTo>
                <a:lnTo>
                  <a:pt x="1315" y="356"/>
                </a:lnTo>
                <a:lnTo>
                  <a:pt x="1306" y="366"/>
                </a:lnTo>
                <a:lnTo>
                  <a:pt x="1290" y="388"/>
                </a:lnTo>
                <a:lnTo>
                  <a:pt x="1275" y="408"/>
                </a:lnTo>
                <a:lnTo>
                  <a:pt x="1268" y="418"/>
                </a:lnTo>
                <a:lnTo>
                  <a:pt x="1260" y="426"/>
                </a:lnTo>
                <a:lnTo>
                  <a:pt x="1260" y="426"/>
                </a:lnTo>
                <a:lnTo>
                  <a:pt x="1253" y="433"/>
                </a:lnTo>
                <a:lnTo>
                  <a:pt x="1243" y="439"/>
                </a:lnTo>
                <a:lnTo>
                  <a:pt x="1234" y="444"/>
                </a:lnTo>
                <a:lnTo>
                  <a:pt x="1225" y="451"/>
                </a:lnTo>
                <a:lnTo>
                  <a:pt x="1225" y="451"/>
                </a:lnTo>
                <a:lnTo>
                  <a:pt x="1199" y="476"/>
                </a:lnTo>
                <a:lnTo>
                  <a:pt x="1175" y="501"/>
                </a:lnTo>
                <a:lnTo>
                  <a:pt x="1150" y="527"/>
                </a:lnTo>
                <a:lnTo>
                  <a:pt x="1126" y="554"/>
                </a:lnTo>
                <a:lnTo>
                  <a:pt x="1078" y="608"/>
                </a:lnTo>
                <a:lnTo>
                  <a:pt x="1032" y="661"/>
                </a:lnTo>
                <a:lnTo>
                  <a:pt x="1032" y="661"/>
                </a:lnTo>
                <a:lnTo>
                  <a:pt x="1012" y="683"/>
                </a:lnTo>
                <a:lnTo>
                  <a:pt x="992" y="705"/>
                </a:lnTo>
                <a:lnTo>
                  <a:pt x="950" y="745"/>
                </a:lnTo>
                <a:lnTo>
                  <a:pt x="930" y="766"/>
                </a:lnTo>
                <a:lnTo>
                  <a:pt x="909" y="786"/>
                </a:lnTo>
                <a:lnTo>
                  <a:pt x="890" y="807"/>
                </a:lnTo>
                <a:lnTo>
                  <a:pt x="872" y="829"/>
                </a:lnTo>
                <a:lnTo>
                  <a:pt x="872" y="829"/>
                </a:lnTo>
                <a:lnTo>
                  <a:pt x="894" y="826"/>
                </a:lnTo>
                <a:lnTo>
                  <a:pt x="916" y="826"/>
                </a:lnTo>
                <a:lnTo>
                  <a:pt x="936" y="827"/>
                </a:lnTo>
                <a:lnTo>
                  <a:pt x="956" y="830"/>
                </a:lnTo>
                <a:lnTo>
                  <a:pt x="977" y="834"/>
                </a:lnTo>
                <a:lnTo>
                  <a:pt x="996" y="840"/>
                </a:lnTo>
                <a:lnTo>
                  <a:pt x="1015" y="847"/>
                </a:lnTo>
                <a:lnTo>
                  <a:pt x="1035" y="856"/>
                </a:lnTo>
                <a:lnTo>
                  <a:pt x="1071" y="873"/>
                </a:lnTo>
                <a:lnTo>
                  <a:pt x="1106" y="892"/>
                </a:lnTo>
                <a:lnTo>
                  <a:pt x="1142" y="910"/>
                </a:lnTo>
                <a:lnTo>
                  <a:pt x="1159" y="919"/>
                </a:lnTo>
                <a:lnTo>
                  <a:pt x="1176" y="926"/>
                </a:lnTo>
                <a:lnTo>
                  <a:pt x="1176" y="926"/>
                </a:lnTo>
                <a:lnTo>
                  <a:pt x="1202" y="949"/>
                </a:lnTo>
                <a:lnTo>
                  <a:pt x="1227" y="970"/>
                </a:lnTo>
                <a:lnTo>
                  <a:pt x="1254" y="991"/>
                </a:lnTo>
                <a:lnTo>
                  <a:pt x="1282" y="1011"/>
                </a:lnTo>
                <a:lnTo>
                  <a:pt x="1310" y="1029"/>
                </a:lnTo>
                <a:lnTo>
                  <a:pt x="1339" y="1047"/>
                </a:lnTo>
                <a:lnTo>
                  <a:pt x="1369" y="1064"/>
                </a:lnTo>
                <a:lnTo>
                  <a:pt x="1400" y="1079"/>
                </a:lnTo>
                <a:lnTo>
                  <a:pt x="1432" y="1093"/>
                </a:lnTo>
                <a:lnTo>
                  <a:pt x="1464" y="1106"/>
                </a:lnTo>
                <a:lnTo>
                  <a:pt x="1498" y="1118"/>
                </a:lnTo>
                <a:lnTo>
                  <a:pt x="1533" y="1127"/>
                </a:lnTo>
                <a:lnTo>
                  <a:pt x="1569" y="1135"/>
                </a:lnTo>
                <a:lnTo>
                  <a:pt x="1606" y="1140"/>
                </a:lnTo>
                <a:lnTo>
                  <a:pt x="1645" y="1145"/>
                </a:lnTo>
                <a:lnTo>
                  <a:pt x="1683" y="1147"/>
                </a:lnTo>
                <a:lnTo>
                  <a:pt x="1683" y="1147"/>
                </a:lnTo>
                <a:lnTo>
                  <a:pt x="1687" y="1147"/>
                </a:lnTo>
                <a:lnTo>
                  <a:pt x="1690" y="1149"/>
                </a:lnTo>
                <a:lnTo>
                  <a:pt x="1695" y="1153"/>
                </a:lnTo>
                <a:lnTo>
                  <a:pt x="1701" y="1160"/>
                </a:lnTo>
                <a:lnTo>
                  <a:pt x="1704" y="1163"/>
                </a:lnTo>
                <a:lnTo>
                  <a:pt x="1708" y="1165"/>
                </a:lnTo>
                <a:lnTo>
                  <a:pt x="1708" y="1165"/>
                </a:lnTo>
                <a:lnTo>
                  <a:pt x="1736" y="1139"/>
                </a:lnTo>
                <a:lnTo>
                  <a:pt x="1762" y="1114"/>
                </a:lnTo>
                <a:lnTo>
                  <a:pt x="1786" y="1086"/>
                </a:lnTo>
                <a:lnTo>
                  <a:pt x="1810" y="1056"/>
                </a:lnTo>
                <a:lnTo>
                  <a:pt x="1810" y="1056"/>
                </a:lnTo>
                <a:lnTo>
                  <a:pt x="1821" y="1042"/>
                </a:lnTo>
                <a:lnTo>
                  <a:pt x="1833" y="1027"/>
                </a:lnTo>
                <a:lnTo>
                  <a:pt x="1858" y="997"/>
                </a:lnTo>
                <a:lnTo>
                  <a:pt x="1870" y="982"/>
                </a:lnTo>
                <a:lnTo>
                  <a:pt x="1880" y="966"/>
                </a:lnTo>
                <a:lnTo>
                  <a:pt x="1890" y="949"/>
                </a:lnTo>
                <a:lnTo>
                  <a:pt x="1898" y="931"/>
                </a:lnTo>
                <a:lnTo>
                  <a:pt x="1898" y="931"/>
                </a:lnTo>
                <a:lnTo>
                  <a:pt x="2009" y="804"/>
                </a:lnTo>
                <a:lnTo>
                  <a:pt x="2065" y="741"/>
                </a:lnTo>
                <a:lnTo>
                  <a:pt x="2119" y="677"/>
                </a:lnTo>
                <a:lnTo>
                  <a:pt x="2173" y="612"/>
                </a:lnTo>
                <a:lnTo>
                  <a:pt x="2226" y="545"/>
                </a:lnTo>
                <a:lnTo>
                  <a:pt x="2278" y="478"/>
                </a:lnTo>
                <a:lnTo>
                  <a:pt x="2328" y="409"/>
                </a:lnTo>
                <a:lnTo>
                  <a:pt x="2328" y="409"/>
                </a:lnTo>
                <a:lnTo>
                  <a:pt x="2303" y="411"/>
                </a:lnTo>
                <a:lnTo>
                  <a:pt x="2279" y="413"/>
                </a:lnTo>
                <a:lnTo>
                  <a:pt x="2255" y="413"/>
                </a:lnTo>
                <a:lnTo>
                  <a:pt x="2233" y="413"/>
                </a:lnTo>
                <a:lnTo>
                  <a:pt x="2211" y="411"/>
                </a:lnTo>
                <a:lnTo>
                  <a:pt x="2190" y="407"/>
                </a:lnTo>
                <a:lnTo>
                  <a:pt x="2180" y="404"/>
                </a:lnTo>
                <a:lnTo>
                  <a:pt x="2171" y="401"/>
                </a:lnTo>
                <a:lnTo>
                  <a:pt x="2162" y="396"/>
                </a:lnTo>
                <a:lnTo>
                  <a:pt x="2152" y="391"/>
                </a:lnTo>
                <a:lnTo>
                  <a:pt x="2152" y="391"/>
                </a:lnTo>
                <a:close/>
                <a:moveTo>
                  <a:pt x="1677" y="1326"/>
                </a:moveTo>
                <a:lnTo>
                  <a:pt x="1677" y="1326"/>
                </a:lnTo>
                <a:lnTo>
                  <a:pt x="1722" y="1284"/>
                </a:lnTo>
                <a:lnTo>
                  <a:pt x="1768" y="1241"/>
                </a:lnTo>
                <a:lnTo>
                  <a:pt x="1790" y="1219"/>
                </a:lnTo>
                <a:lnTo>
                  <a:pt x="1812" y="1196"/>
                </a:lnTo>
                <a:lnTo>
                  <a:pt x="1832" y="1174"/>
                </a:lnTo>
                <a:lnTo>
                  <a:pt x="1851" y="1151"/>
                </a:lnTo>
                <a:lnTo>
                  <a:pt x="1851" y="1151"/>
                </a:lnTo>
                <a:lnTo>
                  <a:pt x="1863" y="1134"/>
                </a:lnTo>
                <a:lnTo>
                  <a:pt x="1875" y="1117"/>
                </a:lnTo>
                <a:lnTo>
                  <a:pt x="1883" y="1109"/>
                </a:lnTo>
                <a:lnTo>
                  <a:pt x="1889" y="1103"/>
                </a:lnTo>
                <a:lnTo>
                  <a:pt x="1898" y="1098"/>
                </a:lnTo>
                <a:lnTo>
                  <a:pt x="1908" y="1094"/>
                </a:lnTo>
                <a:lnTo>
                  <a:pt x="1908" y="1094"/>
                </a:lnTo>
                <a:lnTo>
                  <a:pt x="1901" y="1109"/>
                </a:lnTo>
                <a:lnTo>
                  <a:pt x="1892" y="1123"/>
                </a:lnTo>
                <a:lnTo>
                  <a:pt x="1884" y="1137"/>
                </a:lnTo>
                <a:lnTo>
                  <a:pt x="1875" y="1150"/>
                </a:lnTo>
                <a:lnTo>
                  <a:pt x="1855" y="1176"/>
                </a:lnTo>
                <a:lnTo>
                  <a:pt x="1833" y="1200"/>
                </a:lnTo>
                <a:lnTo>
                  <a:pt x="1812" y="1224"/>
                </a:lnTo>
                <a:lnTo>
                  <a:pt x="1789" y="1246"/>
                </a:lnTo>
                <a:lnTo>
                  <a:pt x="1768" y="1269"/>
                </a:lnTo>
                <a:lnTo>
                  <a:pt x="1747" y="1290"/>
                </a:lnTo>
                <a:lnTo>
                  <a:pt x="1747" y="1290"/>
                </a:lnTo>
                <a:lnTo>
                  <a:pt x="1733" y="1305"/>
                </a:lnTo>
                <a:lnTo>
                  <a:pt x="1718" y="1320"/>
                </a:lnTo>
                <a:lnTo>
                  <a:pt x="1711" y="1328"/>
                </a:lnTo>
                <a:lnTo>
                  <a:pt x="1706" y="1336"/>
                </a:lnTo>
                <a:lnTo>
                  <a:pt x="1701" y="1345"/>
                </a:lnTo>
                <a:lnTo>
                  <a:pt x="1697" y="1354"/>
                </a:lnTo>
                <a:lnTo>
                  <a:pt x="1697" y="1354"/>
                </a:lnTo>
                <a:lnTo>
                  <a:pt x="1706" y="1354"/>
                </a:lnTo>
                <a:lnTo>
                  <a:pt x="1713" y="1351"/>
                </a:lnTo>
                <a:lnTo>
                  <a:pt x="1721" y="1348"/>
                </a:lnTo>
                <a:lnTo>
                  <a:pt x="1727" y="1343"/>
                </a:lnTo>
                <a:lnTo>
                  <a:pt x="1739" y="1331"/>
                </a:lnTo>
                <a:lnTo>
                  <a:pt x="1750" y="1319"/>
                </a:lnTo>
                <a:lnTo>
                  <a:pt x="1750" y="1319"/>
                </a:lnTo>
                <a:lnTo>
                  <a:pt x="1779" y="1289"/>
                </a:lnTo>
                <a:lnTo>
                  <a:pt x="1807" y="1259"/>
                </a:lnTo>
                <a:lnTo>
                  <a:pt x="1833" y="1229"/>
                </a:lnTo>
                <a:lnTo>
                  <a:pt x="1859" y="1199"/>
                </a:lnTo>
                <a:lnTo>
                  <a:pt x="1859" y="1199"/>
                </a:lnTo>
                <a:lnTo>
                  <a:pt x="1883" y="1179"/>
                </a:lnTo>
                <a:lnTo>
                  <a:pt x="1905" y="1156"/>
                </a:lnTo>
                <a:lnTo>
                  <a:pt x="1927" y="1133"/>
                </a:lnTo>
                <a:lnTo>
                  <a:pt x="1948" y="1109"/>
                </a:lnTo>
                <a:lnTo>
                  <a:pt x="1968" y="1084"/>
                </a:lnTo>
                <a:lnTo>
                  <a:pt x="1987" y="1058"/>
                </a:lnTo>
                <a:lnTo>
                  <a:pt x="2006" y="1031"/>
                </a:lnTo>
                <a:lnTo>
                  <a:pt x="2023" y="1003"/>
                </a:lnTo>
                <a:lnTo>
                  <a:pt x="2023" y="1003"/>
                </a:lnTo>
                <a:lnTo>
                  <a:pt x="2030" y="1000"/>
                </a:lnTo>
                <a:lnTo>
                  <a:pt x="2037" y="996"/>
                </a:lnTo>
                <a:lnTo>
                  <a:pt x="2043" y="992"/>
                </a:lnTo>
                <a:lnTo>
                  <a:pt x="2048" y="986"/>
                </a:lnTo>
                <a:lnTo>
                  <a:pt x="2058" y="974"/>
                </a:lnTo>
                <a:lnTo>
                  <a:pt x="2068" y="963"/>
                </a:lnTo>
                <a:lnTo>
                  <a:pt x="2076" y="950"/>
                </a:lnTo>
                <a:lnTo>
                  <a:pt x="2086" y="938"/>
                </a:lnTo>
                <a:lnTo>
                  <a:pt x="2091" y="933"/>
                </a:lnTo>
                <a:lnTo>
                  <a:pt x="2097" y="927"/>
                </a:lnTo>
                <a:lnTo>
                  <a:pt x="2103" y="923"/>
                </a:lnTo>
                <a:lnTo>
                  <a:pt x="2111" y="920"/>
                </a:lnTo>
                <a:lnTo>
                  <a:pt x="2111" y="920"/>
                </a:lnTo>
                <a:lnTo>
                  <a:pt x="2123" y="898"/>
                </a:lnTo>
                <a:lnTo>
                  <a:pt x="2136" y="877"/>
                </a:lnTo>
                <a:lnTo>
                  <a:pt x="2150" y="857"/>
                </a:lnTo>
                <a:lnTo>
                  <a:pt x="2165" y="835"/>
                </a:lnTo>
                <a:lnTo>
                  <a:pt x="2195" y="795"/>
                </a:lnTo>
                <a:lnTo>
                  <a:pt x="2227" y="754"/>
                </a:lnTo>
                <a:lnTo>
                  <a:pt x="2259" y="712"/>
                </a:lnTo>
                <a:lnTo>
                  <a:pt x="2290" y="670"/>
                </a:lnTo>
                <a:lnTo>
                  <a:pt x="2305" y="649"/>
                </a:lnTo>
                <a:lnTo>
                  <a:pt x="2319" y="626"/>
                </a:lnTo>
                <a:lnTo>
                  <a:pt x="2332" y="604"/>
                </a:lnTo>
                <a:lnTo>
                  <a:pt x="2345" y="580"/>
                </a:lnTo>
                <a:lnTo>
                  <a:pt x="2345" y="580"/>
                </a:lnTo>
                <a:lnTo>
                  <a:pt x="2339" y="583"/>
                </a:lnTo>
                <a:lnTo>
                  <a:pt x="2333" y="585"/>
                </a:lnTo>
                <a:lnTo>
                  <a:pt x="2328" y="589"/>
                </a:lnTo>
                <a:lnTo>
                  <a:pt x="2323" y="593"/>
                </a:lnTo>
                <a:lnTo>
                  <a:pt x="2313" y="603"/>
                </a:lnTo>
                <a:lnTo>
                  <a:pt x="2303" y="615"/>
                </a:lnTo>
                <a:lnTo>
                  <a:pt x="2294" y="628"/>
                </a:lnTo>
                <a:lnTo>
                  <a:pt x="2284" y="639"/>
                </a:lnTo>
                <a:lnTo>
                  <a:pt x="2273" y="649"/>
                </a:lnTo>
                <a:lnTo>
                  <a:pt x="2267" y="653"/>
                </a:lnTo>
                <a:lnTo>
                  <a:pt x="2262" y="658"/>
                </a:lnTo>
                <a:lnTo>
                  <a:pt x="2262" y="658"/>
                </a:lnTo>
                <a:lnTo>
                  <a:pt x="2263" y="649"/>
                </a:lnTo>
                <a:lnTo>
                  <a:pt x="2266" y="640"/>
                </a:lnTo>
                <a:lnTo>
                  <a:pt x="2269" y="633"/>
                </a:lnTo>
                <a:lnTo>
                  <a:pt x="2273" y="625"/>
                </a:lnTo>
                <a:lnTo>
                  <a:pt x="2284" y="610"/>
                </a:lnTo>
                <a:lnTo>
                  <a:pt x="2296" y="597"/>
                </a:lnTo>
                <a:lnTo>
                  <a:pt x="2308" y="582"/>
                </a:lnTo>
                <a:lnTo>
                  <a:pt x="2319" y="568"/>
                </a:lnTo>
                <a:lnTo>
                  <a:pt x="2330" y="552"/>
                </a:lnTo>
                <a:lnTo>
                  <a:pt x="2334" y="543"/>
                </a:lnTo>
                <a:lnTo>
                  <a:pt x="2339" y="534"/>
                </a:lnTo>
                <a:lnTo>
                  <a:pt x="2339" y="534"/>
                </a:lnTo>
                <a:lnTo>
                  <a:pt x="2333" y="533"/>
                </a:lnTo>
                <a:lnTo>
                  <a:pt x="2329" y="533"/>
                </a:lnTo>
                <a:lnTo>
                  <a:pt x="2325" y="534"/>
                </a:lnTo>
                <a:lnTo>
                  <a:pt x="2320" y="537"/>
                </a:lnTo>
                <a:lnTo>
                  <a:pt x="2313" y="541"/>
                </a:lnTo>
                <a:lnTo>
                  <a:pt x="2307" y="545"/>
                </a:lnTo>
                <a:lnTo>
                  <a:pt x="2307" y="545"/>
                </a:lnTo>
                <a:lnTo>
                  <a:pt x="2296" y="555"/>
                </a:lnTo>
                <a:lnTo>
                  <a:pt x="2286" y="564"/>
                </a:lnTo>
                <a:lnTo>
                  <a:pt x="2277" y="575"/>
                </a:lnTo>
                <a:lnTo>
                  <a:pt x="2267" y="587"/>
                </a:lnTo>
                <a:lnTo>
                  <a:pt x="2249" y="610"/>
                </a:lnTo>
                <a:lnTo>
                  <a:pt x="2232" y="635"/>
                </a:lnTo>
                <a:lnTo>
                  <a:pt x="2213" y="660"/>
                </a:lnTo>
                <a:lnTo>
                  <a:pt x="2193" y="682"/>
                </a:lnTo>
                <a:lnTo>
                  <a:pt x="2183" y="693"/>
                </a:lnTo>
                <a:lnTo>
                  <a:pt x="2173" y="704"/>
                </a:lnTo>
                <a:lnTo>
                  <a:pt x="2161" y="712"/>
                </a:lnTo>
                <a:lnTo>
                  <a:pt x="2149" y="721"/>
                </a:lnTo>
                <a:lnTo>
                  <a:pt x="2149" y="721"/>
                </a:lnTo>
                <a:lnTo>
                  <a:pt x="2158" y="705"/>
                </a:lnTo>
                <a:lnTo>
                  <a:pt x="2166" y="691"/>
                </a:lnTo>
                <a:lnTo>
                  <a:pt x="2175" y="676"/>
                </a:lnTo>
                <a:lnTo>
                  <a:pt x="2186" y="663"/>
                </a:lnTo>
                <a:lnTo>
                  <a:pt x="2206" y="636"/>
                </a:lnTo>
                <a:lnTo>
                  <a:pt x="2227" y="610"/>
                </a:lnTo>
                <a:lnTo>
                  <a:pt x="2249" y="586"/>
                </a:lnTo>
                <a:lnTo>
                  <a:pt x="2270" y="560"/>
                </a:lnTo>
                <a:lnTo>
                  <a:pt x="2290" y="534"/>
                </a:lnTo>
                <a:lnTo>
                  <a:pt x="2301" y="520"/>
                </a:lnTo>
                <a:lnTo>
                  <a:pt x="2310" y="507"/>
                </a:lnTo>
                <a:lnTo>
                  <a:pt x="2310" y="507"/>
                </a:lnTo>
                <a:lnTo>
                  <a:pt x="2318" y="507"/>
                </a:lnTo>
                <a:lnTo>
                  <a:pt x="2322" y="506"/>
                </a:lnTo>
                <a:lnTo>
                  <a:pt x="2324" y="503"/>
                </a:lnTo>
                <a:lnTo>
                  <a:pt x="2324" y="503"/>
                </a:lnTo>
                <a:lnTo>
                  <a:pt x="2330" y="478"/>
                </a:lnTo>
                <a:lnTo>
                  <a:pt x="2333" y="465"/>
                </a:lnTo>
                <a:lnTo>
                  <a:pt x="2334" y="451"/>
                </a:lnTo>
                <a:lnTo>
                  <a:pt x="2334" y="451"/>
                </a:lnTo>
                <a:lnTo>
                  <a:pt x="2326" y="457"/>
                </a:lnTo>
                <a:lnTo>
                  <a:pt x="2319" y="465"/>
                </a:lnTo>
                <a:lnTo>
                  <a:pt x="2313" y="473"/>
                </a:lnTo>
                <a:lnTo>
                  <a:pt x="2308" y="483"/>
                </a:lnTo>
                <a:lnTo>
                  <a:pt x="2301" y="492"/>
                </a:lnTo>
                <a:lnTo>
                  <a:pt x="2295" y="500"/>
                </a:lnTo>
                <a:lnTo>
                  <a:pt x="2287" y="508"/>
                </a:lnTo>
                <a:lnTo>
                  <a:pt x="2279" y="514"/>
                </a:lnTo>
                <a:lnTo>
                  <a:pt x="2279" y="514"/>
                </a:lnTo>
                <a:lnTo>
                  <a:pt x="2272" y="526"/>
                </a:lnTo>
                <a:lnTo>
                  <a:pt x="2265" y="538"/>
                </a:lnTo>
                <a:lnTo>
                  <a:pt x="2257" y="548"/>
                </a:lnTo>
                <a:lnTo>
                  <a:pt x="2249" y="559"/>
                </a:lnTo>
                <a:lnTo>
                  <a:pt x="2232" y="579"/>
                </a:lnTo>
                <a:lnTo>
                  <a:pt x="2213" y="600"/>
                </a:lnTo>
                <a:lnTo>
                  <a:pt x="2195" y="619"/>
                </a:lnTo>
                <a:lnTo>
                  <a:pt x="2178" y="639"/>
                </a:lnTo>
                <a:lnTo>
                  <a:pt x="2171" y="650"/>
                </a:lnTo>
                <a:lnTo>
                  <a:pt x="2163" y="661"/>
                </a:lnTo>
                <a:lnTo>
                  <a:pt x="2156" y="673"/>
                </a:lnTo>
                <a:lnTo>
                  <a:pt x="2149" y="685"/>
                </a:lnTo>
                <a:lnTo>
                  <a:pt x="2149" y="685"/>
                </a:lnTo>
                <a:lnTo>
                  <a:pt x="2118" y="718"/>
                </a:lnTo>
                <a:lnTo>
                  <a:pt x="2089" y="750"/>
                </a:lnTo>
                <a:lnTo>
                  <a:pt x="2060" y="783"/>
                </a:lnTo>
                <a:lnTo>
                  <a:pt x="2031" y="817"/>
                </a:lnTo>
                <a:lnTo>
                  <a:pt x="1976" y="886"/>
                </a:lnTo>
                <a:lnTo>
                  <a:pt x="1920" y="955"/>
                </a:lnTo>
                <a:lnTo>
                  <a:pt x="1864" y="1024"/>
                </a:lnTo>
                <a:lnTo>
                  <a:pt x="1836" y="1058"/>
                </a:lnTo>
                <a:lnTo>
                  <a:pt x="1808" y="1091"/>
                </a:lnTo>
                <a:lnTo>
                  <a:pt x="1778" y="1124"/>
                </a:lnTo>
                <a:lnTo>
                  <a:pt x="1748" y="1156"/>
                </a:lnTo>
                <a:lnTo>
                  <a:pt x="1717" y="1188"/>
                </a:lnTo>
                <a:lnTo>
                  <a:pt x="1683" y="1218"/>
                </a:lnTo>
                <a:lnTo>
                  <a:pt x="1683" y="1218"/>
                </a:lnTo>
                <a:lnTo>
                  <a:pt x="1690" y="1237"/>
                </a:lnTo>
                <a:lnTo>
                  <a:pt x="1691" y="1246"/>
                </a:lnTo>
                <a:lnTo>
                  <a:pt x="1691" y="1250"/>
                </a:lnTo>
                <a:lnTo>
                  <a:pt x="1691" y="1252"/>
                </a:lnTo>
                <a:lnTo>
                  <a:pt x="1691" y="1252"/>
                </a:lnTo>
                <a:lnTo>
                  <a:pt x="1698" y="1248"/>
                </a:lnTo>
                <a:lnTo>
                  <a:pt x="1705" y="1243"/>
                </a:lnTo>
                <a:lnTo>
                  <a:pt x="1719" y="1231"/>
                </a:lnTo>
                <a:lnTo>
                  <a:pt x="1732" y="1220"/>
                </a:lnTo>
                <a:lnTo>
                  <a:pt x="1744" y="1207"/>
                </a:lnTo>
                <a:lnTo>
                  <a:pt x="1756" y="1194"/>
                </a:lnTo>
                <a:lnTo>
                  <a:pt x="1769" y="1183"/>
                </a:lnTo>
                <a:lnTo>
                  <a:pt x="1775" y="1178"/>
                </a:lnTo>
                <a:lnTo>
                  <a:pt x="1782" y="1174"/>
                </a:lnTo>
                <a:lnTo>
                  <a:pt x="1788" y="1170"/>
                </a:lnTo>
                <a:lnTo>
                  <a:pt x="1796" y="1168"/>
                </a:lnTo>
                <a:lnTo>
                  <a:pt x="1796" y="1168"/>
                </a:lnTo>
                <a:lnTo>
                  <a:pt x="1789" y="1179"/>
                </a:lnTo>
                <a:lnTo>
                  <a:pt x="1783" y="1190"/>
                </a:lnTo>
                <a:lnTo>
                  <a:pt x="1767" y="1210"/>
                </a:lnTo>
                <a:lnTo>
                  <a:pt x="1750" y="1229"/>
                </a:lnTo>
                <a:lnTo>
                  <a:pt x="1733" y="1248"/>
                </a:lnTo>
                <a:lnTo>
                  <a:pt x="1715" y="1266"/>
                </a:lnTo>
                <a:lnTo>
                  <a:pt x="1699" y="1285"/>
                </a:lnTo>
                <a:lnTo>
                  <a:pt x="1693" y="1295"/>
                </a:lnTo>
                <a:lnTo>
                  <a:pt x="1687" y="1305"/>
                </a:lnTo>
                <a:lnTo>
                  <a:pt x="1681" y="1315"/>
                </a:lnTo>
                <a:lnTo>
                  <a:pt x="1677" y="1326"/>
                </a:lnTo>
                <a:lnTo>
                  <a:pt x="1677" y="1326"/>
                </a:lnTo>
                <a:close/>
                <a:moveTo>
                  <a:pt x="2345" y="644"/>
                </a:moveTo>
                <a:lnTo>
                  <a:pt x="2345" y="644"/>
                </a:lnTo>
                <a:lnTo>
                  <a:pt x="2309" y="690"/>
                </a:lnTo>
                <a:lnTo>
                  <a:pt x="2271" y="735"/>
                </a:lnTo>
                <a:lnTo>
                  <a:pt x="2254" y="757"/>
                </a:lnTo>
                <a:lnTo>
                  <a:pt x="2238" y="781"/>
                </a:lnTo>
                <a:lnTo>
                  <a:pt x="2224" y="803"/>
                </a:lnTo>
                <a:lnTo>
                  <a:pt x="2212" y="826"/>
                </a:lnTo>
                <a:lnTo>
                  <a:pt x="2212" y="826"/>
                </a:lnTo>
                <a:lnTo>
                  <a:pt x="2201" y="836"/>
                </a:lnTo>
                <a:lnTo>
                  <a:pt x="2190" y="848"/>
                </a:lnTo>
                <a:lnTo>
                  <a:pt x="2179" y="861"/>
                </a:lnTo>
                <a:lnTo>
                  <a:pt x="2169" y="874"/>
                </a:lnTo>
                <a:lnTo>
                  <a:pt x="2160" y="888"/>
                </a:lnTo>
                <a:lnTo>
                  <a:pt x="2151" y="902"/>
                </a:lnTo>
                <a:lnTo>
                  <a:pt x="2135" y="931"/>
                </a:lnTo>
                <a:lnTo>
                  <a:pt x="2135" y="931"/>
                </a:lnTo>
                <a:lnTo>
                  <a:pt x="2103" y="963"/>
                </a:lnTo>
                <a:lnTo>
                  <a:pt x="2072" y="996"/>
                </a:lnTo>
                <a:lnTo>
                  <a:pt x="2042" y="1030"/>
                </a:lnTo>
                <a:lnTo>
                  <a:pt x="2012" y="1064"/>
                </a:lnTo>
                <a:lnTo>
                  <a:pt x="1953" y="1137"/>
                </a:lnTo>
                <a:lnTo>
                  <a:pt x="1893" y="1210"/>
                </a:lnTo>
                <a:lnTo>
                  <a:pt x="1893" y="1210"/>
                </a:lnTo>
                <a:lnTo>
                  <a:pt x="1884" y="1222"/>
                </a:lnTo>
                <a:lnTo>
                  <a:pt x="1873" y="1233"/>
                </a:lnTo>
                <a:lnTo>
                  <a:pt x="1848" y="1255"/>
                </a:lnTo>
                <a:lnTo>
                  <a:pt x="1823" y="1277"/>
                </a:lnTo>
                <a:lnTo>
                  <a:pt x="1810" y="1290"/>
                </a:lnTo>
                <a:lnTo>
                  <a:pt x="1796" y="1304"/>
                </a:lnTo>
                <a:lnTo>
                  <a:pt x="1796" y="1304"/>
                </a:lnTo>
                <a:lnTo>
                  <a:pt x="1773" y="1329"/>
                </a:lnTo>
                <a:lnTo>
                  <a:pt x="1760" y="1343"/>
                </a:lnTo>
                <a:lnTo>
                  <a:pt x="1747" y="1358"/>
                </a:lnTo>
                <a:lnTo>
                  <a:pt x="1733" y="1371"/>
                </a:lnTo>
                <a:lnTo>
                  <a:pt x="1718" y="1381"/>
                </a:lnTo>
                <a:lnTo>
                  <a:pt x="1711" y="1386"/>
                </a:lnTo>
                <a:lnTo>
                  <a:pt x="1704" y="1389"/>
                </a:lnTo>
                <a:lnTo>
                  <a:pt x="1697" y="1391"/>
                </a:lnTo>
                <a:lnTo>
                  <a:pt x="1691" y="1392"/>
                </a:lnTo>
                <a:lnTo>
                  <a:pt x="1691" y="1392"/>
                </a:lnTo>
                <a:lnTo>
                  <a:pt x="1682" y="1392"/>
                </a:lnTo>
                <a:lnTo>
                  <a:pt x="1674" y="1391"/>
                </a:lnTo>
                <a:lnTo>
                  <a:pt x="1666" y="1388"/>
                </a:lnTo>
                <a:lnTo>
                  <a:pt x="1658" y="1385"/>
                </a:lnTo>
                <a:lnTo>
                  <a:pt x="1643" y="1377"/>
                </a:lnTo>
                <a:lnTo>
                  <a:pt x="1635" y="1374"/>
                </a:lnTo>
                <a:lnTo>
                  <a:pt x="1628" y="1372"/>
                </a:lnTo>
                <a:lnTo>
                  <a:pt x="1628" y="1372"/>
                </a:lnTo>
                <a:lnTo>
                  <a:pt x="1607" y="1367"/>
                </a:lnTo>
                <a:lnTo>
                  <a:pt x="1587" y="1364"/>
                </a:lnTo>
                <a:lnTo>
                  <a:pt x="1567" y="1362"/>
                </a:lnTo>
                <a:lnTo>
                  <a:pt x="1557" y="1360"/>
                </a:lnTo>
                <a:lnTo>
                  <a:pt x="1547" y="1357"/>
                </a:lnTo>
                <a:lnTo>
                  <a:pt x="1547" y="1357"/>
                </a:lnTo>
                <a:lnTo>
                  <a:pt x="1521" y="1349"/>
                </a:lnTo>
                <a:lnTo>
                  <a:pt x="1495" y="1340"/>
                </a:lnTo>
                <a:lnTo>
                  <a:pt x="1469" y="1330"/>
                </a:lnTo>
                <a:lnTo>
                  <a:pt x="1444" y="1319"/>
                </a:lnTo>
                <a:lnTo>
                  <a:pt x="1394" y="1297"/>
                </a:lnTo>
                <a:lnTo>
                  <a:pt x="1345" y="1272"/>
                </a:lnTo>
                <a:lnTo>
                  <a:pt x="1296" y="1248"/>
                </a:lnTo>
                <a:lnTo>
                  <a:pt x="1247" y="1224"/>
                </a:lnTo>
                <a:lnTo>
                  <a:pt x="1197" y="1201"/>
                </a:lnTo>
                <a:lnTo>
                  <a:pt x="1173" y="1192"/>
                </a:lnTo>
                <a:lnTo>
                  <a:pt x="1148" y="1182"/>
                </a:lnTo>
                <a:lnTo>
                  <a:pt x="1148" y="1182"/>
                </a:lnTo>
                <a:lnTo>
                  <a:pt x="1147" y="1186"/>
                </a:lnTo>
                <a:lnTo>
                  <a:pt x="1146" y="1191"/>
                </a:lnTo>
                <a:lnTo>
                  <a:pt x="1145" y="1201"/>
                </a:lnTo>
                <a:lnTo>
                  <a:pt x="1144" y="1212"/>
                </a:lnTo>
                <a:lnTo>
                  <a:pt x="1143" y="1216"/>
                </a:lnTo>
                <a:lnTo>
                  <a:pt x="1142" y="1221"/>
                </a:lnTo>
                <a:lnTo>
                  <a:pt x="1142" y="1221"/>
                </a:lnTo>
                <a:lnTo>
                  <a:pt x="1169" y="1221"/>
                </a:lnTo>
                <a:lnTo>
                  <a:pt x="1169" y="1221"/>
                </a:lnTo>
                <a:lnTo>
                  <a:pt x="1189" y="1235"/>
                </a:lnTo>
                <a:lnTo>
                  <a:pt x="1209" y="1249"/>
                </a:lnTo>
                <a:lnTo>
                  <a:pt x="1230" y="1261"/>
                </a:lnTo>
                <a:lnTo>
                  <a:pt x="1252" y="1273"/>
                </a:lnTo>
                <a:lnTo>
                  <a:pt x="1274" y="1286"/>
                </a:lnTo>
                <a:lnTo>
                  <a:pt x="1297" y="1297"/>
                </a:lnTo>
                <a:lnTo>
                  <a:pt x="1344" y="1319"/>
                </a:lnTo>
                <a:lnTo>
                  <a:pt x="1344" y="1319"/>
                </a:lnTo>
                <a:lnTo>
                  <a:pt x="1358" y="1325"/>
                </a:lnTo>
                <a:lnTo>
                  <a:pt x="1372" y="1329"/>
                </a:lnTo>
                <a:lnTo>
                  <a:pt x="1400" y="1336"/>
                </a:lnTo>
                <a:lnTo>
                  <a:pt x="1429" y="1345"/>
                </a:lnTo>
                <a:lnTo>
                  <a:pt x="1442" y="1349"/>
                </a:lnTo>
                <a:lnTo>
                  <a:pt x="1456" y="1354"/>
                </a:lnTo>
                <a:lnTo>
                  <a:pt x="1456" y="1354"/>
                </a:lnTo>
                <a:lnTo>
                  <a:pt x="1481" y="1364"/>
                </a:lnTo>
                <a:lnTo>
                  <a:pt x="1507" y="1376"/>
                </a:lnTo>
                <a:lnTo>
                  <a:pt x="1532" y="1388"/>
                </a:lnTo>
                <a:lnTo>
                  <a:pt x="1558" y="1400"/>
                </a:lnTo>
                <a:lnTo>
                  <a:pt x="1558" y="1400"/>
                </a:lnTo>
                <a:lnTo>
                  <a:pt x="1593" y="1413"/>
                </a:lnTo>
                <a:lnTo>
                  <a:pt x="1629" y="1428"/>
                </a:lnTo>
                <a:lnTo>
                  <a:pt x="1663" y="1440"/>
                </a:lnTo>
                <a:lnTo>
                  <a:pt x="1679" y="1445"/>
                </a:lnTo>
                <a:lnTo>
                  <a:pt x="1694" y="1448"/>
                </a:lnTo>
                <a:lnTo>
                  <a:pt x="1694" y="1448"/>
                </a:lnTo>
                <a:lnTo>
                  <a:pt x="1707" y="1441"/>
                </a:lnTo>
                <a:lnTo>
                  <a:pt x="1719" y="1433"/>
                </a:lnTo>
                <a:lnTo>
                  <a:pt x="1729" y="1423"/>
                </a:lnTo>
                <a:lnTo>
                  <a:pt x="1739" y="1412"/>
                </a:lnTo>
                <a:lnTo>
                  <a:pt x="1749" y="1403"/>
                </a:lnTo>
                <a:lnTo>
                  <a:pt x="1759" y="1393"/>
                </a:lnTo>
                <a:lnTo>
                  <a:pt x="1771" y="1385"/>
                </a:lnTo>
                <a:lnTo>
                  <a:pt x="1779" y="1381"/>
                </a:lnTo>
                <a:lnTo>
                  <a:pt x="1785" y="1378"/>
                </a:lnTo>
                <a:lnTo>
                  <a:pt x="1785" y="1378"/>
                </a:lnTo>
                <a:lnTo>
                  <a:pt x="1787" y="1371"/>
                </a:lnTo>
                <a:lnTo>
                  <a:pt x="1790" y="1364"/>
                </a:lnTo>
                <a:lnTo>
                  <a:pt x="1797" y="1352"/>
                </a:lnTo>
                <a:lnTo>
                  <a:pt x="1805" y="1342"/>
                </a:lnTo>
                <a:lnTo>
                  <a:pt x="1814" y="1332"/>
                </a:lnTo>
                <a:lnTo>
                  <a:pt x="1824" y="1322"/>
                </a:lnTo>
                <a:lnTo>
                  <a:pt x="1832" y="1312"/>
                </a:lnTo>
                <a:lnTo>
                  <a:pt x="1840" y="1300"/>
                </a:lnTo>
                <a:lnTo>
                  <a:pt x="1842" y="1295"/>
                </a:lnTo>
                <a:lnTo>
                  <a:pt x="1845" y="1287"/>
                </a:lnTo>
                <a:lnTo>
                  <a:pt x="1845" y="1287"/>
                </a:lnTo>
                <a:lnTo>
                  <a:pt x="1848" y="1288"/>
                </a:lnTo>
                <a:lnTo>
                  <a:pt x="1851" y="1288"/>
                </a:lnTo>
                <a:lnTo>
                  <a:pt x="1855" y="1287"/>
                </a:lnTo>
                <a:lnTo>
                  <a:pt x="1857" y="1286"/>
                </a:lnTo>
                <a:lnTo>
                  <a:pt x="1861" y="1281"/>
                </a:lnTo>
                <a:lnTo>
                  <a:pt x="1865" y="1274"/>
                </a:lnTo>
                <a:lnTo>
                  <a:pt x="1871" y="1268"/>
                </a:lnTo>
                <a:lnTo>
                  <a:pt x="1875" y="1261"/>
                </a:lnTo>
                <a:lnTo>
                  <a:pt x="1878" y="1259"/>
                </a:lnTo>
                <a:lnTo>
                  <a:pt x="1881" y="1257"/>
                </a:lnTo>
                <a:lnTo>
                  <a:pt x="1886" y="1256"/>
                </a:lnTo>
                <a:lnTo>
                  <a:pt x="1890" y="1256"/>
                </a:lnTo>
                <a:lnTo>
                  <a:pt x="1890" y="1256"/>
                </a:lnTo>
                <a:lnTo>
                  <a:pt x="1898" y="1244"/>
                </a:lnTo>
                <a:lnTo>
                  <a:pt x="1905" y="1234"/>
                </a:lnTo>
                <a:lnTo>
                  <a:pt x="1922" y="1214"/>
                </a:lnTo>
                <a:lnTo>
                  <a:pt x="1938" y="1194"/>
                </a:lnTo>
                <a:lnTo>
                  <a:pt x="1947" y="1183"/>
                </a:lnTo>
                <a:lnTo>
                  <a:pt x="1953" y="1171"/>
                </a:lnTo>
                <a:lnTo>
                  <a:pt x="1953" y="1171"/>
                </a:lnTo>
                <a:lnTo>
                  <a:pt x="1967" y="1162"/>
                </a:lnTo>
                <a:lnTo>
                  <a:pt x="1979" y="1151"/>
                </a:lnTo>
                <a:lnTo>
                  <a:pt x="1991" y="1140"/>
                </a:lnTo>
                <a:lnTo>
                  <a:pt x="2002" y="1129"/>
                </a:lnTo>
                <a:lnTo>
                  <a:pt x="2013" y="1116"/>
                </a:lnTo>
                <a:lnTo>
                  <a:pt x="2024" y="1103"/>
                </a:lnTo>
                <a:lnTo>
                  <a:pt x="2043" y="1076"/>
                </a:lnTo>
                <a:lnTo>
                  <a:pt x="2081" y="1022"/>
                </a:lnTo>
                <a:lnTo>
                  <a:pt x="2100" y="995"/>
                </a:lnTo>
                <a:lnTo>
                  <a:pt x="2121" y="969"/>
                </a:lnTo>
                <a:lnTo>
                  <a:pt x="2121" y="969"/>
                </a:lnTo>
                <a:lnTo>
                  <a:pt x="2133" y="955"/>
                </a:lnTo>
                <a:lnTo>
                  <a:pt x="2147" y="943"/>
                </a:lnTo>
                <a:lnTo>
                  <a:pt x="2174" y="918"/>
                </a:lnTo>
                <a:lnTo>
                  <a:pt x="2187" y="905"/>
                </a:lnTo>
                <a:lnTo>
                  <a:pt x="2198" y="891"/>
                </a:lnTo>
                <a:lnTo>
                  <a:pt x="2208" y="876"/>
                </a:lnTo>
                <a:lnTo>
                  <a:pt x="2212" y="868"/>
                </a:lnTo>
                <a:lnTo>
                  <a:pt x="2216" y="860"/>
                </a:lnTo>
                <a:lnTo>
                  <a:pt x="2216" y="860"/>
                </a:lnTo>
                <a:lnTo>
                  <a:pt x="2229" y="848"/>
                </a:lnTo>
                <a:lnTo>
                  <a:pt x="2242" y="835"/>
                </a:lnTo>
                <a:lnTo>
                  <a:pt x="2254" y="821"/>
                </a:lnTo>
                <a:lnTo>
                  <a:pt x="2266" y="807"/>
                </a:lnTo>
                <a:lnTo>
                  <a:pt x="2289" y="776"/>
                </a:lnTo>
                <a:lnTo>
                  <a:pt x="2314" y="745"/>
                </a:lnTo>
                <a:lnTo>
                  <a:pt x="2314" y="745"/>
                </a:lnTo>
                <a:lnTo>
                  <a:pt x="2335" y="718"/>
                </a:lnTo>
                <a:lnTo>
                  <a:pt x="2355" y="692"/>
                </a:lnTo>
                <a:lnTo>
                  <a:pt x="2387" y="644"/>
                </a:lnTo>
                <a:lnTo>
                  <a:pt x="2387" y="644"/>
                </a:lnTo>
                <a:lnTo>
                  <a:pt x="2401" y="624"/>
                </a:lnTo>
                <a:lnTo>
                  <a:pt x="2407" y="616"/>
                </a:lnTo>
                <a:lnTo>
                  <a:pt x="2411" y="607"/>
                </a:lnTo>
                <a:lnTo>
                  <a:pt x="2414" y="599"/>
                </a:lnTo>
                <a:lnTo>
                  <a:pt x="2414" y="593"/>
                </a:lnTo>
                <a:lnTo>
                  <a:pt x="2414" y="589"/>
                </a:lnTo>
                <a:lnTo>
                  <a:pt x="2411" y="585"/>
                </a:lnTo>
                <a:lnTo>
                  <a:pt x="2409" y="579"/>
                </a:lnTo>
                <a:lnTo>
                  <a:pt x="2406" y="575"/>
                </a:lnTo>
                <a:lnTo>
                  <a:pt x="2401" y="570"/>
                </a:lnTo>
                <a:lnTo>
                  <a:pt x="2401" y="570"/>
                </a:lnTo>
                <a:lnTo>
                  <a:pt x="2398" y="571"/>
                </a:lnTo>
                <a:lnTo>
                  <a:pt x="2393" y="571"/>
                </a:lnTo>
                <a:lnTo>
                  <a:pt x="2386" y="569"/>
                </a:lnTo>
                <a:lnTo>
                  <a:pt x="2379" y="568"/>
                </a:lnTo>
                <a:lnTo>
                  <a:pt x="2377" y="569"/>
                </a:lnTo>
                <a:lnTo>
                  <a:pt x="2376" y="570"/>
                </a:lnTo>
                <a:lnTo>
                  <a:pt x="2376" y="570"/>
                </a:lnTo>
                <a:lnTo>
                  <a:pt x="2379" y="573"/>
                </a:lnTo>
                <a:lnTo>
                  <a:pt x="2381" y="577"/>
                </a:lnTo>
                <a:lnTo>
                  <a:pt x="2383" y="582"/>
                </a:lnTo>
                <a:lnTo>
                  <a:pt x="2383" y="586"/>
                </a:lnTo>
                <a:lnTo>
                  <a:pt x="2381" y="591"/>
                </a:lnTo>
                <a:lnTo>
                  <a:pt x="2379" y="595"/>
                </a:lnTo>
                <a:lnTo>
                  <a:pt x="2374" y="606"/>
                </a:lnTo>
                <a:lnTo>
                  <a:pt x="2368" y="616"/>
                </a:lnTo>
                <a:lnTo>
                  <a:pt x="2359" y="626"/>
                </a:lnTo>
                <a:lnTo>
                  <a:pt x="2345" y="644"/>
                </a:lnTo>
                <a:lnTo>
                  <a:pt x="2345" y="644"/>
                </a:lnTo>
                <a:close/>
                <a:moveTo>
                  <a:pt x="148" y="721"/>
                </a:moveTo>
                <a:lnTo>
                  <a:pt x="148" y="721"/>
                </a:lnTo>
                <a:lnTo>
                  <a:pt x="159" y="724"/>
                </a:lnTo>
                <a:lnTo>
                  <a:pt x="172" y="727"/>
                </a:lnTo>
                <a:lnTo>
                  <a:pt x="197" y="731"/>
                </a:lnTo>
                <a:lnTo>
                  <a:pt x="225" y="735"/>
                </a:lnTo>
                <a:lnTo>
                  <a:pt x="253" y="738"/>
                </a:lnTo>
                <a:lnTo>
                  <a:pt x="280" y="741"/>
                </a:lnTo>
                <a:lnTo>
                  <a:pt x="306" y="745"/>
                </a:lnTo>
                <a:lnTo>
                  <a:pt x="318" y="749"/>
                </a:lnTo>
                <a:lnTo>
                  <a:pt x="330" y="753"/>
                </a:lnTo>
                <a:lnTo>
                  <a:pt x="341" y="757"/>
                </a:lnTo>
                <a:lnTo>
                  <a:pt x="350" y="762"/>
                </a:lnTo>
                <a:lnTo>
                  <a:pt x="350" y="762"/>
                </a:lnTo>
                <a:lnTo>
                  <a:pt x="339" y="765"/>
                </a:lnTo>
                <a:lnTo>
                  <a:pt x="326" y="766"/>
                </a:lnTo>
                <a:lnTo>
                  <a:pt x="314" y="767"/>
                </a:lnTo>
                <a:lnTo>
                  <a:pt x="302" y="767"/>
                </a:lnTo>
                <a:lnTo>
                  <a:pt x="278" y="765"/>
                </a:lnTo>
                <a:lnTo>
                  <a:pt x="252" y="761"/>
                </a:lnTo>
                <a:lnTo>
                  <a:pt x="199" y="753"/>
                </a:lnTo>
                <a:lnTo>
                  <a:pt x="170" y="750"/>
                </a:lnTo>
                <a:lnTo>
                  <a:pt x="140" y="749"/>
                </a:lnTo>
                <a:lnTo>
                  <a:pt x="140" y="749"/>
                </a:lnTo>
                <a:lnTo>
                  <a:pt x="140" y="753"/>
                </a:lnTo>
                <a:lnTo>
                  <a:pt x="140" y="757"/>
                </a:lnTo>
                <a:lnTo>
                  <a:pt x="143" y="760"/>
                </a:lnTo>
                <a:lnTo>
                  <a:pt x="144" y="764"/>
                </a:lnTo>
                <a:lnTo>
                  <a:pt x="149" y="768"/>
                </a:lnTo>
                <a:lnTo>
                  <a:pt x="157" y="771"/>
                </a:lnTo>
                <a:lnTo>
                  <a:pt x="164" y="773"/>
                </a:lnTo>
                <a:lnTo>
                  <a:pt x="172" y="774"/>
                </a:lnTo>
                <a:lnTo>
                  <a:pt x="185" y="776"/>
                </a:lnTo>
                <a:lnTo>
                  <a:pt x="185" y="776"/>
                </a:lnTo>
                <a:lnTo>
                  <a:pt x="259" y="790"/>
                </a:lnTo>
                <a:lnTo>
                  <a:pt x="329" y="802"/>
                </a:lnTo>
                <a:lnTo>
                  <a:pt x="395" y="813"/>
                </a:lnTo>
                <a:lnTo>
                  <a:pt x="427" y="819"/>
                </a:lnTo>
                <a:lnTo>
                  <a:pt x="458" y="826"/>
                </a:lnTo>
                <a:lnTo>
                  <a:pt x="458" y="826"/>
                </a:lnTo>
                <a:lnTo>
                  <a:pt x="485" y="833"/>
                </a:lnTo>
                <a:lnTo>
                  <a:pt x="510" y="842"/>
                </a:lnTo>
                <a:lnTo>
                  <a:pt x="559" y="860"/>
                </a:lnTo>
                <a:lnTo>
                  <a:pt x="585" y="868"/>
                </a:lnTo>
                <a:lnTo>
                  <a:pt x="611" y="875"/>
                </a:lnTo>
                <a:lnTo>
                  <a:pt x="639" y="881"/>
                </a:lnTo>
                <a:lnTo>
                  <a:pt x="653" y="883"/>
                </a:lnTo>
                <a:lnTo>
                  <a:pt x="669" y="885"/>
                </a:lnTo>
                <a:lnTo>
                  <a:pt x="669" y="885"/>
                </a:lnTo>
                <a:lnTo>
                  <a:pt x="670" y="879"/>
                </a:lnTo>
                <a:lnTo>
                  <a:pt x="673" y="875"/>
                </a:lnTo>
                <a:lnTo>
                  <a:pt x="678" y="867"/>
                </a:lnTo>
                <a:lnTo>
                  <a:pt x="684" y="861"/>
                </a:lnTo>
                <a:lnTo>
                  <a:pt x="690" y="853"/>
                </a:lnTo>
                <a:lnTo>
                  <a:pt x="690" y="853"/>
                </a:lnTo>
                <a:lnTo>
                  <a:pt x="683" y="849"/>
                </a:lnTo>
                <a:lnTo>
                  <a:pt x="677" y="846"/>
                </a:lnTo>
                <a:lnTo>
                  <a:pt x="662" y="841"/>
                </a:lnTo>
                <a:lnTo>
                  <a:pt x="647" y="837"/>
                </a:lnTo>
                <a:lnTo>
                  <a:pt x="630" y="834"/>
                </a:lnTo>
                <a:lnTo>
                  <a:pt x="596" y="830"/>
                </a:lnTo>
                <a:lnTo>
                  <a:pt x="577" y="827"/>
                </a:lnTo>
                <a:lnTo>
                  <a:pt x="560" y="821"/>
                </a:lnTo>
                <a:lnTo>
                  <a:pt x="560" y="821"/>
                </a:lnTo>
                <a:lnTo>
                  <a:pt x="571" y="818"/>
                </a:lnTo>
                <a:lnTo>
                  <a:pt x="583" y="815"/>
                </a:lnTo>
                <a:lnTo>
                  <a:pt x="596" y="813"/>
                </a:lnTo>
                <a:lnTo>
                  <a:pt x="611" y="813"/>
                </a:lnTo>
                <a:lnTo>
                  <a:pt x="626" y="813"/>
                </a:lnTo>
                <a:lnTo>
                  <a:pt x="641" y="814"/>
                </a:lnTo>
                <a:lnTo>
                  <a:pt x="654" y="816"/>
                </a:lnTo>
                <a:lnTo>
                  <a:pt x="669" y="818"/>
                </a:lnTo>
                <a:lnTo>
                  <a:pt x="669" y="818"/>
                </a:lnTo>
                <a:lnTo>
                  <a:pt x="678" y="821"/>
                </a:lnTo>
                <a:lnTo>
                  <a:pt x="687" y="825"/>
                </a:lnTo>
                <a:lnTo>
                  <a:pt x="702" y="832"/>
                </a:lnTo>
                <a:lnTo>
                  <a:pt x="709" y="834"/>
                </a:lnTo>
                <a:lnTo>
                  <a:pt x="715" y="835"/>
                </a:lnTo>
                <a:lnTo>
                  <a:pt x="719" y="835"/>
                </a:lnTo>
                <a:lnTo>
                  <a:pt x="722" y="833"/>
                </a:lnTo>
                <a:lnTo>
                  <a:pt x="725" y="832"/>
                </a:lnTo>
                <a:lnTo>
                  <a:pt x="728" y="829"/>
                </a:lnTo>
                <a:lnTo>
                  <a:pt x="728" y="829"/>
                </a:lnTo>
                <a:lnTo>
                  <a:pt x="720" y="821"/>
                </a:lnTo>
                <a:lnTo>
                  <a:pt x="711" y="815"/>
                </a:lnTo>
                <a:lnTo>
                  <a:pt x="692" y="803"/>
                </a:lnTo>
                <a:lnTo>
                  <a:pt x="670" y="792"/>
                </a:lnTo>
                <a:lnTo>
                  <a:pt x="647" y="784"/>
                </a:lnTo>
                <a:lnTo>
                  <a:pt x="623" y="776"/>
                </a:lnTo>
                <a:lnTo>
                  <a:pt x="598" y="770"/>
                </a:lnTo>
                <a:lnTo>
                  <a:pt x="572" y="766"/>
                </a:lnTo>
                <a:lnTo>
                  <a:pt x="546" y="762"/>
                </a:lnTo>
                <a:lnTo>
                  <a:pt x="546" y="762"/>
                </a:lnTo>
                <a:lnTo>
                  <a:pt x="540" y="762"/>
                </a:lnTo>
                <a:lnTo>
                  <a:pt x="533" y="762"/>
                </a:lnTo>
                <a:lnTo>
                  <a:pt x="517" y="764"/>
                </a:lnTo>
                <a:lnTo>
                  <a:pt x="510" y="764"/>
                </a:lnTo>
                <a:lnTo>
                  <a:pt x="503" y="761"/>
                </a:lnTo>
                <a:lnTo>
                  <a:pt x="500" y="760"/>
                </a:lnTo>
                <a:lnTo>
                  <a:pt x="498" y="758"/>
                </a:lnTo>
                <a:lnTo>
                  <a:pt x="496" y="755"/>
                </a:lnTo>
                <a:lnTo>
                  <a:pt x="494" y="752"/>
                </a:lnTo>
                <a:lnTo>
                  <a:pt x="494" y="752"/>
                </a:lnTo>
                <a:lnTo>
                  <a:pt x="514" y="750"/>
                </a:lnTo>
                <a:lnTo>
                  <a:pt x="533" y="749"/>
                </a:lnTo>
                <a:lnTo>
                  <a:pt x="553" y="749"/>
                </a:lnTo>
                <a:lnTo>
                  <a:pt x="571" y="750"/>
                </a:lnTo>
                <a:lnTo>
                  <a:pt x="589" y="752"/>
                </a:lnTo>
                <a:lnTo>
                  <a:pt x="606" y="754"/>
                </a:lnTo>
                <a:lnTo>
                  <a:pt x="623" y="758"/>
                </a:lnTo>
                <a:lnTo>
                  <a:pt x="639" y="762"/>
                </a:lnTo>
                <a:lnTo>
                  <a:pt x="656" y="768"/>
                </a:lnTo>
                <a:lnTo>
                  <a:pt x="672" y="773"/>
                </a:lnTo>
                <a:lnTo>
                  <a:pt x="702" y="785"/>
                </a:lnTo>
                <a:lnTo>
                  <a:pt x="729" y="798"/>
                </a:lnTo>
                <a:lnTo>
                  <a:pt x="756" y="812"/>
                </a:lnTo>
                <a:lnTo>
                  <a:pt x="756" y="812"/>
                </a:lnTo>
                <a:lnTo>
                  <a:pt x="763" y="809"/>
                </a:lnTo>
                <a:lnTo>
                  <a:pt x="769" y="806"/>
                </a:lnTo>
                <a:lnTo>
                  <a:pt x="784" y="804"/>
                </a:lnTo>
                <a:lnTo>
                  <a:pt x="798" y="802"/>
                </a:lnTo>
                <a:lnTo>
                  <a:pt x="802" y="800"/>
                </a:lnTo>
                <a:lnTo>
                  <a:pt x="805" y="798"/>
                </a:lnTo>
                <a:lnTo>
                  <a:pt x="805" y="798"/>
                </a:lnTo>
                <a:lnTo>
                  <a:pt x="804" y="790"/>
                </a:lnTo>
                <a:lnTo>
                  <a:pt x="801" y="785"/>
                </a:lnTo>
                <a:lnTo>
                  <a:pt x="797" y="781"/>
                </a:lnTo>
                <a:lnTo>
                  <a:pt x="794" y="776"/>
                </a:lnTo>
                <a:lnTo>
                  <a:pt x="789" y="772"/>
                </a:lnTo>
                <a:lnTo>
                  <a:pt x="785" y="768"/>
                </a:lnTo>
                <a:lnTo>
                  <a:pt x="782" y="762"/>
                </a:lnTo>
                <a:lnTo>
                  <a:pt x="781" y="755"/>
                </a:lnTo>
                <a:lnTo>
                  <a:pt x="781" y="755"/>
                </a:lnTo>
                <a:lnTo>
                  <a:pt x="764" y="744"/>
                </a:lnTo>
                <a:lnTo>
                  <a:pt x="747" y="735"/>
                </a:lnTo>
                <a:lnTo>
                  <a:pt x="728" y="725"/>
                </a:lnTo>
                <a:lnTo>
                  <a:pt x="710" y="716"/>
                </a:lnTo>
                <a:lnTo>
                  <a:pt x="692" y="709"/>
                </a:lnTo>
                <a:lnTo>
                  <a:pt x="674" y="701"/>
                </a:lnTo>
                <a:lnTo>
                  <a:pt x="654" y="696"/>
                </a:lnTo>
                <a:lnTo>
                  <a:pt x="636" y="690"/>
                </a:lnTo>
                <a:lnTo>
                  <a:pt x="597" y="680"/>
                </a:lnTo>
                <a:lnTo>
                  <a:pt x="557" y="674"/>
                </a:lnTo>
                <a:lnTo>
                  <a:pt x="517" y="667"/>
                </a:lnTo>
                <a:lnTo>
                  <a:pt x="476" y="663"/>
                </a:lnTo>
                <a:lnTo>
                  <a:pt x="435" y="660"/>
                </a:lnTo>
                <a:lnTo>
                  <a:pt x="392" y="658"/>
                </a:lnTo>
                <a:lnTo>
                  <a:pt x="306" y="653"/>
                </a:lnTo>
                <a:lnTo>
                  <a:pt x="263" y="651"/>
                </a:lnTo>
                <a:lnTo>
                  <a:pt x="219" y="649"/>
                </a:lnTo>
                <a:lnTo>
                  <a:pt x="175" y="645"/>
                </a:lnTo>
                <a:lnTo>
                  <a:pt x="130" y="639"/>
                </a:lnTo>
                <a:lnTo>
                  <a:pt x="130" y="639"/>
                </a:lnTo>
                <a:lnTo>
                  <a:pt x="134" y="654"/>
                </a:lnTo>
                <a:lnTo>
                  <a:pt x="136" y="668"/>
                </a:lnTo>
                <a:lnTo>
                  <a:pt x="140" y="692"/>
                </a:lnTo>
                <a:lnTo>
                  <a:pt x="140" y="692"/>
                </a:lnTo>
                <a:lnTo>
                  <a:pt x="142" y="686"/>
                </a:lnTo>
                <a:lnTo>
                  <a:pt x="144" y="683"/>
                </a:lnTo>
                <a:lnTo>
                  <a:pt x="147" y="680"/>
                </a:lnTo>
                <a:lnTo>
                  <a:pt x="151" y="678"/>
                </a:lnTo>
                <a:lnTo>
                  <a:pt x="151" y="678"/>
                </a:lnTo>
                <a:lnTo>
                  <a:pt x="160" y="682"/>
                </a:lnTo>
                <a:lnTo>
                  <a:pt x="169" y="685"/>
                </a:lnTo>
                <a:lnTo>
                  <a:pt x="192" y="691"/>
                </a:lnTo>
                <a:lnTo>
                  <a:pt x="217" y="696"/>
                </a:lnTo>
                <a:lnTo>
                  <a:pt x="242" y="699"/>
                </a:lnTo>
                <a:lnTo>
                  <a:pt x="269" y="704"/>
                </a:lnTo>
                <a:lnTo>
                  <a:pt x="295" y="709"/>
                </a:lnTo>
                <a:lnTo>
                  <a:pt x="319" y="715"/>
                </a:lnTo>
                <a:lnTo>
                  <a:pt x="330" y="720"/>
                </a:lnTo>
                <a:lnTo>
                  <a:pt x="340" y="724"/>
                </a:lnTo>
                <a:lnTo>
                  <a:pt x="340" y="724"/>
                </a:lnTo>
                <a:lnTo>
                  <a:pt x="316" y="724"/>
                </a:lnTo>
                <a:lnTo>
                  <a:pt x="289" y="722"/>
                </a:lnTo>
                <a:lnTo>
                  <a:pt x="263" y="719"/>
                </a:lnTo>
                <a:lnTo>
                  <a:pt x="234" y="715"/>
                </a:lnTo>
                <a:lnTo>
                  <a:pt x="182" y="706"/>
                </a:lnTo>
                <a:lnTo>
                  <a:pt x="144" y="699"/>
                </a:lnTo>
                <a:lnTo>
                  <a:pt x="144" y="699"/>
                </a:lnTo>
                <a:lnTo>
                  <a:pt x="146" y="700"/>
                </a:lnTo>
                <a:lnTo>
                  <a:pt x="148" y="701"/>
                </a:lnTo>
                <a:lnTo>
                  <a:pt x="148" y="705"/>
                </a:lnTo>
                <a:lnTo>
                  <a:pt x="148" y="708"/>
                </a:lnTo>
                <a:lnTo>
                  <a:pt x="147" y="714"/>
                </a:lnTo>
                <a:lnTo>
                  <a:pt x="148" y="721"/>
                </a:lnTo>
                <a:lnTo>
                  <a:pt x="148" y="721"/>
                </a:lnTo>
                <a:close/>
                <a:moveTo>
                  <a:pt x="32" y="798"/>
                </a:moveTo>
                <a:lnTo>
                  <a:pt x="32" y="798"/>
                </a:lnTo>
                <a:lnTo>
                  <a:pt x="66" y="809"/>
                </a:lnTo>
                <a:lnTo>
                  <a:pt x="103" y="818"/>
                </a:lnTo>
                <a:lnTo>
                  <a:pt x="143" y="828"/>
                </a:lnTo>
                <a:lnTo>
                  <a:pt x="185" y="836"/>
                </a:lnTo>
                <a:lnTo>
                  <a:pt x="227" y="844"/>
                </a:lnTo>
                <a:lnTo>
                  <a:pt x="269" y="850"/>
                </a:lnTo>
                <a:lnTo>
                  <a:pt x="308" y="856"/>
                </a:lnTo>
                <a:lnTo>
                  <a:pt x="344" y="860"/>
                </a:lnTo>
                <a:lnTo>
                  <a:pt x="344" y="860"/>
                </a:lnTo>
                <a:lnTo>
                  <a:pt x="375" y="872"/>
                </a:lnTo>
                <a:lnTo>
                  <a:pt x="406" y="880"/>
                </a:lnTo>
                <a:lnTo>
                  <a:pt x="438" y="889"/>
                </a:lnTo>
                <a:lnTo>
                  <a:pt x="471" y="896"/>
                </a:lnTo>
                <a:lnTo>
                  <a:pt x="505" y="902"/>
                </a:lnTo>
                <a:lnTo>
                  <a:pt x="538" y="907"/>
                </a:lnTo>
                <a:lnTo>
                  <a:pt x="606" y="917"/>
                </a:lnTo>
                <a:lnTo>
                  <a:pt x="606" y="917"/>
                </a:lnTo>
                <a:lnTo>
                  <a:pt x="620" y="919"/>
                </a:lnTo>
                <a:lnTo>
                  <a:pt x="635" y="921"/>
                </a:lnTo>
                <a:lnTo>
                  <a:pt x="643" y="921"/>
                </a:lnTo>
                <a:lnTo>
                  <a:pt x="650" y="920"/>
                </a:lnTo>
                <a:lnTo>
                  <a:pt x="657" y="918"/>
                </a:lnTo>
                <a:lnTo>
                  <a:pt x="662" y="912"/>
                </a:lnTo>
                <a:lnTo>
                  <a:pt x="662" y="912"/>
                </a:lnTo>
                <a:lnTo>
                  <a:pt x="653" y="905"/>
                </a:lnTo>
                <a:lnTo>
                  <a:pt x="644" y="900"/>
                </a:lnTo>
                <a:lnTo>
                  <a:pt x="633" y="895"/>
                </a:lnTo>
                <a:lnTo>
                  <a:pt x="622" y="892"/>
                </a:lnTo>
                <a:lnTo>
                  <a:pt x="600" y="889"/>
                </a:lnTo>
                <a:lnTo>
                  <a:pt x="578" y="885"/>
                </a:lnTo>
                <a:lnTo>
                  <a:pt x="578" y="885"/>
                </a:lnTo>
                <a:lnTo>
                  <a:pt x="477" y="861"/>
                </a:lnTo>
                <a:lnTo>
                  <a:pt x="378" y="836"/>
                </a:lnTo>
                <a:lnTo>
                  <a:pt x="328" y="824"/>
                </a:lnTo>
                <a:lnTo>
                  <a:pt x="276" y="812"/>
                </a:lnTo>
                <a:lnTo>
                  <a:pt x="224" y="801"/>
                </a:lnTo>
                <a:lnTo>
                  <a:pt x="168" y="790"/>
                </a:lnTo>
                <a:lnTo>
                  <a:pt x="168" y="790"/>
                </a:lnTo>
                <a:lnTo>
                  <a:pt x="163" y="792"/>
                </a:lnTo>
                <a:lnTo>
                  <a:pt x="157" y="794"/>
                </a:lnTo>
                <a:lnTo>
                  <a:pt x="151" y="794"/>
                </a:lnTo>
                <a:lnTo>
                  <a:pt x="146" y="792"/>
                </a:lnTo>
                <a:lnTo>
                  <a:pt x="134" y="789"/>
                </a:lnTo>
                <a:lnTo>
                  <a:pt x="123" y="787"/>
                </a:lnTo>
                <a:lnTo>
                  <a:pt x="123" y="787"/>
                </a:lnTo>
                <a:lnTo>
                  <a:pt x="119" y="771"/>
                </a:lnTo>
                <a:lnTo>
                  <a:pt x="115" y="758"/>
                </a:lnTo>
                <a:lnTo>
                  <a:pt x="111" y="747"/>
                </a:lnTo>
                <a:lnTo>
                  <a:pt x="105" y="738"/>
                </a:lnTo>
                <a:lnTo>
                  <a:pt x="105" y="738"/>
                </a:lnTo>
                <a:lnTo>
                  <a:pt x="83" y="750"/>
                </a:lnTo>
                <a:lnTo>
                  <a:pt x="71" y="756"/>
                </a:lnTo>
                <a:lnTo>
                  <a:pt x="60" y="762"/>
                </a:lnTo>
                <a:lnTo>
                  <a:pt x="51" y="770"/>
                </a:lnTo>
                <a:lnTo>
                  <a:pt x="42" y="779"/>
                </a:lnTo>
                <a:lnTo>
                  <a:pt x="36" y="787"/>
                </a:lnTo>
                <a:lnTo>
                  <a:pt x="33" y="792"/>
                </a:lnTo>
                <a:lnTo>
                  <a:pt x="32" y="798"/>
                </a:lnTo>
                <a:lnTo>
                  <a:pt x="32" y="798"/>
                </a:lnTo>
                <a:close/>
                <a:moveTo>
                  <a:pt x="893" y="923"/>
                </a:moveTo>
                <a:lnTo>
                  <a:pt x="893" y="923"/>
                </a:lnTo>
                <a:lnTo>
                  <a:pt x="892" y="915"/>
                </a:lnTo>
                <a:lnTo>
                  <a:pt x="890" y="905"/>
                </a:lnTo>
                <a:lnTo>
                  <a:pt x="888" y="897"/>
                </a:lnTo>
                <a:lnTo>
                  <a:pt x="885" y="889"/>
                </a:lnTo>
                <a:lnTo>
                  <a:pt x="880" y="882"/>
                </a:lnTo>
                <a:lnTo>
                  <a:pt x="876" y="875"/>
                </a:lnTo>
                <a:lnTo>
                  <a:pt x="871" y="868"/>
                </a:lnTo>
                <a:lnTo>
                  <a:pt x="865" y="863"/>
                </a:lnTo>
                <a:lnTo>
                  <a:pt x="859" y="858"/>
                </a:lnTo>
                <a:lnTo>
                  <a:pt x="853" y="853"/>
                </a:lnTo>
                <a:lnTo>
                  <a:pt x="846" y="849"/>
                </a:lnTo>
                <a:lnTo>
                  <a:pt x="839" y="846"/>
                </a:lnTo>
                <a:lnTo>
                  <a:pt x="824" y="841"/>
                </a:lnTo>
                <a:lnTo>
                  <a:pt x="808" y="837"/>
                </a:lnTo>
                <a:lnTo>
                  <a:pt x="791" y="836"/>
                </a:lnTo>
                <a:lnTo>
                  <a:pt x="775" y="837"/>
                </a:lnTo>
                <a:lnTo>
                  <a:pt x="759" y="842"/>
                </a:lnTo>
                <a:lnTo>
                  <a:pt x="752" y="845"/>
                </a:lnTo>
                <a:lnTo>
                  <a:pt x="744" y="848"/>
                </a:lnTo>
                <a:lnTo>
                  <a:pt x="738" y="852"/>
                </a:lnTo>
                <a:lnTo>
                  <a:pt x="730" y="857"/>
                </a:lnTo>
                <a:lnTo>
                  <a:pt x="724" y="862"/>
                </a:lnTo>
                <a:lnTo>
                  <a:pt x="719" y="868"/>
                </a:lnTo>
                <a:lnTo>
                  <a:pt x="713" y="875"/>
                </a:lnTo>
                <a:lnTo>
                  <a:pt x="708" y="882"/>
                </a:lnTo>
                <a:lnTo>
                  <a:pt x="704" y="890"/>
                </a:lnTo>
                <a:lnTo>
                  <a:pt x="700" y="898"/>
                </a:lnTo>
                <a:lnTo>
                  <a:pt x="700" y="898"/>
                </a:lnTo>
                <a:lnTo>
                  <a:pt x="709" y="897"/>
                </a:lnTo>
                <a:lnTo>
                  <a:pt x="719" y="895"/>
                </a:lnTo>
                <a:lnTo>
                  <a:pt x="737" y="888"/>
                </a:lnTo>
                <a:lnTo>
                  <a:pt x="755" y="879"/>
                </a:lnTo>
                <a:lnTo>
                  <a:pt x="774" y="871"/>
                </a:lnTo>
                <a:lnTo>
                  <a:pt x="784" y="867"/>
                </a:lnTo>
                <a:lnTo>
                  <a:pt x="794" y="865"/>
                </a:lnTo>
                <a:lnTo>
                  <a:pt x="803" y="863"/>
                </a:lnTo>
                <a:lnTo>
                  <a:pt x="813" y="863"/>
                </a:lnTo>
                <a:lnTo>
                  <a:pt x="824" y="864"/>
                </a:lnTo>
                <a:lnTo>
                  <a:pt x="833" y="866"/>
                </a:lnTo>
                <a:lnTo>
                  <a:pt x="844" y="872"/>
                </a:lnTo>
                <a:lnTo>
                  <a:pt x="855" y="878"/>
                </a:lnTo>
                <a:lnTo>
                  <a:pt x="855" y="878"/>
                </a:lnTo>
                <a:lnTo>
                  <a:pt x="859" y="883"/>
                </a:lnTo>
                <a:lnTo>
                  <a:pt x="862" y="889"/>
                </a:lnTo>
                <a:lnTo>
                  <a:pt x="869" y="901"/>
                </a:lnTo>
                <a:lnTo>
                  <a:pt x="873" y="913"/>
                </a:lnTo>
                <a:lnTo>
                  <a:pt x="875" y="926"/>
                </a:lnTo>
                <a:lnTo>
                  <a:pt x="876" y="939"/>
                </a:lnTo>
                <a:lnTo>
                  <a:pt x="877" y="952"/>
                </a:lnTo>
                <a:lnTo>
                  <a:pt x="879" y="976"/>
                </a:lnTo>
                <a:lnTo>
                  <a:pt x="879" y="976"/>
                </a:lnTo>
                <a:lnTo>
                  <a:pt x="880" y="968"/>
                </a:lnTo>
                <a:lnTo>
                  <a:pt x="882" y="961"/>
                </a:lnTo>
                <a:lnTo>
                  <a:pt x="887" y="948"/>
                </a:lnTo>
                <a:lnTo>
                  <a:pt x="891" y="936"/>
                </a:lnTo>
                <a:lnTo>
                  <a:pt x="892" y="930"/>
                </a:lnTo>
                <a:lnTo>
                  <a:pt x="893" y="923"/>
                </a:lnTo>
                <a:lnTo>
                  <a:pt x="893" y="923"/>
                </a:lnTo>
                <a:close/>
                <a:moveTo>
                  <a:pt x="1435" y="1133"/>
                </a:moveTo>
                <a:lnTo>
                  <a:pt x="1435" y="1133"/>
                </a:lnTo>
                <a:lnTo>
                  <a:pt x="1414" y="1123"/>
                </a:lnTo>
                <a:lnTo>
                  <a:pt x="1391" y="1113"/>
                </a:lnTo>
                <a:lnTo>
                  <a:pt x="1370" y="1100"/>
                </a:lnTo>
                <a:lnTo>
                  <a:pt x="1348" y="1086"/>
                </a:lnTo>
                <a:lnTo>
                  <a:pt x="1327" y="1072"/>
                </a:lnTo>
                <a:lnTo>
                  <a:pt x="1305" y="1057"/>
                </a:lnTo>
                <a:lnTo>
                  <a:pt x="1267" y="1028"/>
                </a:lnTo>
                <a:lnTo>
                  <a:pt x="1267" y="1028"/>
                </a:lnTo>
                <a:lnTo>
                  <a:pt x="1208" y="984"/>
                </a:lnTo>
                <a:lnTo>
                  <a:pt x="1178" y="964"/>
                </a:lnTo>
                <a:lnTo>
                  <a:pt x="1148" y="944"/>
                </a:lnTo>
                <a:lnTo>
                  <a:pt x="1148" y="944"/>
                </a:lnTo>
                <a:lnTo>
                  <a:pt x="1122" y="927"/>
                </a:lnTo>
                <a:lnTo>
                  <a:pt x="1093" y="911"/>
                </a:lnTo>
                <a:lnTo>
                  <a:pt x="1065" y="895"/>
                </a:lnTo>
                <a:lnTo>
                  <a:pt x="1033" y="880"/>
                </a:lnTo>
                <a:lnTo>
                  <a:pt x="1017" y="874"/>
                </a:lnTo>
                <a:lnTo>
                  <a:pt x="1001" y="867"/>
                </a:lnTo>
                <a:lnTo>
                  <a:pt x="985" y="862"/>
                </a:lnTo>
                <a:lnTo>
                  <a:pt x="968" y="858"/>
                </a:lnTo>
                <a:lnTo>
                  <a:pt x="952" y="856"/>
                </a:lnTo>
                <a:lnTo>
                  <a:pt x="936" y="853"/>
                </a:lnTo>
                <a:lnTo>
                  <a:pt x="920" y="852"/>
                </a:lnTo>
                <a:lnTo>
                  <a:pt x="903" y="853"/>
                </a:lnTo>
                <a:lnTo>
                  <a:pt x="903" y="853"/>
                </a:lnTo>
                <a:lnTo>
                  <a:pt x="901" y="853"/>
                </a:lnTo>
                <a:lnTo>
                  <a:pt x="900" y="855"/>
                </a:lnTo>
                <a:lnTo>
                  <a:pt x="900" y="857"/>
                </a:lnTo>
                <a:lnTo>
                  <a:pt x="900" y="857"/>
                </a:lnTo>
                <a:lnTo>
                  <a:pt x="907" y="863"/>
                </a:lnTo>
                <a:lnTo>
                  <a:pt x="916" y="867"/>
                </a:lnTo>
                <a:lnTo>
                  <a:pt x="924" y="872"/>
                </a:lnTo>
                <a:lnTo>
                  <a:pt x="934" y="875"/>
                </a:lnTo>
                <a:lnTo>
                  <a:pt x="954" y="881"/>
                </a:lnTo>
                <a:lnTo>
                  <a:pt x="976" y="886"/>
                </a:lnTo>
                <a:lnTo>
                  <a:pt x="997" y="891"/>
                </a:lnTo>
                <a:lnTo>
                  <a:pt x="1017" y="897"/>
                </a:lnTo>
                <a:lnTo>
                  <a:pt x="1027" y="901"/>
                </a:lnTo>
                <a:lnTo>
                  <a:pt x="1036" y="905"/>
                </a:lnTo>
                <a:lnTo>
                  <a:pt x="1043" y="910"/>
                </a:lnTo>
                <a:lnTo>
                  <a:pt x="1051" y="917"/>
                </a:lnTo>
                <a:lnTo>
                  <a:pt x="1051" y="917"/>
                </a:lnTo>
                <a:lnTo>
                  <a:pt x="1044" y="919"/>
                </a:lnTo>
                <a:lnTo>
                  <a:pt x="1037" y="920"/>
                </a:lnTo>
                <a:lnTo>
                  <a:pt x="1029" y="920"/>
                </a:lnTo>
                <a:lnTo>
                  <a:pt x="1021" y="919"/>
                </a:lnTo>
                <a:lnTo>
                  <a:pt x="1002" y="913"/>
                </a:lnTo>
                <a:lnTo>
                  <a:pt x="984" y="908"/>
                </a:lnTo>
                <a:lnTo>
                  <a:pt x="966" y="903"/>
                </a:lnTo>
                <a:lnTo>
                  <a:pt x="957" y="902"/>
                </a:lnTo>
                <a:lnTo>
                  <a:pt x="949" y="901"/>
                </a:lnTo>
                <a:lnTo>
                  <a:pt x="940" y="902"/>
                </a:lnTo>
                <a:lnTo>
                  <a:pt x="933" y="904"/>
                </a:lnTo>
                <a:lnTo>
                  <a:pt x="926" y="907"/>
                </a:lnTo>
                <a:lnTo>
                  <a:pt x="921" y="912"/>
                </a:lnTo>
                <a:lnTo>
                  <a:pt x="921" y="912"/>
                </a:lnTo>
                <a:lnTo>
                  <a:pt x="976" y="928"/>
                </a:lnTo>
                <a:lnTo>
                  <a:pt x="1002" y="936"/>
                </a:lnTo>
                <a:lnTo>
                  <a:pt x="1027" y="943"/>
                </a:lnTo>
                <a:lnTo>
                  <a:pt x="1052" y="952"/>
                </a:lnTo>
                <a:lnTo>
                  <a:pt x="1075" y="962"/>
                </a:lnTo>
                <a:lnTo>
                  <a:pt x="1098" y="973"/>
                </a:lnTo>
                <a:lnTo>
                  <a:pt x="1120" y="986"/>
                </a:lnTo>
                <a:lnTo>
                  <a:pt x="1120" y="986"/>
                </a:lnTo>
                <a:lnTo>
                  <a:pt x="1134" y="996"/>
                </a:lnTo>
                <a:lnTo>
                  <a:pt x="1147" y="1007"/>
                </a:lnTo>
                <a:lnTo>
                  <a:pt x="1173" y="1029"/>
                </a:lnTo>
                <a:lnTo>
                  <a:pt x="1184" y="1041"/>
                </a:lnTo>
                <a:lnTo>
                  <a:pt x="1197" y="1052"/>
                </a:lnTo>
                <a:lnTo>
                  <a:pt x="1211" y="1061"/>
                </a:lnTo>
                <a:lnTo>
                  <a:pt x="1225" y="1070"/>
                </a:lnTo>
                <a:lnTo>
                  <a:pt x="1225" y="1070"/>
                </a:lnTo>
                <a:lnTo>
                  <a:pt x="1228" y="1076"/>
                </a:lnTo>
                <a:lnTo>
                  <a:pt x="1232" y="1082"/>
                </a:lnTo>
                <a:lnTo>
                  <a:pt x="1239" y="1094"/>
                </a:lnTo>
                <a:lnTo>
                  <a:pt x="1242" y="1100"/>
                </a:lnTo>
                <a:lnTo>
                  <a:pt x="1244" y="1106"/>
                </a:lnTo>
                <a:lnTo>
                  <a:pt x="1244" y="1113"/>
                </a:lnTo>
                <a:lnTo>
                  <a:pt x="1243" y="1119"/>
                </a:lnTo>
                <a:lnTo>
                  <a:pt x="1243" y="1119"/>
                </a:lnTo>
                <a:lnTo>
                  <a:pt x="1234" y="1119"/>
                </a:lnTo>
                <a:lnTo>
                  <a:pt x="1227" y="1117"/>
                </a:lnTo>
                <a:lnTo>
                  <a:pt x="1222" y="1113"/>
                </a:lnTo>
                <a:lnTo>
                  <a:pt x="1218" y="1107"/>
                </a:lnTo>
                <a:lnTo>
                  <a:pt x="1210" y="1097"/>
                </a:lnTo>
                <a:lnTo>
                  <a:pt x="1206" y="1091"/>
                </a:lnTo>
                <a:lnTo>
                  <a:pt x="1200" y="1088"/>
                </a:lnTo>
                <a:lnTo>
                  <a:pt x="1200" y="1088"/>
                </a:lnTo>
                <a:lnTo>
                  <a:pt x="1188" y="1103"/>
                </a:lnTo>
                <a:lnTo>
                  <a:pt x="1174" y="1120"/>
                </a:lnTo>
                <a:lnTo>
                  <a:pt x="1167" y="1130"/>
                </a:lnTo>
                <a:lnTo>
                  <a:pt x="1162" y="1139"/>
                </a:lnTo>
                <a:lnTo>
                  <a:pt x="1160" y="1148"/>
                </a:lnTo>
                <a:lnTo>
                  <a:pt x="1159" y="1153"/>
                </a:lnTo>
                <a:lnTo>
                  <a:pt x="1159" y="1158"/>
                </a:lnTo>
                <a:lnTo>
                  <a:pt x="1159" y="1158"/>
                </a:lnTo>
                <a:lnTo>
                  <a:pt x="1163" y="1158"/>
                </a:lnTo>
                <a:lnTo>
                  <a:pt x="1166" y="1158"/>
                </a:lnTo>
                <a:lnTo>
                  <a:pt x="1174" y="1160"/>
                </a:lnTo>
                <a:lnTo>
                  <a:pt x="1181" y="1164"/>
                </a:lnTo>
                <a:lnTo>
                  <a:pt x="1190" y="1168"/>
                </a:lnTo>
                <a:lnTo>
                  <a:pt x="1197" y="1174"/>
                </a:lnTo>
                <a:lnTo>
                  <a:pt x="1206" y="1178"/>
                </a:lnTo>
                <a:lnTo>
                  <a:pt x="1215" y="1181"/>
                </a:lnTo>
                <a:lnTo>
                  <a:pt x="1225" y="1182"/>
                </a:lnTo>
                <a:lnTo>
                  <a:pt x="1225" y="1182"/>
                </a:lnTo>
                <a:lnTo>
                  <a:pt x="1315" y="1228"/>
                </a:lnTo>
                <a:lnTo>
                  <a:pt x="1362" y="1251"/>
                </a:lnTo>
                <a:lnTo>
                  <a:pt x="1409" y="1273"/>
                </a:lnTo>
                <a:lnTo>
                  <a:pt x="1459" y="1295"/>
                </a:lnTo>
                <a:lnTo>
                  <a:pt x="1483" y="1304"/>
                </a:lnTo>
                <a:lnTo>
                  <a:pt x="1509" y="1314"/>
                </a:lnTo>
                <a:lnTo>
                  <a:pt x="1533" y="1322"/>
                </a:lnTo>
                <a:lnTo>
                  <a:pt x="1559" y="1330"/>
                </a:lnTo>
                <a:lnTo>
                  <a:pt x="1585" y="1337"/>
                </a:lnTo>
                <a:lnTo>
                  <a:pt x="1611" y="1343"/>
                </a:lnTo>
                <a:lnTo>
                  <a:pt x="1611" y="1343"/>
                </a:lnTo>
                <a:lnTo>
                  <a:pt x="1620" y="1346"/>
                </a:lnTo>
                <a:lnTo>
                  <a:pt x="1629" y="1347"/>
                </a:lnTo>
                <a:lnTo>
                  <a:pt x="1633" y="1347"/>
                </a:lnTo>
                <a:lnTo>
                  <a:pt x="1636" y="1347"/>
                </a:lnTo>
                <a:lnTo>
                  <a:pt x="1639" y="1346"/>
                </a:lnTo>
                <a:lnTo>
                  <a:pt x="1642" y="1343"/>
                </a:lnTo>
                <a:lnTo>
                  <a:pt x="1642" y="1343"/>
                </a:lnTo>
                <a:lnTo>
                  <a:pt x="1637" y="1339"/>
                </a:lnTo>
                <a:lnTo>
                  <a:pt x="1633" y="1334"/>
                </a:lnTo>
                <a:lnTo>
                  <a:pt x="1623" y="1327"/>
                </a:lnTo>
                <a:lnTo>
                  <a:pt x="1612" y="1321"/>
                </a:lnTo>
                <a:lnTo>
                  <a:pt x="1600" y="1317"/>
                </a:lnTo>
                <a:lnTo>
                  <a:pt x="1575" y="1312"/>
                </a:lnTo>
                <a:lnTo>
                  <a:pt x="1562" y="1309"/>
                </a:lnTo>
                <a:lnTo>
                  <a:pt x="1551" y="1304"/>
                </a:lnTo>
                <a:lnTo>
                  <a:pt x="1551" y="1304"/>
                </a:lnTo>
                <a:lnTo>
                  <a:pt x="1526" y="1296"/>
                </a:lnTo>
                <a:lnTo>
                  <a:pt x="1501" y="1286"/>
                </a:lnTo>
                <a:lnTo>
                  <a:pt x="1478" y="1276"/>
                </a:lnTo>
                <a:lnTo>
                  <a:pt x="1454" y="1266"/>
                </a:lnTo>
                <a:lnTo>
                  <a:pt x="1410" y="1244"/>
                </a:lnTo>
                <a:lnTo>
                  <a:pt x="1369" y="1221"/>
                </a:lnTo>
                <a:lnTo>
                  <a:pt x="1369" y="1221"/>
                </a:lnTo>
                <a:lnTo>
                  <a:pt x="1346" y="1209"/>
                </a:lnTo>
                <a:lnTo>
                  <a:pt x="1335" y="1203"/>
                </a:lnTo>
                <a:lnTo>
                  <a:pt x="1325" y="1196"/>
                </a:lnTo>
                <a:lnTo>
                  <a:pt x="1314" y="1190"/>
                </a:lnTo>
                <a:lnTo>
                  <a:pt x="1304" y="1181"/>
                </a:lnTo>
                <a:lnTo>
                  <a:pt x="1297" y="1173"/>
                </a:lnTo>
                <a:lnTo>
                  <a:pt x="1295" y="1167"/>
                </a:lnTo>
                <a:lnTo>
                  <a:pt x="1291" y="1161"/>
                </a:lnTo>
                <a:lnTo>
                  <a:pt x="1291" y="1161"/>
                </a:lnTo>
                <a:lnTo>
                  <a:pt x="1300" y="1163"/>
                </a:lnTo>
                <a:lnTo>
                  <a:pt x="1308" y="1165"/>
                </a:lnTo>
                <a:lnTo>
                  <a:pt x="1323" y="1170"/>
                </a:lnTo>
                <a:lnTo>
                  <a:pt x="1336" y="1178"/>
                </a:lnTo>
                <a:lnTo>
                  <a:pt x="1350" y="1186"/>
                </a:lnTo>
                <a:lnTo>
                  <a:pt x="1376" y="1206"/>
                </a:lnTo>
                <a:lnTo>
                  <a:pt x="1390" y="1215"/>
                </a:lnTo>
                <a:lnTo>
                  <a:pt x="1404" y="1224"/>
                </a:lnTo>
                <a:lnTo>
                  <a:pt x="1404" y="1224"/>
                </a:lnTo>
                <a:lnTo>
                  <a:pt x="1433" y="1239"/>
                </a:lnTo>
                <a:lnTo>
                  <a:pt x="1463" y="1254"/>
                </a:lnTo>
                <a:lnTo>
                  <a:pt x="1494" y="1266"/>
                </a:lnTo>
                <a:lnTo>
                  <a:pt x="1526" y="1277"/>
                </a:lnTo>
                <a:lnTo>
                  <a:pt x="1558" y="1286"/>
                </a:lnTo>
                <a:lnTo>
                  <a:pt x="1591" y="1294"/>
                </a:lnTo>
                <a:lnTo>
                  <a:pt x="1626" y="1299"/>
                </a:lnTo>
                <a:lnTo>
                  <a:pt x="1659" y="1301"/>
                </a:lnTo>
                <a:lnTo>
                  <a:pt x="1659" y="1301"/>
                </a:lnTo>
                <a:lnTo>
                  <a:pt x="1661" y="1295"/>
                </a:lnTo>
                <a:lnTo>
                  <a:pt x="1664" y="1289"/>
                </a:lnTo>
                <a:lnTo>
                  <a:pt x="1667" y="1283"/>
                </a:lnTo>
                <a:lnTo>
                  <a:pt x="1669" y="1276"/>
                </a:lnTo>
                <a:lnTo>
                  <a:pt x="1669" y="1276"/>
                </a:lnTo>
                <a:lnTo>
                  <a:pt x="1662" y="1274"/>
                </a:lnTo>
                <a:lnTo>
                  <a:pt x="1653" y="1272"/>
                </a:lnTo>
                <a:lnTo>
                  <a:pt x="1637" y="1266"/>
                </a:lnTo>
                <a:lnTo>
                  <a:pt x="1621" y="1258"/>
                </a:lnTo>
                <a:lnTo>
                  <a:pt x="1603" y="1252"/>
                </a:lnTo>
                <a:lnTo>
                  <a:pt x="1603" y="1252"/>
                </a:lnTo>
                <a:lnTo>
                  <a:pt x="1593" y="1251"/>
                </a:lnTo>
                <a:lnTo>
                  <a:pt x="1584" y="1249"/>
                </a:lnTo>
                <a:lnTo>
                  <a:pt x="1563" y="1246"/>
                </a:lnTo>
                <a:lnTo>
                  <a:pt x="1554" y="1244"/>
                </a:lnTo>
                <a:lnTo>
                  <a:pt x="1545" y="1241"/>
                </a:lnTo>
                <a:lnTo>
                  <a:pt x="1542" y="1238"/>
                </a:lnTo>
                <a:lnTo>
                  <a:pt x="1539" y="1236"/>
                </a:lnTo>
                <a:lnTo>
                  <a:pt x="1536" y="1231"/>
                </a:lnTo>
                <a:lnTo>
                  <a:pt x="1533" y="1228"/>
                </a:lnTo>
                <a:lnTo>
                  <a:pt x="1533" y="1228"/>
                </a:lnTo>
                <a:lnTo>
                  <a:pt x="1551" y="1227"/>
                </a:lnTo>
                <a:lnTo>
                  <a:pt x="1567" y="1228"/>
                </a:lnTo>
                <a:lnTo>
                  <a:pt x="1582" y="1229"/>
                </a:lnTo>
                <a:lnTo>
                  <a:pt x="1597" y="1230"/>
                </a:lnTo>
                <a:lnTo>
                  <a:pt x="1624" y="1236"/>
                </a:lnTo>
                <a:lnTo>
                  <a:pt x="1652" y="1242"/>
                </a:lnTo>
                <a:lnTo>
                  <a:pt x="1652" y="1242"/>
                </a:lnTo>
                <a:lnTo>
                  <a:pt x="1654" y="1231"/>
                </a:lnTo>
                <a:lnTo>
                  <a:pt x="1657" y="1223"/>
                </a:lnTo>
                <a:lnTo>
                  <a:pt x="1658" y="1208"/>
                </a:lnTo>
                <a:lnTo>
                  <a:pt x="1659" y="1193"/>
                </a:lnTo>
                <a:lnTo>
                  <a:pt x="1660" y="1186"/>
                </a:lnTo>
                <a:lnTo>
                  <a:pt x="1663" y="1179"/>
                </a:lnTo>
                <a:lnTo>
                  <a:pt x="1663" y="1179"/>
                </a:lnTo>
                <a:lnTo>
                  <a:pt x="1647" y="1175"/>
                </a:lnTo>
                <a:lnTo>
                  <a:pt x="1632" y="1170"/>
                </a:lnTo>
                <a:lnTo>
                  <a:pt x="1603" y="1165"/>
                </a:lnTo>
                <a:lnTo>
                  <a:pt x="1574" y="1161"/>
                </a:lnTo>
                <a:lnTo>
                  <a:pt x="1545" y="1158"/>
                </a:lnTo>
                <a:lnTo>
                  <a:pt x="1517" y="1154"/>
                </a:lnTo>
                <a:lnTo>
                  <a:pt x="1491" y="1149"/>
                </a:lnTo>
                <a:lnTo>
                  <a:pt x="1463" y="1143"/>
                </a:lnTo>
                <a:lnTo>
                  <a:pt x="1449" y="1138"/>
                </a:lnTo>
                <a:lnTo>
                  <a:pt x="1435" y="1133"/>
                </a:lnTo>
                <a:lnTo>
                  <a:pt x="1435" y="1133"/>
                </a:lnTo>
                <a:close/>
                <a:moveTo>
                  <a:pt x="841" y="1000"/>
                </a:moveTo>
                <a:lnTo>
                  <a:pt x="841" y="1000"/>
                </a:lnTo>
                <a:lnTo>
                  <a:pt x="796" y="986"/>
                </a:lnTo>
                <a:lnTo>
                  <a:pt x="775" y="981"/>
                </a:lnTo>
                <a:lnTo>
                  <a:pt x="756" y="974"/>
                </a:lnTo>
                <a:lnTo>
                  <a:pt x="739" y="967"/>
                </a:lnTo>
                <a:lnTo>
                  <a:pt x="722" y="958"/>
                </a:lnTo>
                <a:lnTo>
                  <a:pt x="706" y="949"/>
                </a:lnTo>
                <a:lnTo>
                  <a:pt x="690" y="937"/>
                </a:lnTo>
                <a:lnTo>
                  <a:pt x="690" y="937"/>
                </a:lnTo>
                <a:lnTo>
                  <a:pt x="693" y="948"/>
                </a:lnTo>
                <a:lnTo>
                  <a:pt x="698" y="958"/>
                </a:lnTo>
                <a:lnTo>
                  <a:pt x="704" y="967"/>
                </a:lnTo>
                <a:lnTo>
                  <a:pt x="711" y="976"/>
                </a:lnTo>
                <a:lnTo>
                  <a:pt x="720" y="983"/>
                </a:lnTo>
                <a:lnTo>
                  <a:pt x="729" y="989"/>
                </a:lnTo>
                <a:lnTo>
                  <a:pt x="740" y="995"/>
                </a:lnTo>
                <a:lnTo>
                  <a:pt x="751" y="999"/>
                </a:lnTo>
                <a:lnTo>
                  <a:pt x="762" y="1002"/>
                </a:lnTo>
                <a:lnTo>
                  <a:pt x="773" y="1006"/>
                </a:lnTo>
                <a:lnTo>
                  <a:pt x="785" y="1007"/>
                </a:lnTo>
                <a:lnTo>
                  <a:pt x="797" y="1008"/>
                </a:lnTo>
                <a:lnTo>
                  <a:pt x="809" y="1008"/>
                </a:lnTo>
                <a:lnTo>
                  <a:pt x="819" y="1006"/>
                </a:lnTo>
                <a:lnTo>
                  <a:pt x="830" y="1003"/>
                </a:lnTo>
                <a:lnTo>
                  <a:pt x="841" y="1000"/>
                </a:lnTo>
                <a:lnTo>
                  <a:pt x="841" y="1000"/>
                </a:lnTo>
                <a:close/>
                <a:moveTo>
                  <a:pt x="903" y="997"/>
                </a:moveTo>
                <a:lnTo>
                  <a:pt x="903" y="997"/>
                </a:lnTo>
                <a:lnTo>
                  <a:pt x="912" y="1007"/>
                </a:lnTo>
                <a:lnTo>
                  <a:pt x="922" y="1016"/>
                </a:lnTo>
                <a:lnTo>
                  <a:pt x="933" y="1025"/>
                </a:lnTo>
                <a:lnTo>
                  <a:pt x="944" y="1033"/>
                </a:lnTo>
                <a:lnTo>
                  <a:pt x="966" y="1049"/>
                </a:lnTo>
                <a:lnTo>
                  <a:pt x="977" y="1058"/>
                </a:lnTo>
                <a:lnTo>
                  <a:pt x="987" y="1067"/>
                </a:lnTo>
                <a:lnTo>
                  <a:pt x="987" y="1067"/>
                </a:lnTo>
                <a:lnTo>
                  <a:pt x="1031" y="1028"/>
                </a:lnTo>
                <a:lnTo>
                  <a:pt x="1075" y="989"/>
                </a:lnTo>
                <a:lnTo>
                  <a:pt x="1075" y="989"/>
                </a:lnTo>
                <a:lnTo>
                  <a:pt x="1056" y="981"/>
                </a:lnTo>
                <a:lnTo>
                  <a:pt x="1032" y="971"/>
                </a:lnTo>
                <a:lnTo>
                  <a:pt x="1006" y="962"/>
                </a:lnTo>
                <a:lnTo>
                  <a:pt x="992" y="957"/>
                </a:lnTo>
                <a:lnTo>
                  <a:pt x="978" y="954"/>
                </a:lnTo>
                <a:lnTo>
                  <a:pt x="964" y="953"/>
                </a:lnTo>
                <a:lnTo>
                  <a:pt x="951" y="952"/>
                </a:lnTo>
                <a:lnTo>
                  <a:pt x="939" y="954"/>
                </a:lnTo>
                <a:lnTo>
                  <a:pt x="929" y="957"/>
                </a:lnTo>
                <a:lnTo>
                  <a:pt x="924" y="959"/>
                </a:lnTo>
                <a:lnTo>
                  <a:pt x="920" y="963"/>
                </a:lnTo>
                <a:lnTo>
                  <a:pt x="916" y="967"/>
                </a:lnTo>
                <a:lnTo>
                  <a:pt x="912" y="971"/>
                </a:lnTo>
                <a:lnTo>
                  <a:pt x="909" y="977"/>
                </a:lnTo>
                <a:lnTo>
                  <a:pt x="907" y="982"/>
                </a:lnTo>
                <a:lnTo>
                  <a:pt x="905" y="989"/>
                </a:lnTo>
                <a:lnTo>
                  <a:pt x="903" y="997"/>
                </a:lnTo>
                <a:lnTo>
                  <a:pt x="903" y="997"/>
                </a:lnTo>
                <a:close/>
                <a:moveTo>
                  <a:pt x="998" y="1147"/>
                </a:moveTo>
                <a:lnTo>
                  <a:pt x="998" y="1147"/>
                </a:lnTo>
                <a:lnTo>
                  <a:pt x="990" y="1156"/>
                </a:lnTo>
                <a:lnTo>
                  <a:pt x="982" y="1167"/>
                </a:lnTo>
                <a:lnTo>
                  <a:pt x="976" y="1179"/>
                </a:lnTo>
                <a:lnTo>
                  <a:pt x="970" y="1192"/>
                </a:lnTo>
                <a:lnTo>
                  <a:pt x="967" y="1206"/>
                </a:lnTo>
                <a:lnTo>
                  <a:pt x="965" y="1220"/>
                </a:lnTo>
                <a:lnTo>
                  <a:pt x="965" y="1227"/>
                </a:lnTo>
                <a:lnTo>
                  <a:pt x="966" y="1235"/>
                </a:lnTo>
                <a:lnTo>
                  <a:pt x="967" y="1241"/>
                </a:lnTo>
                <a:lnTo>
                  <a:pt x="970" y="1249"/>
                </a:lnTo>
                <a:lnTo>
                  <a:pt x="970" y="1249"/>
                </a:lnTo>
                <a:lnTo>
                  <a:pt x="980" y="1239"/>
                </a:lnTo>
                <a:lnTo>
                  <a:pt x="990" y="1229"/>
                </a:lnTo>
                <a:lnTo>
                  <a:pt x="1009" y="1209"/>
                </a:lnTo>
                <a:lnTo>
                  <a:pt x="1018" y="1199"/>
                </a:lnTo>
                <a:lnTo>
                  <a:pt x="1030" y="1191"/>
                </a:lnTo>
                <a:lnTo>
                  <a:pt x="1043" y="1183"/>
                </a:lnTo>
                <a:lnTo>
                  <a:pt x="1050" y="1181"/>
                </a:lnTo>
                <a:lnTo>
                  <a:pt x="1057" y="1179"/>
                </a:lnTo>
                <a:lnTo>
                  <a:pt x="1057" y="1179"/>
                </a:lnTo>
                <a:lnTo>
                  <a:pt x="1061" y="1182"/>
                </a:lnTo>
                <a:lnTo>
                  <a:pt x="1066" y="1188"/>
                </a:lnTo>
                <a:lnTo>
                  <a:pt x="1069" y="1192"/>
                </a:lnTo>
                <a:lnTo>
                  <a:pt x="1071" y="1197"/>
                </a:lnTo>
                <a:lnTo>
                  <a:pt x="1074" y="1209"/>
                </a:lnTo>
                <a:lnTo>
                  <a:pt x="1077" y="1222"/>
                </a:lnTo>
                <a:lnTo>
                  <a:pt x="1081" y="1235"/>
                </a:lnTo>
                <a:lnTo>
                  <a:pt x="1085" y="1245"/>
                </a:lnTo>
                <a:lnTo>
                  <a:pt x="1088" y="1251"/>
                </a:lnTo>
                <a:lnTo>
                  <a:pt x="1092" y="1255"/>
                </a:lnTo>
                <a:lnTo>
                  <a:pt x="1097" y="1259"/>
                </a:lnTo>
                <a:lnTo>
                  <a:pt x="1103" y="1263"/>
                </a:lnTo>
                <a:lnTo>
                  <a:pt x="1103" y="1263"/>
                </a:lnTo>
                <a:lnTo>
                  <a:pt x="1107" y="1233"/>
                </a:lnTo>
                <a:lnTo>
                  <a:pt x="1113" y="1204"/>
                </a:lnTo>
                <a:lnTo>
                  <a:pt x="1119" y="1177"/>
                </a:lnTo>
                <a:lnTo>
                  <a:pt x="1127" y="1152"/>
                </a:lnTo>
                <a:lnTo>
                  <a:pt x="1136" y="1129"/>
                </a:lnTo>
                <a:lnTo>
                  <a:pt x="1143" y="1117"/>
                </a:lnTo>
                <a:lnTo>
                  <a:pt x="1148" y="1106"/>
                </a:lnTo>
                <a:lnTo>
                  <a:pt x="1156" y="1095"/>
                </a:lnTo>
                <a:lnTo>
                  <a:pt x="1163" y="1086"/>
                </a:lnTo>
                <a:lnTo>
                  <a:pt x="1171" y="1076"/>
                </a:lnTo>
                <a:lnTo>
                  <a:pt x="1180" y="1067"/>
                </a:lnTo>
                <a:lnTo>
                  <a:pt x="1180" y="1067"/>
                </a:lnTo>
                <a:lnTo>
                  <a:pt x="1160" y="1052"/>
                </a:lnTo>
                <a:lnTo>
                  <a:pt x="1141" y="1036"/>
                </a:lnTo>
                <a:lnTo>
                  <a:pt x="1121" y="1021"/>
                </a:lnTo>
                <a:lnTo>
                  <a:pt x="1111" y="1014"/>
                </a:lnTo>
                <a:lnTo>
                  <a:pt x="1100" y="1008"/>
                </a:lnTo>
                <a:lnTo>
                  <a:pt x="1100" y="1008"/>
                </a:lnTo>
                <a:lnTo>
                  <a:pt x="1082" y="1022"/>
                </a:lnTo>
                <a:lnTo>
                  <a:pt x="1065" y="1036"/>
                </a:lnTo>
                <a:lnTo>
                  <a:pt x="1048" y="1049"/>
                </a:lnTo>
                <a:lnTo>
                  <a:pt x="1033" y="1064"/>
                </a:lnTo>
                <a:lnTo>
                  <a:pt x="1026" y="1072"/>
                </a:lnTo>
                <a:lnTo>
                  <a:pt x="1020" y="1080"/>
                </a:lnTo>
                <a:lnTo>
                  <a:pt x="1014" y="1089"/>
                </a:lnTo>
                <a:lnTo>
                  <a:pt x="1009" y="1099"/>
                </a:lnTo>
                <a:lnTo>
                  <a:pt x="1005" y="1109"/>
                </a:lnTo>
                <a:lnTo>
                  <a:pt x="1001" y="1121"/>
                </a:lnTo>
                <a:lnTo>
                  <a:pt x="999" y="1133"/>
                </a:lnTo>
                <a:lnTo>
                  <a:pt x="998" y="1147"/>
                </a:lnTo>
                <a:lnTo>
                  <a:pt x="998" y="1147"/>
                </a:lnTo>
                <a:close/>
                <a:moveTo>
                  <a:pt x="858" y="1022"/>
                </a:moveTo>
                <a:lnTo>
                  <a:pt x="858" y="1022"/>
                </a:lnTo>
                <a:lnTo>
                  <a:pt x="882" y="1050"/>
                </a:lnTo>
                <a:lnTo>
                  <a:pt x="895" y="1064"/>
                </a:lnTo>
                <a:lnTo>
                  <a:pt x="908" y="1077"/>
                </a:lnTo>
                <a:lnTo>
                  <a:pt x="923" y="1089"/>
                </a:lnTo>
                <a:lnTo>
                  <a:pt x="938" y="1101"/>
                </a:lnTo>
                <a:lnTo>
                  <a:pt x="955" y="1110"/>
                </a:lnTo>
                <a:lnTo>
                  <a:pt x="974" y="1119"/>
                </a:lnTo>
                <a:lnTo>
                  <a:pt x="974" y="1119"/>
                </a:lnTo>
                <a:lnTo>
                  <a:pt x="974" y="1114"/>
                </a:lnTo>
                <a:lnTo>
                  <a:pt x="974" y="1108"/>
                </a:lnTo>
                <a:lnTo>
                  <a:pt x="975" y="1104"/>
                </a:lnTo>
                <a:lnTo>
                  <a:pt x="977" y="1100"/>
                </a:lnTo>
                <a:lnTo>
                  <a:pt x="981" y="1092"/>
                </a:lnTo>
                <a:lnTo>
                  <a:pt x="982" y="1089"/>
                </a:lnTo>
                <a:lnTo>
                  <a:pt x="984" y="1085"/>
                </a:lnTo>
                <a:lnTo>
                  <a:pt x="984" y="1085"/>
                </a:lnTo>
                <a:lnTo>
                  <a:pt x="975" y="1082"/>
                </a:lnTo>
                <a:lnTo>
                  <a:pt x="966" y="1078"/>
                </a:lnTo>
                <a:lnTo>
                  <a:pt x="957" y="1074"/>
                </a:lnTo>
                <a:lnTo>
                  <a:pt x="950" y="1069"/>
                </a:lnTo>
                <a:lnTo>
                  <a:pt x="935" y="1057"/>
                </a:lnTo>
                <a:lnTo>
                  <a:pt x="921" y="1044"/>
                </a:lnTo>
                <a:lnTo>
                  <a:pt x="907" y="1033"/>
                </a:lnTo>
                <a:lnTo>
                  <a:pt x="900" y="1028"/>
                </a:lnTo>
                <a:lnTo>
                  <a:pt x="892" y="1025"/>
                </a:lnTo>
                <a:lnTo>
                  <a:pt x="885" y="1022"/>
                </a:lnTo>
                <a:lnTo>
                  <a:pt x="876" y="1019"/>
                </a:lnTo>
                <a:lnTo>
                  <a:pt x="868" y="1019"/>
                </a:lnTo>
                <a:lnTo>
                  <a:pt x="858" y="1022"/>
                </a:lnTo>
                <a:lnTo>
                  <a:pt x="858" y="1022"/>
                </a:lnTo>
                <a:close/>
              </a:path>
            </a:pathLst>
          </a:custGeom>
          <a:gradFill>
            <a:gsLst>
              <a:gs pos="0">
                <a:srgbClr val="7B32B2"/>
              </a:gs>
              <a:gs pos="100000">
                <a:srgbClr val="401A5D"/>
              </a:gs>
            </a:gsLst>
            <a:lin ang="5400000" scaled="0"/>
          </a:gradFill>
          <a:ln w="9525">
            <a:solidFill>
              <a:srgbClr val="7030A0"/>
            </a:solidFill>
            <a:round/>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2" dur="500" fill="hold" nodeType="withEffect">
                                  <p:stCondLst>
                                    <p:cond delay="4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ur="500" fill="hold" grpId="0" nodeType="withEffect">
                                  <p:stCondLst>
                                    <p:cond delay="4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0-#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8" dur="500" fill="hold" grpId="0" nodeType="withEffect">
                                  <p:stCondLst>
                                    <p:cond delay="40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0-#ppt_w/2"/>
                                          </p:val>
                                        </p:tav>
                                        <p:tav tm="100000">
                                          <p:val>
                                            <p:strVal val="#ppt_x"/>
                                          </p:val>
                                        </p:tav>
                                      </p:tavLst>
                                    </p:anim>
                                    <p:anim calcmode="lin" valueType="num">
                                      <p:cBhvr additive="base">
                                        <p:cTn id="16" dur="500" fill="hold"/>
                                        <p:tgtEl>
                                          <p:spTgt spid="22"/>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900"/>
                            </p:stCondLst>
                            <p:childTnLst>
                              <p:par>
                                <p:cTn id="18" presetID="2" presetClass="entr" presetSubtype="8" dur="50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0-#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par>
                                <p:cTn id="22" presetID="2" presetClass="entr" presetSubtype="2" dur="50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1+#ppt_w/2"/>
                                          </p:val>
                                        </p:tav>
                                        <p:tav tm="100000">
                                          <p:val>
                                            <p:strVal val="#ppt_x"/>
                                          </p:val>
                                        </p:tav>
                                      </p:tavLst>
                                    </p:anim>
                                    <p:anim calcmode="lin" valueType="num">
                                      <p:cBhvr additive="base">
                                        <p:cTn id="25" dur="500" fill="hold"/>
                                        <p:tgtEl>
                                          <p:spTgt spid="19"/>
                                        </p:tgtEl>
                                        <p:attrNameLst>
                                          <p:attrName>ppt_y</p:attrName>
                                        </p:attrNameLst>
                                      </p:cBhvr>
                                      <p:tavLst>
                                        <p:tav tm="0">
                                          <p:val>
                                            <p:strVal val="#ppt_y"/>
                                          </p:val>
                                        </p:tav>
                                        <p:tav tm="100000">
                                          <p:val>
                                            <p:strVal val="#ppt_y"/>
                                          </p:val>
                                        </p:tav>
                                      </p:tavLst>
                                    </p:anim>
                                  </p:childTnLst>
                                </p:cTn>
                              </p:par>
                              <p:par>
                                <p:cTn id="26" presetID="2" presetClass="entr" presetSubtype="2" dur="50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fill="hold"/>
                                        <p:tgtEl>
                                          <p:spTgt spid="23"/>
                                        </p:tgtEl>
                                        <p:attrNameLst>
                                          <p:attrName>ppt_x</p:attrName>
                                        </p:attrNameLst>
                                      </p:cBhvr>
                                      <p:tavLst>
                                        <p:tav tm="0">
                                          <p:val>
                                            <p:strVal val="1+#ppt_w/2"/>
                                          </p:val>
                                        </p:tav>
                                        <p:tav tm="100000">
                                          <p:val>
                                            <p:strVal val="#ppt_x"/>
                                          </p:val>
                                        </p:tav>
                                      </p:tavLst>
                                    </p:anim>
                                    <p:anim calcmode="lin" valueType="num">
                                      <p:cBhvr additive="base">
                                        <p:cTn id="29" dur="500" fill="hold"/>
                                        <p:tgtEl>
                                          <p:spTgt spid="23"/>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1400"/>
                            </p:stCondLst>
                            <p:childTnLst>
                              <p:par>
                                <p:cTn id="31" presetID="2" presetClass="entr" presetSubtype="2" dur="500"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1+#ppt_w/2"/>
                                          </p:val>
                                        </p:tav>
                                        <p:tav tm="100000">
                                          <p:val>
                                            <p:strVal val="#ppt_x"/>
                                          </p:val>
                                        </p:tav>
                                      </p:tavLst>
                                    </p:anim>
                                    <p:anim calcmode="lin" valueType="num">
                                      <p:cBhvr additive="base">
                                        <p:cTn id="34" dur="500" fill="hold"/>
                                        <p:tgtEl>
                                          <p:spTgt spid="15"/>
                                        </p:tgtEl>
                                        <p:attrNameLst>
                                          <p:attrName>ppt_y</p:attrName>
                                        </p:attrNameLst>
                                      </p:cBhvr>
                                      <p:tavLst>
                                        <p:tav tm="0">
                                          <p:val>
                                            <p:strVal val="#ppt_y"/>
                                          </p:val>
                                        </p:tav>
                                        <p:tav tm="100000">
                                          <p:val>
                                            <p:strVal val="#ppt_y"/>
                                          </p:val>
                                        </p:tav>
                                      </p:tavLst>
                                    </p:anim>
                                  </p:childTnLst>
                                </p:cTn>
                              </p:par>
                              <p:par>
                                <p:cTn id="35" presetID="2" presetClass="entr" presetSubtype="8" dur="50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0-#ppt_w/2"/>
                                          </p:val>
                                        </p:tav>
                                        <p:tav tm="100000">
                                          <p:val>
                                            <p:strVal val="#ppt_x"/>
                                          </p:val>
                                        </p:tav>
                                      </p:tavLst>
                                    </p:anim>
                                    <p:anim calcmode="lin" valueType="num">
                                      <p:cBhvr additive="base">
                                        <p:cTn id="38" dur="500" fill="hold"/>
                                        <p:tgtEl>
                                          <p:spTgt spid="20"/>
                                        </p:tgtEl>
                                        <p:attrNameLst>
                                          <p:attrName>ppt_y</p:attrName>
                                        </p:attrNameLst>
                                      </p:cBhvr>
                                      <p:tavLst>
                                        <p:tav tm="0">
                                          <p:val>
                                            <p:strVal val="#ppt_y"/>
                                          </p:val>
                                        </p:tav>
                                        <p:tav tm="100000">
                                          <p:val>
                                            <p:strVal val="#ppt_y"/>
                                          </p:val>
                                        </p:tav>
                                      </p:tavLst>
                                    </p:anim>
                                  </p:childTnLst>
                                </p:cTn>
                              </p:par>
                              <p:par>
                                <p:cTn id="39" presetID="2" presetClass="entr" presetSubtype="8" dur="50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fill="hold"/>
                                        <p:tgtEl>
                                          <p:spTgt spid="24"/>
                                        </p:tgtEl>
                                        <p:attrNameLst>
                                          <p:attrName>ppt_x</p:attrName>
                                        </p:attrNameLst>
                                      </p:cBhvr>
                                      <p:tavLst>
                                        <p:tav tm="0">
                                          <p:val>
                                            <p:strVal val="0-#ppt_w/2"/>
                                          </p:val>
                                        </p:tav>
                                        <p:tav tm="100000">
                                          <p:val>
                                            <p:strVal val="#ppt_x"/>
                                          </p:val>
                                        </p:tav>
                                      </p:tavLst>
                                    </p:anim>
                                    <p:anim calcmode="lin" valueType="num">
                                      <p:cBhvr additive="base">
                                        <p:cTn id="42" dur="500" fill="hold"/>
                                        <p:tgtEl>
                                          <p:spTgt spid="24"/>
                                        </p:tgtEl>
                                        <p:attrNameLst>
                                          <p:attrName>ppt_y</p:attrName>
                                        </p:attrNameLst>
                                      </p:cBhvr>
                                      <p:tavLst>
                                        <p:tav tm="0">
                                          <p:val>
                                            <p:strVal val="#ppt_y"/>
                                          </p:val>
                                        </p:tav>
                                        <p:tav tm="100000">
                                          <p:val>
                                            <p:strVal val="#ppt_y"/>
                                          </p:val>
                                        </p:tav>
                                      </p:tavLst>
                                    </p:anim>
                                  </p:childTnLst>
                                </p:cTn>
                              </p:par>
                            </p:childTnLst>
                          </p:cTn>
                        </p:par>
                        <p:par>
                          <p:cTn id="43" fill="hold" nodeType="afterGroup">
                            <p:stCondLst>
                              <p:cond delay="1900"/>
                            </p:stCondLst>
                            <p:childTnLst>
                              <p:par>
                                <p:cTn id="44" presetID="2" presetClass="entr" presetSubtype="8" dur="500"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0-#ppt_w/2"/>
                                          </p:val>
                                        </p:tav>
                                        <p:tav tm="100000">
                                          <p:val>
                                            <p:strVal val="#ppt_x"/>
                                          </p:val>
                                        </p:tav>
                                      </p:tavLst>
                                    </p:anim>
                                    <p:anim calcmode="lin" valueType="num">
                                      <p:cBhvr additive="base">
                                        <p:cTn id="47" dur="500" fill="hold"/>
                                        <p:tgtEl>
                                          <p:spTgt spid="9"/>
                                        </p:tgtEl>
                                        <p:attrNameLst>
                                          <p:attrName>ppt_y</p:attrName>
                                        </p:attrNameLst>
                                      </p:cBhvr>
                                      <p:tavLst>
                                        <p:tav tm="0">
                                          <p:val>
                                            <p:strVal val="#ppt_y"/>
                                          </p:val>
                                        </p:tav>
                                        <p:tav tm="100000">
                                          <p:val>
                                            <p:strVal val="#ppt_y"/>
                                          </p:val>
                                        </p:tav>
                                      </p:tavLst>
                                    </p:anim>
                                  </p:childTnLst>
                                </p:cTn>
                              </p:par>
                              <p:par>
                                <p:cTn id="48" presetID="2" presetClass="entr" presetSubtype="2" dur="500"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1+#ppt_w/2"/>
                                          </p:val>
                                        </p:tav>
                                        <p:tav tm="100000">
                                          <p:val>
                                            <p:strVal val="#ppt_x"/>
                                          </p:val>
                                        </p:tav>
                                      </p:tavLst>
                                    </p:anim>
                                    <p:anim calcmode="lin" valueType="num">
                                      <p:cBhvr additive="base">
                                        <p:cTn id="51" dur="500" fill="hold"/>
                                        <p:tgtEl>
                                          <p:spTgt spid="21"/>
                                        </p:tgtEl>
                                        <p:attrNameLst>
                                          <p:attrName>ppt_y</p:attrName>
                                        </p:attrNameLst>
                                      </p:cBhvr>
                                      <p:tavLst>
                                        <p:tav tm="0">
                                          <p:val>
                                            <p:strVal val="#ppt_y"/>
                                          </p:val>
                                        </p:tav>
                                        <p:tav tm="100000">
                                          <p:val>
                                            <p:strVal val="#ppt_y"/>
                                          </p:val>
                                        </p:tav>
                                      </p:tavLst>
                                    </p:anim>
                                  </p:childTnLst>
                                </p:cTn>
                              </p:par>
                              <p:par>
                                <p:cTn id="52" presetID="2" presetClass="entr" presetSubtype="2" dur="500"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fill="hold"/>
                                        <p:tgtEl>
                                          <p:spTgt spid="25"/>
                                        </p:tgtEl>
                                        <p:attrNameLst>
                                          <p:attrName>ppt_x</p:attrName>
                                        </p:attrNameLst>
                                      </p:cBhvr>
                                      <p:tavLst>
                                        <p:tav tm="0">
                                          <p:val>
                                            <p:strVal val="1+#ppt_w/2"/>
                                          </p:val>
                                        </p:tav>
                                        <p:tav tm="100000">
                                          <p:val>
                                            <p:strVal val="#ppt_x"/>
                                          </p:val>
                                        </p:tav>
                                      </p:tavLst>
                                    </p:anim>
                                    <p:anim calcmode="lin" valueType="num">
                                      <p:cBhvr additive="base">
                                        <p:cTn id="55" dur="500" fill="hold"/>
                                        <p:tgtEl>
                                          <p:spTgt spid="25"/>
                                        </p:tgtEl>
                                        <p:attrNameLst>
                                          <p:attrName>ppt_y</p:attrName>
                                        </p:attrNameLst>
                                      </p:cBhvr>
                                      <p:tavLst>
                                        <p:tav tm="0">
                                          <p:val>
                                            <p:strVal val="#ppt_y"/>
                                          </p:val>
                                        </p:tav>
                                        <p:tav tm="100000">
                                          <p:val>
                                            <p:strVal val="#ppt_y"/>
                                          </p:val>
                                        </p:tav>
                                      </p:tavLst>
                                    </p:anim>
                                  </p:childTnLst>
                                </p:cTn>
                              </p:par>
                            </p:childTnLst>
                          </p:cTn>
                        </p:par>
                        <p:par>
                          <p:cTn id="56" fill="hold" nodeType="afterGroup">
                            <p:stCondLst>
                              <p:cond delay="2400"/>
                            </p:stCondLst>
                            <p:childTnLst>
                              <p:par>
                                <p:cTn id="57" presetID="12" presetClass="entr" presetSubtype="4" dur="500" fill="hold" nodeType="after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additive="base">
                                        <p:cTn id="59" dur="500"/>
                                        <p:tgtEl>
                                          <p:spTgt spid="30"/>
                                        </p:tgtEl>
                                        <p:attrNameLst>
                                          <p:attrName>ppt_y</p:attrName>
                                        </p:attrNameLst>
                                      </p:cBhvr>
                                      <p:tavLst>
                                        <p:tav tm="0">
                                          <p:val>
                                            <p:strVal val="#ppt_y+#ppt_h*1.125000"/>
                                          </p:val>
                                        </p:tav>
                                        <p:tav tm="100000">
                                          <p:val>
                                            <p:strVal val="#ppt_y"/>
                                          </p:val>
                                        </p:tav>
                                      </p:tavLst>
                                    </p:anim>
                                    <p:animEffect transition="in" filter="wipe(up)">
                                      <p:cBhvr>
                                        <p:cTn id="6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 name="MH_Other_10"/>
          <p:cNvSpPr/>
          <p:nvPr>
            <p:custDataLst>
              <p:tags r:id="rId3"/>
            </p:custDataLst>
          </p:nvPr>
        </p:nvSpPr>
        <p:spPr>
          <a:xfrm>
            <a:off x="2767013" y="2965450"/>
            <a:ext cx="2108200" cy="655638"/>
          </a:xfrm>
          <a:prstGeom prst="rightArrow">
            <a:avLst>
              <a:gd name="adj1" fmla="val 72581"/>
              <a:gd name="adj2" fmla="val 46774"/>
            </a:avLst>
          </a:prstGeom>
          <a:solidFill>
            <a:schemeClr val="bg1">
              <a:lumMod val="7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defTabSz="914400" eaLnBrk="1" fontAlgn="auto" hangingPunct="1">
              <a:spcBef>
                <a:spcPct val="0"/>
              </a:spcBef>
              <a:spcAft>
                <a:spcPct val="0"/>
              </a:spcAft>
              <a:defRPr/>
            </a:pPr>
            <a:endParaRPr lang="zh-CN" altLang="en-US">
              <a:solidFill>
                <a:prstClr val="white"/>
              </a:solidFill>
              <a:latin typeface="宋体" panose="02010600030101010101" pitchFamily="2" charset="-122"/>
              <a:ea typeface="宋体" panose="02010600030101010101" pitchFamily="2" charset="-122"/>
            </a:endParaRPr>
          </a:p>
        </p:txBody>
      </p:sp>
      <p:sp>
        <p:nvSpPr>
          <p:cNvPr id="9" name="MH_Other_12"/>
          <p:cNvSpPr/>
          <p:nvPr>
            <p:custDataLst>
              <p:tags r:id="rId4"/>
            </p:custDataLst>
          </p:nvPr>
        </p:nvSpPr>
        <p:spPr>
          <a:xfrm>
            <a:off x="2767013" y="4818063"/>
            <a:ext cx="2108200" cy="655637"/>
          </a:xfrm>
          <a:prstGeom prst="rightArrow">
            <a:avLst>
              <a:gd name="adj1" fmla="val 72581"/>
              <a:gd name="adj2" fmla="val 46774"/>
            </a:avLst>
          </a:prstGeom>
          <a:solidFill>
            <a:schemeClr val="bg1">
              <a:lumMod val="7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defTabSz="914400" eaLnBrk="1" fontAlgn="auto" hangingPunct="1">
              <a:spcBef>
                <a:spcPct val="0"/>
              </a:spcBef>
              <a:spcAft>
                <a:spcPct val="0"/>
              </a:spcAft>
              <a:defRPr/>
            </a:pPr>
            <a:endParaRPr lang="zh-CN" altLang="en-US">
              <a:solidFill>
                <a:prstClr val="white"/>
              </a:solidFill>
              <a:latin typeface="宋体" panose="02010600030101010101" pitchFamily="2" charset="-122"/>
              <a:ea typeface="宋体" panose="02010600030101010101" pitchFamily="2" charset="-122"/>
            </a:endParaRPr>
          </a:p>
        </p:txBody>
      </p:sp>
      <p:grpSp>
        <p:nvGrpSpPr>
          <p:cNvPr id="14" name="组合 13"/>
          <p:cNvGrpSpPr/>
          <p:nvPr/>
        </p:nvGrpSpPr>
        <p:grpSpPr>
          <a:xfrm>
            <a:off x="1725613" y="2965450"/>
            <a:ext cx="1990725" cy="655638"/>
            <a:chOff x="1725709" y="2965077"/>
            <a:chExt cx="1990726" cy="655638"/>
          </a:xfrm>
        </p:grpSpPr>
        <p:sp>
          <p:nvSpPr>
            <p:cNvPr id="15" name="MH_Other_3"/>
            <p:cNvSpPr/>
            <p:nvPr>
              <p:custDataLst>
                <p:tags r:id="rId5"/>
              </p:custDataLst>
            </p:nvPr>
          </p:nvSpPr>
          <p:spPr>
            <a:xfrm flipV="1">
              <a:off x="3605310" y="3519115"/>
              <a:ext cx="111125" cy="101600"/>
            </a:xfrm>
            <a:prstGeom prst="rtTriangle">
              <a:avLst/>
            </a:prstGeom>
            <a:solidFill>
              <a:schemeClr val="tx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defTabSz="914400" eaLnBrk="1" fontAlgn="auto" hangingPunct="1">
                <a:spcBef>
                  <a:spcPct val="0"/>
                </a:spcBef>
                <a:spcAft>
                  <a:spcPct val="0"/>
                </a:spcAft>
                <a:defRPr/>
              </a:pPr>
              <a:endParaRPr lang="zh-CN" altLang="en-US">
                <a:solidFill>
                  <a:srgbClr val="FFFFFF"/>
                </a:solidFill>
                <a:latin typeface="宋体" panose="02010600030101010101" pitchFamily="2" charset="-122"/>
                <a:ea typeface="宋体" panose="02010600030101010101" pitchFamily="2" charset="-122"/>
              </a:endParaRPr>
            </a:p>
          </p:txBody>
        </p:sp>
        <p:sp>
          <p:nvSpPr>
            <p:cNvPr id="16" name="MH_Other_4"/>
            <p:cNvSpPr/>
            <p:nvPr>
              <p:custDataLst>
                <p:tags r:id="rId6"/>
              </p:custDataLst>
            </p:nvPr>
          </p:nvSpPr>
          <p:spPr>
            <a:xfrm>
              <a:off x="3605310" y="2965077"/>
              <a:ext cx="111125" cy="101600"/>
            </a:xfrm>
            <a:prstGeom prst="rtTriangle">
              <a:avLst/>
            </a:prstGeom>
            <a:solidFill>
              <a:schemeClr val="tx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defTabSz="914400" eaLnBrk="1" fontAlgn="auto" hangingPunct="1">
                <a:spcBef>
                  <a:spcPct val="0"/>
                </a:spcBef>
                <a:spcAft>
                  <a:spcPct val="0"/>
                </a:spcAft>
                <a:defRPr/>
              </a:pPr>
              <a:endParaRPr lang="zh-CN" altLang="en-US">
                <a:solidFill>
                  <a:srgbClr val="FFFFFF"/>
                </a:solidFill>
                <a:latin typeface="宋体" panose="02010600030101010101" pitchFamily="2" charset="-122"/>
                <a:ea typeface="宋体" panose="02010600030101010101" pitchFamily="2" charset="-122"/>
              </a:endParaRPr>
            </a:p>
          </p:txBody>
        </p:sp>
        <p:sp>
          <p:nvSpPr>
            <p:cNvPr id="17" name="MH_SubTitle_2"/>
            <p:cNvSpPr/>
            <p:nvPr>
              <p:custDataLst>
                <p:tags r:id="rId7"/>
              </p:custDataLst>
            </p:nvPr>
          </p:nvSpPr>
          <p:spPr>
            <a:xfrm>
              <a:off x="1725709" y="2965077"/>
              <a:ext cx="1879601" cy="655638"/>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defTabSz="914400" eaLnBrk="1" fontAlgn="auto" hangingPunct="1">
                <a:spcBef>
                  <a:spcPct val="0"/>
                </a:spcBef>
                <a:spcAft>
                  <a:spcPct val="0"/>
                </a:spcAft>
                <a:defRPr/>
              </a:pPr>
              <a:r>
                <a:rPr lang="zh-CN" altLang="en-US" sz="2000" kern="0">
                  <a:solidFill>
                    <a:prstClr val="white"/>
                  </a:solidFill>
                  <a:latin typeface="微软雅黑" panose="020b0503020204020204" pitchFamily="34" charset="-122"/>
                  <a:ea typeface="微软雅黑" panose="020b0503020204020204" pitchFamily="34" charset="-122"/>
                </a:rPr>
                <a:t>教学重点</a:t>
              </a:r>
              <a:endParaRPr lang="zh-CN" altLang="en-US" sz="2000" kern="0">
                <a:solidFill>
                  <a:prstClr val="white"/>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1725613" y="4818063"/>
            <a:ext cx="1990725" cy="655637"/>
            <a:chOff x="1725709" y="4817690"/>
            <a:chExt cx="1990726" cy="655638"/>
          </a:xfrm>
        </p:grpSpPr>
        <p:sp>
          <p:nvSpPr>
            <p:cNvPr id="23" name="MH_Other_7"/>
            <p:cNvSpPr/>
            <p:nvPr>
              <p:custDataLst>
                <p:tags r:id="rId8"/>
              </p:custDataLst>
            </p:nvPr>
          </p:nvSpPr>
          <p:spPr>
            <a:xfrm flipV="1">
              <a:off x="3605310" y="5371728"/>
              <a:ext cx="111125" cy="101600"/>
            </a:xfrm>
            <a:prstGeom prst="rtTriangle">
              <a:avLst/>
            </a:prstGeom>
            <a:solidFill>
              <a:schemeClr val="tx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defTabSz="914400" eaLnBrk="1" fontAlgn="auto" hangingPunct="1">
                <a:spcBef>
                  <a:spcPct val="0"/>
                </a:spcBef>
                <a:spcAft>
                  <a:spcPct val="0"/>
                </a:spcAft>
                <a:defRPr/>
              </a:pPr>
              <a:endParaRPr lang="zh-CN" altLang="en-US">
                <a:solidFill>
                  <a:srgbClr val="FFFFFF"/>
                </a:solidFill>
                <a:latin typeface="宋体" panose="02010600030101010101" pitchFamily="2" charset="-122"/>
                <a:ea typeface="宋体" panose="02010600030101010101" pitchFamily="2" charset="-122"/>
              </a:endParaRPr>
            </a:p>
          </p:txBody>
        </p:sp>
        <p:sp>
          <p:nvSpPr>
            <p:cNvPr id="24" name="MH_Other_8"/>
            <p:cNvSpPr/>
            <p:nvPr>
              <p:custDataLst>
                <p:tags r:id="rId9"/>
              </p:custDataLst>
            </p:nvPr>
          </p:nvSpPr>
          <p:spPr>
            <a:xfrm>
              <a:off x="3605310" y="4817690"/>
              <a:ext cx="111125" cy="101600"/>
            </a:xfrm>
            <a:prstGeom prst="rtTriangle">
              <a:avLst/>
            </a:prstGeom>
            <a:solidFill>
              <a:schemeClr val="tx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defTabSz="914400" eaLnBrk="1" fontAlgn="auto" hangingPunct="1">
                <a:spcBef>
                  <a:spcPct val="0"/>
                </a:spcBef>
                <a:spcAft>
                  <a:spcPct val="0"/>
                </a:spcAft>
                <a:defRPr/>
              </a:pPr>
              <a:endParaRPr lang="zh-CN" altLang="en-US">
                <a:solidFill>
                  <a:srgbClr val="FFFFFF"/>
                </a:solidFill>
                <a:latin typeface="宋体" panose="02010600030101010101" pitchFamily="2" charset="-122"/>
                <a:ea typeface="宋体" panose="02010600030101010101" pitchFamily="2" charset="-122"/>
              </a:endParaRPr>
            </a:p>
          </p:txBody>
        </p:sp>
        <p:sp>
          <p:nvSpPr>
            <p:cNvPr id="25" name="MH_SubTitle_4"/>
            <p:cNvSpPr/>
            <p:nvPr>
              <p:custDataLst>
                <p:tags r:id="rId10"/>
              </p:custDataLst>
            </p:nvPr>
          </p:nvSpPr>
          <p:spPr>
            <a:xfrm>
              <a:off x="1725709" y="4817690"/>
              <a:ext cx="1879601" cy="655638"/>
            </a:xfrm>
            <a:prstGeom prst="rect">
              <a:avLst/>
            </a:prstGeom>
            <a:solidFill>
              <a:schemeClr val="accent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defTabSz="914400" eaLnBrk="1" fontAlgn="auto" hangingPunct="1">
                <a:spcBef>
                  <a:spcPct val="0"/>
                </a:spcBef>
                <a:spcAft>
                  <a:spcPct val="0"/>
                </a:spcAft>
                <a:defRPr/>
              </a:pPr>
              <a:r>
                <a:rPr lang="zh-CN" altLang="en-US" sz="2000" kern="0">
                  <a:solidFill>
                    <a:prstClr val="white"/>
                  </a:solidFill>
                  <a:latin typeface="微软雅黑" panose="020b0503020204020204" pitchFamily="34" charset="-122"/>
                  <a:ea typeface="微软雅黑" panose="020b0503020204020204" pitchFamily="34" charset="-122"/>
                </a:rPr>
                <a:t>教学难点</a:t>
              </a:r>
              <a:endParaRPr lang="zh-CN" altLang="en-US" sz="2000" kern="0">
                <a:solidFill>
                  <a:prstClr val="white"/>
                </a:solidFill>
                <a:latin typeface="微软雅黑" panose="020b0503020204020204" pitchFamily="34" charset="-122"/>
                <a:ea typeface="微软雅黑" panose="020b0503020204020204" pitchFamily="34" charset="-122"/>
              </a:endParaRPr>
            </a:p>
          </p:txBody>
        </p:sp>
      </p:grpSp>
      <p:sp>
        <p:nvSpPr>
          <p:cNvPr id="27" name="矩形 26"/>
          <p:cNvSpPr>
            <a:spLocks noChangeArrowheads="1"/>
          </p:cNvSpPr>
          <p:nvPr/>
        </p:nvSpPr>
        <p:spPr bwMode="auto">
          <a:xfrm>
            <a:off x="4959350" y="2943860"/>
            <a:ext cx="5209540" cy="730885"/>
          </a:xfrm>
          <a:prstGeom prst="rect">
            <a:avLst/>
          </a:prstGeom>
          <a:noFill/>
          <a:ln w="28575">
            <a:solidFill>
              <a:schemeClr val="accent1"/>
            </a:solidFill>
            <a:miter lim="800000"/>
          </a:ln>
          <a:extLst>
            <a:ext uri="{909E8E84-426E-40DD-AFC4-6F175D3DCCD1}">
              <a14:hiddenFill xmlns:a14="http://schemas.microsoft.com/office/drawing/2010/main">
                <a:solidFill>
                  <a:srgbClr val="FFFFFF"/>
                </a:solidFill>
              </a14:hiddenFill>
            </a:ext>
          </a:extLst>
        </p:spPr>
        <p:txBody>
          <a:bodyPr wrap="square" anchor="ctr">
            <a:spAutoFit/>
          </a:bodyPr>
          <a:lstStyle>
            <a:defPPr>
              <a:defRPr lang="zh-CN"/>
            </a:defPPr>
            <a:lvl1pPr marL="0" algn="l" defTabSz="914400" rtl="0" eaLnBrk="1" latinLnBrk="0" hangingPunct="1">
              <a:lnSpc>
                <a:spcPct val="90000"/>
              </a:lnSpc>
              <a:spcBef>
                <a:spcPts val="1000"/>
              </a:spcBef>
              <a:buFont typeface="Arial" pitchFamily="34" charset="0"/>
              <a:buChar char="•"/>
              <a:defRPr sz="2800" kern="1200">
                <a:solidFill>
                  <a:schemeClr val="tx1"/>
                </a:solidFill>
                <a:latin typeface="Calibri" panose="020f0502020204030204" pitchFamily="34" charset="0"/>
                <a:ea typeface="宋体" panose="02010600030101010101" pitchFamily="2" charset="-122"/>
                <a:cs typeface="+mn-cs"/>
              </a:defRPr>
            </a:lvl1pPr>
            <a:lvl2pPr marL="742950" indent="-285750" algn="l" defTabSz="914400" rtl="0" eaLnBrk="1" latinLnBrk="0" hangingPunct="1">
              <a:lnSpc>
                <a:spcPct val="90000"/>
              </a:lnSpc>
              <a:spcBef>
                <a:spcPts val="500"/>
              </a:spcBef>
              <a:buFont typeface="Arial" pitchFamily="34" charset="0"/>
              <a:buChar char="•"/>
              <a:defRPr sz="2400" kern="1200">
                <a:solidFill>
                  <a:schemeClr val="tx1"/>
                </a:solidFill>
                <a:latin typeface="Calibri" panose="020f0502020204030204" pitchFamily="34" charset="0"/>
                <a:ea typeface="宋体" panose="02010600030101010101" pitchFamily="2" charset="-122"/>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Calibri" panose="020f0502020204030204" pitchFamily="34" charset="0"/>
                <a:ea typeface="宋体" panose="02010600030101010101" pitchFamily="2" charset="-122"/>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5pPr>
            <a:lvl6pPr marL="2514600" indent="-228600" algn="l" defTabSz="9144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6pPr>
            <a:lvl7pPr marL="2971800" indent="-228600" algn="l" defTabSz="9144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7pPr>
            <a:lvl8pPr marL="3429000" indent="-228600" algn="l" defTabSz="9144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8pPr>
            <a:lvl9pPr marL="3886200" indent="-228600" algn="l" defTabSz="9144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9pPr>
          </a:lstStyle>
          <a:p>
            <a:pPr defTabSz="914400" eaLnBrk="1" hangingPunct="1">
              <a:lnSpc>
                <a:spcPct val="130000"/>
              </a:lnSpc>
              <a:spcBef>
                <a:spcPts val="600"/>
              </a:spcBef>
              <a:spcAft>
                <a:spcPts val="600"/>
              </a:spcAft>
              <a:buFontTx/>
              <a:buNone/>
            </a:pPr>
            <a:r>
              <a:rPr lang="zh-CN" altLang="en-US" sz="1600" b="1">
                <a:solidFill>
                  <a:srgbClr val="002003"/>
                </a:solidFill>
                <a:latin typeface="楷体_GB2312" panose="02010609030101010101" charset="-122"/>
                <a:ea typeface="楷体_GB2312" panose="02010609030101010101" charset="-122"/>
                <a:sym typeface="+mn-ea"/>
              </a:rPr>
              <a:t>理解小数的意义和性质，掌握小数点位置移动引起小数大小变化的规律。</a:t>
            </a:r>
            <a:endParaRPr lang="zh-CN" altLang="en-US" sz="1600" b="1">
              <a:solidFill>
                <a:srgbClr val="002003"/>
              </a:solidFill>
              <a:latin typeface="楷体_GB2312" panose="02010609030101010101" charset="-122"/>
              <a:ea typeface="楷体_GB2312" panose="02010609030101010101" charset="-122"/>
              <a:sym typeface="+mn-ea"/>
            </a:endParaRPr>
          </a:p>
        </p:txBody>
      </p:sp>
      <p:sp>
        <p:nvSpPr>
          <p:cNvPr id="29" name="矩形 28"/>
          <p:cNvSpPr>
            <a:spLocks noChangeArrowheads="1"/>
          </p:cNvSpPr>
          <p:nvPr/>
        </p:nvSpPr>
        <p:spPr bwMode="auto">
          <a:xfrm>
            <a:off x="4959350" y="4853940"/>
            <a:ext cx="5209540" cy="583565"/>
          </a:xfrm>
          <a:prstGeom prst="rect">
            <a:avLst/>
          </a:prstGeom>
          <a:noFill/>
          <a:ln w="28575">
            <a:solidFill>
              <a:schemeClr val="accent2"/>
            </a:solidFill>
            <a:miter lim="800000"/>
          </a:ln>
          <a:extLst>
            <a:ext uri="{909E8E84-426E-40DD-AFC4-6F175D3DCCD1}">
              <a14:hiddenFill xmlns:a14="http://schemas.microsoft.com/office/drawing/2010/main">
                <a:solidFill>
                  <a:srgbClr val="FFFFFF"/>
                </a:solidFill>
              </a14:hiddenFill>
            </a:ext>
          </a:extLst>
        </p:spPr>
        <p:txBody>
          <a:bodyPr wrap="square" anchor="ctr">
            <a:spAutoFit/>
          </a:bodyPr>
          <a:lstStyle>
            <a:defPPr>
              <a:defRPr lang="zh-CN"/>
            </a:defPPr>
            <a:lvl1pPr marL="0" algn="l" defTabSz="914400" rtl="0" eaLnBrk="1" latinLnBrk="0" hangingPunct="1">
              <a:lnSpc>
                <a:spcPct val="90000"/>
              </a:lnSpc>
              <a:spcBef>
                <a:spcPts val="1000"/>
              </a:spcBef>
              <a:buFont typeface="Arial" pitchFamily="34" charset="0"/>
              <a:buChar char="•"/>
              <a:defRPr sz="2800" kern="1200">
                <a:solidFill>
                  <a:schemeClr val="tx1"/>
                </a:solidFill>
                <a:latin typeface="Calibri" panose="020f0502020204030204" pitchFamily="34" charset="0"/>
                <a:ea typeface="宋体" panose="02010600030101010101" pitchFamily="2" charset="-122"/>
                <a:cs typeface="+mn-cs"/>
              </a:defRPr>
            </a:lvl1pPr>
            <a:lvl2pPr marL="742950" indent="-285750" algn="l" defTabSz="914400" rtl="0" eaLnBrk="1" latinLnBrk="0" hangingPunct="1">
              <a:lnSpc>
                <a:spcPct val="90000"/>
              </a:lnSpc>
              <a:spcBef>
                <a:spcPts val="500"/>
              </a:spcBef>
              <a:buFont typeface="Arial" pitchFamily="34" charset="0"/>
              <a:buChar char="•"/>
              <a:defRPr sz="2400" kern="1200">
                <a:solidFill>
                  <a:schemeClr val="tx1"/>
                </a:solidFill>
                <a:latin typeface="Calibri" panose="020f0502020204030204" pitchFamily="34" charset="0"/>
                <a:ea typeface="宋体" panose="02010600030101010101" pitchFamily="2" charset="-122"/>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Calibri" panose="020f0502020204030204" pitchFamily="34" charset="0"/>
                <a:ea typeface="宋体" panose="02010600030101010101" pitchFamily="2" charset="-122"/>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5pPr>
            <a:lvl6pPr marL="2514600" indent="-228600" algn="l" defTabSz="9144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6pPr>
            <a:lvl7pPr marL="2971800" indent="-228600" algn="l" defTabSz="9144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7pPr>
            <a:lvl8pPr marL="3429000" indent="-228600" algn="l" defTabSz="9144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8pPr>
            <a:lvl9pPr marL="3886200" indent="-228600" algn="l" defTabSz="9144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defRPr>
            </a:lvl9pPr>
          </a:lstStyle>
          <a:p>
            <a:pPr eaLnBrk="1" hangingPunct="1">
              <a:lnSpc>
                <a:spcPct val="100000"/>
              </a:lnSpc>
              <a:spcBef>
                <a:spcPct val="0"/>
              </a:spcBef>
              <a:buFontTx/>
              <a:buNone/>
            </a:pPr>
            <a:r>
              <a:rPr lang="zh-CN" altLang="en-US" sz="1600" b="1">
                <a:solidFill>
                  <a:srgbClr val="002003"/>
                </a:solidFill>
                <a:latin typeface="楷体_GB2312" panose="02010609030101010101" charset="-122"/>
                <a:ea typeface="楷体_GB2312" panose="02010609030101010101" charset="-122"/>
                <a:sym typeface="+mn-ea"/>
              </a:rPr>
              <a:t>理解小数的意义和性质，掌握小数点位置移动引起小数大小变化的规律。</a:t>
            </a:r>
            <a:endParaRPr lang="zh-CN" altLang="en-US" sz="1600" b="1">
              <a:solidFill>
                <a:srgbClr val="002003"/>
              </a:solidFill>
              <a:latin typeface="楷体_GB2312" panose="02010609030101010101" charset="-122"/>
              <a:ea typeface="楷体_GB2312" panose="02010609030101010101" charset="-122"/>
              <a:sym typeface="+mn-ea"/>
            </a:endParaRPr>
          </a:p>
        </p:txBody>
      </p:sp>
      <p:pic>
        <p:nvPicPr>
          <p:cNvPr id="37" name="图片 3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339705" y="5162550"/>
            <a:ext cx="1852295" cy="1695450"/>
          </a:xfrm>
          <a:prstGeom prst="rect">
            <a:avLst/>
          </a:prstGeom>
        </p:spPr>
      </p:pic>
      <p:grpSp>
        <p:nvGrpSpPr>
          <p:cNvPr id="3" name="组合 2"/>
          <p:cNvGrpSpPr/>
          <p:nvPr userDrawn="1"/>
        </p:nvGrpSpPr>
        <p:grpSpPr>
          <a:xfrm>
            <a:off x="19050" y="0"/>
            <a:ext cx="12182475" cy="835660"/>
            <a:chOff x="0" y="-42"/>
            <a:chExt cx="19185" cy="1316"/>
          </a:xfrm>
        </p:grpSpPr>
        <p:grpSp>
          <p:nvGrpSpPr>
            <p:cNvPr id="4" name="组合 1"/>
            <p:cNvGrpSpPr/>
            <p:nvPr userDrawn="1"/>
          </p:nvGrpSpPr>
          <p:grpSpPr>
            <a:xfrm>
              <a:off x="533" y="-42"/>
              <a:ext cx="1417" cy="1307"/>
              <a:chOff x="2506532" y="465192"/>
              <a:chExt cx="675190" cy="622055"/>
            </a:xfrm>
          </p:grpSpPr>
          <p:sp>
            <p:nvSpPr>
              <p:cNvPr id="5" name="文本框 2"/>
              <p:cNvSpPr txBox="1">
                <a:spLocks noChangeArrowheads="1"/>
              </p:cNvSpPr>
              <p:nvPr/>
            </p:nvSpPr>
            <p:spPr bwMode="auto">
              <a:xfrm>
                <a:off x="2506532" y="465192"/>
                <a:ext cx="236653" cy="622055"/>
              </a:xfrm>
              <a:prstGeom prst="rect">
                <a:avLst/>
              </a:prstGeom>
              <a:noFill/>
              <a:ln w="9525">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800">
                    <a:solidFill>
                      <a:srgbClr val="7030A0"/>
                    </a:solidFill>
                    <a:latin typeface="Impact" panose="020b0806030902050204" pitchFamily="34" charset="0"/>
                  </a:rPr>
                  <a:t>3</a:t>
                </a:r>
                <a:endParaRPr lang="en-US" altLang="zh-CN" sz="4800">
                  <a:solidFill>
                    <a:srgbClr val="7030A0"/>
                  </a:solidFill>
                  <a:latin typeface="Impact" panose="020b0806030902050204" pitchFamily="34" charset="0"/>
                </a:endParaRPr>
              </a:p>
            </p:txBody>
          </p:sp>
          <p:cxnSp>
            <p:nvCxnSpPr>
              <p:cNvPr id="2" name="直接连接符 1"/>
              <p:cNvCxnSpPr/>
              <p:nvPr/>
            </p:nvCxnSpPr>
            <p:spPr>
              <a:xfrm flipH="1">
                <a:off x="2722573" y="599954"/>
                <a:ext cx="459149" cy="459075"/>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6" name="矩形 5"/>
            <p:cNvSpPr/>
            <p:nvPr userDrawn="1"/>
          </p:nvSpPr>
          <p:spPr>
            <a:xfrm>
              <a:off x="0" y="1202"/>
              <a:ext cx="19185" cy="72"/>
            </a:xfrm>
            <a:prstGeom prst="rect">
              <a:avLst/>
            </a:prstGeom>
            <a:gradFill>
              <a:gsLst>
                <a:gs pos="0">
                  <a:srgbClr val="7B32B2"/>
                </a:gs>
                <a:gs pos="100000">
                  <a:srgbClr val="401A5D"/>
                </a:gs>
              </a:gsLst>
              <a:lin ang="5400000" scaled="0"/>
            </a:gra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fontAlgn="auto">
                <a:spcBef>
                  <a:spcPct val="0"/>
                </a:spcBef>
                <a:spcAft>
                  <a:spcPct val="0"/>
                </a:spcAft>
                <a:defRPr/>
              </a:pPr>
              <a:endParaRPr lang="zh-CN" altLang="en-US"/>
            </a:p>
          </p:txBody>
        </p:sp>
      </p:grpSp>
      <p:grpSp>
        <p:nvGrpSpPr>
          <p:cNvPr id="8" name="组合 7"/>
          <p:cNvGrpSpPr/>
          <p:nvPr/>
        </p:nvGrpSpPr>
        <p:grpSpPr>
          <a:xfrm>
            <a:off x="1256665" y="140970"/>
            <a:ext cx="4267200" cy="600075"/>
            <a:chOff x="2872" y="2655"/>
            <a:chExt cx="4729" cy="945"/>
          </a:xfrm>
        </p:grpSpPr>
        <p:sp>
          <p:nvSpPr>
            <p:cNvPr id="72" name="圆角矩形 71"/>
            <p:cNvSpPr/>
            <p:nvPr/>
          </p:nvSpPr>
          <p:spPr>
            <a:xfrm>
              <a:off x="2872" y="2655"/>
              <a:ext cx="4729" cy="945"/>
            </a:xfrm>
            <a:prstGeom prst="roundRect">
              <a:avLst>
                <a:gd name="adj" fmla="val 50000"/>
              </a:avLst>
            </a:prstGeom>
            <a:solidFill>
              <a:srgbClr val="FFFFFF"/>
            </a:solidFill>
            <a:ln w="28575">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lnSpc>
                  <a:spcPct val="150000"/>
                </a:lnSpc>
              </a:pPr>
              <a:endParaRPr lang="zh-CN" altLang="zh-CN" sz="1800">
                <a:solidFill>
                  <a:schemeClr val="accent1"/>
                </a:solidFill>
                <a:latin typeface="幼圆" panose="02010509060101010101" charset="-122"/>
                <a:ea typeface="幼圆" panose="02010509060101010101" charset="-122"/>
              </a:endParaRPr>
            </a:p>
          </p:txBody>
        </p:sp>
        <p:sp>
          <p:nvSpPr>
            <p:cNvPr id="10" name="文本框 9"/>
            <p:cNvSpPr txBox="1"/>
            <p:nvPr/>
          </p:nvSpPr>
          <p:spPr>
            <a:xfrm>
              <a:off x="3111" y="2716"/>
              <a:ext cx="4490" cy="822"/>
            </a:xfrm>
            <a:prstGeom prst="rect">
              <a:avLst/>
            </a:prstGeom>
            <a:noFill/>
            <a:ln w="9525">
              <a:noFill/>
            </a:ln>
          </p:spPr>
          <p:txBody>
            <a:bodyPr wrap="square">
              <a:sp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800">
                  <a:solidFill>
                    <a:schemeClr val="tx1"/>
                  </a:solidFill>
                  <a:effectLst/>
                  <a:latin typeface="方正大黑简体" panose="02010601030101010101" charset="-122"/>
                  <a:ea typeface="方正大黑简体" panose="02010601030101010101" charset="-122"/>
                </a:rPr>
                <a:t>单元教学目标及重难点</a:t>
              </a:r>
              <a:endParaRPr lang="zh-CN" altLang="en-US" sz="2800">
                <a:solidFill>
                  <a:schemeClr val="tx1"/>
                </a:solidFill>
                <a:effectLst/>
                <a:latin typeface="方正大黑简体" panose="02010601030101010101" charset="-122"/>
                <a:ea typeface="方正大黑简体" panose="02010601030101010101" charset="-122"/>
              </a:endParaRPr>
            </a:p>
          </p:txBody>
        </p:sp>
      </p:grpSp>
      <p:sp>
        <p:nvSpPr>
          <p:cNvPr id="11" name="Freeform 119"/>
          <p:cNvSpPr>
            <a:spLocks noEditPoints="1"/>
          </p:cNvSpPr>
          <p:nvPr/>
        </p:nvSpPr>
        <p:spPr bwMode="auto">
          <a:xfrm>
            <a:off x="10927715" y="142875"/>
            <a:ext cx="969010" cy="604520"/>
          </a:xfrm>
          <a:custGeom>
            <a:cxnLst>
              <a:cxn ang="0">
                <a:pos x="2004" y="192"/>
              </a:cxn>
              <a:cxn ang="0">
                <a:pos x="2358" y="373"/>
              </a:cxn>
              <a:cxn ang="0">
                <a:pos x="2435" y="558"/>
              </a:cxn>
              <a:cxn ang="0">
                <a:pos x="2071" y="1086"/>
              </a:cxn>
              <a:cxn ang="0">
                <a:pos x="1680" y="1472"/>
              </a:cxn>
              <a:cxn ang="0">
                <a:pos x="1105" y="1322"/>
              </a:cxn>
              <a:cxn ang="0">
                <a:pos x="941" y="1315"/>
              </a:cxn>
              <a:cxn ang="0">
                <a:pos x="720" y="1014"/>
              </a:cxn>
              <a:cxn ang="0">
                <a:pos x="259" y="879"/>
              </a:cxn>
              <a:cxn ang="0">
                <a:pos x="73" y="724"/>
              </a:cxn>
              <a:cxn ang="0">
                <a:pos x="328" y="435"/>
              </a:cxn>
              <a:cxn ang="0">
                <a:pos x="799" y="0"/>
              </a:cxn>
              <a:cxn ang="0">
                <a:pos x="1498" y="83"/>
              </a:cxn>
              <a:cxn ang="0">
                <a:pos x="1475" y="106"/>
              </a:cxn>
              <a:cxn ang="0">
                <a:pos x="647" y="189"/>
              </a:cxn>
              <a:cxn ang="0">
                <a:pos x="563" y="644"/>
              </a:cxn>
              <a:cxn ang="0">
                <a:pos x="836" y="812"/>
              </a:cxn>
              <a:cxn ang="0">
                <a:pos x="2138" y="382"/>
              </a:cxn>
              <a:cxn ang="0">
                <a:pos x="1691" y="94"/>
              </a:cxn>
              <a:cxn ang="0">
                <a:pos x="1306" y="366"/>
              </a:cxn>
              <a:cxn ang="0">
                <a:pos x="916" y="826"/>
              </a:cxn>
              <a:cxn ang="0">
                <a:pos x="1645" y="1145"/>
              </a:cxn>
              <a:cxn ang="0">
                <a:pos x="2226" y="545"/>
              </a:cxn>
              <a:cxn ang="0">
                <a:pos x="1889" y="1103"/>
              </a:cxn>
              <a:cxn ang="0">
                <a:pos x="1750" y="1319"/>
              </a:cxn>
              <a:cxn ang="0">
                <a:pos x="2111" y="920"/>
              </a:cxn>
              <a:cxn ang="0">
                <a:pos x="2263" y="649"/>
              </a:cxn>
              <a:cxn ang="0">
                <a:pos x="2183" y="693"/>
              </a:cxn>
              <a:cxn ang="0">
                <a:pos x="2313" y="473"/>
              </a:cxn>
              <a:cxn ang="0">
                <a:pos x="1836" y="1058"/>
              </a:cxn>
              <a:cxn ang="0">
                <a:pos x="1750" y="1229"/>
              </a:cxn>
              <a:cxn ang="0">
                <a:pos x="2072" y="996"/>
              </a:cxn>
              <a:cxn ang="0">
                <a:pos x="1643" y="1377"/>
              </a:cxn>
              <a:cxn ang="0">
                <a:pos x="1142" y="1221"/>
              </a:cxn>
              <a:cxn ang="0">
                <a:pos x="1679" y="1445"/>
              </a:cxn>
              <a:cxn ang="0">
                <a:pos x="1857" y="1286"/>
              </a:cxn>
              <a:cxn ang="0">
                <a:pos x="2121" y="969"/>
              </a:cxn>
              <a:cxn ang="0">
                <a:pos x="2411" y="585"/>
              </a:cxn>
              <a:cxn ang="0">
                <a:pos x="197" y="731"/>
              </a:cxn>
              <a:cxn ang="0">
                <a:pos x="172" y="774"/>
              </a:cxn>
              <a:cxn ang="0">
                <a:pos x="647" y="837"/>
              </a:cxn>
              <a:cxn ang="0">
                <a:pos x="692" y="803"/>
              </a:cxn>
              <a:cxn ang="0">
                <a:pos x="672" y="773"/>
              </a:cxn>
              <a:cxn ang="0">
                <a:pos x="654" y="696"/>
              </a:cxn>
              <a:cxn ang="0">
                <a:pos x="242" y="699"/>
              </a:cxn>
              <a:cxn ang="0">
                <a:pos x="227" y="844"/>
              </a:cxn>
              <a:cxn ang="0">
                <a:pos x="477" y="861"/>
              </a:cxn>
              <a:cxn ang="0">
                <a:pos x="32" y="798"/>
              </a:cxn>
              <a:cxn ang="0">
                <a:pos x="708" y="882"/>
              </a:cxn>
              <a:cxn ang="0">
                <a:pos x="880" y="968"/>
              </a:cxn>
              <a:cxn ang="0">
                <a:pos x="985" y="862"/>
              </a:cxn>
              <a:cxn ang="0">
                <a:pos x="1021" y="919"/>
              </a:cxn>
              <a:cxn ang="0">
                <a:pos x="1228" y="1076"/>
              </a:cxn>
              <a:cxn ang="0">
                <a:pos x="1181" y="1164"/>
              </a:cxn>
              <a:cxn ang="0">
                <a:pos x="1623" y="1327"/>
              </a:cxn>
              <a:cxn ang="0">
                <a:pos x="1350" y="1186"/>
              </a:cxn>
              <a:cxn ang="0">
                <a:pos x="1563" y="1246"/>
              </a:cxn>
              <a:cxn ang="0">
                <a:pos x="1517" y="1154"/>
              </a:cxn>
              <a:cxn ang="0">
                <a:pos x="797" y="1008"/>
              </a:cxn>
              <a:cxn ang="0">
                <a:pos x="929" y="957"/>
              </a:cxn>
              <a:cxn ang="0">
                <a:pos x="1030" y="1191"/>
              </a:cxn>
              <a:cxn ang="0">
                <a:pos x="1171" y="1076"/>
              </a:cxn>
              <a:cxn ang="0">
                <a:pos x="923" y="1089"/>
              </a:cxn>
            </a:cxnLst>
            <a:rect l="0" t="0" r="r" b="b"/>
            <a:pathLst>
              <a:path w="2450" h="1473">
                <a:moveTo>
                  <a:pt x="1520" y="111"/>
                </a:moveTo>
                <a:lnTo>
                  <a:pt x="1520" y="111"/>
                </a:lnTo>
                <a:lnTo>
                  <a:pt x="1548" y="102"/>
                </a:lnTo>
                <a:lnTo>
                  <a:pt x="1577" y="93"/>
                </a:lnTo>
                <a:lnTo>
                  <a:pt x="1605" y="84"/>
                </a:lnTo>
                <a:lnTo>
                  <a:pt x="1633" y="75"/>
                </a:lnTo>
                <a:lnTo>
                  <a:pt x="1662" y="69"/>
                </a:lnTo>
                <a:lnTo>
                  <a:pt x="1677" y="67"/>
                </a:lnTo>
                <a:lnTo>
                  <a:pt x="1693" y="64"/>
                </a:lnTo>
                <a:lnTo>
                  <a:pt x="1708" y="63"/>
                </a:lnTo>
                <a:lnTo>
                  <a:pt x="1725" y="63"/>
                </a:lnTo>
                <a:lnTo>
                  <a:pt x="1742" y="64"/>
                </a:lnTo>
                <a:lnTo>
                  <a:pt x="1760" y="65"/>
                </a:lnTo>
                <a:lnTo>
                  <a:pt x="1760" y="65"/>
                </a:lnTo>
                <a:lnTo>
                  <a:pt x="1775" y="69"/>
                </a:lnTo>
                <a:lnTo>
                  <a:pt x="1790" y="72"/>
                </a:lnTo>
                <a:lnTo>
                  <a:pt x="1805" y="75"/>
                </a:lnTo>
                <a:lnTo>
                  <a:pt x="1820" y="80"/>
                </a:lnTo>
                <a:lnTo>
                  <a:pt x="1849" y="91"/>
                </a:lnTo>
                <a:lnTo>
                  <a:pt x="1878" y="105"/>
                </a:lnTo>
                <a:lnTo>
                  <a:pt x="1905" y="119"/>
                </a:lnTo>
                <a:lnTo>
                  <a:pt x="1932" y="135"/>
                </a:lnTo>
                <a:lnTo>
                  <a:pt x="1955" y="151"/>
                </a:lnTo>
                <a:lnTo>
                  <a:pt x="1978" y="167"/>
                </a:lnTo>
                <a:lnTo>
                  <a:pt x="1978" y="167"/>
                </a:lnTo>
                <a:lnTo>
                  <a:pt x="1991" y="179"/>
                </a:lnTo>
                <a:lnTo>
                  <a:pt x="2004" y="192"/>
                </a:lnTo>
                <a:lnTo>
                  <a:pt x="2015" y="207"/>
                </a:lnTo>
                <a:lnTo>
                  <a:pt x="2027" y="222"/>
                </a:lnTo>
                <a:lnTo>
                  <a:pt x="2048" y="253"/>
                </a:lnTo>
                <a:lnTo>
                  <a:pt x="2060" y="268"/>
                </a:lnTo>
                <a:lnTo>
                  <a:pt x="2072" y="283"/>
                </a:lnTo>
                <a:lnTo>
                  <a:pt x="2072" y="283"/>
                </a:lnTo>
                <a:lnTo>
                  <a:pt x="2084" y="296"/>
                </a:lnTo>
                <a:lnTo>
                  <a:pt x="2096" y="307"/>
                </a:lnTo>
                <a:lnTo>
                  <a:pt x="2108" y="318"/>
                </a:lnTo>
                <a:lnTo>
                  <a:pt x="2121" y="329"/>
                </a:lnTo>
                <a:lnTo>
                  <a:pt x="2135" y="338"/>
                </a:lnTo>
                <a:lnTo>
                  <a:pt x="2149" y="347"/>
                </a:lnTo>
                <a:lnTo>
                  <a:pt x="2164" y="356"/>
                </a:lnTo>
                <a:lnTo>
                  <a:pt x="2180" y="363"/>
                </a:lnTo>
                <a:lnTo>
                  <a:pt x="2197" y="368"/>
                </a:lnTo>
                <a:lnTo>
                  <a:pt x="2214" y="375"/>
                </a:lnTo>
                <a:lnTo>
                  <a:pt x="2233" y="379"/>
                </a:lnTo>
                <a:lnTo>
                  <a:pt x="2252" y="382"/>
                </a:lnTo>
                <a:lnTo>
                  <a:pt x="2272" y="386"/>
                </a:lnTo>
                <a:lnTo>
                  <a:pt x="2293" y="387"/>
                </a:lnTo>
                <a:lnTo>
                  <a:pt x="2315" y="388"/>
                </a:lnTo>
                <a:lnTo>
                  <a:pt x="2339" y="388"/>
                </a:lnTo>
                <a:lnTo>
                  <a:pt x="2339" y="388"/>
                </a:lnTo>
                <a:lnTo>
                  <a:pt x="2343" y="386"/>
                </a:lnTo>
                <a:lnTo>
                  <a:pt x="2347" y="383"/>
                </a:lnTo>
                <a:lnTo>
                  <a:pt x="2355" y="376"/>
                </a:lnTo>
                <a:lnTo>
                  <a:pt x="2358" y="373"/>
                </a:lnTo>
                <a:lnTo>
                  <a:pt x="2363" y="371"/>
                </a:lnTo>
                <a:lnTo>
                  <a:pt x="2369" y="370"/>
                </a:lnTo>
                <a:lnTo>
                  <a:pt x="2376" y="371"/>
                </a:lnTo>
                <a:lnTo>
                  <a:pt x="2376" y="371"/>
                </a:lnTo>
                <a:lnTo>
                  <a:pt x="2376" y="388"/>
                </a:lnTo>
                <a:lnTo>
                  <a:pt x="2373" y="404"/>
                </a:lnTo>
                <a:lnTo>
                  <a:pt x="2370" y="420"/>
                </a:lnTo>
                <a:lnTo>
                  <a:pt x="2365" y="436"/>
                </a:lnTo>
                <a:lnTo>
                  <a:pt x="2357" y="467"/>
                </a:lnTo>
                <a:lnTo>
                  <a:pt x="2353" y="483"/>
                </a:lnTo>
                <a:lnTo>
                  <a:pt x="2348" y="500"/>
                </a:lnTo>
                <a:lnTo>
                  <a:pt x="2348" y="500"/>
                </a:lnTo>
                <a:lnTo>
                  <a:pt x="2355" y="500"/>
                </a:lnTo>
                <a:lnTo>
                  <a:pt x="2359" y="502"/>
                </a:lnTo>
                <a:lnTo>
                  <a:pt x="2361" y="506"/>
                </a:lnTo>
                <a:lnTo>
                  <a:pt x="2363" y="510"/>
                </a:lnTo>
                <a:lnTo>
                  <a:pt x="2368" y="520"/>
                </a:lnTo>
                <a:lnTo>
                  <a:pt x="2372" y="527"/>
                </a:lnTo>
                <a:lnTo>
                  <a:pt x="2376" y="531"/>
                </a:lnTo>
                <a:lnTo>
                  <a:pt x="2376" y="531"/>
                </a:lnTo>
                <a:lnTo>
                  <a:pt x="2383" y="534"/>
                </a:lnTo>
                <a:lnTo>
                  <a:pt x="2388" y="538"/>
                </a:lnTo>
                <a:lnTo>
                  <a:pt x="2401" y="543"/>
                </a:lnTo>
                <a:lnTo>
                  <a:pt x="2413" y="547"/>
                </a:lnTo>
                <a:lnTo>
                  <a:pt x="2424" y="552"/>
                </a:lnTo>
                <a:lnTo>
                  <a:pt x="2430" y="555"/>
                </a:lnTo>
                <a:lnTo>
                  <a:pt x="2435" y="558"/>
                </a:lnTo>
                <a:lnTo>
                  <a:pt x="2439" y="561"/>
                </a:lnTo>
                <a:lnTo>
                  <a:pt x="2443" y="567"/>
                </a:lnTo>
                <a:lnTo>
                  <a:pt x="2446" y="572"/>
                </a:lnTo>
                <a:lnTo>
                  <a:pt x="2448" y="578"/>
                </a:lnTo>
                <a:lnTo>
                  <a:pt x="2450" y="586"/>
                </a:lnTo>
                <a:lnTo>
                  <a:pt x="2450" y="594"/>
                </a:lnTo>
                <a:lnTo>
                  <a:pt x="2450" y="594"/>
                </a:lnTo>
                <a:lnTo>
                  <a:pt x="2450" y="600"/>
                </a:lnTo>
                <a:lnTo>
                  <a:pt x="2448" y="605"/>
                </a:lnTo>
                <a:lnTo>
                  <a:pt x="2444" y="618"/>
                </a:lnTo>
                <a:lnTo>
                  <a:pt x="2436" y="632"/>
                </a:lnTo>
                <a:lnTo>
                  <a:pt x="2426" y="646"/>
                </a:lnTo>
                <a:lnTo>
                  <a:pt x="2407" y="674"/>
                </a:lnTo>
                <a:lnTo>
                  <a:pt x="2391" y="696"/>
                </a:lnTo>
                <a:lnTo>
                  <a:pt x="2391" y="696"/>
                </a:lnTo>
                <a:lnTo>
                  <a:pt x="2359" y="739"/>
                </a:lnTo>
                <a:lnTo>
                  <a:pt x="2327" y="779"/>
                </a:lnTo>
                <a:lnTo>
                  <a:pt x="2262" y="860"/>
                </a:lnTo>
                <a:lnTo>
                  <a:pt x="2262" y="860"/>
                </a:lnTo>
                <a:lnTo>
                  <a:pt x="2241" y="885"/>
                </a:lnTo>
                <a:lnTo>
                  <a:pt x="2221" y="909"/>
                </a:lnTo>
                <a:lnTo>
                  <a:pt x="2179" y="955"/>
                </a:lnTo>
                <a:lnTo>
                  <a:pt x="2137" y="1002"/>
                </a:lnTo>
                <a:lnTo>
                  <a:pt x="2117" y="1027"/>
                </a:lnTo>
                <a:lnTo>
                  <a:pt x="2097" y="1053"/>
                </a:lnTo>
                <a:lnTo>
                  <a:pt x="2097" y="1053"/>
                </a:lnTo>
                <a:lnTo>
                  <a:pt x="2071" y="1086"/>
                </a:lnTo>
                <a:lnTo>
                  <a:pt x="2043" y="1119"/>
                </a:lnTo>
                <a:lnTo>
                  <a:pt x="1986" y="1183"/>
                </a:lnTo>
                <a:lnTo>
                  <a:pt x="1957" y="1215"/>
                </a:lnTo>
                <a:lnTo>
                  <a:pt x="1931" y="1248"/>
                </a:lnTo>
                <a:lnTo>
                  <a:pt x="1904" y="1281"/>
                </a:lnTo>
                <a:lnTo>
                  <a:pt x="1879" y="1315"/>
                </a:lnTo>
                <a:lnTo>
                  <a:pt x="1879" y="1315"/>
                </a:lnTo>
                <a:lnTo>
                  <a:pt x="1873" y="1318"/>
                </a:lnTo>
                <a:lnTo>
                  <a:pt x="1866" y="1322"/>
                </a:lnTo>
                <a:lnTo>
                  <a:pt x="1855" y="1331"/>
                </a:lnTo>
                <a:lnTo>
                  <a:pt x="1844" y="1342"/>
                </a:lnTo>
                <a:lnTo>
                  <a:pt x="1832" y="1355"/>
                </a:lnTo>
                <a:lnTo>
                  <a:pt x="1823" y="1367"/>
                </a:lnTo>
                <a:lnTo>
                  <a:pt x="1812" y="1381"/>
                </a:lnTo>
                <a:lnTo>
                  <a:pt x="1792" y="1410"/>
                </a:lnTo>
                <a:lnTo>
                  <a:pt x="1781" y="1424"/>
                </a:lnTo>
                <a:lnTo>
                  <a:pt x="1769" y="1437"/>
                </a:lnTo>
                <a:lnTo>
                  <a:pt x="1757" y="1448"/>
                </a:lnTo>
                <a:lnTo>
                  <a:pt x="1744" y="1457"/>
                </a:lnTo>
                <a:lnTo>
                  <a:pt x="1738" y="1462"/>
                </a:lnTo>
                <a:lnTo>
                  <a:pt x="1730" y="1466"/>
                </a:lnTo>
                <a:lnTo>
                  <a:pt x="1723" y="1469"/>
                </a:lnTo>
                <a:lnTo>
                  <a:pt x="1715" y="1471"/>
                </a:lnTo>
                <a:lnTo>
                  <a:pt x="1707" y="1472"/>
                </a:lnTo>
                <a:lnTo>
                  <a:pt x="1698" y="1473"/>
                </a:lnTo>
                <a:lnTo>
                  <a:pt x="1690" y="1473"/>
                </a:lnTo>
                <a:lnTo>
                  <a:pt x="1680" y="1472"/>
                </a:lnTo>
                <a:lnTo>
                  <a:pt x="1680" y="1472"/>
                </a:lnTo>
                <a:lnTo>
                  <a:pt x="1666" y="1470"/>
                </a:lnTo>
                <a:lnTo>
                  <a:pt x="1650" y="1465"/>
                </a:lnTo>
                <a:lnTo>
                  <a:pt x="1621" y="1455"/>
                </a:lnTo>
                <a:lnTo>
                  <a:pt x="1621" y="1455"/>
                </a:lnTo>
                <a:lnTo>
                  <a:pt x="1560" y="1434"/>
                </a:lnTo>
                <a:lnTo>
                  <a:pt x="1498" y="1409"/>
                </a:lnTo>
                <a:lnTo>
                  <a:pt x="1435" y="1382"/>
                </a:lnTo>
                <a:lnTo>
                  <a:pt x="1371" y="1355"/>
                </a:lnTo>
                <a:lnTo>
                  <a:pt x="1247" y="1300"/>
                </a:lnTo>
                <a:lnTo>
                  <a:pt x="1189" y="1274"/>
                </a:lnTo>
                <a:lnTo>
                  <a:pt x="1134" y="1252"/>
                </a:lnTo>
                <a:lnTo>
                  <a:pt x="1134" y="1252"/>
                </a:lnTo>
                <a:lnTo>
                  <a:pt x="1132" y="1261"/>
                </a:lnTo>
                <a:lnTo>
                  <a:pt x="1131" y="1271"/>
                </a:lnTo>
                <a:lnTo>
                  <a:pt x="1131" y="1282"/>
                </a:lnTo>
                <a:lnTo>
                  <a:pt x="1132" y="1292"/>
                </a:lnTo>
                <a:lnTo>
                  <a:pt x="1133" y="1315"/>
                </a:lnTo>
                <a:lnTo>
                  <a:pt x="1132" y="1326"/>
                </a:lnTo>
                <a:lnTo>
                  <a:pt x="1131" y="1336"/>
                </a:lnTo>
                <a:lnTo>
                  <a:pt x="1131" y="1336"/>
                </a:lnTo>
                <a:lnTo>
                  <a:pt x="1123" y="1337"/>
                </a:lnTo>
                <a:lnTo>
                  <a:pt x="1120" y="1337"/>
                </a:lnTo>
                <a:lnTo>
                  <a:pt x="1117" y="1336"/>
                </a:lnTo>
                <a:lnTo>
                  <a:pt x="1113" y="1333"/>
                </a:lnTo>
                <a:lnTo>
                  <a:pt x="1108" y="1329"/>
                </a:lnTo>
                <a:lnTo>
                  <a:pt x="1105" y="1322"/>
                </a:lnTo>
                <a:lnTo>
                  <a:pt x="1102" y="1315"/>
                </a:lnTo>
                <a:lnTo>
                  <a:pt x="1096" y="1301"/>
                </a:lnTo>
                <a:lnTo>
                  <a:pt x="1096" y="1301"/>
                </a:lnTo>
                <a:lnTo>
                  <a:pt x="1090" y="1290"/>
                </a:lnTo>
                <a:lnTo>
                  <a:pt x="1084" y="1281"/>
                </a:lnTo>
                <a:lnTo>
                  <a:pt x="1069" y="1259"/>
                </a:lnTo>
                <a:lnTo>
                  <a:pt x="1054" y="1240"/>
                </a:lnTo>
                <a:lnTo>
                  <a:pt x="1047" y="1230"/>
                </a:lnTo>
                <a:lnTo>
                  <a:pt x="1043" y="1221"/>
                </a:lnTo>
                <a:lnTo>
                  <a:pt x="1043" y="1221"/>
                </a:lnTo>
                <a:lnTo>
                  <a:pt x="1035" y="1226"/>
                </a:lnTo>
                <a:lnTo>
                  <a:pt x="1026" y="1233"/>
                </a:lnTo>
                <a:lnTo>
                  <a:pt x="1020" y="1240"/>
                </a:lnTo>
                <a:lnTo>
                  <a:pt x="1013" y="1249"/>
                </a:lnTo>
                <a:lnTo>
                  <a:pt x="1007" y="1256"/>
                </a:lnTo>
                <a:lnTo>
                  <a:pt x="1000" y="1264"/>
                </a:lnTo>
                <a:lnTo>
                  <a:pt x="993" y="1271"/>
                </a:lnTo>
                <a:lnTo>
                  <a:pt x="984" y="1276"/>
                </a:lnTo>
                <a:lnTo>
                  <a:pt x="984" y="1276"/>
                </a:lnTo>
                <a:lnTo>
                  <a:pt x="983" y="1284"/>
                </a:lnTo>
                <a:lnTo>
                  <a:pt x="982" y="1291"/>
                </a:lnTo>
                <a:lnTo>
                  <a:pt x="979" y="1299"/>
                </a:lnTo>
                <a:lnTo>
                  <a:pt x="976" y="1305"/>
                </a:lnTo>
                <a:lnTo>
                  <a:pt x="970" y="1310"/>
                </a:lnTo>
                <a:lnTo>
                  <a:pt x="963" y="1314"/>
                </a:lnTo>
                <a:lnTo>
                  <a:pt x="953" y="1315"/>
                </a:lnTo>
                <a:lnTo>
                  <a:pt x="941" y="1315"/>
                </a:lnTo>
                <a:lnTo>
                  <a:pt x="941" y="1315"/>
                </a:lnTo>
                <a:lnTo>
                  <a:pt x="939" y="1279"/>
                </a:lnTo>
                <a:lnTo>
                  <a:pt x="938" y="1258"/>
                </a:lnTo>
                <a:lnTo>
                  <a:pt x="938" y="1237"/>
                </a:lnTo>
                <a:lnTo>
                  <a:pt x="940" y="1215"/>
                </a:lnTo>
                <a:lnTo>
                  <a:pt x="942" y="1194"/>
                </a:lnTo>
                <a:lnTo>
                  <a:pt x="948" y="1173"/>
                </a:lnTo>
                <a:lnTo>
                  <a:pt x="952" y="1162"/>
                </a:lnTo>
                <a:lnTo>
                  <a:pt x="956" y="1151"/>
                </a:lnTo>
                <a:lnTo>
                  <a:pt x="956" y="1151"/>
                </a:lnTo>
                <a:lnTo>
                  <a:pt x="940" y="1135"/>
                </a:lnTo>
                <a:lnTo>
                  <a:pt x="923" y="1120"/>
                </a:lnTo>
                <a:lnTo>
                  <a:pt x="888" y="1092"/>
                </a:lnTo>
                <a:lnTo>
                  <a:pt x="871" y="1078"/>
                </a:lnTo>
                <a:lnTo>
                  <a:pt x="854" y="1064"/>
                </a:lnTo>
                <a:lnTo>
                  <a:pt x="838" y="1048"/>
                </a:lnTo>
                <a:lnTo>
                  <a:pt x="823" y="1032"/>
                </a:lnTo>
                <a:lnTo>
                  <a:pt x="823" y="1032"/>
                </a:lnTo>
                <a:lnTo>
                  <a:pt x="809" y="1034"/>
                </a:lnTo>
                <a:lnTo>
                  <a:pt x="796" y="1036"/>
                </a:lnTo>
                <a:lnTo>
                  <a:pt x="783" y="1036"/>
                </a:lnTo>
                <a:lnTo>
                  <a:pt x="771" y="1034"/>
                </a:lnTo>
                <a:lnTo>
                  <a:pt x="759" y="1032"/>
                </a:lnTo>
                <a:lnTo>
                  <a:pt x="749" y="1028"/>
                </a:lnTo>
                <a:lnTo>
                  <a:pt x="738" y="1025"/>
                </a:lnTo>
                <a:lnTo>
                  <a:pt x="728" y="1019"/>
                </a:lnTo>
                <a:lnTo>
                  <a:pt x="720" y="1014"/>
                </a:lnTo>
                <a:lnTo>
                  <a:pt x="710" y="1007"/>
                </a:lnTo>
                <a:lnTo>
                  <a:pt x="703" y="1000"/>
                </a:lnTo>
                <a:lnTo>
                  <a:pt x="694" y="993"/>
                </a:lnTo>
                <a:lnTo>
                  <a:pt x="688" y="984"/>
                </a:lnTo>
                <a:lnTo>
                  <a:pt x="681" y="976"/>
                </a:lnTo>
                <a:lnTo>
                  <a:pt x="669" y="958"/>
                </a:lnTo>
                <a:lnTo>
                  <a:pt x="669" y="958"/>
                </a:lnTo>
                <a:lnTo>
                  <a:pt x="635" y="952"/>
                </a:lnTo>
                <a:lnTo>
                  <a:pt x="601" y="946"/>
                </a:lnTo>
                <a:lnTo>
                  <a:pt x="530" y="936"/>
                </a:lnTo>
                <a:lnTo>
                  <a:pt x="495" y="931"/>
                </a:lnTo>
                <a:lnTo>
                  <a:pt x="461" y="925"/>
                </a:lnTo>
                <a:lnTo>
                  <a:pt x="426" y="918"/>
                </a:lnTo>
                <a:lnTo>
                  <a:pt x="392" y="909"/>
                </a:lnTo>
                <a:lnTo>
                  <a:pt x="392" y="909"/>
                </a:lnTo>
                <a:lnTo>
                  <a:pt x="374" y="903"/>
                </a:lnTo>
                <a:lnTo>
                  <a:pt x="357" y="895"/>
                </a:lnTo>
                <a:lnTo>
                  <a:pt x="341" y="889"/>
                </a:lnTo>
                <a:lnTo>
                  <a:pt x="331" y="887"/>
                </a:lnTo>
                <a:lnTo>
                  <a:pt x="323" y="885"/>
                </a:lnTo>
                <a:lnTo>
                  <a:pt x="323" y="885"/>
                </a:lnTo>
                <a:lnTo>
                  <a:pt x="313" y="885"/>
                </a:lnTo>
                <a:lnTo>
                  <a:pt x="303" y="885"/>
                </a:lnTo>
                <a:lnTo>
                  <a:pt x="294" y="886"/>
                </a:lnTo>
                <a:lnTo>
                  <a:pt x="284" y="885"/>
                </a:lnTo>
                <a:lnTo>
                  <a:pt x="284" y="885"/>
                </a:lnTo>
                <a:lnTo>
                  <a:pt x="259" y="879"/>
                </a:lnTo>
                <a:lnTo>
                  <a:pt x="235" y="873"/>
                </a:lnTo>
                <a:lnTo>
                  <a:pt x="188" y="859"/>
                </a:lnTo>
                <a:lnTo>
                  <a:pt x="164" y="852"/>
                </a:lnTo>
                <a:lnTo>
                  <a:pt x="140" y="848"/>
                </a:lnTo>
                <a:lnTo>
                  <a:pt x="128" y="846"/>
                </a:lnTo>
                <a:lnTo>
                  <a:pt x="116" y="846"/>
                </a:lnTo>
                <a:lnTo>
                  <a:pt x="104" y="846"/>
                </a:lnTo>
                <a:lnTo>
                  <a:pt x="91" y="846"/>
                </a:lnTo>
                <a:lnTo>
                  <a:pt x="91" y="846"/>
                </a:lnTo>
                <a:lnTo>
                  <a:pt x="84" y="842"/>
                </a:lnTo>
                <a:lnTo>
                  <a:pt x="75" y="838"/>
                </a:lnTo>
                <a:lnTo>
                  <a:pt x="57" y="833"/>
                </a:lnTo>
                <a:lnTo>
                  <a:pt x="38" y="829"/>
                </a:lnTo>
                <a:lnTo>
                  <a:pt x="18" y="826"/>
                </a:lnTo>
                <a:lnTo>
                  <a:pt x="18" y="826"/>
                </a:lnTo>
                <a:lnTo>
                  <a:pt x="14" y="821"/>
                </a:lnTo>
                <a:lnTo>
                  <a:pt x="12" y="817"/>
                </a:lnTo>
                <a:lnTo>
                  <a:pt x="9" y="810"/>
                </a:lnTo>
                <a:lnTo>
                  <a:pt x="6" y="801"/>
                </a:lnTo>
                <a:lnTo>
                  <a:pt x="0" y="790"/>
                </a:lnTo>
                <a:lnTo>
                  <a:pt x="0" y="790"/>
                </a:lnTo>
                <a:lnTo>
                  <a:pt x="9" y="775"/>
                </a:lnTo>
                <a:lnTo>
                  <a:pt x="20" y="762"/>
                </a:lnTo>
                <a:lnTo>
                  <a:pt x="30" y="751"/>
                </a:lnTo>
                <a:lnTo>
                  <a:pt x="43" y="741"/>
                </a:lnTo>
                <a:lnTo>
                  <a:pt x="58" y="731"/>
                </a:lnTo>
                <a:lnTo>
                  <a:pt x="73" y="724"/>
                </a:lnTo>
                <a:lnTo>
                  <a:pt x="89" y="716"/>
                </a:lnTo>
                <a:lnTo>
                  <a:pt x="105" y="710"/>
                </a:lnTo>
                <a:lnTo>
                  <a:pt x="105" y="710"/>
                </a:lnTo>
                <a:lnTo>
                  <a:pt x="104" y="685"/>
                </a:lnTo>
                <a:lnTo>
                  <a:pt x="103" y="674"/>
                </a:lnTo>
                <a:lnTo>
                  <a:pt x="101" y="663"/>
                </a:lnTo>
                <a:lnTo>
                  <a:pt x="98" y="653"/>
                </a:lnTo>
                <a:lnTo>
                  <a:pt x="93" y="643"/>
                </a:lnTo>
                <a:lnTo>
                  <a:pt x="87" y="633"/>
                </a:lnTo>
                <a:lnTo>
                  <a:pt x="77" y="622"/>
                </a:lnTo>
                <a:lnTo>
                  <a:pt x="77" y="622"/>
                </a:lnTo>
                <a:lnTo>
                  <a:pt x="84" y="613"/>
                </a:lnTo>
                <a:lnTo>
                  <a:pt x="90" y="604"/>
                </a:lnTo>
                <a:lnTo>
                  <a:pt x="98" y="595"/>
                </a:lnTo>
                <a:lnTo>
                  <a:pt x="105" y="588"/>
                </a:lnTo>
                <a:lnTo>
                  <a:pt x="121" y="574"/>
                </a:lnTo>
                <a:lnTo>
                  <a:pt x="139" y="561"/>
                </a:lnTo>
                <a:lnTo>
                  <a:pt x="158" y="550"/>
                </a:lnTo>
                <a:lnTo>
                  <a:pt x="177" y="539"/>
                </a:lnTo>
                <a:lnTo>
                  <a:pt x="195" y="528"/>
                </a:lnTo>
                <a:lnTo>
                  <a:pt x="214" y="517"/>
                </a:lnTo>
                <a:lnTo>
                  <a:pt x="214" y="517"/>
                </a:lnTo>
                <a:lnTo>
                  <a:pt x="240" y="500"/>
                </a:lnTo>
                <a:lnTo>
                  <a:pt x="266" y="482"/>
                </a:lnTo>
                <a:lnTo>
                  <a:pt x="315" y="443"/>
                </a:lnTo>
                <a:lnTo>
                  <a:pt x="315" y="443"/>
                </a:lnTo>
                <a:lnTo>
                  <a:pt x="328" y="435"/>
                </a:lnTo>
                <a:lnTo>
                  <a:pt x="339" y="425"/>
                </a:lnTo>
                <a:lnTo>
                  <a:pt x="361" y="404"/>
                </a:lnTo>
                <a:lnTo>
                  <a:pt x="384" y="383"/>
                </a:lnTo>
                <a:lnTo>
                  <a:pt x="394" y="373"/>
                </a:lnTo>
                <a:lnTo>
                  <a:pt x="406" y="363"/>
                </a:lnTo>
                <a:lnTo>
                  <a:pt x="406" y="363"/>
                </a:lnTo>
                <a:lnTo>
                  <a:pt x="422" y="353"/>
                </a:lnTo>
                <a:lnTo>
                  <a:pt x="438" y="344"/>
                </a:lnTo>
                <a:lnTo>
                  <a:pt x="454" y="335"/>
                </a:lnTo>
                <a:lnTo>
                  <a:pt x="469" y="325"/>
                </a:lnTo>
                <a:lnTo>
                  <a:pt x="469" y="325"/>
                </a:lnTo>
                <a:lnTo>
                  <a:pt x="480" y="316"/>
                </a:lnTo>
                <a:lnTo>
                  <a:pt x="490" y="307"/>
                </a:lnTo>
                <a:lnTo>
                  <a:pt x="510" y="288"/>
                </a:lnTo>
                <a:lnTo>
                  <a:pt x="530" y="268"/>
                </a:lnTo>
                <a:lnTo>
                  <a:pt x="550" y="247"/>
                </a:lnTo>
                <a:lnTo>
                  <a:pt x="550" y="247"/>
                </a:lnTo>
                <a:lnTo>
                  <a:pt x="609" y="191"/>
                </a:lnTo>
                <a:lnTo>
                  <a:pt x="639" y="161"/>
                </a:lnTo>
                <a:lnTo>
                  <a:pt x="668" y="131"/>
                </a:lnTo>
                <a:lnTo>
                  <a:pt x="697" y="100"/>
                </a:lnTo>
                <a:lnTo>
                  <a:pt x="725" y="69"/>
                </a:lnTo>
                <a:lnTo>
                  <a:pt x="752" y="37"/>
                </a:lnTo>
                <a:lnTo>
                  <a:pt x="778" y="3"/>
                </a:lnTo>
                <a:lnTo>
                  <a:pt x="778" y="3"/>
                </a:lnTo>
                <a:lnTo>
                  <a:pt x="788" y="0"/>
                </a:lnTo>
                <a:lnTo>
                  <a:pt x="799" y="0"/>
                </a:lnTo>
                <a:lnTo>
                  <a:pt x="810" y="0"/>
                </a:lnTo>
                <a:lnTo>
                  <a:pt x="820" y="2"/>
                </a:lnTo>
                <a:lnTo>
                  <a:pt x="842" y="7"/>
                </a:lnTo>
                <a:lnTo>
                  <a:pt x="851" y="9"/>
                </a:lnTo>
                <a:lnTo>
                  <a:pt x="861" y="10"/>
                </a:lnTo>
                <a:lnTo>
                  <a:pt x="861" y="10"/>
                </a:lnTo>
                <a:lnTo>
                  <a:pt x="899" y="13"/>
                </a:lnTo>
                <a:lnTo>
                  <a:pt x="937" y="14"/>
                </a:lnTo>
                <a:lnTo>
                  <a:pt x="976" y="14"/>
                </a:lnTo>
                <a:lnTo>
                  <a:pt x="1014" y="13"/>
                </a:lnTo>
                <a:lnTo>
                  <a:pt x="1092" y="10"/>
                </a:lnTo>
                <a:lnTo>
                  <a:pt x="1169" y="7"/>
                </a:lnTo>
                <a:lnTo>
                  <a:pt x="1208" y="5"/>
                </a:lnTo>
                <a:lnTo>
                  <a:pt x="1245" y="7"/>
                </a:lnTo>
                <a:lnTo>
                  <a:pt x="1283" y="8"/>
                </a:lnTo>
                <a:lnTo>
                  <a:pt x="1319" y="11"/>
                </a:lnTo>
                <a:lnTo>
                  <a:pt x="1354" y="16"/>
                </a:lnTo>
                <a:lnTo>
                  <a:pt x="1388" y="23"/>
                </a:lnTo>
                <a:lnTo>
                  <a:pt x="1405" y="28"/>
                </a:lnTo>
                <a:lnTo>
                  <a:pt x="1421" y="32"/>
                </a:lnTo>
                <a:lnTo>
                  <a:pt x="1437" y="39"/>
                </a:lnTo>
                <a:lnTo>
                  <a:pt x="1453" y="45"/>
                </a:lnTo>
                <a:lnTo>
                  <a:pt x="1453" y="45"/>
                </a:lnTo>
                <a:lnTo>
                  <a:pt x="1461" y="54"/>
                </a:lnTo>
                <a:lnTo>
                  <a:pt x="1469" y="61"/>
                </a:lnTo>
                <a:lnTo>
                  <a:pt x="1489" y="75"/>
                </a:lnTo>
                <a:lnTo>
                  <a:pt x="1498" y="83"/>
                </a:lnTo>
                <a:lnTo>
                  <a:pt x="1507" y="91"/>
                </a:lnTo>
                <a:lnTo>
                  <a:pt x="1514" y="101"/>
                </a:lnTo>
                <a:lnTo>
                  <a:pt x="1516" y="106"/>
                </a:lnTo>
                <a:lnTo>
                  <a:pt x="1520" y="111"/>
                </a:lnTo>
                <a:lnTo>
                  <a:pt x="1520" y="111"/>
                </a:lnTo>
                <a:close/>
                <a:moveTo>
                  <a:pt x="1358" y="283"/>
                </a:moveTo>
                <a:lnTo>
                  <a:pt x="1358" y="283"/>
                </a:lnTo>
                <a:lnTo>
                  <a:pt x="1364" y="277"/>
                </a:lnTo>
                <a:lnTo>
                  <a:pt x="1369" y="271"/>
                </a:lnTo>
                <a:lnTo>
                  <a:pt x="1379" y="257"/>
                </a:lnTo>
                <a:lnTo>
                  <a:pt x="1389" y="243"/>
                </a:lnTo>
                <a:lnTo>
                  <a:pt x="1401" y="230"/>
                </a:lnTo>
                <a:lnTo>
                  <a:pt x="1401" y="230"/>
                </a:lnTo>
                <a:lnTo>
                  <a:pt x="1410" y="221"/>
                </a:lnTo>
                <a:lnTo>
                  <a:pt x="1424" y="210"/>
                </a:lnTo>
                <a:lnTo>
                  <a:pt x="1439" y="197"/>
                </a:lnTo>
                <a:lnTo>
                  <a:pt x="1454" y="183"/>
                </a:lnTo>
                <a:lnTo>
                  <a:pt x="1469" y="169"/>
                </a:lnTo>
                <a:lnTo>
                  <a:pt x="1481" y="155"/>
                </a:lnTo>
                <a:lnTo>
                  <a:pt x="1485" y="148"/>
                </a:lnTo>
                <a:lnTo>
                  <a:pt x="1489" y="141"/>
                </a:lnTo>
                <a:lnTo>
                  <a:pt x="1491" y="135"/>
                </a:lnTo>
                <a:lnTo>
                  <a:pt x="1492" y="129"/>
                </a:lnTo>
                <a:lnTo>
                  <a:pt x="1492" y="129"/>
                </a:lnTo>
                <a:lnTo>
                  <a:pt x="1490" y="124"/>
                </a:lnTo>
                <a:lnTo>
                  <a:pt x="1486" y="119"/>
                </a:lnTo>
                <a:lnTo>
                  <a:pt x="1475" y="106"/>
                </a:lnTo>
                <a:lnTo>
                  <a:pt x="1462" y="93"/>
                </a:lnTo>
                <a:lnTo>
                  <a:pt x="1449" y="84"/>
                </a:lnTo>
                <a:lnTo>
                  <a:pt x="1449" y="84"/>
                </a:lnTo>
                <a:lnTo>
                  <a:pt x="1436" y="75"/>
                </a:lnTo>
                <a:lnTo>
                  <a:pt x="1420" y="68"/>
                </a:lnTo>
                <a:lnTo>
                  <a:pt x="1403" y="61"/>
                </a:lnTo>
                <a:lnTo>
                  <a:pt x="1386" y="55"/>
                </a:lnTo>
                <a:lnTo>
                  <a:pt x="1370" y="50"/>
                </a:lnTo>
                <a:lnTo>
                  <a:pt x="1354" y="46"/>
                </a:lnTo>
                <a:lnTo>
                  <a:pt x="1339" y="43"/>
                </a:lnTo>
                <a:lnTo>
                  <a:pt x="1327" y="42"/>
                </a:lnTo>
                <a:lnTo>
                  <a:pt x="1327" y="42"/>
                </a:lnTo>
                <a:lnTo>
                  <a:pt x="1299" y="39"/>
                </a:lnTo>
                <a:lnTo>
                  <a:pt x="1270" y="37"/>
                </a:lnTo>
                <a:lnTo>
                  <a:pt x="1207" y="35"/>
                </a:lnTo>
                <a:lnTo>
                  <a:pt x="1139" y="34"/>
                </a:lnTo>
                <a:lnTo>
                  <a:pt x="1070" y="35"/>
                </a:lnTo>
                <a:lnTo>
                  <a:pt x="998" y="35"/>
                </a:lnTo>
                <a:lnTo>
                  <a:pt x="929" y="35"/>
                </a:lnTo>
                <a:lnTo>
                  <a:pt x="861" y="32"/>
                </a:lnTo>
                <a:lnTo>
                  <a:pt x="829" y="30"/>
                </a:lnTo>
                <a:lnTo>
                  <a:pt x="798" y="27"/>
                </a:lnTo>
                <a:lnTo>
                  <a:pt x="798" y="27"/>
                </a:lnTo>
                <a:lnTo>
                  <a:pt x="762" y="69"/>
                </a:lnTo>
                <a:lnTo>
                  <a:pt x="724" y="109"/>
                </a:lnTo>
                <a:lnTo>
                  <a:pt x="687" y="150"/>
                </a:lnTo>
                <a:lnTo>
                  <a:pt x="647" y="189"/>
                </a:lnTo>
                <a:lnTo>
                  <a:pt x="607" y="227"/>
                </a:lnTo>
                <a:lnTo>
                  <a:pt x="568" y="265"/>
                </a:lnTo>
                <a:lnTo>
                  <a:pt x="527" y="302"/>
                </a:lnTo>
                <a:lnTo>
                  <a:pt x="485" y="338"/>
                </a:lnTo>
                <a:lnTo>
                  <a:pt x="442" y="375"/>
                </a:lnTo>
                <a:lnTo>
                  <a:pt x="400" y="410"/>
                </a:lnTo>
                <a:lnTo>
                  <a:pt x="357" y="444"/>
                </a:lnTo>
                <a:lnTo>
                  <a:pt x="312" y="479"/>
                </a:lnTo>
                <a:lnTo>
                  <a:pt x="268" y="512"/>
                </a:lnTo>
                <a:lnTo>
                  <a:pt x="222" y="544"/>
                </a:lnTo>
                <a:lnTo>
                  <a:pt x="177" y="576"/>
                </a:lnTo>
                <a:lnTo>
                  <a:pt x="130" y="608"/>
                </a:lnTo>
                <a:lnTo>
                  <a:pt x="130" y="608"/>
                </a:lnTo>
                <a:lnTo>
                  <a:pt x="147" y="614"/>
                </a:lnTo>
                <a:lnTo>
                  <a:pt x="165" y="618"/>
                </a:lnTo>
                <a:lnTo>
                  <a:pt x="183" y="621"/>
                </a:lnTo>
                <a:lnTo>
                  <a:pt x="202" y="623"/>
                </a:lnTo>
                <a:lnTo>
                  <a:pt x="221" y="625"/>
                </a:lnTo>
                <a:lnTo>
                  <a:pt x="240" y="626"/>
                </a:lnTo>
                <a:lnTo>
                  <a:pt x="279" y="626"/>
                </a:lnTo>
                <a:lnTo>
                  <a:pt x="358" y="624"/>
                </a:lnTo>
                <a:lnTo>
                  <a:pt x="396" y="624"/>
                </a:lnTo>
                <a:lnTo>
                  <a:pt x="435" y="625"/>
                </a:lnTo>
                <a:lnTo>
                  <a:pt x="435" y="625"/>
                </a:lnTo>
                <a:lnTo>
                  <a:pt x="466" y="629"/>
                </a:lnTo>
                <a:lnTo>
                  <a:pt x="499" y="633"/>
                </a:lnTo>
                <a:lnTo>
                  <a:pt x="563" y="644"/>
                </a:lnTo>
                <a:lnTo>
                  <a:pt x="563" y="644"/>
                </a:lnTo>
                <a:lnTo>
                  <a:pt x="604" y="651"/>
                </a:lnTo>
                <a:lnTo>
                  <a:pt x="644" y="660"/>
                </a:lnTo>
                <a:lnTo>
                  <a:pt x="663" y="665"/>
                </a:lnTo>
                <a:lnTo>
                  <a:pt x="681" y="671"/>
                </a:lnTo>
                <a:lnTo>
                  <a:pt x="700" y="679"/>
                </a:lnTo>
                <a:lnTo>
                  <a:pt x="718" y="686"/>
                </a:lnTo>
                <a:lnTo>
                  <a:pt x="736" y="694"/>
                </a:lnTo>
                <a:lnTo>
                  <a:pt x="752" y="704"/>
                </a:lnTo>
                <a:lnTo>
                  <a:pt x="768" y="713"/>
                </a:lnTo>
                <a:lnTo>
                  <a:pt x="782" y="724"/>
                </a:lnTo>
                <a:lnTo>
                  <a:pt x="796" y="736"/>
                </a:lnTo>
                <a:lnTo>
                  <a:pt x="809" y="749"/>
                </a:lnTo>
                <a:lnTo>
                  <a:pt x="820" y="761"/>
                </a:lnTo>
                <a:lnTo>
                  <a:pt x="830" y="776"/>
                </a:lnTo>
                <a:lnTo>
                  <a:pt x="830" y="776"/>
                </a:lnTo>
                <a:lnTo>
                  <a:pt x="832" y="779"/>
                </a:lnTo>
                <a:lnTo>
                  <a:pt x="833" y="781"/>
                </a:lnTo>
                <a:lnTo>
                  <a:pt x="834" y="785"/>
                </a:lnTo>
                <a:lnTo>
                  <a:pt x="833" y="791"/>
                </a:lnTo>
                <a:lnTo>
                  <a:pt x="832" y="797"/>
                </a:lnTo>
                <a:lnTo>
                  <a:pt x="831" y="802"/>
                </a:lnTo>
                <a:lnTo>
                  <a:pt x="830" y="806"/>
                </a:lnTo>
                <a:lnTo>
                  <a:pt x="831" y="809"/>
                </a:lnTo>
                <a:lnTo>
                  <a:pt x="832" y="810"/>
                </a:lnTo>
                <a:lnTo>
                  <a:pt x="834" y="811"/>
                </a:lnTo>
                <a:lnTo>
                  <a:pt x="836" y="812"/>
                </a:lnTo>
                <a:lnTo>
                  <a:pt x="836" y="812"/>
                </a:lnTo>
                <a:lnTo>
                  <a:pt x="846" y="809"/>
                </a:lnTo>
                <a:lnTo>
                  <a:pt x="854" y="803"/>
                </a:lnTo>
                <a:lnTo>
                  <a:pt x="860" y="798"/>
                </a:lnTo>
                <a:lnTo>
                  <a:pt x="866" y="791"/>
                </a:lnTo>
                <a:lnTo>
                  <a:pt x="876" y="777"/>
                </a:lnTo>
                <a:lnTo>
                  <a:pt x="886" y="762"/>
                </a:lnTo>
                <a:lnTo>
                  <a:pt x="886" y="762"/>
                </a:lnTo>
                <a:lnTo>
                  <a:pt x="938" y="718"/>
                </a:lnTo>
                <a:lnTo>
                  <a:pt x="963" y="694"/>
                </a:lnTo>
                <a:lnTo>
                  <a:pt x="987" y="670"/>
                </a:lnTo>
                <a:lnTo>
                  <a:pt x="1011" y="645"/>
                </a:lnTo>
                <a:lnTo>
                  <a:pt x="1033" y="619"/>
                </a:lnTo>
                <a:lnTo>
                  <a:pt x="1055" y="592"/>
                </a:lnTo>
                <a:lnTo>
                  <a:pt x="1075" y="563"/>
                </a:lnTo>
                <a:lnTo>
                  <a:pt x="1075" y="563"/>
                </a:lnTo>
                <a:lnTo>
                  <a:pt x="1112" y="530"/>
                </a:lnTo>
                <a:lnTo>
                  <a:pt x="1148" y="495"/>
                </a:lnTo>
                <a:lnTo>
                  <a:pt x="1183" y="459"/>
                </a:lnTo>
                <a:lnTo>
                  <a:pt x="1219" y="423"/>
                </a:lnTo>
                <a:lnTo>
                  <a:pt x="1288" y="350"/>
                </a:lnTo>
                <a:lnTo>
                  <a:pt x="1323" y="316"/>
                </a:lnTo>
                <a:lnTo>
                  <a:pt x="1358" y="283"/>
                </a:lnTo>
                <a:lnTo>
                  <a:pt x="1358" y="283"/>
                </a:lnTo>
                <a:close/>
                <a:moveTo>
                  <a:pt x="2152" y="391"/>
                </a:moveTo>
                <a:lnTo>
                  <a:pt x="2152" y="391"/>
                </a:lnTo>
                <a:lnTo>
                  <a:pt x="2138" y="382"/>
                </a:lnTo>
                <a:lnTo>
                  <a:pt x="2125" y="372"/>
                </a:lnTo>
                <a:lnTo>
                  <a:pt x="2112" y="361"/>
                </a:lnTo>
                <a:lnTo>
                  <a:pt x="2100" y="350"/>
                </a:lnTo>
                <a:lnTo>
                  <a:pt x="2087" y="338"/>
                </a:lnTo>
                <a:lnTo>
                  <a:pt x="2076" y="326"/>
                </a:lnTo>
                <a:lnTo>
                  <a:pt x="2054" y="300"/>
                </a:lnTo>
                <a:lnTo>
                  <a:pt x="2012" y="247"/>
                </a:lnTo>
                <a:lnTo>
                  <a:pt x="1990" y="222"/>
                </a:lnTo>
                <a:lnTo>
                  <a:pt x="1979" y="210"/>
                </a:lnTo>
                <a:lnTo>
                  <a:pt x="1967" y="199"/>
                </a:lnTo>
                <a:lnTo>
                  <a:pt x="1967" y="199"/>
                </a:lnTo>
                <a:lnTo>
                  <a:pt x="1954" y="187"/>
                </a:lnTo>
                <a:lnTo>
                  <a:pt x="1940" y="177"/>
                </a:lnTo>
                <a:lnTo>
                  <a:pt x="1926" y="166"/>
                </a:lnTo>
                <a:lnTo>
                  <a:pt x="1911" y="156"/>
                </a:lnTo>
                <a:lnTo>
                  <a:pt x="1895" y="147"/>
                </a:lnTo>
                <a:lnTo>
                  <a:pt x="1878" y="138"/>
                </a:lnTo>
                <a:lnTo>
                  <a:pt x="1861" y="131"/>
                </a:lnTo>
                <a:lnTo>
                  <a:pt x="1843" y="123"/>
                </a:lnTo>
                <a:lnTo>
                  <a:pt x="1825" y="117"/>
                </a:lnTo>
                <a:lnTo>
                  <a:pt x="1807" y="110"/>
                </a:lnTo>
                <a:lnTo>
                  <a:pt x="1787" y="105"/>
                </a:lnTo>
                <a:lnTo>
                  <a:pt x="1768" y="101"/>
                </a:lnTo>
                <a:lnTo>
                  <a:pt x="1749" y="98"/>
                </a:lnTo>
                <a:lnTo>
                  <a:pt x="1729" y="95"/>
                </a:lnTo>
                <a:lnTo>
                  <a:pt x="1710" y="94"/>
                </a:lnTo>
                <a:lnTo>
                  <a:pt x="1691" y="94"/>
                </a:lnTo>
                <a:lnTo>
                  <a:pt x="1691" y="94"/>
                </a:lnTo>
                <a:lnTo>
                  <a:pt x="1677" y="94"/>
                </a:lnTo>
                <a:lnTo>
                  <a:pt x="1665" y="96"/>
                </a:lnTo>
                <a:lnTo>
                  <a:pt x="1653" y="100"/>
                </a:lnTo>
                <a:lnTo>
                  <a:pt x="1642" y="103"/>
                </a:lnTo>
                <a:lnTo>
                  <a:pt x="1620" y="110"/>
                </a:lnTo>
                <a:lnTo>
                  <a:pt x="1597" y="118"/>
                </a:lnTo>
                <a:lnTo>
                  <a:pt x="1597" y="118"/>
                </a:lnTo>
                <a:lnTo>
                  <a:pt x="1573" y="126"/>
                </a:lnTo>
                <a:lnTo>
                  <a:pt x="1554" y="135"/>
                </a:lnTo>
                <a:lnTo>
                  <a:pt x="1538" y="145"/>
                </a:lnTo>
                <a:lnTo>
                  <a:pt x="1525" y="154"/>
                </a:lnTo>
                <a:lnTo>
                  <a:pt x="1512" y="165"/>
                </a:lnTo>
                <a:lnTo>
                  <a:pt x="1500" y="177"/>
                </a:lnTo>
                <a:lnTo>
                  <a:pt x="1474" y="202"/>
                </a:lnTo>
                <a:lnTo>
                  <a:pt x="1474" y="202"/>
                </a:lnTo>
                <a:lnTo>
                  <a:pt x="1455" y="220"/>
                </a:lnTo>
                <a:lnTo>
                  <a:pt x="1437" y="238"/>
                </a:lnTo>
                <a:lnTo>
                  <a:pt x="1401" y="276"/>
                </a:lnTo>
                <a:lnTo>
                  <a:pt x="1401" y="276"/>
                </a:lnTo>
                <a:lnTo>
                  <a:pt x="1380" y="295"/>
                </a:lnTo>
                <a:lnTo>
                  <a:pt x="1361" y="312"/>
                </a:lnTo>
                <a:lnTo>
                  <a:pt x="1341" y="329"/>
                </a:lnTo>
                <a:lnTo>
                  <a:pt x="1324" y="346"/>
                </a:lnTo>
                <a:lnTo>
                  <a:pt x="1324" y="346"/>
                </a:lnTo>
                <a:lnTo>
                  <a:pt x="1315" y="356"/>
                </a:lnTo>
                <a:lnTo>
                  <a:pt x="1306" y="366"/>
                </a:lnTo>
                <a:lnTo>
                  <a:pt x="1290" y="388"/>
                </a:lnTo>
                <a:lnTo>
                  <a:pt x="1275" y="408"/>
                </a:lnTo>
                <a:lnTo>
                  <a:pt x="1268" y="418"/>
                </a:lnTo>
                <a:lnTo>
                  <a:pt x="1260" y="426"/>
                </a:lnTo>
                <a:lnTo>
                  <a:pt x="1260" y="426"/>
                </a:lnTo>
                <a:lnTo>
                  <a:pt x="1253" y="433"/>
                </a:lnTo>
                <a:lnTo>
                  <a:pt x="1243" y="439"/>
                </a:lnTo>
                <a:lnTo>
                  <a:pt x="1234" y="444"/>
                </a:lnTo>
                <a:lnTo>
                  <a:pt x="1225" y="451"/>
                </a:lnTo>
                <a:lnTo>
                  <a:pt x="1225" y="451"/>
                </a:lnTo>
                <a:lnTo>
                  <a:pt x="1199" y="476"/>
                </a:lnTo>
                <a:lnTo>
                  <a:pt x="1175" y="501"/>
                </a:lnTo>
                <a:lnTo>
                  <a:pt x="1150" y="527"/>
                </a:lnTo>
                <a:lnTo>
                  <a:pt x="1126" y="554"/>
                </a:lnTo>
                <a:lnTo>
                  <a:pt x="1078" y="608"/>
                </a:lnTo>
                <a:lnTo>
                  <a:pt x="1032" y="661"/>
                </a:lnTo>
                <a:lnTo>
                  <a:pt x="1032" y="661"/>
                </a:lnTo>
                <a:lnTo>
                  <a:pt x="1012" y="683"/>
                </a:lnTo>
                <a:lnTo>
                  <a:pt x="992" y="705"/>
                </a:lnTo>
                <a:lnTo>
                  <a:pt x="950" y="745"/>
                </a:lnTo>
                <a:lnTo>
                  <a:pt x="930" y="766"/>
                </a:lnTo>
                <a:lnTo>
                  <a:pt x="909" y="786"/>
                </a:lnTo>
                <a:lnTo>
                  <a:pt x="890" y="807"/>
                </a:lnTo>
                <a:lnTo>
                  <a:pt x="872" y="829"/>
                </a:lnTo>
                <a:lnTo>
                  <a:pt x="872" y="829"/>
                </a:lnTo>
                <a:lnTo>
                  <a:pt x="894" y="826"/>
                </a:lnTo>
                <a:lnTo>
                  <a:pt x="916" y="826"/>
                </a:lnTo>
                <a:lnTo>
                  <a:pt x="936" y="827"/>
                </a:lnTo>
                <a:lnTo>
                  <a:pt x="956" y="830"/>
                </a:lnTo>
                <a:lnTo>
                  <a:pt x="977" y="834"/>
                </a:lnTo>
                <a:lnTo>
                  <a:pt x="996" y="840"/>
                </a:lnTo>
                <a:lnTo>
                  <a:pt x="1015" y="847"/>
                </a:lnTo>
                <a:lnTo>
                  <a:pt x="1035" y="856"/>
                </a:lnTo>
                <a:lnTo>
                  <a:pt x="1071" y="873"/>
                </a:lnTo>
                <a:lnTo>
                  <a:pt x="1106" y="892"/>
                </a:lnTo>
                <a:lnTo>
                  <a:pt x="1142" y="910"/>
                </a:lnTo>
                <a:lnTo>
                  <a:pt x="1159" y="919"/>
                </a:lnTo>
                <a:lnTo>
                  <a:pt x="1176" y="926"/>
                </a:lnTo>
                <a:lnTo>
                  <a:pt x="1176" y="926"/>
                </a:lnTo>
                <a:lnTo>
                  <a:pt x="1202" y="949"/>
                </a:lnTo>
                <a:lnTo>
                  <a:pt x="1227" y="970"/>
                </a:lnTo>
                <a:lnTo>
                  <a:pt x="1254" y="991"/>
                </a:lnTo>
                <a:lnTo>
                  <a:pt x="1282" y="1011"/>
                </a:lnTo>
                <a:lnTo>
                  <a:pt x="1310" y="1029"/>
                </a:lnTo>
                <a:lnTo>
                  <a:pt x="1339" y="1047"/>
                </a:lnTo>
                <a:lnTo>
                  <a:pt x="1369" y="1064"/>
                </a:lnTo>
                <a:lnTo>
                  <a:pt x="1400" y="1079"/>
                </a:lnTo>
                <a:lnTo>
                  <a:pt x="1432" y="1093"/>
                </a:lnTo>
                <a:lnTo>
                  <a:pt x="1464" y="1106"/>
                </a:lnTo>
                <a:lnTo>
                  <a:pt x="1498" y="1118"/>
                </a:lnTo>
                <a:lnTo>
                  <a:pt x="1533" y="1127"/>
                </a:lnTo>
                <a:lnTo>
                  <a:pt x="1569" y="1135"/>
                </a:lnTo>
                <a:lnTo>
                  <a:pt x="1606" y="1140"/>
                </a:lnTo>
                <a:lnTo>
                  <a:pt x="1645" y="1145"/>
                </a:lnTo>
                <a:lnTo>
                  <a:pt x="1683" y="1147"/>
                </a:lnTo>
                <a:lnTo>
                  <a:pt x="1683" y="1147"/>
                </a:lnTo>
                <a:lnTo>
                  <a:pt x="1687" y="1147"/>
                </a:lnTo>
                <a:lnTo>
                  <a:pt x="1690" y="1149"/>
                </a:lnTo>
                <a:lnTo>
                  <a:pt x="1695" y="1153"/>
                </a:lnTo>
                <a:lnTo>
                  <a:pt x="1701" y="1160"/>
                </a:lnTo>
                <a:lnTo>
                  <a:pt x="1704" y="1163"/>
                </a:lnTo>
                <a:lnTo>
                  <a:pt x="1708" y="1165"/>
                </a:lnTo>
                <a:lnTo>
                  <a:pt x="1708" y="1165"/>
                </a:lnTo>
                <a:lnTo>
                  <a:pt x="1736" y="1139"/>
                </a:lnTo>
                <a:lnTo>
                  <a:pt x="1762" y="1114"/>
                </a:lnTo>
                <a:lnTo>
                  <a:pt x="1786" y="1086"/>
                </a:lnTo>
                <a:lnTo>
                  <a:pt x="1810" y="1056"/>
                </a:lnTo>
                <a:lnTo>
                  <a:pt x="1810" y="1056"/>
                </a:lnTo>
                <a:lnTo>
                  <a:pt x="1821" y="1042"/>
                </a:lnTo>
                <a:lnTo>
                  <a:pt x="1833" y="1027"/>
                </a:lnTo>
                <a:lnTo>
                  <a:pt x="1858" y="997"/>
                </a:lnTo>
                <a:lnTo>
                  <a:pt x="1870" y="982"/>
                </a:lnTo>
                <a:lnTo>
                  <a:pt x="1880" y="966"/>
                </a:lnTo>
                <a:lnTo>
                  <a:pt x="1890" y="949"/>
                </a:lnTo>
                <a:lnTo>
                  <a:pt x="1898" y="931"/>
                </a:lnTo>
                <a:lnTo>
                  <a:pt x="1898" y="931"/>
                </a:lnTo>
                <a:lnTo>
                  <a:pt x="2009" y="804"/>
                </a:lnTo>
                <a:lnTo>
                  <a:pt x="2065" y="741"/>
                </a:lnTo>
                <a:lnTo>
                  <a:pt x="2119" y="677"/>
                </a:lnTo>
                <a:lnTo>
                  <a:pt x="2173" y="612"/>
                </a:lnTo>
                <a:lnTo>
                  <a:pt x="2226" y="545"/>
                </a:lnTo>
                <a:lnTo>
                  <a:pt x="2278" y="478"/>
                </a:lnTo>
                <a:lnTo>
                  <a:pt x="2328" y="409"/>
                </a:lnTo>
                <a:lnTo>
                  <a:pt x="2328" y="409"/>
                </a:lnTo>
                <a:lnTo>
                  <a:pt x="2303" y="411"/>
                </a:lnTo>
                <a:lnTo>
                  <a:pt x="2279" y="413"/>
                </a:lnTo>
                <a:lnTo>
                  <a:pt x="2255" y="413"/>
                </a:lnTo>
                <a:lnTo>
                  <a:pt x="2233" y="413"/>
                </a:lnTo>
                <a:lnTo>
                  <a:pt x="2211" y="411"/>
                </a:lnTo>
                <a:lnTo>
                  <a:pt x="2190" y="407"/>
                </a:lnTo>
                <a:lnTo>
                  <a:pt x="2180" y="404"/>
                </a:lnTo>
                <a:lnTo>
                  <a:pt x="2171" y="401"/>
                </a:lnTo>
                <a:lnTo>
                  <a:pt x="2162" y="396"/>
                </a:lnTo>
                <a:lnTo>
                  <a:pt x="2152" y="391"/>
                </a:lnTo>
                <a:lnTo>
                  <a:pt x="2152" y="391"/>
                </a:lnTo>
                <a:close/>
                <a:moveTo>
                  <a:pt x="1677" y="1326"/>
                </a:moveTo>
                <a:lnTo>
                  <a:pt x="1677" y="1326"/>
                </a:lnTo>
                <a:lnTo>
                  <a:pt x="1722" y="1284"/>
                </a:lnTo>
                <a:lnTo>
                  <a:pt x="1768" y="1241"/>
                </a:lnTo>
                <a:lnTo>
                  <a:pt x="1790" y="1219"/>
                </a:lnTo>
                <a:lnTo>
                  <a:pt x="1812" y="1196"/>
                </a:lnTo>
                <a:lnTo>
                  <a:pt x="1832" y="1174"/>
                </a:lnTo>
                <a:lnTo>
                  <a:pt x="1851" y="1151"/>
                </a:lnTo>
                <a:lnTo>
                  <a:pt x="1851" y="1151"/>
                </a:lnTo>
                <a:lnTo>
                  <a:pt x="1863" y="1134"/>
                </a:lnTo>
                <a:lnTo>
                  <a:pt x="1875" y="1117"/>
                </a:lnTo>
                <a:lnTo>
                  <a:pt x="1883" y="1109"/>
                </a:lnTo>
                <a:lnTo>
                  <a:pt x="1889" y="1103"/>
                </a:lnTo>
                <a:lnTo>
                  <a:pt x="1898" y="1098"/>
                </a:lnTo>
                <a:lnTo>
                  <a:pt x="1908" y="1094"/>
                </a:lnTo>
                <a:lnTo>
                  <a:pt x="1908" y="1094"/>
                </a:lnTo>
                <a:lnTo>
                  <a:pt x="1901" y="1109"/>
                </a:lnTo>
                <a:lnTo>
                  <a:pt x="1892" y="1123"/>
                </a:lnTo>
                <a:lnTo>
                  <a:pt x="1884" y="1137"/>
                </a:lnTo>
                <a:lnTo>
                  <a:pt x="1875" y="1150"/>
                </a:lnTo>
                <a:lnTo>
                  <a:pt x="1855" y="1176"/>
                </a:lnTo>
                <a:lnTo>
                  <a:pt x="1833" y="1200"/>
                </a:lnTo>
                <a:lnTo>
                  <a:pt x="1812" y="1224"/>
                </a:lnTo>
                <a:lnTo>
                  <a:pt x="1789" y="1246"/>
                </a:lnTo>
                <a:lnTo>
                  <a:pt x="1768" y="1269"/>
                </a:lnTo>
                <a:lnTo>
                  <a:pt x="1747" y="1290"/>
                </a:lnTo>
                <a:lnTo>
                  <a:pt x="1747" y="1290"/>
                </a:lnTo>
                <a:lnTo>
                  <a:pt x="1733" y="1305"/>
                </a:lnTo>
                <a:lnTo>
                  <a:pt x="1718" y="1320"/>
                </a:lnTo>
                <a:lnTo>
                  <a:pt x="1711" y="1328"/>
                </a:lnTo>
                <a:lnTo>
                  <a:pt x="1706" y="1336"/>
                </a:lnTo>
                <a:lnTo>
                  <a:pt x="1701" y="1345"/>
                </a:lnTo>
                <a:lnTo>
                  <a:pt x="1697" y="1354"/>
                </a:lnTo>
                <a:lnTo>
                  <a:pt x="1697" y="1354"/>
                </a:lnTo>
                <a:lnTo>
                  <a:pt x="1706" y="1354"/>
                </a:lnTo>
                <a:lnTo>
                  <a:pt x="1713" y="1351"/>
                </a:lnTo>
                <a:lnTo>
                  <a:pt x="1721" y="1348"/>
                </a:lnTo>
                <a:lnTo>
                  <a:pt x="1727" y="1343"/>
                </a:lnTo>
                <a:lnTo>
                  <a:pt x="1739" y="1331"/>
                </a:lnTo>
                <a:lnTo>
                  <a:pt x="1750" y="1319"/>
                </a:lnTo>
                <a:lnTo>
                  <a:pt x="1750" y="1319"/>
                </a:lnTo>
                <a:lnTo>
                  <a:pt x="1779" y="1289"/>
                </a:lnTo>
                <a:lnTo>
                  <a:pt x="1807" y="1259"/>
                </a:lnTo>
                <a:lnTo>
                  <a:pt x="1833" y="1229"/>
                </a:lnTo>
                <a:lnTo>
                  <a:pt x="1859" y="1199"/>
                </a:lnTo>
                <a:lnTo>
                  <a:pt x="1859" y="1199"/>
                </a:lnTo>
                <a:lnTo>
                  <a:pt x="1883" y="1179"/>
                </a:lnTo>
                <a:lnTo>
                  <a:pt x="1905" y="1156"/>
                </a:lnTo>
                <a:lnTo>
                  <a:pt x="1927" y="1133"/>
                </a:lnTo>
                <a:lnTo>
                  <a:pt x="1948" y="1109"/>
                </a:lnTo>
                <a:lnTo>
                  <a:pt x="1968" y="1084"/>
                </a:lnTo>
                <a:lnTo>
                  <a:pt x="1987" y="1058"/>
                </a:lnTo>
                <a:lnTo>
                  <a:pt x="2006" y="1031"/>
                </a:lnTo>
                <a:lnTo>
                  <a:pt x="2023" y="1003"/>
                </a:lnTo>
                <a:lnTo>
                  <a:pt x="2023" y="1003"/>
                </a:lnTo>
                <a:lnTo>
                  <a:pt x="2030" y="1000"/>
                </a:lnTo>
                <a:lnTo>
                  <a:pt x="2037" y="996"/>
                </a:lnTo>
                <a:lnTo>
                  <a:pt x="2043" y="992"/>
                </a:lnTo>
                <a:lnTo>
                  <a:pt x="2048" y="986"/>
                </a:lnTo>
                <a:lnTo>
                  <a:pt x="2058" y="974"/>
                </a:lnTo>
                <a:lnTo>
                  <a:pt x="2068" y="963"/>
                </a:lnTo>
                <a:lnTo>
                  <a:pt x="2076" y="950"/>
                </a:lnTo>
                <a:lnTo>
                  <a:pt x="2086" y="938"/>
                </a:lnTo>
                <a:lnTo>
                  <a:pt x="2091" y="933"/>
                </a:lnTo>
                <a:lnTo>
                  <a:pt x="2097" y="927"/>
                </a:lnTo>
                <a:lnTo>
                  <a:pt x="2103" y="923"/>
                </a:lnTo>
                <a:lnTo>
                  <a:pt x="2111" y="920"/>
                </a:lnTo>
                <a:lnTo>
                  <a:pt x="2111" y="920"/>
                </a:lnTo>
                <a:lnTo>
                  <a:pt x="2123" y="898"/>
                </a:lnTo>
                <a:lnTo>
                  <a:pt x="2136" y="877"/>
                </a:lnTo>
                <a:lnTo>
                  <a:pt x="2150" y="857"/>
                </a:lnTo>
                <a:lnTo>
                  <a:pt x="2165" y="835"/>
                </a:lnTo>
                <a:lnTo>
                  <a:pt x="2195" y="795"/>
                </a:lnTo>
                <a:lnTo>
                  <a:pt x="2227" y="754"/>
                </a:lnTo>
                <a:lnTo>
                  <a:pt x="2259" y="712"/>
                </a:lnTo>
                <a:lnTo>
                  <a:pt x="2290" y="670"/>
                </a:lnTo>
                <a:lnTo>
                  <a:pt x="2305" y="649"/>
                </a:lnTo>
                <a:lnTo>
                  <a:pt x="2319" y="626"/>
                </a:lnTo>
                <a:lnTo>
                  <a:pt x="2332" y="604"/>
                </a:lnTo>
                <a:lnTo>
                  <a:pt x="2345" y="580"/>
                </a:lnTo>
                <a:lnTo>
                  <a:pt x="2345" y="580"/>
                </a:lnTo>
                <a:lnTo>
                  <a:pt x="2339" y="583"/>
                </a:lnTo>
                <a:lnTo>
                  <a:pt x="2333" y="585"/>
                </a:lnTo>
                <a:lnTo>
                  <a:pt x="2328" y="589"/>
                </a:lnTo>
                <a:lnTo>
                  <a:pt x="2323" y="593"/>
                </a:lnTo>
                <a:lnTo>
                  <a:pt x="2313" y="603"/>
                </a:lnTo>
                <a:lnTo>
                  <a:pt x="2303" y="615"/>
                </a:lnTo>
                <a:lnTo>
                  <a:pt x="2294" y="628"/>
                </a:lnTo>
                <a:lnTo>
                  <a:pt x="2284" y="639"/>
                </a:lnTo>
                <a:lnTo>
                  <a:pt x="2273" y="649"/>
                </a:lnTo>
                <a:lnTo>
                  <a:pt x="2267" y="653"/>
                </a:lnTo>
                <a:lnTo>
                  <a:pt x="2262" y="658"/>
                </a:lnTo>
                <a:lnTo>
                  <a:pt x="2262" y="658"/>
                </a:lnTo>
                <a:lnTo>
                  <a:pt x="2263" y="649"/>
                </a:lnTo>
                <a:lnTo>
                  <a:pt x="2266" y="640"/>
                </a:lnTo>
                <a:lnTo>
                  <a:pt x="2269" y="633"/>
                </a:lnTo>
                <a:lnTo>
                  <a:pt x="2273" y="625"/>
                </a:lnTo>
                <a:lnTo>
                  <a:pt x="2284" y="610"/>
                </a:lnTo>
                <a:lnTo>
                  <a:pt x="2296" y="597"/>
                </a:lnTo>
                <a:lnTo>
                  <a:pt x="2308" y="582"/>
                </a:lnTo>
                <a:lnTo>
                  <a:pt x="2319" y="568"/>
                </a:lnTo>
                <a:lnTo>
                  <a:pt x="2330" y="552"/>
                </a:lnTo>
                <a:lnTo>
                  <a:pt x="2334" y="543"/>
                </a:lnTo>
                <a:lnTo>
                  <a:pt x="2339" y="534"/>
                </a:lnTo>
                <a:lnTo>
                  <a:pt x="2339" y="534"/>
                </a:lnTo>
                <a:lnTo>
                  <a:pt x="2333" y="533"/>
                </a:lnTo>
                <a:lnTo>
                  <a:pt x="2329" y="533"/>
                </a:lnTo>
                <a:lnTo>
                  <a:pt x="2325" y="534"/>
                </a:lnTo>
                <a:lnTo>
                  <a:pt x="2320" y="537"/>
                </a:lnTo>
                <a:lnTo>
                  <a:pt x="2313" y="541"/>
                </a:lnTo>
                <a:lnTo>
                  <a:pt x="2307" y="545"/>
                </a:lnTo>
                <a:lnTo>
                  <a:pt x="2307" y="545"/>
                </a:lnTo>
                <a:lnTo>
                  <a:pt x="2296" y="555"/>
                </a:lnTo>
                <a:lnTo>
                  <a:pt x="2286" y="564"/>
                </a:lnTo>
                <a:lnTo>
                  <a:pt x="2277" y="575"/>
                </a:lnTo>
                <a:lnTo>
                  <a:pt x="2267" y="587"/>
                </a:lnTo>
                <a:lnTo>
                  <a:pt x="2249" y="610"/>
                </a:lnTo>
                <a:lnTo>
                  <a:pt x="2232" y="635"/>
                </a:lnTo>
                <a:lnTo>
                  <a:pt x="2213" y="660"/>
                </a:lnTo>
                <a:lnTo>
                  <a:pt x="2193" y="682"/>
                </a:lnTo>
                <a:lnTo>
                  <a:pt x="2183" y="693"/>
                </a:lnTo>
                <a:lnTo>
                  <a:pt x="2173" y="704"/>
                </a:lnTo>
                <a:lnTo>
                  <a:pt x="2161" y="712"/>
                </a:lnTo>
                <a:lnTo>
                  <a:pt x="2149" y="721"/>
                </a:lnTo>
                <a:lnTo>
                  <a:pt x="2149" y="721"/>
                </a:lnTo>
                <a:lnTo>
                  <a:pt x="2158" y="705"/>
                </a:lnTo>
                <a:lnTo>
                  <a:pt x="2166" y="691"/>
                </a:lnTo>
                <a:lnTo>
                  <a:pt x="2175" y="676"/>
                </a:lnTo>
                <a:lnTo>
                  <a:pt x="2186" y="663"/>
                </a:lnTo>
                <a:lnTo>
                  <a:pt x="2206" y="636"/>
                </a:lnTo>
                <a:lnTo>
                  <a:pt x="2227" y="610"/>
                </a:lnTo>
                <a:lnTo>
                  <a:pt x="2249" y="586"/>
                </a:lnTo>
                <a:lnTo>
                  <a:pt x="2270" y="560"/>
                </a:lnTo>
                <a:lnTo>
                  <a:pt x="2290" y="534"/>
                </a:lnTo>
                <a:lnTo>
                  <a:pt x="2301" y="520"/>
                </a:lnTo>
                <a:lnTo>
                  <a:pt x="2310" y="507"/>
                </a:lnTo>
                <a:lnTo>
                  <a:pt x="2310" y="507"/>
                </a:lnTo>
                <a:lnTo>
                  <a:pt x="2318" y="507"/>
                </a:lnTo>
                <a:lnTo>
                  <a:pt x="2322" y="506"/>
                </a:lnTo>
                <a:lnTo>
                  <a:pt x="2324" y="503"/>
                </a:lnTo>
                <a:lnTo>
                  <a:pt x="2324" y="503"/>
                </a:lnTo>
                <a:lnTo>
                  <a:pt x="2330" y="478"/>
                </a:lnTo>
                <a:lnTo>
                  <a:pt x="2333" y="465"/>
                </a:lnTo>
                <a:lnTo>
                  <a:pt x="2334" y="451"/>
                </a:lnTo>
                <a:lnTo>
                  <a:pt x="2334" y="451"/>
                </a:lnTo>
                <a:lnTo>
                  <a:pt x="2326" y="457"/>
                </a:lnTo>
                <a:lnTo>
                  <a:pt x="2319" y="465"/>
                </a:lnTo>
                <a:lnTo>
                  <a:pt x="2313" y="473"/>
                </a:lnTo>
                <a:lnTo>
                  <a:pt x="2308" y="483"/>
                </a:lnTo>
                <a:lnTo>
                  <a:pt x="2301" y="492"/>
                </a:lnTo>
                <a:lnTo>
                  <a:pt x="2295" y="500"/>
                </a:lnTo>
                <a:lnTo>
                  <a:pt x="2287" y="508"/>
                </a:lnTo>
                <a:lnTo>
                  <a:pt x="2279" y="514"/>
                </a:lnTo>
                <a:lnTo>
                  <a:pt x="2279" y="514"/>
                </a:lnTo>
                <a:lnTo>
                  <a:pt x="2272" y="526"/>
                </a:lnTo>
                <a:lnTo>
                  <a:pt x="2265" y="538"/>
                </a:lnTo>
                <a:lnTo>
                  <a:pt x="2257" y="548"/>
                </a:lnTo>
                <a:lnTo>
                  <a:pt x="2249" y="559"/>
                </a:lnTo>
                <a:lnTo>
                  <a:pt x="2232" y="579"/>
                </a:lnTo>
                <a:lnTo>
                  <a:pt x="2213" y="600"/>
                </a:lnTo>
                <a:lnTo>
                  <a:pt x="2195" y="619"/>
                </a:lnTo>
                <a:lnTo>
                  <a:pt x="2178" y="639"/>
                </a:lnTo>
                <a:lnTo>
                  <a:pt x="2171" y="650"/>
                </a:lnTo>
                <a:lnTo>
                  <a:pt x="2163" y="661"/>
                </a:lnTo>
                <a:lnTo>
                  <a:pt x="2156" y="673"/>
                </a:lnTo>
                <a:lnTo>
                  <a:pt x="2149" y="685"/>
                </a:lnTo>
                <a:lnTo>
                  <a:pt x="2149" y="685"/>
                </a:lnTo>
                <a:lnTo>
                  <a:pt x="2118" y="718"/>
                </a:lnTo>
                <a:lnTo>
                  <a:pt x="2089" y="750"/>
                </a:lnTo>
                <a:lnTo>
                  <a:pt x="2060" y="783"/>
                </a:lnTo>
                <a:lnTo>
                  <a:pt x="2031" y="817"/>
                </a:lnTo>
                <a:lnTo>
                  <a:pt x="1976" y="886"/>
                </a:lnTo>
                <a:lnTo>
                  <a:pt x="1920" y="955"/>
                </a:lnTo>
                <a:lnTo>
                  <a:pt x="1864" y="1024"/>
                </a:lnTo>
                <a:lnTo>
                  <a:pt x="1836" y="1058"/>
                </a:lnTo>
                <a:lnTo>
                  <a:pt x="1808" y="1091"/>
                </a:lnTo>
                <a:lnTo>
                  <a:pt x="1778" y="1124"/>
                </a:lnTo>
                <a:lnTo>
                  <a:pt x="1748" y="1156"/>
                </a:lnTo>
                <a:lnTo>
                  <a:pt x="1717" y="1188"/>
                </a:lnTo>
                <a:lnTo>
                  <a:pt x="1683" y="1218"/>
                </a:lnTo>
                <a:lnTo>
                  <a:pt x="1683" y="1218"/>
                </a:lnTo>
                <a:lnTo>
                  <a:pt x="1690" y="1237"/>
                </a:lnTo>
                <a:lnTo>
                  <a:pt x="1691" y="1246"/>
                </a:lnTo>
                <a:lnTo>
                  <a:pt x="1691" y="1250"/>
                </a:lnTo>
                <a:lnTo>
                  <a:pt x="1691" y="1252"/>
                </a:lnTo>
                <a:lnTo>
                  <a:pt x="1691" y="1252"/>
                </a:lnTo>
                <a:lnTo>
                  <a:pt x="1698" y="1248"/>
                </a:lnTo>
                <a:lnTo>
                  <a:pt x="1705" y="1243"/>
                </a:lnTo>
                <a:lnTo>
                  <a:pt x="1719" y="1231"/>
                </a:lnTo>
                <a:lnTo>
                  <a:pt x="1732" y="1220"/>
                </a:lnTo>
                <a:lnTo>
                  <a:pt x="1744" y="1207"/>
                </a:lnTo>
                <a:lnTo>
                  <a:pt x="1756" y="1194"/>
                </a:lnTo>
                <a:lnTo>
                  <a:pt x="1769" y="1183"/>
                </a:lnTo>
                <a:lnTo>
                  <a:pt x="1775" y="1178"/>
                </a:lnTo>
                <a:lnTo>
                  <a:pt x="1782" y="1174"/>
                </a:lnTo>
                <a:lnTo>
                  <a:pt x="1788" y="1170"/>
                </a:lnTo>
                <a:lnTo>
                  <a:pt x="1796" y="1168"/>
                </a:lnTo>
                <a:lnTo>
                  <a:pt x="1796" y="1168"/>
                </a:lnTo>
                <a:lnTo>
                  <a:pt x="1789" y="1179"/>
                </a:lnTo>
                <a:lnTo>
                  <a:pt x="1783" y="1190"/>
                </a:lnTo>
                <a:lnTo>
                  <a:pt x="1767" y="1210"/>
                </a:lnTo>
                <a:lnTo>
                  <a:pt x="1750" y="1229"/>
                </a:lnTo>
                <a:lnTo>
                  <a:pt x="1733" y="1248"/>
                </a:lnTo>
                <a:lnTo>
                  <a:pt x="1715" y="1266"/>
                </a:lnTo>
                <a:lnTo>
                  <a:pt x="1699" y="1285"/>
                </a:lnTo>
                <a:lnTo>
                  <a:pt x="1693" y="1295"/>
                </a:lnTo>
                <a:lnTo>
                  <a:pt x="1687" y="1305"/>
                </a:lnTo>
                <a:lnTo>
                  <a:pt x="1681" y="1315"/>
                </a:lnTo>
                <a:lnTo>
                  <a:pt x="1677" y="1326"/>
                </a:lnTo>
                <a:lnTo>
                  <a:pt x="1677" y="1326"/>
                </a:lnTo>
                <a:close/>
                <a:moveTo>
                  <a:pt x="2345" y="644"/>
                </a:moveTo>
                <a:lnTo>
                  <a:pt x="2345" y="644"/>
                </a:lnTo>
                <a:lnTo>
                  <a:pt x="2309" y="690"/>
                </a:lnTo>
                <a:lnTo>
                  <a:pt x="2271" y="735"/>
                </a:lnTo>
                <a:lnTo>
                  <a:pt x="2254" y="757"/>
                </a:lnTo>
                <a:lnTo>
                  <a:pt x="2238" y="781"/>
                </a:lnTo>
                <a:lnTo>
                  <a:pt x="2224" y="803"/>
                </a:lnTo>
                <a:lnTo>
                  <a:pt x="2212" y="826"/>
                </a:lnTo>
                <a:lnTo>
                  <a:pt x="2212" y="826"/>
                </a:lnTo>
                <a:lnTo>
                  <a:pt x="2201" y="836"/>
                </a:lnTo>
                <a:lnTo>
                  <a:pt x="2190" y="848"/>
                </a:lnTo>
                <a:lnTo>
                  <a:pt x="2179" y="861"/>
                </a:lnTo>
                <a:lnTo>
                  <a:pt x="2169" y="874"/>
                </a:lnTo>
                <a:lnTo>
                  <a:pt x="2160" y="888"/>
                </a:lnTo>
                <a:lnTo>
                  <a:pt x="2151" y="902"/>
                </a:lnTo>
                <a:lnTo>
                  <a:pt x="2135" y="931"/>
                </a:lnTo>
                <a:lnTo>
                  <a:pt x="2135" y="931"/>
                </a:lnTo>
                <a:lnTo>
                  <a:pt x="2103" y="963"/>
                </a:lnTo>
                <a:lnTo>
                  <a:pt x="2072" y="996"/>
                </a:lnTo>
                <a:lnTo>
                  <a:pt x="2042" y="1030"/>
                </a:lnTo>
                <a:lnTo>
                  <a:pt x="2012" y="1064"/>
                </a:lnTo>
                <a:lnTo>
                  <a:pt x="1953" y="1137"/>
                </a:lnTo>
                <a:lnTo>
                  <a:pt x="1893" y="1210"/>
                </a:lnTo>
                <a:lnTo>
                  <a:pt x="1893" y="1210"/>
                </a:lnTo>
                <a:lnTo>
                  <a:pt x="1884" y="1222"/>
                </a:lnTo>
                <a:lnTo>
                  <a:pt x="1873" y="1233"/>
                </a:lnTo>
                <a:lnTo>
                  <a:pt x="1848" y="1255"/>
                </a:lnTo>
                <a:lnTo>
                  <a:pt x="1823" y="1277"/>
                </a:lnTo>
                <a:lnTo>
                  <a:pt x="1810" y="1290"/>
                </a:lnTo>
                <a:lnTo>
                  <a:pt x="1796" y="1304"/>
                </a:lnTo>
                <a:lnTo>
                  <a:pt x="1796" y="1304"/>
                </a:lnTo>
                <a:lnTo>
                  <a:pt x="1773" y="1329"/>
                </a:lnTo>
                <a:lnTo>
                  <a:pt x="1760" y="1343"/>
                </a:lnTo>
                <a:lnTo>
                  <a:pt x="1747" y="1358"/>
                </a:lnTo>
                <a:lnTo>
                  <a:pt x="1733" y="1371"/>
                </a:lnTo>
                <a:lnTo>
                  <a:pt x="1718" y="1381"/>
                </a:lnTo>
                <a:lnTo>
                  <a:pt x="1711" y="1386"/>
                </a:lnTo>
                <a:lnTo>
                  <a:pt x="1704" y="1389"/>
                </a:lnTo>
                <a:lnTo>
                  <a:pt x="1697" y="1391"/>
                </a:lnTo>
                <a:lnTo>
                  <a:pt x="1691" y="1392"/>
                </a:lnTo>
                <a:lnTo>
                  <a:pt x="1691" y="1392"/>
                </a:lnTo>
                <a:lnTo>
                  <a:pt x="1682" y="1392"/>
                </a:lnTo>
                <a:lnTo>
                  <a:pt x="1674" y="1391"/>
                </a:lnTo>
                <a:lnTo>
                  <a:pt x="1666" y="1388"/>
                </a:lnTo>
                <a:lnTo>
                  <a:pt x="1658" y="1385"/>
                </a:lnTo>
                <a:lnTo>
                  <a:pt x="1643" y="1377"/>
                </a:lnTo>
                <a:lnTo>
                  <a:pt x="1635" y="1374"/>
                </a:lnTo>
                <a:lnTo>
                  <a:pt x="1628" y="1372"/>
                </a:lnTo>
                <a:lnTo>
                  <a:pt x="1628" y="1372"/>
                </a:lnTo>
                <a:lnTo>
                  <a:pt x="1607" y="1367"/>
                </a:lnTo>
                <a:lnTo>
                  <a:pt x="1587" y="1364"/>
                </a:lnTo>
                <a:lnTo>
                  <a:pt x="1567" y="1362"/>
                </a:lnTo>
                <a:lnTo>
                  <a:pt x="1557" y="1360"/>
                </a:lnTo>
                <a:lnTo>
                  <a:pt x="1547" y="1357"/>
                </a:lnTo>
                <a:lnTo>
                  <a:pt x="1547" y="1357"/>
                </a:lnTo>
                <a:lnTo>
                  <a:pt x="1521" y="1349"/>
                </a:lnTo>
                <a:lnTo>
                  <a:pt x="1495" y="1340"/>
                </a:lnTo>
                <a:lnTo>
                  <a:pt x="1469" y="1330"/>
                </a:lnTo>
                <a:lnTo>
                  <a:pt x="1444" y="1319"/>
                </a:lnTo>
                <a:lnTo>
                  <a:pt x="1394" y="1297"/>
                </a:lnTo>
                <a:lnTo>
                  <a:pt x="1345" y="1272"/>
                </a:lnTo>
                <a:lnTo>
                  <a:pt x="1296" y="1248"/>
                </a:lnTo>
                <a:lnTo>
                  <a:pt x="1247" y="1224"/>
                </a:lnTo>
                <a:lnTo>
                  <a:pt x="1197" y="1201"/>
                </a:lnTo>
                <a:lnTo>
                  <a:pt x="1173" y="1192"/>
                </a:lnTo>
                <a:lnTo>
                  <a:pt x="1148" y="1182"/>
                </a:lnTo>
                <a:lnTo>
                  <a:pt x="1148" y="1182"/>
                </a:lnTo>
                <a:lnTo>
                  <a:pt x="1147" y="1186"/>
                </a:lnTo>
                <a:lnTo>
                  <a:pt x="1146" y="1191"/>
                </a:lnTo>
                <a:lnTo>
                  <a:pt x="1145" y="1201"/>
                </a:lnTo>
                <a:lnTo>
                  <a:pt x="1144" y="1212"/>
                </a:lnTo>
                <a:lnTo>
                  <a:pt x="1143" y="1216"/>
                </a:lnTo>
                <a:lnTo>
                  <a:pt x="1142" y="1221"/>
                </a:lnTo>
                <a:lnTo>
                  <a:pt x="1142" y="1221"/>
                </a:lnTo>
                <a:lnTo>
                  <a:pt x="1169" y="1221"/>
                </a:lnTo>
                <a:lnTo>
                  <a:pt x="1169" y="1221"/>
                </a:lnTo>
                <a:lnTo>
                  <a:pt x="1189" y="1235"/>
                </a:lnTo>
                <a:lnTo>
                  <a:pt x="1209" y="1249"/>
                </a:lnTo>
                <a:lnTo>
                  <a:pt x="1230" y="1261"/>
                </a:lnTo>
                <a:lnTo>
                  <a:pt x="1252" y="1273"/>
                </a:lnTo>
                <a:lnTo>
                  <a:pt x="1274" y="1286"/>
                </a:lnTo>
                <a:lnTo>
                  <a:pt x="1297" y="1297"/>
                </a:lnTo>
                <a:lnTo>
                  <a:pt x="1344" y="1319"/>
                </a:lnTo>
                <a:lnTo>
                  <a:pt x="1344" y="1319"/>
                </a:lnTo>
                <a:lnTo>
                  <a:pt x="1358" y="1325"/>
                </a:lnTo>
                <a:lnTo>
                  <a:pt x="1372" y="1329"/>
                </a:lnTo>
                <a:lnTo>
                  <a:pt x="1400" y="1336"/>
                </a:lnTo>
                <a:lnTo>
                  <a:pt x="1429" y="1345"/>
                </a:lnTo>
                <a:lnTo>
                  <a:pt x="1442" y="1349"/>
                </a:lnTo>
                <a:lnTo>
                  <a:pt x="1456" y="1354"/>
                </a:lnTo>
                <a:lnTo>
                  <a:pt x="1456" y="1354"/>
                </a:lnTo>
                <a:lnTo>
                  <a:pt x="1481" y="1364"/>
                </a:lnTo>
                <a:lnTo>
                  <a:pt x="1507" y="1376"/>
                </a:lnTo>
                <a:lnTo>
                  <a:pt x="1532" y="1388"/>
                </a:lnTo>
                <a:lnTo>
                  <a:pt x="1558" y="1400"/>
                </a:lnTo>
                <a:lnTo>
                  <a:pt x="1558" y="1400"/>
                </a:lnTo>
                <a:lnTo>
                  <a:pt x="1593" y="1413"/>
                </a:lnTo>
                <a:lnTo>
                  <a:pt x="1629" y="1428"/>
                </a:lnTo>
                <a:lnTo>
                  <a:pt x="1663" y="1440"/>
                </a:lnTo>
                <a:lnTo>
                  <a:pt x="1679" y="1445"/>
                </a:lnTo>
                <a:lnTo>
                  <a:pt x="1694" y="1448"/>
                </a:lnTo>
                <a:lnTo>
                  <a:pt x="1694" y="1448"/>
                </a:lnTo>
                <a:lnTo>
                  <a:pt x="1707" y="1441"/>
                </a:lnTo>
                <a:lnTo>
                  <a:pt x="1719" y="1433"/>
                </a:lnTo>
                <a:lnTo>
                  <a:pt x="1729" y="1423"/>
                </a:lnTo>
                <a:lnTo>
                  <a:pt x="1739" y="1412"/>
                </a:lnTo>
                <a:lnTo>
                  <a:pt x="1749" y="1403"/>
                </a:lnTo>
                <a:lnTo>
                  <a:pt x="1759" y="1393"/>
                </a:lnTo>
                <a:lnTo>
                  <a:pt x="1771" y="1385"/>
                </a:lnTo>
                <a:lnTo>
                  <a:pt x="1779" y="1381"/>
                </a:lnTo>
                <a:lnTo>
                  <a:pt x="1785" y="1378"/>
                </a:lnTo>
                <a:lnTo>
                  <a:pt x="1785" y="1378"/>
                </a:lnTo>
                <a:lnTo>
                  <a:pt x="1787" y="1371"/>
                </a:lnTo>
                <a:lnTo>
                  <a:pt x="1790" y="1364"/>
                </a:lnTo>
                <a:lnTo>
                  <a:pt x="1797" y="1352"/>
                </a:lnTo>
                <a:lnTo>
                  <a:pt x="1805" y="1342"/>
                </a:lnTo>
                <a:lnTo>
                  <a:pt x="1814" y="1332"/>
                </a:lnTo>
                <a:lnTo>
                  <a:pt x="1824" y="1322"/>
                </a:lnTo>
                <a:lnTo>
                  <a:pt x="1832" y="1312"/>
                </a:lnTo>
                <a:lnTo>
                  <a:pt x="1840" y="1300"/>
                </a:lnTo>
                <a:lnTo>
                  <a:pt x="1842" y="1295"/>
                </a:lnTo>
                <a:lnTo>
                  <a:pt x="1845" y="1287"/>
                </a:lnTo>
                <a:lnTo>
                  <a:pt x="1845" y="1287"/>
                </a:lnTo>
                <a:lnTo>
                  <a:pt x="1848" y="1288"/>
                </a:lnTo>
                <a:lnTo>
                  <a:pt x="1851" y="1288"/>
                </a:lnTo>
                <a:lnTo>
                  <a:pt x="1855" y="1287"/>
                </a:lnTo>
                <a:lnTo>
                  <a:pt x="1857" y="1286"/>
                </a:lnTo>
                <a:lnTo>
                  <a:pt x="1861" y="1281"/>
                </a:lnTo>
                <a:lnTo>
                  <a:pt x="1865" y="1274"/>
                </a:lnTo>
                <a:lnTo>
                  <a:pt x="1871" y="1268"/>
                </a:lnTo>
                <a:lnTo>
                  <a:pt x="1875" y="1261"/>
                </a:lnTo>
                <a:lnTo>
                  <a:pt x="1878" y="1259"/>
                </a:lnTo>
                <a:lnTo>
                  <a:pt x="1881" y="1257"/>
                </a:lnTo>
                <a:lnTo>
                  <a:pt x="1886" y="1256"/>
                </a:lnTo>
                <a:lnTo>
                  <a:pt x="1890" y="1256"/>
                </a:lnTo>
                <a:lnTo>
                  <a:pt x="1890" y="1256"/>
                </a:lnTo>
                <a:lnTo>
                  <a:pt x="1898" y="1244"/>
                </a:lnTo>
                <a:lnTo>
                  <a:pt x="1905" y="1234"/>
                </a:lnTo>
                <a:lnTo>
                  <a:pt x="1922" y="1214"/>
                </a:lnTo>
                <a:lnTo>
                  <a:pt x="1938" y="1194"/>
                </a:lnTo>
                <a:lnTo>
                  <a:pt x="1947" y="1183"/>
                </a:lnTo>
                <a:lnTo>
                  <a:pt x="1953" y="1171"/>
                </a:lnTo>
                <a:lnTo>
                  <a:pt x="1953" y="1171"/>
                </a:lnTo>
                <a:lnTo>
                  <a:pt x="1967" y="1162"/>
                </a:lnTo>
                <a:lnTo>
                  <a:pt x="1979" y="1151"/>
                </a:lnTo>
                <a:lnTo>
                  <a:pt x="1991" y="1140"/>
                </a:lnTo>
                <a:lnTo>
                  <a:pt x="2002" y="1129"/>
                </a:lnTo>
                <a:lnTo>
                  <a:pt x="2013" y="1116"/>
                </a:lnTo>
                <a:lnTo>
                  <a:pt x="2024" y="1103"/>
                </a:lnTo>
                <a:lnTo>
                  <a:pt x="2043" y="1076"/>
                </a:lnTo>
                <a:lnTo>
                  <a:pt x="2081" y="1022"/>
                </a:lnTo>
                <a:lnTo>
                  <a:pt x="2100" y="995"/>
                </a:lnTo>
                <a:lnTo>
                  <a:pt x="2121" y="969"/>
                </a:lnTo>
                <a:lnTo>
                  <a:pt x="2121" y="969"/>
                </a:lnTo>
                <a:lnTo>
                  <a:pt x="2133" y="955"/>
                </a:lnTo>
                <a:lnTo>
                  <a:pt x="2147" y="943"/>
                </a:lnTo>
                <a:lnTo>
                  <a:pt x="2174" y="918"/>
                </a:lnTo>
                <a:lnTo>
                  <a:pt x="2187" y="905"/>
                </a:lnTo>
                <a:lnTo>
                  <a:pt x="2198" y="891"/>
                </a:lnTo>
                <a:lnTo>
                  <a:pt x="2208" y="876"/>
                </a:lnTo>
                <a:lnTo>
                  <a:pt x="2212" y="868"/>
                </a:lnTo>
                <a:lnTo>
                  <a:pt x="2216" y="860"/>
                </a:lnTo>
                <a:lnTo>
                  <a:pt x="2216" y="860"/>
                </a:lnTo>
                <a:lnTo>
                  <a:pt x="2229" y="848"/>
                </a:lnTo>
                <a:lnTo>
                  <a:pt x="2242" y="835"/>
                </a:lnTo>
                <a:lnTo>
                  <a:pt x="2254" y="821"/>
                </a:lnTo>
                <a:lnTo>
                  <a:pt x="2266" y="807"/>
                </a:lnTo>
                <a:lnTo>
                  <a:pt x="2289" y="776"/>
                </a:lnTo>
                <a:lnTo>
                  <a:pt x="2314" y="745"/>
                </a:lnTo>
                <a:lnTo>
                  <a:pt x="2314" y="745"/>
                </a:lnTo>
                <a:lnTo>
                  <a:pt x="2335" y="718"/>
                </a:lnTo>
                <a:lnTo>
                  <a:pt x="2355" y="692"/>
                </a:lnTo>
                <a:lnTo>
                  <a:pt x="2387" y="644"/>
                </a:lnTo>
                <a:lnTo>
                  <a:pt x="2387" y="644"/>
                </a:lnTo>
                <a:lnTo>
                  <a:pt x="2401" y="624"/>
                </a:lnTo>
                <a:lnTo>
                  <a:pt x="2407" y="616"/>
                </a:lnTo>
                <a:lnTo>
                  <a:pt x="2411" y="607"/>
                </a:lnTo>
                <a:lnTo>
                  <a:pt x="2414" y="599"/>
                </a:lnTo>
                <a:lnTo>
                  <a:pt x="2414" y="593"/>
                </a:lnTo>
                <a:lnTo>
                  <a:pt x="2414" y="589"/>
                </a:lnTo>
                <a:lnTo>
                  <a:pt x="2411" y="585"/>
                </a:lnTo>
                <a:lnTo>
                  <a:pt x="2409" y="579"/>
                </a:lnTo>
                <a:lnTo>
                  <a:pt x="2406" y="575"/>
                </a:lnTo>
                <a:lnTo>
                  <a:pt x="2401" y="570"/>
                </a:lnTo>
                <a:lnTo>
                  <a:pt x="2401" y="570"/>
                </a:lnTo>
                <a:lnTo>
                  <a:pt x="2398" y="571"/>
                </a:lnTo>
                <a:lnTo>
                  <a:pt x="2393" y="571"/>
                </a:lnTo>
                <a:lnTo>
                  <a:pt x="2386" y="569"/>
                </a:lnTo>
                <a:lnTo>
                  <a:pt x="2379" y="568"/>
                </a:lnTo>
                <a:lnTo>
                  <a:pt x="2377" y="569"/>
                </a:lnTo>
                <a:lnTo>
                  <a:pt x="2376" y="570"/>
                </a:lnTo>
                <a:lnTo>
                  <a:pt x="2376" y="570"/>
                </a:lnTo>
                <a:lnTo>
                  <a:pt x="2379" y="573"/>
                </a:lnTo>
                <a:lnTo>
                  <a:pt x="2381" y="577"/>
                </a:lnTo>
                <a:lnTo>
                  <a:pt x="2383" y="582"/>
                </a:lnTo>
                <a:lnTo>
                  <a:pt x="2383" y="586"/>
                </a:lnTo>
                <a:lnTo>
                  <a:pt x="2381" y="591"/>
                </a:lnTo>
                <a:lnTo>
                  <a:pt x="2379" y="595"/>
                </a:lnTo>
                <a:lnTo>
                  <a:pt x="2374" y="606"/>
                </a:lnTo>
                <a:lnTo>
                  <a:pt x="2368" y="616"/>
                </a:lnTo>
                <a:lnTo>
                  <a:pt x="2359" y="626"/>
                </a:lnTo>
                <a:lnTo>
                  <a:pt x="2345" y="644"/>
                </a:lnTo>
                <a:lnTo>
                  <a:pt x="2345" y="644"/>
                </a:lnTo>
                <a:close/>
                <a:moveTo>
                  <a:pt x="148" y="721"/>
                </a:moveTo>
                <a:lnTo>
                  <a:pt x="148" y="721"/>
                </a:lnTo>
                <a:lnTo>
                  <a:pt x="159" y="724"/>
                </a:lnTo>
                <a:lnTo>
                  <a:pt x="172" y="727"/>
                </a:lnTo>
                <a:lnTo>
                  <a:pt x="197" y="731"/>
                </a:lnTo>
                <a:lnTo>
                  <a:pt x="225" y="735"/>
                </a:lnTo>
                <a:lnTo>
                  <a:pt x="253" y="738"/>
                </a:lnTo>
                <a:lnTo>
                  <a:pt x="280" y="741"/>
                </a:lnTo>
                <a:lnTo>
                  <a:pt x="306" y="745"/>
                </a:lnTo>
                <a:lnTo>
                  <a:pt x="318" y="749"/>
                </a:lnTo>
                <a:lnTo>
                  <a:pt x="330" y="753"/>
                </a:lnTo>
                <a:lnTo>
                  <a:pt x="341" y="757"/>
                </a:lnTo>
                <a:lnTo>
                  <a:pt x="350" y="762"/>
                </a:lnTo>
                <a:lnTo>
                  <a:pt x="350" y="762"/>
                </a:lnTo>
                <a:lnTo>
                  <a:pt x="339" y="765"/>
                </a:lnTo>
                <a:lnTo>
                  <a:pt x="326" y="766"/>
                </a:lnTo>
                <a:lnTo>
                  <a:pt x="314" y="767"/>
                </a:lnTo>
                <a:lnTo>
                  <a:pt x="302" y="767"/>
                </a:lnTo>
                <a:lnTo>
                  <a:pt x="278" y="765"/>
                </a:lnTo>
                <a:lnTo>
                  <a:pt x="252" y="761"/>
                </a:lnTo>
                <a:lnTo>
                  <a:pt x="199" y="753"/>
                </a:lnTo>
                <a:lnTo>
                  <a:pt x="170" y="750"/>
                </a:lnTo>
                <a:lnTo>
                  <a:pt x="140" y="749"/>
                </a:lnTo>
                <a:lnTo>
                  <a:pt x="140" y="749"/>
                </a:lnTo>
                <a:lnTo>
                  <a:pt x="140" y="753"/>
                </a:lnTo>
                <a:lnTo>
                  <a:pt x="140" y="757"/>
                </a:lnTo>
                <a:lnTo>
                  <a:pt x="143" y="760"/>
                </a:lnTo>
                <a:lnTo>
                  <a:pt x="144" y="764"/>
                </a:lnTo>
                <a:lnTo>
                  <a:pt x="149" y="768"/>
                </a:lnTo>
                <a:lnTo>
                  <a:pt x="157" y="771"/>
                </a:lnTo>
                <a:lnTo>
                  <a:pt x="164" y="773"/>
                </a:lnTo>
                <a:lnTo>
                  <a:pt x="172" y="774"/>
                </a:lnTo>
                <a:lnTo>
                  <a:pt x="185" y="776"/>
                </a:lnTo>
                <a:lnTo>
                  <a:pt x="185" y="776"/>
                </a:lnTo>
                <a:lnTo>
                  <a:pt x="259" y="790"/>
                </a:lnTo>
                <a:lnTo>
                  <a:pt x="329" y="802"/>
                </a:lnTo>
                <a:lnTo>
                  <a:pt x="395" y="813"/>
                </a:lnTo>
                <a:lnTo>
                  <a:pt x="427" y="819"/>
                </a:lnTo>
                <a:lnTo>
                  <a:pt x="458" y="826"/>
                </a:lnTo>
                <a:lnTo>
                  <a:pt x="458" y="826"/>
                </a:lnTo>
                <a:lnTo>
                  <a:pt x="485" y="833"/>
                </a:lnTo>
                <a:lnTo>
                  <a:pt x="510" y="842"/>
                </a:lnTo>
                <a:lnTo>
                  <a:pt x="559" y="860"/>
                </a:lnTo>
                <a:lnTo>
                  <a:pt x="585" y="868"/>
                </a:lnTo>
                <a:lnTo>
                  <a:pt x="611" y="875"/>
                </a:lnTo>
                <a:lnTo>
                  <a:pt x="639" y="881"/>
                </a:lnTo>
                <a:lnTo>
                  <a:pt x="653" y="883"/>
                </a:lnTo>
                <a:lnTo>
                  <a:pt x="669" y="885"/>
                </a:lnTo>
                <a:lnTo>
                  <a:pt x="669" y="885"/>
                </a:lnTo>
                <a:lnTo>
                  <a:pt x="670" y="879"/>
                </a:lnTo>
                <a:lnTo>
                  <a:pt x="673" y="875"/>
                </a:lnTo>
                <a:lnTo>
                  <a:pt x="678" y="867"/>
                </a:lnTo>
                <a:lnTo>
                  <a:pt x="684" y="861"/>
                </a:lnTo>
                <a:lnTo>
                  <a:pt x="690" y="853"/>
                </a:lnTo>
                <a:lnTo>
                  <a:pt x="690" y="853"/>
                </a:lnTo>
                <a:lnTo>
                  <a:pt x="683" y="849"/>
                </a:lnTo>
                <a:lnTo>
                  <a:pt x="677" y="846"/>
                </a:lnTo>
                <a:lnTo>
                  <a:pt x="662" y="841"/>
                </a:lnTo>
                <a:lnTo>
                  <a:pt x="647" y="837"/>
                </a:lnTo>
                <a:lnTo>
                  <a:pt x="630" y="834"/>
                </a:lnTo>
                <a:lnTo>
                  <a:pt x="596" y="830"/>
                </a:lnTo>
                <a:lnTo>
                  <a:pt x="577" y="827"/>
                </a:lnTo>
                <a:lnTo>
                  <a:pt x="560" y="821"/>
                </a:lnTo>
                <a:lnTo>
                  <a:pt x="560" y="821"/>
                </a:lnTo>
                <a:lnTo>
                  <a:pt x="571" y="818"/>
                </a:lnTo>
                <a:lnTo>
                  <a:pt x="583" y="815"/>
                </a:lnTo>
                <a:lnTo>
                  <a:pt x="596" y="813"/>
                </a:lnTo>
                <a:lnTo>
                  <a:pt x="611" y="813"/>
                </a:lnTo>
                <a:lnTo>
                  <a:pt x="626" y="813"/>
                </a:lnTo>
                <a:lnTo>
                  <a:pt x="641" y="814"/>
                </a:lnTo>
                <a:lnTo>
                  <a:pt x="654" y="816"/>
                </a:lnTo>
                <a:lnTo>
                  <a:pt x="669" y="818"/>
                </a:lnTo>
                <a:lnTo>
                  <a:pt x="669" y="818"/>
                </a:lnTo>
                <a:lnTo>
                  <a:pt x="678" y="821"/>
                </a:lnTo>
                <a:lnTo>
                  <a:pt x="687" y="825"/>
                </a:lnTo>
                <a:lnTo>
                  <a:pt x="702" y="832"/>
                </a:lnTo>
                <a:lnTo>
                  <a:pt x="709" y="834"/>
                </a:lnTo>
                <a:lnTo>
                  <a:pt x="715" y="835"/>
                </a:lnTo>
                <a:lnTo>
                  <a:pt x="719" y="835"/>
                </a:lnTo>
                <a:lnTo>
                  <a:pt x="722" y="833"/>
                </a:lnTo>
                <a:lnTo>
                  <a:pt x="725" y="832"/>
                </a:lnTo>
                <a:lnTo>
                  <a:pt x="728" y="829"/>
                </a:lnTo>
                <a:lnTo>
                  <a:pt x="728" y="829"/>
                </a:lnTo>
                <a:lnTo>
                  <a:pt x="720" y="821"/>
                </a:lnTo>
                <a:lnTo>
                  <a:pt x="711" y="815"/>
                </a:lnTo>
                <a:lnTo>
                  <a:pt x="692" y="803"/>
                </a:lnTo>
                <a:lnTo>
                  <a:pt x="670" y="792"/>
                </a:lnTo>
                <a:lnTo>
                  <a:pt x="647" y="784"/>
                </a:lnTo>
                <a:lnTo>
                  <a:pt x="623" y="776"/>
                </a:lnTo>
                <a:lnTo>
                  <a:pt x="598" y="770"/>
                </a:lnTo>
                <a:lnTo>
                  <a:pt x="572" y="766"/>
                </a:lnTo>
                <a:lnTo>
                  <a:pt x="546" y="762"/>
                </a:lnTo>
                <a:lnTo>
                  <a:pt x="546" y="762"/>
                </a:lnTo>
                <a:lnTo>
                  <a:pt x="540" y="762"/>
                </a:lnTo>
                <a:lnTo>
                  <a:pt x="533" y="762"/>
                </a:lnTo>
                <a:lnTo>
                  <a:pt x="517" y="764"/>
                </a:lnTo>
                <a:lnTo>
                  <a:pt x="510" y="764"/>
                </a:lnTo>
                <a:lnTo>
                  <a:pt x="503" y="761"/>
                </a:lnTo>
                <a:lnTo>
                  <a:pt x="500" y="760"/>
                </a:lnTo>
                <a:lnTo>
                  <a:pt x="498" y="758"/>
                </a:lnTo>
                <a:lnTo>
                  <a:pt x="496" y="755"/>
                </a:lnTo>
                <a:lnTo>
                  <a:pt x="494" y="752"/>
                </a:lnTo>
                <a:lnTo>
                  <a:pt x="494" y="752"/>
                </a:lnTo>
                <a:lnTo>
                  <a:pt x="514" y="750"/>
                </a:lnTo>
                <a:lnTo>
                  <a:pt x="533" y="749"/>
                </a:lnTo>
                <a:lnTo>
                  <a:pt x="553" y="749"/>
                </a:lnTo>
                <a:lnTo>
                  <a:pt x="571" y="750"/>
                </a:lnTo>
                <a:lnTo>
                  <a:pt x="589" y="752"/>
                </a:lnTo>
                <a:lnTo>
                  <a:pt x="606" y="754"/>
                </a:lnTo>
                <a:lnTo>
                  <a:pt x="623" y="758"/>
                </a:lnTo>
                <a:lnTo>
                  <a:pt x="639" y="762"/>
                </a:lnTo>
                <a:lnTo>
                  <a:pt x="656" y="768"/>
                </a:lnTo>
                <a:lnTo>
                  <a:pt x="672" y="773"/>
                </a:lnTo>
                <a:lnTo>
                  <a:pt x="702" y="785"/>
                </a:lnTo>
                <a:lnTo>
                  <a:pt x="729" y="798"/>
                </a:lnTo>
                <a:lnTo>
                  <a:pt x="756" y="812"/>
                </a:lnTo>
                <a:lnTo>
                  <a:pt x="756" y="812"/>
                </a:lnTo>
                <a:lnTo>
                  <a:pt x="763" y="809"/>
                </a:lnTo>
                <a:lnTo>
                  <a:pt x="769" y="806"/>
                </a:lnTo>
                <a:lnTo>
                  <a:pt x="784" y="804"/>
                </a:lnTo>
                <a:lnTo>
                  <a:pt x="798" y="802"/>
                </a:lnTo>
                <a:lnTo>
                  <a:pt x="802" y="800"/>
                </a:lnTo>
                <a:lnTo>
                  <a:pt x="805" y="798"/>
                </a:lnTo>
                <a:lnTo>
                  <a:pt x="805" y="798"/>
                </a:lnTo>
                <a:lnTo>
                  <a:pt x="804" y="790"/>
                </a:lnTo>
                <a:lnTo>
                  <a:pt x="801" y="785"/>
                </a:lnTo>
                <a:lnTo>
                  <a:pt x="797" y="781"/>
                </a:lnTo>
                <a:lnTo>
                  <a:pt x="794" y="776"/>
                </a:lnTo>
                <a:lnTo>
                  <a:pt x="789" y="772"/>
                </a:lnTo>
                <a:lnTo>
                  <a:pt x="785" y="768"/>
                </a:lnTo>
                <a:lnTo>
                  <a:pt x="782" y="762"/>
                </a:lnTo>
                <a:lnTo>
                  <a:pt x="781" y="755"/>
                </a:lnTo>
                <a:lnTo>
                  <a:pt x="781" y="755"/>
                </a:lnTo>
                <a:lnTo>
                  <a:pt x="764" y="744"/>
                </a:lnTo>
                <a:lnTo>
                  <a:pt x="747" y="735"/>
                </a:lnTo>
                <a:lnTo>
                  <a:pt x="728" y="725"/>
                </a:lnTo>
                <a:lnTo>
                  <a:pt x="710" y="716"/>
                </a:lnTo>
                <a:lnTo>
                  <a:pt x="692" y="709"/>
                </a:lnTo>
                <a:lnTo>
                  <a:pt x="674" y="701"/>
                </a:lnTo>
                <a:lnTo>
                  <a:pt x="654" y="696"/>
                </a:lnTo>
                <a:lnTo>
                  <a:pt x="636" y="690"/>
                </a:lnTo>
                <a:lnTo>
                  <a:pt x="597" y="680"/>
                </a:lnTo>
                <a:lnTo>
                  <a:pt x="557" y="674"/>
                </a:lnTo>
                <a:lnTo>
                  <a:pt x="517" y="667"/>
                </a:lnTo>
                <a:lnTo>
                  <a:pt x="476" y="663"/>
                </a:lnTo>
                <a:lnTo>
                  <a:pt x="435" y="660"/>
                </a:lnTo>
                <a:lnTo>
                  <a:pt x="392" y="658"/>
                </a:lnTo>
                <a:lnTo>
                  <a:pt x="306" y="653"/>
                </a:lnTo>
                <a:lnTo>
                  <a:pt x="263" y="651"/>
                </a:lnTo>
                <a:lnTo>
                  <a:pt x="219" y="649"/>
                </a:lnTo>
                <a:lnTo>
                  <a:pt x="175" y="645"/>
                </a:lnTo>
                <a:lnTo>
                  <a:pt x="130" y="639"/>
                </a:lnTo>
                <a:lnTo>
                  <a:pt x="130" y="639"/>
                </a:lnTo>
                <a:lnTo>
                  <a:pt x="134" y="654"/>
                </a:lnTo>
                <a:lnTo>
                  <a:pt x="136" y="668"/>
                </a:lnTo>
                <a:lnTo>
                  <a:pt x="140" y="692"/>
                </a:lnTo>
                <a:lnTo>
                  <a:pt x="140" y="692"/>
                </a:lnTo>
                <a:lnTo>
                  <a:pt x="142" y="686"/>
                </a:lnTo>
                <a:lnTo>
                  <a:pt x="144" y="683"/>
                </a:lnTo>
                <a:lnTo>
                  <a:pt x="147" y="680"/>
                </a:lnTo>
                <a:lnTo>
                  <a:pt x="151" y="678"/>
                </a:lnTo>
                <a:lnTo>
                  <a:pt x="151" y="678"/>
                </a:lnTo>
                <a:lnTo>
                  <a:pt x="160" y="682"/>
                </a:lnTo>
                <a:lnTo>
                  <a:pt x="169" y="685"/>
                </a:lnTo>
                <a:lnTo>
                  <a:pt x="192" y="691"/>
                </a:lnTo>
                <a:lnTo>
                  <a:pt x="217" y="696"/>
                </a:lnTo>
                <a:lnTo>
                  <a:pt x="242" y="699"/>
                </a:lnTo>
                <a:lnTo>
                  <a:pt x="269" y="704"/>
                </a:lnTo>
                <a:lnTo>
                  <a:pt x="295" y="709"/>
                </a:lnTo>
                <a:lnTo>
                  <a:pt x="319" y="715"/>
                </a:lnTo>
                <a:lnTo>
                  <a:pt x="330" y="720"/>
                </a:lnTo>
                <a:lnTo>
                  <a:pt x="340" y="724"/>
                </a:lnTo>
                <a:lnTo>
                  <a:pt x="340" y="724"/>
                </a:lnTo>
                <a:lnTo>
                  <a:pt x="316" y="724"/>
                </a:lnTo>
                <a:lnTo>
                  <a:pt x="289" y="722"/>
                </a:lnTo>
                <a:lnTo>
                  <a:pt x="263" y="719"/>
                </a:lnTo>
                <a:lnTo>
                  <a:pt x="234" y="715"/>
                </a:lnTo>
                <a:lnTo>
                  <a:pt x="182" y="706"/>
                </a:lnTo>
                <a:lnTo>
                  <a:pt x="144" y="699"/>
                </a:lnTo>
                <a:lnTo>
                  <a:pt x="144" y="699"/>
                </a:lnTo>
                <a:lnTo>
                  <a:pt x="146" y="700"/>
                </a:lnTo>
                <a:lnTo>
                  <a:pt x="148" y="701"/>
                </a:lnTo>
                <a:lnTo>
                  <a:pt x="148" y="705"/>
                </a:lnTo>
                <a:lnTo>
                  <a:pt x="148" y="708"/>
                </a:lnTo>
                <a:lnTo>
                  <a:pt x="147" y="714"/>
                </a:lnTo>
                <a:lnTo>
                  <a:pt x="148" y="721"/>
                </a:lnTo>
                <a:lnTo>
                  <a:pt x="148" y="721"/>
                </a:lnTo>
                <a:close/>
                <a:moveTo>
                  <a:pt x="32" y="798"/>
                </a:moveTo>
                <a:lnTo>
                  <a:pt x="32" y="798"/>
                </a:lnTo>
                <a:lnTo>
                  <a:pt x="66" y="809"/>
                </a:lnTo>
                <a:lnTo>
                  <a:pt x="103" y="818"/>
                </a:lnTo>
                <a:lnTo>
                  <a:pt x="143" y="828"/>
                </a:lnTo>
                <a:lnTo>
                  <a:pt x="185" y="836"/>
                </a:lnTo>
                <a:lnTo>
                  <a:pt x="227" y="844"/>
                </a:lnTo>
                <a:lnTo>
                  <a:pt x="269" y="850"/>
                </a:lnTo>
                <a:lnTo>
                  <a:pt x="308" y="856"/>
                </a:lnTo>
                <a:lnTo>
                  <a:pt x="344" y="860"/>
                </a:lnTo>
                <a:lnTo>
                  <a:pt x="344" y="860"/>
                </a:lnTo>
                <a:lnTo>
                  <a:pt x="375" y="872"/>
                </a:lnTo>
                <a:lnTo>
                  <a:pt x="406" y="880"/>
                </a:lnTo>
                <a:lnTo>
                  <a:pt x="438" y="889"/>
                </a:lnTo>
                <a:lnTo>
                  <a:pt x="471" y="896"/>
                </a:lnTo>
                <a:lnTo>
                  <a:pt x="505" y="902"/>
                </a:lnTo>
                <a:lnTo>
                  <a:pt x="538" y="907"/>
                </a:lnTo>
                <a:lnTo>
                  <a:pt x="606" y="917"/>
                </a:lnTo>
                <a:lnTo>
                  <a:pt x="606" y="917"/>
                </a:lnTo>
                <a:lnTo>
                  <a:pt x="620" y="919"/>
                </a:lnTo>
                <a:lnTo>
                  <a:pt x="635" y="921"/>
                </a:lnTo>
                <a:lnTo>
                  <a:pt x="643" y="921"/>
                </a:lnTo>
                <a:lnTo>
                  <a:pt x="650" y="920"/>
                </a:lnTo>
                <a:lnTo>
                  <a:pt x="657" y="918"/>
                </a:lnTo>
                <a:lnTo>
                  <a:pt x="662" y="912"/>
                </a:lnTo>
                <a:lnTo>
                  <a:pt x="662" y="912"/>
                </a:lnTo>
                <a:lnTo>
                  <a:pt x="653" y="905"/>
                </a:lnTo>
                <a:lnTo>
                  <a:pt x="644" y="900"/>
                </a:lnTo>
                <a:lnTo>
                  <a:pt x="633" y="895"/>
                </a:lnTo>
                <a:lnTo>
                  <a:pt x="622" y="892"/>
                </a:lnTo>
                <a:lnTo>
                  <a:pt x="600" y="889"/>
                </a:lnTo>
                <a:lnTo>
                  <a:pt x="578" y="885"/>
                </a:lnTo>
                <a:lnTo>
                  <a:pt x="578" y="885"/>
                </a:lnTo>
                <a:lnTo>
                  <a:pt x="477" y="861"/>
                </a:lnTo>
                <a:lnTo>
                  <a:pt x="378" y="836"/>
                </a:lnTo>
                <a:lnTo>
                  <a:pt x="328" y="824"/>
                </a:lnTo>
                <a:lnTo>
                  <a:pt x="276" y="812"/>
                </a:lnTo>
                <a:lnTo>
                  <a:pt x="224" y="801"/>
                </a:lnTo>
                <a:lnTo>
                  <a:pt x="168" y="790"/>
                </a:lnTo>
                <a:lnTo>
                  <a:pt x="168" y="790"/>
                </a:lnTo>
                <a:lnTo>
                  <a:pt x="163" y="792"/>
                </a:lnTo>
                <a:lnTo>
                  <a:pt x="157" y="794"/>
                </a:lnTo>
                <a:lnTo>
                  <a:pt x="151" y="794"/>
                </a:lnTo>
                <a:lnTo>
                  <a:pt x="146" y="792"/>
                </a:lnTo>
                <a:lnTo>
                  <a:pt x="134" y="789"/>
                </a:lnTo>
                <a:lnTo>
                  <a:pt x="123" y="787"/>
                </a:lnTo>
                <a:lnTo>
                  <a:pt x="123" y="787"/>
                </a:lnTo>
                <a:lnTo>
                  <a:pt x="119" y="771"/>
                </a:lnTo>
                <a:lnTo>
                  <a:pt x="115" y="758"/>
                </a:lnTo>
                <a:lnTo>
                  <a:pt x="111" y="747"/>
                </a:lnTo>
                <a:lnTo>
                  <a:pt x="105" y="738"/>
                </a:lnTo>
                <a:lnTo>
                  <a:pt x="105" y="738"/>
                </a:lnTo>
                <a:lnTo>
                  <a:pt x="83" y="750"/>
                </a:lnTo>
                <a:lnTo>
                  <a:pt x="71" y="756"/>
                </a:lnTo>
                <a:lnTo>
                  <a:pt x="60" y="762"/>
                </a:lnTo>
                <a:lnTo>
                  <a:pt x="51" y="770"/>
                </a:lnTo>
                <a:lnTo>
                  <a:pt x="42" y="779"/>
                </a:lnTo>
                <a:lnTo>
                  <a:pt x="36" y="787"/>
                </a:lnTo>
                <a:lnTo>
                  <a:pt x="33" y="792"/>
                </a:lnTo>
                <a:lnTo>
                  <a:pt x="32" y="798"/>
                </a:lnTo>
                <a:lnTo>
                  <a:pt x="32" y="798"/>
                </a:lnTo>
                <a:close/>
                <a:moveTo>
                  <a:pt x="893" y="923"/>
                </a:moveTo>
                <a:lnTo>
                  <a:pt x="893" y="923"/>
                </a:lnTo>
                <a:lnTo>
                  <a:pt x="892" y="915"/>
                </a:lnTo>
                <a:lnTo>
                  <a:pt x="890" y="905"/>
                </a:lnTo>
                <a:lnTo>
                  <a:pt x="888" y="897"/>
                </a:lnTo>
                <a:lnTo>
                  <a:pt x="885" y="889"/>
                </a:lnTo>
                <a:lnTo>
                  <a:pt x="880" y="882"/>
                </a:lnTo>
                <a:lnTo>
                  <a:pt x="876" y="875"/>
                </a:lnTo>
                <a:lnTo>
                  <a:pt x="871" y="868"/>
                </a:lnTo>
                <a:lnTo>
                  <a:pt x="865" y="863"/>
                </a:lnTo>
                <a:lnTo>
                  <a:pt x="859" y="858"/>
                </a:lnTo>
                <a:lnTo>
                  <a:pt x="853" y="853"/>
                </a:lnTo>
                <a:lnTo>
                  <a:pt x="846" y="849"/>
                </a:lnTo>
                <a:lnTo>
                  <a:pt x="839" y="846"/>
                </a:lnTo>
                <a:lnTo>
                  <a:pt x="824" y="841"/>
                </a:lnTo>
                <a:lnTo>
                  <a:pt x="808" y="837"/>
                </a:lnTo>
                <a:lnTo>
                  <a:pt x="791" y="836"/>
                </a:lnTo>
                <a:lnTo>
                  <a:pt x="775" y="837"/>
                </a:lnTo>
                <a:lnTo>
                  <a:pt x="759" y="842"/>
                </a:lnTo>
                <a:lnTo>
                  <a:pt x="752" y="845"/>
                </a:lnTo>
                <a:lnTo>
                  <a:pt x="744" y="848"/>
                </a:lnTo>
                <a:lnTo>
                  <a:pt x="738" y="852"/>
                </a:lnTo>
                <a:lnTo>
                  <a:pt x="730" y="857"/>
                </a:lnTo>
                <a:lnTo>
                  <a:pt x="724" y="862"/>
                </a:lnTo>
                <a:lnTo>
                  <a:pt x="719" y="868"/>
                </a:lnTo>
                <a:lnTo>
                  <a:pt x="713" y="875"/>
                </a:lnTo>
                <a:lnTo>
                  <a:pt x="708" y="882"/>
                </a:lnTo>
                <a:lnTo>
                  <a:pt x="704" y="890"/>
                </a:lnTo>
                <a:lnTo>
                  <a:pt x="700" y="898"/>
                </a:lnTo>
                <a:lnTo>
                  <a:pt x="700" y="898"/>
                </a:lnTo>
                <a:lnTo>
                  <a:pt x="709" y="897"/>
                </a:lnTo>
                <a:lnTo>
                  <a:pt x="719" y="895"/>
                </a:lnTo>
                <a:lnTo>
                  <a:pt x="737" y="888"/>
                </a:lnTo>
                <a:lnTo>
                  <a:pt x="755" y="879"/>
                </a:lnTo>
                <a:lnTo>
                  <a:pt x="774" y="871"/>
                </a:lnTo>
                <a:lnTo>
                  <a:pt x="784" y="867"/>
                </a:lnTo>
                <a:lnTo>
                  <a:pt x="794" y="865"/>
                </a:lnTo>
                <a:lnTo>
                  <a:pt x="803" y="863"/>
                </a:lnTo>
                <a:lnTo>
                  <a:pt x="813" y="863"/>
                </a:lnTo>
                <a:lnTo>
                  <a:pt x="824" y="864"/>
                </a:lnTo>
                <a:lnTo>
                  <a:pt x="833" y="866"/>
                </a:lnTo>
                <a:lnTo>
                  <a:pt x="844" y="872"/>
                </a:lnTo>
                <a:lnTo>
                  <a:pt x="855" y="878"/>
                </a:lnTo>
                <a:lnTo>
                  <a:pt x="855" y="878"/>
                </a:lnTo>
                <a:lnTo>
                  <a:pt x="859" y="883"/>
                </a:lnTo>
                <a:lnTo>
                  <a:pt x="862" y="889"/>
                </a:lnTo>
                <a:lnTo>
                  <a:pt x="869" y="901"/>
                </a:lnTo>
                <a:lnTo>
                  <a:pt x="873" y="913"/>
                </a:lnTo>
                <a:lnTo>
                  <a:pt x="875" y="926"/>
                </a:lnTo>
                <a:lnTo>
                  <a:pt x="876" y="939"/>
                </a:lnTo>
                <a:lnTo>
                  <a:pt x="877" y="952"/>
                </a:lnTo>
                <a:lnTo>
                  <a:pt x="879" y="976"/>
                </a:lnTo>
                <a:lnTo>
                  <a:pt x="879" y="976"/>
                </a:lnTo>
                <a:lnTo>
                  <a:pt x="880" y="968"/>
                </a:lnTo>
                <a:lnTo>
                  <a:pt x="882" y="961"/>
                </a:lnTo>
                <a:lnTo>
                  <a:pt x="887" y="948"/>
                </a:lnTo>
                <a:lnTo>
                  <a:pt x="891" y="936"/>
                </a:lnTo>
                <a:lnTo>
                  <a:pt x="892" y="930"/>
                </a:lnTo>
                <a:lnTo>
                  <a:pt x="893" y="923"/>
                </a:lnTo>
                <a:lnTo>
                  <a:pt x="893" y="923"/>
                </a:lnTo>
                <a:close/>
                <a:moveTo>
                  <a:pt x="1435" y="1133"/>
                </a:moveTo>
                <a:lnTo>
                  <a:pt x="1435" y="1133"/>
                </a:lnTo>
                <a:lnTo>
                  <a:pt x="1414" y="1123"/>
                </a:lnTo>
                <a:lnTo>
                  <a:pt x="1391" y="1113"/>
                </a:lnTo>
                <a:lnTo>
                  <a:pt x="1370" y="1100"/>
                </a:lnTo>
                <a:lnTo>
                  <a:pt x="1348" y="1086"/>
                </a:lnTo>
                <a:lnTo>
                  <a:pt x="1327" y="1072"/>
                </a:lnTo>
                <a:lnTo>
                  <a:pt x="1305" y="1057"/>
                </a:lnTo>
                <a:lnTo>
                  <a:pt x="1267" y="1028"/>
                </a:lnTo>
                <a:lnTo>
                  <a:pt x="1267" y="1028"/>
                </a:lnTo>
                <a:lnTo>
                  <a:pt x="1208" y="984"/>
                </a:lnTo>
                <a:lnTo>
                  <a:pt x="1178" y="964"/>
                </a:lnTo>
                <a:lnTo>
                  <a:pt x="1148" y="944"/>
                </a:lnTo>
                <a:lnTo>
                  <a:pt x="1148" y="944"/>
                </a:lnTo>
                <a:lnTo>
                  <a:pt x="1122" y="927"/>
                </a:lnTo>
                <a:lnTo>
                  <a:pt x="1093" y="911"/>
                </a:lnTo>
                <a:lnTo>
                  <a:pt x="1065" y="895"/>
                </a:lnTo>
                <a:lnTo>
                  <a:pt x="1033" y="880"/>
                </a:lnTo>
                <a:lnTo>
                  <a:pt x="1017" y="874"/>
                </a:lnTo>
                <a:lnTo>
                  <a:pt x="1001" y="867"/>
                </a:lnTo>
                <a:lnTo>
                  <a:pt x="985" y="862"/>
                </a:lnTo>
                <a:lnTo>
                  <a:pt x="968" y="858"/>
                </a:lnTo>
                <a:lnTo>
                  <a:pt x="952" y="856"/>
                </a:lnTo>
                <a:lnTo>
                  <a:pt x="936" y="853"/>
                </a:lnTo>
                <a:lnTo>
                  <a:pt x="920" y="852"/>
                </a:lnTo>
                <a:lnTo>
                  <a:pt x="903" y="853"/>
                </a:lnTo>
                <a:lnTo>
                  <a:pt x="903" y="853"/>
                </a:lnTo>
                <a:lnTo>
                  <a:pt x="901" y="853"/>
                </a:lnTo>
                <a:lnTo>
                  <a:pt x="900" y="855"/>
                </a:lnTo>
                <a:lnTo>
                  <a:pt x="900" y="857"/>
                </a:lnTo>
                <a:lnTo>
                  <a:pt x="900" y="857"/>
                </a:lnTo>
                <a:lnTo>
                  <a:pt x="907" y="863"/>
                </a:lnTo>
                <a:lnTo>
                  <a:pt x="916" y="867"/>
                </a:lnTo>
                <a:lnTo>
                  <a:pt x="924" y="872"/>
                </a:lnTo>
                <a:lnTo>
                  <a:pt x="934" y="875"/>
                </a:lnTo>
                <a:lnTo>
                  <a:pt x="954" y="881"/>
                </a:lnTo>
                <a:lnTo>
                  <a:pt x="976" y="886"/>
                </a:lnTo>
                <a:lnTo>
                  <a:pt x="997" y="891"/>
                </a:lnTo>
                <a:lnTo>
                  <a:pt x="1017" y="897"/>
                </a:lnTo>
                <a:lnTo>
                  <a:pt x="1027" y="901"/>
                </a:lnTo>
                <a:lnTo>
                  <a:pt x="1036" y="905"/>
                </a:lnTo>
                <a:lnTo>
                  <a:pt x="1043" y="910"/>
                </a:lnTo>
                <a:lnTo>
                  <a:pt x="1051" y="917"/>
                </a:lnTo>
                <a:lnTo>
                  <a:pt x="1051" y="917"/>
                </a:lnTo>
                <a:lnTo>
                  <a:pt x="1044" y="919"/>
                </a:lnTo>
                <a:lnTo>
                  <a:pt x="1037" y="920"/>
                </a:lnTo>
                <a:lnTo>
                  <a:pt x="1029" y="920"/>
                </a:lnTo>
                <a:lnTo>
                  <a:pt x="1021" y="919"/>
                </a:lnTo>
                <a:lnTo>
                  <a:pt x="1002" y="913"/>
                </a:lnTo>
                <a:lnTo>
                  <a:pt x="984" y="908"/>
                </a:lnTo>
                <a:lnTo>
                  <a:pt x="966" y="903"/>
                </a:lnTo>
                <a:lnTo>
                  <a:pt x="957" y="902"/>
                </a:lnTo>
                <a:lnTo>
                  <a:pt x="949" y="901"/>
                </a:lnTo>
                <a:lnTo>
                  <a:pt x="940" y="902"/>
                </a:lnTo>
                <a:lnTo>
                  <a:pt x="933" y="904"/>
                </a:lnTo>
                <a:lnTo>
                  <a:pt x="926" y="907"/>
                </a:lnTo>
                <a:lnTo>
                  <a:pt x="921" y="912"/>
                </a:lnTo>
                <a:lnTo>
                  <a:pt x="921" y="912"/>
                </a:lnTo>
                <a:lnTo>
                  <a:pt x="976" y="928"/>
                </a:lnTo>
                <a:lnTo>
                  <a:pt x="1002" y="936"/>
                </a:lnTo>
                <a:lnTo>
                  <a:pt x="1027" y="943"/>
                </a:lnTo>
                <a:lnTo>
                  <a:pt x="1052" y="952"/>
                </a:lnTo>
                <a:lnTo>
                  <a:pt x="1075" y="962"/>
                </a:lnTo>
                <a:lnTo>
                  <a:pt x="1098" y="973"/>
                </a:lnTo>
                <a:lnTo>
                  <a:pt x="1120" y="986"/>
                </a:lnTo>
                <a:lnTo>
                  <a:pt x="1120" y="986"/>
                </a:lnTo>
                <a:lnTo>
                  <a:pt x="1134" y="996"/>
                </a:lnTo>
                <a:lnTo>
                  <a:pt x="1147" y="1007"/>
                </a:lnTo>
                <a:lnTo>
                  <a:pt x="1173" y="1029"/>
                </a:lnTo>
                <a:lnTo>
                  <a:pt x="1184" y="1041"/>
                </a:lnTo>
                <a:lnTo>
                  <a:pt x="1197" y="1052"/>
                </a:lnTo>
                <a:lnTo>
                  <a:pt x="1211" y="1061"/>
                </a:lnTo>
                <a:lnTo>
                  <a:pt x="1225" y="1070"/>
                </a:lnTo>
                <a:lnTo>
                  <a:pt x="1225" y="1070"/>
                </a:lnTo>
                <a:lnTo>
                  <a:pt x="1228" y="1076"/>
                </a:lnTo>
                <a:lnTo>
                  <a:pt x="1232" y="1082"/>
                </a:lnTo>
                <a:lnTo>
                  <a:pt x="1239" y="1094"/>
                </a:lnTo>
                <a:lnTo>
                  <a:pt x="1242" y="1100"/>
                </a:lnTo>
                <a:lnTo>
                  <a:pt x="1244" y="1106"/>
                </a:lnTo>
                <a:lnTo>
                  <a:pt x="1244" y="1113"/>
                </a:lnTo>
                <a:lnTo>
                  <a:pt x="1243" y="1119"/>
                </a:lnTo>
                <a:lnTo>
                  <a:pt x="1243" y="1119"/>
                </a:lnTo>
                <a:lnTo>
                  <a:pt x="1234" y="1119"/>
                </a:lnTo>
                <a:lnTo>
                  <a:pt x="1227" y="1117"/>
                </a:lnTo>
                <a:lnTo>
                  <a:pt x="1222" y="1113"/>
                </a:lnTo>
                <a:lnTo>
                  <a:pt x="1218" y="1107"/>
                </a:lnTo>
                <a:lnTo>
                  <a:pt x="1210" y="1097"/>
                </a:lnTo>
                <a:lnTo>
                  <a:pt x="1206" y="1091"/>
                </a:lnTo>
                <a:lnTo>
                  <a:pt x="1200" y="1088"/>
                </a:lnTo>
                <a:lnTo>
                  <a:pt x="1200" y="1088"/>
                </a:lnTo>
                <a:lnTo>
                  <a:pt x="1188" y="1103"/>
                </a:lnTo>
                <a:lnTo>
                  <a:pt x="1174" y="1120"/>
                </a:lnTo>
                <a:lnTo>
                  <a:pt x="1167" y="1130"/>
                </a:lnTo>
                <a:lnTo>
                  <a:pt x="1162" y="1139"/>
                </a:lnTo>
                <a:lnTo>
                  <a:pt x="1160" y="1148"/>
                </a:lnTo>
                <a:lnTo>
                  <a:pt x="1159" y="1153"/>
                </a:lnTo>
                <a:lnTo>
                  <a:pt x="1159" y="1158"/>
                </a:lnTo>
                <a:lnTo>
                  <a:pt x="1159" y="1158"/>
                </a:lnTo>
                <a:lnTo>
                  <a:pt x="1163" y="1158"/>
                </a:lnTo>
                <a:lnTo>
                  <a:pt x="1166" y="1158"/>
                </a:lnTo>
                <a:lnTo>
                  <a:pt x="1174" y="1160"/>
                </a:lnTo>
                <a:lnTo>
                  <a:pt x="1181" y="1164"/>
                </a:lnTo>
                <a:lnTo>
                  <a:pt x="1190" y="1168"/>
                </a:lnTo>
                <a:lnTo>
                  <a:pt x="1197" y="1174"/>
                </a:lnTo>
                <a:lnTo>
                  <a:pt x="1206" y="1178"/>
                </a:lnTo>
                <a:lnTo>
                  <a:pt x="1215" y="1181"/>
                </a:lnTo>
                <a:lnTo>
                  <a:pt x="1225" y="1182"/>
                </a:lnTo>
                <a:lnTo>
                  <a:pt x="1225" y="1182"/>
                </a:lnTo>
                <a:lnTo>
                  <a:pt x="1315" y="1228"/>
                </a:lnTo>
                <a:lnTo>
                  <a:pt x="1362" y="1251"/>
                </a:lnTo>
                <a:lnTo>
                  <a:pt x="1409" y="1273"/>
                </a:lnTo>
                <a:lnTo>
                  <a:pt x="1459" y="1295"/>
                </a:lnTo>
                <a:lnTo>
                  <a:pt x="1483" y="1304"/>
                </a:lnTo>
                <a:lnTo>
                  <a:pt x="1509" y="1314"/>
                </a:lnTo>
                <a:lnTo>
                  <a:pt x="1533" y="1322"/>
                </a:lnTo>
                <a:lnTo>
                  <a:pt x="1559" y="1330"/>
                </a:lnTo>
                <a:lnTo>
                  <a:pt x="1585" y="1337"/>
                </a:lnTo>
                <a:lnTo>
                  <a:pt x="1611" y="1343"/>
                </a:lnTo>
                <a:lnTo>
                  <a:pt x="1611" y="1343"/>
                </a:lnTo>
                <a:lnTo>
                  <a:pt x="1620" y="1346"/>
                </a:lnTo>
                <a:lnTo>
                  <a:pt x="1629" y="1347"/>
                </a:lnTo>
                <a:lnTo>
                  <a:pt x="1633" y="1347"/>
                </a:lnTo>
                <a:lnTo>
                  <a:pt x="1636" y="1347"/>
                </a:lnTo>
                <a:lnTo>
                  <a:pt x="1639" y="1346"/>
                </a:lnTo>
                <a:lnTo>
                  <a:pt x="1642" y="1343"/>
                </a:lnTo>
                <a:lnTo>
                  <a:pt x="1642" y="1343"/>
                </a:lnTo>
                <a:lnTo>
                  <a:pt x="1637" y="1339"/>
                </a:lnTo>
                <a:lnTo>
                  <a:pt x="1633" y="1334"/>
                </a:lnTo>
                <a:lnTo>
                  <a:pt x="1623" y="1327"/>
                </a:lnTo>
                <a:lnTo>
                  <a:pt x="1612" y="1321"/>
                </a:lnTo>
                <a:lnTo>
                  <a:pt x="1600" y="1317"/>
                </a:lnTo>
                <a:lnTo>
                  <a:pt x="1575" y="1312"/>
                </a:lnTo>
                <a:lnTo>
                  <a:pt x="1562" y="1309"/>
                </a:lnTo>
                <a:lnTo>
                  <a:pt x="1551" y="1304"/>
                </a:lnTo>
                <a:lnTo>
                  <a:pt x="1551" y="1304"/>
                </a:lnTo>
                <a:lnTo>
                  <a:pt x="1526" y="1296"/>
                </a:lnTo>
                <a:lnTo>
                  <a:pt x="1501" y="1286"/>
                </a:lnTo>
                <a:lnTo>
                  <a:pt x="1478" y="1276"/>
                </a:lnTo>
                <a:lnTo>
                  <a:pt x="1454" y="1266"/>
                </a:lnTo>
                <a:lnTo>
                  <a:pt x="1410" y="1244"/>
                </a:lnTo>
                <a:lnTo>
                  <a:pt x="1369" y="1221"/>
                </a:lnTo>
                <a:lnTo>
                  <a:pt x="1369" y="1221"/>
                </a:lnTo>
                <a:lnTo>
                  <a:pt x="1346" y="1209"/>
                </a:lnTo>
                <a:lnTo>
                  <a:pt x="1335" y="1203"/>
                </a:lnTo>
                <a:lnTo>
                  <a:pt x="1325" y="1196"/>
                </a:lnTo>
                <a:lnTo>
                  <a:pt x="1314" y="1190"/>
                </a:lnTo>
                <a:lnTo>
                  <a:pt x="1304" y="1181"/>
                </a:lnTo>
                <a:lnTo>
                  <a:pt x="1297" y="1173"/>
                </a:lnTo>
                <a:lnTo>
                  <a:pt x="1295" y="1167"/>
                </a:lnTo>
                <a:lnTo>
                  <a:pt x="1291" y="1161"/>
                </a:lnTo>
                <a:lnTo>
                  <a:pt x="1291" y="1161"/>
                </a:lnTo>
                <a:lnTo>
                  <a:pt x="1300" y="1163"/>
                </a:lnTo>
                <a:lnTo>
                  <a:pt x="1308" y="1165"/>
                </a:lnTo>
                <a:lnTo>
                  <a:pt x="1323" y="1170"/>
                </a:lnTo>
                <a:lnTo>
                  <a:pt x="1336" y="1178"/>
                </a:lnTo>
                <a:lnTo>
                  <a:pt x="1350" y="1186"/>
                </a:lnTo>
                <a:lnTo>
                  <a:pt x="1376" y="1206"/>
                </a:lnTo>
                <a:lnTo>
                  <a:pt x="1390" y="1215"/>
                </a:lnTo>
                <a:lnTo>
                  <a:pt x="1404" y="1224"/>
                </a:lnTo>
                <a:lnTo>
                  <a:pt x="1404" y="1224"/>
                </a:lnTo>
                <a:lnTo>
                  <a:pt x="1433" y="1239"/>
                </a:lnTo>
                <a:lnTo>
                  <a:pt x="1463" y="1254"/>
                </a:lnTo>
                <a:lnTo>
                  <a:pt x="1494" y="1266"/>
                </a:lnTo>
                <a:lnTo>
                  <a:pt x="1526" y="1277"/>
                </a:lnTo>
                <a:lnTo>
                  <a:pt x="1558" y="1286"/>
                </a:lnTo>
                <a:lnTo>
                  <a:pt x="1591" y="1294"/>
                </a:lnTo>
                <a:lnTo>
                  <a:pt x="1626" y="1299"/>
                </a:lnTo>
                <a:lnTo>
                  <a:pt x="1659" y="1301"/>
                </a:lnTo>
                <a:lnTo>
                  <a:pt x="1659" y="1301"/>
                </a:lnTo>
                <a:lnTo>
                  <a:pt x="1661" y="1295"/>
                </a:lnTo>
                <a:lnTo>
                  <a:pt x="1664" y="1289"/>
                </a:lnTo>
                <a:lnTo>
                  <a:pt x="1667" y="1283"/>
                </a:lnTo>
                <a:lnTo>
                  <a:pt x="1669" y="1276"/>
                </a:lnTo>
                <a:lnTo>
                  <a:pt x="1669" y="1276"/>
                </a:lnTo>
                <a:lnTo>
                  <a:pt x="1662" y="1274"/>
                </a:lnTo>
                <a:lnTo>
                  <a:pt x="1653" y="1272"/>
                </a:lnTo>
                <a:lnTo>
                  <a:pt x="1637" y="1266"/>
                </a:lnTo>
                <a:lnTo>
                  <a:pt x="1621" y="1258"/>
                </a:lnTo>
                <a:lnTo>
                  <a:pt x="1603" y="1252"/>
                </a:lnTo>
                <a:lnTo>
                  <a:pt x="1603" y="1252"/>
                </a:lnTo>
                <a:lnTo>
                  <a:pt x="1593" y="1251"/>
                </a:lnTo>
                <a:lnTo>
                  <a:pt x="1584" y="1249"/>
                </a:lnTo>
                <a:lnTo>
                  <a:pt x="1563" y="1246"/>
                </a:lnTo>
                <a:lnTo>
                  <a:pt x="1554" y="1244"/>
                </a:lnTo>
                <a:lnTo>
                  <a:pt x="1545" y="1241"/>
                </a:lnTo>
                <a:lnTo>
                  <a:pt x="1542" y="1238"/>
                </a:lnTo>
                <a:lnTo>
                  <a:pt x="1539" y="1236"/>
                </a:lnTo>
                <a:lnTo>
                  <a:pt x="1536" y="1231"/>
                </a:lnTo>
                <a:lnTo>
                  <a:pt x="1533" y="1228"/>
                </a:lnTo>
                <a:lnTo>
                  <a:pt x="1533" y="1228"/>
                </a:lnTo>
                <a:lnTo>
                  <a:pt x="1551" y="1227"/>
                </a:lnTo>
                <a:lnTo>
                  <a:pt x="1567" y="1228"/>
                </a:lnTo>
                <a:lnTo>
                  <a:pt x="1582" y="1229"/>
                </a:lnTo>
                <a:lnTo>
                  <a:pt x="1597" y="1230"/>
                </a:lnTo>
                <a:lnTo>
                  <a:pt x="1624" y="1236"/>
                </a:lnTo>
                <a:lnTo>
                  <a:pt x="1652" y="1242"/>
                </a:lnTo>
                <a:lnTo>
                  <a:pt x="1652" y="1242"/>
                </a:lnTo>
                <a:lnTo>
                  <a:pt x="1654" y="1231"/>
                </a:lnTo>
                <a:lnTo>
                  <a:pt x="1657" y="1223"/>
                </a:lnTo>
                <a:lnTo>
                  <a:pt x="1658" y="1208"/>
                </a:lnTo>
                <a:lnTo>
                  <a:pt x="1659" y="1193"/>
                </a:lnTo>
                <a:lnTo>
                  <a:pt x="1660" y="1186"/>
                </a:lnTo>
                <a:lnTo>
                  <a:pt x="1663" y="1179"/>
                </a:lnTo>
                <a:lnTo>
                  <a:pt x="1663" y="1179"/>
                </a:lnTo>
                <a:lnTo>
                  <a:pt x="1647" y="1175"/>
                </a:lnTo>
                <a:lnTo>
                  <a:pt x="1632" y="1170"/>
                </a:lnTo>
                <a:lnTo>
                  <a:pt x="1603" y="1165"/>
                </a:lnTo>
                <a:lnTo>
                  <a:pt x="1574" y="1161"/>
                </a:lnTo>
                <a:lnTo>
                  <a:pt x="1545" y="1158"/>
                </a:lnTo>
                <a:lnTo>
                  <a:pt x="1517" y="1154"/>
                </a:lnTo>
                <a:lnTo>
                  <a:pt x="1491" y="1149"/>
                </a:lnTo>
                <a:lnTo>
                  <a:pt x="1463" y="1143"/>
                </a:lnTo>
                <a:lnTo>
                  <a:pt x="1449" y="1138"/>
                </a:lnTo>
                <a:lnTo>
                  <a:pt x="1435" y="1133"/>
                </a:lnTo>
                <a:lnTo>
                  <a:pt x="1435" y="1133"/>
                </a:lnTo>
                <a:close/>
                <a:moveTo>
                  <a:pt x="841" y="1000"/>
                </a:moveTo>
                <a:lnTo>
                  <a:pt x="841" y="1000"/>
                </a:lnTo>
                <a:lnTo>
                  <a:pt x="796" y="986"/>
                </a:lnTo>
                <a:lnTo>
                  <a:pt x="775" y="981"/>
                </a:lnTo>
                <a:lnTo>
                  <a:pt x="756" y="974"/>
                </a:lnTo>
                <a:lnTo>
                  <a:pt x="739" y="967"/>
                </a:lnTo>
                <a:lnTo>
                  <a:pt x="722" y="958"/>
                </a:lnTo>
                <a:lnTo>
                  <a:pt x="706" y="949"/>
                </a:lnTo>
                <a:lnTo>
                  <a:pt x="690" y="937"/>
                </a:lnTo>
                <a:lnTo>
                  <a:pt x="690" y="937"/>
                </a:lnTo>
                <a:lnTo>
                  <a:pt x="693" y="948"/>
                </a:lnTo>
                <a:lnTo>
                  <a:pt x="698" y="958"/>
                </a:lnTo>
                <a:lnTo>
                  <a:pt x="704" y="967"/>
                </a:lnTo>
                <a:lnTo>
                  <a:pt x="711" y="976"/>
                </a:lnTo>
                <a:lnTo>
                  <a:pt x="720" y="983"/>
                </a:lnTo>
                <a:lnTo>
                  <a:pt x="729" y="989"/>
                </a:lnTo>
                <a:lnTo>
                  <a:pt x="740" y="995"/>
                </a:lnTo>
                <a:lnTo>
                  <a:pt x="751" y="999"/>
                </a:lnTo>
                <a:lnTo>
                  <a:pt x="762" y="1002"/>
                </a:lnTo>
                <a:lnTo>
                  <a:pt x="773" y="1006"/>
                </a:lnTo>
                <a:lnTo>
                  <a:pt x="785" y="1007"/>
                </a:lnTo>
                <a:lnTo>
                  <a:pt x="797" y="1008"/>
                </a:lnTo>
                <a:lnTo>
                  <a:pt x="809" y="1008"/>
                </a:lnTo>
                <a:lnTo>
                  <a:pt x="819" y="1006"/>
                </a:lnTo>
                <a:lnTo>
                  <a:pt x="830" y="1003"/>
                </a:lnTo>
                <a:lnTo>
                  <a:pt x="841" y="1000"/>
                </a:lnTo>
                <a:lnTo>
                  <a:pt x="841" y="1000"/>
                </a:lnTo>
                <a:close/>
                <a:moveTo>
                  <a:pt x="903" y="997"/>
                </a:moveTo>
                <a:lnTo>
                  <a:pt x="903" y="997"/>
                </a:lnTo>
                <a:lnTo>
                  <a:pt x="912" y="1007"/>
                </a:lnTo>
                <a:lnTo>
                  <a:pt x="922" y="1016"/>
                </a:lnTo>
                <a:lnTo>
                  <a:pt x="933" y="1025"/>
                </a:lnTo>
                <a:lnTo>
                  <a:pt x="944" y="1033"/>
                </a:lnTo>
                <a:lnTo>
                  <a:pt x="966" y="1049"/>
                </a:lnTo>
                <a:lnTo>
                  <a:pt x="977" y="1058"/>
                </a:lnTo>
                <a:lnTo>
                  <a:pt x="987" y="1067"/>
                </a:lnTo>
                <a:lnTo>
                  <a:pt x="987" y="1067"/>
                </a:lnTo>
                <a:lnTo>
                  <a:pt x="1031" y="1028"/>
                </a:lnTo>
                <a:lnTo>
                  <a:pt x="1075" y="989"/>
                </a:lnTo>
                <a:lnTo>
                  <a:pt x="1075" y="989"/>
                </a:lnTo>
                <a:lnTo>
                  <a:pt x="1056" y="981"/>
                </a:lnTo>
                <a:lnTo>
                  <a:pt x="1032" y="971"/>
                </a:lnTo>
                <a:lnTo>
                  <a:pt x="1006" y="962"/>
                </a:lnTo>
                <a:lnTo>
                  <a:pt x="992" y="957"/>
                </a:lnTo>
                <a:lnTo>
                  <a:pt x="978" y="954"/>
                </a:lnTo>
                <a:lnTo>
                  <a:pt x="964" y="953"/>
                </a:lnTo>
                <a:lnTo>
                  <a:pt x="951" y="952"/>
                </a:lnTo>
                <a:lnTo>
                  <a:pt x="939" y="954"/>
                </a:lnTo>
                <a:lnTo>
                  <a:pt x="929" y="957"/>
                </a:lnTo>
                <a:lnTo>
                  <a:pt x="924" y="959"/>
                </a:lnTo>
                <a:lnTo>
                  <a:pt x="920" y="963"/>
                </a:lnTo>
                <a:lnTo>
                  <a:pt x="916" y="967"/>
                </a:lnTo>
                <a:lnTo>
                  <a:pt x="912" y="971"/>
                </a:lnTo>
                <a:lnTo>
                  <a:pt x="909" y="977"/>
                </a:lnTo>
                <a:lnTo>
                  <a:pt x="907" y="982"/>
                </a:lnTo>
                <a:lnTo>
                  <a:pt x="905" y="989"/>
                </a:lnTo>
                <a:lnTo>
                  <a:pt x="903" y="997"/>
                </a:lnTo>
                <a:lnTo>
                  <a:pt x="903" y="997"/>
                </a:lnTo>
                <a:close/>
                <a:moveTo>
                  <a:pt x="998" y="1147"/>
                </a:moveTo>
                <a:lnTo>
                  <a:pt x="998" y="1147"/>
                </a:lnTo>
                <a:lnTo>
                  <a:pt x="990" y="1156"/>
                </a:lnTo>
                <a:lnTo>
                  <a:pt x="982" y="1167"/>
                </a:lnTo>
                <a:lnTo>
                  <a:pt x="976" y="1179"/>
                </a:lnTo>
                <a:lnTo>
                  <a:pt x="970" y="1192"/>
                </a:lnTo>
                <a:lnTo>
                  <a:pt x="967" y="1206"/>
                </a:lnTo>
                <a:lnTo>
                  <a:pt x="965" y="1220"/>
                </a:lnTo>
                <a:lnTo>
                  <a:pt x="965" y="1227"/>
                </a:lnTo>
                <a:lnTo>
                  <a:pt x="966" y="1235"/>
                </a:lnTo>
                <a:lnTo>
                  <a:pt x="967" y="1241"/>
                </a:lnTo>
                <a:lnTo>
                  <a:pt x="970" y="1249"/>
                </a:lnTo>
                <a:lnTo>
                  <a:pt x="970" y="1249"/>
                </a:lnTo>
                <a:lnTo>
                  <a:pt x="980" y="1239"/>
                </a:lnTo>
                <a:lnTo>
                  <a:pt x="990" y="1229"/>
                </a:lnTo>
                <a:lnTo>
                  <a:pt x="1009" y="1209"/>
                </a:lnTo>
                <a:lnTo>
                  <a:pt x="1018" y="1199"/>
                </a:lnTo>
                <a:lnTo>
                  <a:pt x="1030" y="1191"/>
                </a:lnTo>
                <a:lnTo>
                  <a:pt x="1043" y="1183"/>
                </a:lnTo>
                <a:lnTo>
                  <a:pt x="1050" y="1181"/>
                </a:lnTo>
                <a:lnTo>
                  <a:pt x="1057" y="1179"/>
                </a:lnTo>
                <a:lnTo>
                  <a:pt x="1057" y="1179"/>
                </a:lnTo>
                <a:lnTo>
                  <a:pt x="1061" y="1182"/>
                </a:lnTo>
                <a:lnTo>
                  <a:pt x="1066" y="1188"/>
                </a:lnTo>
                <a:lnTo>
                  <a:pt x="1069" y="1192"/>
                </a:lnTo>
                <a:lnTo>
                  <a:pt x="1071" y="1197"/>
                </a:lnTo>
                <a:lnTo>
                  <a:pt x="1074" y="1209"/>
                </a:lnTo>
                <a:lnTo>
                  <a:pt x="1077" y="1222"/>
                </a:lnTo>
                <a:lnTo>
                  <a:pt x="1081" y="1235"/>
                </a:lnTo>
                <a:lnTo>
                  <a:pt x="1085" y="1245"/>
                </a:lnTo>
                <a:lnTo>
                  <a:pt x="1088" y="1251"/>
                </a:lnTo>
                <a:lnTo>
                  <a:pt x="1092" y="1255"/>
                </a:lnTo>
                <a:lnTo>
                  <a:pt x="1097" y="1259"/>
                </a:lnTo>
                <a:lnTo>
                  <a:pt x="1103" y="1263"/>
                </a:lnTo>
                <a:lnTo>
                  <a:pt x="1103" y="1263"/>
                </a:lnTo>
                <a:lnTo>
                  <a:pt x="1107" y="1233"/>
                </a:lnTo>
                <a:lnTo>
                  <a:pt x="1113" y="1204"/>
                </a:lnTo>
                <a:lnTo>
                  <a:pt x="1119" y="1177"/>
                </a:lnTo>
                <a:lnTo>
                  <a:pt x="1127" y="1152"/>
                </a:lnTo>
                <a:lnTo>
                  <a:pt x="1136" y="1129"/>
                </a:lnTo>
                <a:lnTo>
                  <a:pt x="1143" y="1117"/>
                </a:lnTo>
                <a:lnTo>
                  <a:pt x="1148" y="1106"/>
                </a:lnTo>
                <a:lnTo>
                  <a:pt x="1156" y="1095"/>
                </a:lnTo>
                <a:lnTo>
                  <a:pt x="1163" y="1086"/>
                </a:lnTo>
                <a:lnTo>
                  <a:pt x="1171" y="1076"/>
                </a:lnTo>
                <a:lnTo>
                  <a:pt x="1180" y="1067"/>
                </a:lnTo>
                <a:lnTo>
                  <a:pt x="1180" y="1067"/>
                </a:lnTo>
                <a:lnTo>
                  <a:pt x="1160" y="1052"/>
                </a:lnTo>
                <a:lnTo>
                  <a:pt x="1141" y="1036"/>
                </a:lnTo>
                <a:lnTo>
                  <a:pt x="1121" y="1021"/>
                </a:lnTo>
                <a:lnTo>
                  <a:pt x="1111" y="1014"/>
                </a:lnTo>
                <a:lnTo>
                  <a:pt x="1100" y="1008"/>
                </a:lnTo>
                <a:lnTo>
                  <a:pt x="1100" y="1008"/>
                </a:lnTo>
                <a:lnTo>
                  <a:pt x="1082" y="1022"/>
                </a:lnTo>
                <a:lnTo>
                  <a:pt x="1065" y="1036"/>
                </a:lnTo>
                <a:lnTo>
                  <a:pt x="1048" y="1049"/>
                </a:lnTo>
                <a:lnTo>
                  <a:pt x="1033" y="1064"/>
                </a:lnTo>
                <a:lnTo>
                  <a:pt x="1026" y="1072"/>
                </a:lnTo>
                <a:lnTo>
                  <a:pt x="1020" y="1080"/>
                </a:lnTo>
                <a:lnTo>
                  <a:pt x="1014" y="1089"/>
                </a:lnTo>
                <a:lnTo>
                  <a:pt x="1009" y="1099"/>
                </a:lnTo>
                <a:lnTo>
                  <a:pt x="1005" y="1109"/>
                </a:lnTo>
                <a:lnTo>
                  <a:pt x="1001" y="1121"/>
                </a:lnTo>
                <a:lnTo>
                  <a:pt x="999" y="1133"/>
                </a:lnTo>
                <a:lnTo>
                  <a:pt x="998" y="1147"/>
                </a:lnTo>
                <a:lnTo>
                  <a:pt x="998" y="1147"/>
                </a:lnTo>
                <a:close/>
                <a:moveTo>
                  <a:pt x="858" y="1022"/>
                </a:moveTo>
                <a:lnTo>
                  <a:pt x="858" y="1022"/>
                </a:lnTo>
                <a:lnTo>
                  <a:pt x="882" y="1050"/>
                </a:lnTo>
                <a:lnTo>
                  <a:pt x="895" y="1064"/>
                </a:lnTo>
                <a:lnTo>
                  <a:pt x="908" y="1077"/>
                </a:lnTo>
                <a:lnTo>
                  <a:pt x="923" y="1089"/>
                </a:lnTo>
                <a:lnTo>
                  <a:pt x="938" y="1101"/>
                </a:lnTo>
                <a:lnTo>
                  <a:pt x="955" y="1110"/>
                </a:lnTo>
                <a:lnTo>
                  <a:pt x="974" y="1119"/>
                </a:lnTo>
                <a:lnTo>
                  <a:pt x="974" y="1119"/>
                </a:lnTo>
                <a:lnTo>
                  <a:pt x="974" y="1114"/>
                </a:lnTo>
                <a:lnTo>
                  <a:pt x="974" y="1108"/>
                </a:lnTo>
                <a:lnTo>
                  <a:pt x="975" y="1104"/>
                </a:lnTo>
                <a:lnTo>
                  <a:pt x="977" y="1100"/>
                </a:lnTo>
                <a:lnTo>
                  <a:pt x="981" y="1092"/>
                </a:lnTo>
                <a:lnTo>
                  <a:pt x="982" y="1089"/>
                </a:lnTo>
                <a:lnTo>
                  <a:pt x="984" y="1085"/>
                </a:lnTo>
                <a:lnTo>
                  <a:pt x="984" y="1085"/>
                </a:lnTo>
                <a:lnTo>
                  <a:pt x="975" y="1082"/>
                </a:lnTo>
                <a:lnTo>
                  <a:pt x="966" y="1078"/>
                </a:lnTo>
                <a:lnTo>
                  <a:pt x="957" y="1074"/>
                </a:lnTo>
                <a:lnTo>
                  <a:pt x="950" y="1069"/>
                </a:lnTo>
                <a:lnTo>
                  <a:pt x="935" y="1057"/>
                </a:lnTo>
                <a:lnTo>
                  <a:pt x="921" y="1044"/>
                </a:lnTo>
                <a:lnTo>
                  <a:pt x="907" y="1033"/>
                </a:lnTo>
                <a:lnTo>
                  <a:pt x="900" y="1028"/>
                </a:lnTo>
                <a:lnTo>
                  <a:pt x="892" y="1025"/>
                </a:lnTo>
                <a:lnTo>
                  <a:pt x="885" y="1022"/>
                </a:lnTo>
                <a:lnTo>
                  <a:pt x="876" y="1019"/>
                </a:lnTo>
                <a:lnTo>
                  <a:pt x="868" y="1019"/>
                </a:lnTo>
                <a:lnTo>
                  <a:pt x="858" y="1022"/>
                </a:lnTo>
                <a:lnTo>
                  <a:pt x="858" y="1022"/>
                </a:lnTo>
                <a:close/>
              </a:path>
            </a:pathLst>
          </a:custGeom>
          <a:gradFill>
            <a:gsLst>
              <a:gs pos="0">
                <a:srgbClr val="7B32B2"/>
              </a:gs>
              <a:gs pos="100000">
                <a:srgbClr val="401A5D"/>
              </a:gs>
            </a:gsLst>
            <a:lin ang="5400000" scaled="0"/>
          </a:gradFill>
          <a:ln w="9525">
            <a:solidFill>
              <a:srgbClr val="7030A0"/>
            </a:solidFill>
            <a:round/>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dur="5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22" presetClass="entr" presetSubtype="8" dur="500" fill="hold" grpId="0" nodeType="withEffect">
                                  <p:stCondLst>
                                    <p:cond delay="30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childTnLst>
                          </p:cTn>
                        </p:par>
                        <p:par>
                          <p:cTn id="11" fill="hold" nodeType="afterGroup">
                            <p:stCondLst>
                              <p:cond delay="800"/>
                            </p:stCondLst>
                            <p:childTnLst>
                              <p:par>
                                <p:cTn id="12" presetID="22" presetClass="entr" presetSubtype="8" dur="500"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left)">
                                      <p:cBhvr>
                                        <p:cTn id="14" dur="500"/>
                                        <p:tgtEl>
                                          <p:spTgt spid="27"/>
                                        </p:tgtEl>
                                      </p:cBhvr>
                                    </p:animEffect>
                                  </p:childTnLst>
                                </p:cTn>
                              </p:par>
                              <p:par>
                                <p:cTn id="15" presetID="10" presetClass="entr" presetSubtype="0" dur="50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22" presetClass="entr" presetSubtype="8" dur="500" fill="hold" grpId="0" nodeType="withEffect">
                                  <p:stCondLst>
                                    <p:cond delay="30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par>
                          <p:cTn id="21" fill="hold" nodeType="afterGroup">
                            <p:stCondLst>
                              <p:cond delay="1600"/>
                            </p:stCondLst>
                            <p:childTnLst>
                              <p:par>
                                <p:cTn id="22" presetID="22" presetClass="entr" presetSubtype="8" dur="50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left)">
                                      <p:cBhvr>
                                        <p:cTn id="24" dur="500"/>
                                        <p:tgtEl>
                                          <p:spTgt spid="29"/>
                                        </p:tgtEl>
                                      </p:cBhvr>
                                    </p:animEffect>
                                  </p:childTnLst>
                                </p:cTn>
                              </p:par>
                            </p:childTnLst>
                          </p:cTn>
                        </p:par>
                        <p:par>
                          <p:cTn id="25" fill="hold" nodeType="afterGroup">
                            <p:stCondLst>
                              <p:cond delay="2100"/>
                            </p:stCondLst>
                            <p:childTnLst>
                              <p:par>
                                <p:cTn id="26" presetID="12" presetClass="entr" presetSubtype="4" dur="50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p:tgtEl>
                                          <p:spTgt spid="8"/>
                                        </p:tgtEl>
                                        <p:attrNameLst>
                                          <p:attrName>ppt_y</p:attrName>
                                        </p:attrNameLst>
                                      </p:cBhvr>
                                      <p:tavLst>
                                        <p:tav tm="0">
                                          <p:val>
                                            <p:strVal val="#ppt_y+#ppt_h*1.125000"/>
                                          </p:val>
                                        </p:tav>
                                        <p:tav tm="100000">
                                          <p:val>
                                            <p:strVal val="#ppt_y"/>
                                          </p:val>
                                        </p:tav>
                                      </p:tavLst>
                                    </p:anim>
                                    <p:animEffect transition="in" filter="wipe(up)">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27" grpId="0"/>
      <p:bldP spid="29"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8" name="组合 7"/>
          <p:cNvGrpSpPr/>
          <p:nvPr/>
        </p:nvGrpSpPr>
        <p:grpSpPr>
          <a:xfrm>
            <a:off x="4839970" y="156210"/>
            <a:ext cx="3956050" cy="569595"/>
            <a:chOff x="6696" y="442"/>
            <a:chExt cx="9632" cy="897"/>
          </a:xfrm>
        </p:grpSpPr>
        <p:pic>
          <p:nvPicPr>
            <p:cNvPr id="2" name="图片 1"/>
            <p:cNvPicPr>
              <a:picLocks noChangeAspect="1"/>
            </p:cNvPicPr>
            <p:nvPr/>
          </p:nvPicPr>
          <p:blipFill>
            <a:blip r:embed="rId3"/>
            <a:srcRect t="34108" b="33298"/>
            <a:stretch>
              <a:fillRect/>
            </a:stretch>
          </p:blipFill>
          <p:spPr>
            <a:xfrm>
              <a:off x="6696" y="442"/>
              <a:ext cx="9632" cy="897"/>
            </a:xfrm>
            <a:prstGeom prst="rect">
              <a:avLst/>
            </a:prstGeom>
            <a:noFill/>
            <a:ln w="9525">
              <a:noFill/>
            </a:ln>
          </p:spPr>
        </p:pic>
        <p:sp>
          <p:nvSpPr>
            <p:cNvPr id="3" name="矩形 2"/>
            <p:cNvSpPr/>
            <p:nvPr/>
          </p:nvSpPr>
          <p:spPr>
            <a:xfrm>
              <a:off x="7999" y="528"/>
              <a:ext cx="6453" cy="725"/>
            </a:xfrm>
            <a:prstGeom prst="rect">
              <a:avLst/>
            </a:prstGeom>
            <a:noFill/>
            <a:ln>
              <a:noFill/>
            </a:ln>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solidFill>
                  <a:effectLst>
                    <a:outerShdw blurRad="38100" dist="19050" dir="2700000" algn="tl" rotWithShape="0">
                      <a:schemeClr val="dk1">
                        <a:alpha val="40000"/>
                      </a:schemeClr>
                    </a:outerShdw>
                  </a:effectLst>
                </a:rPr>
                <a:t>例</a:t>
              </a:r>
              <a:r>
                <a:rPr lang="en-US" altLang="zh-CN" sz="2400" b="1">
                  <a:solidFill>
                    <a:schemeClr val="tx1"/>
                  </a:solidFill>
                  <a:effectLst>
                    <a:outerShdw blurRad="38100" dist="19050" dir="2700000" algn="tl" rotWithShape="0">
                      <a:schemeClr val="dk1">
                        <a:alpha val="40000"/>
                      </a:schemeClr>
                    </a:outerShdw>
                  </a:effectLst>
                </a:rPr>
                <a:t>1  </a:t>
              </a:r>
              <a:r>
                <a:rPr lang="zh-CN" altLang="en-US" sz="2400" b="1">
                  <a:solidFill>
                    <a:schemeClr val="tx1"/>
                  </a:solidFill>
                  <a:effectLst>
                    <a:outerShdw blurRad="38100" dist="19050" dir="2700000" algn="tl" rotWithShape="0">
                      <a:schemeClr val="dk1">
                        <a:alpha val="40000"/>
                      </a:schemeClr>
                    </a:outerShdw>
                  </a:effectLst>
                </a:rPr>
                <a:t>小数的意义</a:t>
              </a:r>
              <a:r>
                <a:rPr lang="en-US" altLang="zh-CN" sz="2400" b="1">
                  <a:solidFill>
                    <a:schemeClr val="tx1"/>
                  </a:solidFill>
                  <a:effectLst>
                    <a:outerShdw blurRad="38100" dist="19050" dir="2700000" algn="tl" rotWithShape="0">
                      <a:schemeClr val="dk1">
                        <a:alpha val="40000"/>
                      </a:schemeClr>
                    </a:outerShdw>
                  </a:effectLst>
                </a:rPr>
                <a:t> </a:t>
              </a:r>
              <a:endParaRPr lang="zh-CN" altLang="en-US" sz="2400" b="1">
                <a:solidFill>
                  <a:schemeClr val="tx1"/>
                </a:solidFill>
                <a:effectLst>
                  <a:outerShdw blurRad="38100" dist="19050" dir="2700000" algn="tl" rotWithShape="0">
                    <a:schemeClr val="dk1">
                      <a:alpha val="40000"/>
                    </a:schemeClr>
                  </a:outerShdw>
                </a:effectLst>
              </a:endParaRPr>
            </a:p>
          </p:txBody>
        </p:sp>
      </p:grpSp>
      <p:grpSp>
        <p:nvGrpSpPr>
          <p:cNvPr id="6" name="组合 5"/>
          <p:cNvGrpSpPr/>
          <p:nvPr userDrawn="1"/>
        </p:nvGrpSpPr>
        <p:grpSpPr>
          <a:xfrm>
            <a:off x="19050" y="0"/>
            <a:ext cx="12182475" cy="835660"/>
            <a:chOff x="0" y="-42"/>
            <a:chExt cx="19185" cy="1316"/>
          </a:xfrm>
        </p:grpSpPr>
        <p:grpSp>
          <p:nvGrpSpPr>
            <p:cNvPr id="7" name="组合 1"/>
            <p:cNvGrpSpPr/>
            <p:nvPr userDrawn="1"/>
          </p:nvGrpSpPr>
          <p:grpSpPr>
            <a:xfrm>
              <a:off x="533" y="-42"/>
              <a:ext cx="1417" cy="1307"/>
              <a:chOff x="2506532" y="465192"/>
              <a:chExt cx="675190" cy="622055"/>
            </a:xfrm>
          </p:grpSpPr>
          <p:sp>
            <p:nvSpPr>
              <p:cNvPr id="9" name="文本框 2"/>
              <p:cNvSpPr txBox="1">
                <a:spLocks noChangeArrowheads="1"/>
              </p:cNvSpPr>
              <p:nvPr/>
            </p:nvSpPr>
            <p:spPr bwMode="auto">
              <a:xfrm>
                <a:off x="2506532" y="465192"/>
                <a:ext cx="236653" cy="622055"/>
              </a:xfrm>
              <a:prstGeom prst="rect">
                <a:avLst/>
              </a:prstGeom>
              <a:noFill/>
              <a:ln w="9525">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800">
                    <a:solidFill>
                      <a:srgbClr val="7030A0"/>
                    </a:solidFill>
                    <a:latin typeface="Impact" panose="020b0806030902050204" pitchFamily="34" charset="0"/>
                  </a:rPr>
                  <a:t>4</a:t>
                </a:r>
                <a:endParaRPr lang="en-US" altLang="zh-CN" sz="4800">
                  <a:solidFill>
                    <a:srgbClr val="7030A0"/>
                  </a:solidFill>
                  <a:latin typeface="Impact" panose="020b0806030902050204" pitchFamily="34" charset="0"/>
                </a:endParaRPr>
              </a:p>
            </p:txBody>
          </p:sp>
          <p:cxnSp>
            <p:nvCxnSpPr>
              <p:cNvPr id="10" name="直接连接符 9"/>
              <p:cNvCxnSpPr/>
              <p:nvPr/>
            </p:nvCxnSpPr>
            <p:spPr>
              <a:xfrm flipH="1">
                <a:off x="2722573" y="599954"/>
                <a:ext cx="459149" cy="459075"/>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11" name="矩形 10"/>
            <p:cNvSpPr/>
            <p:nvPr userDrawn="1"/>
          </p:nvSpPr>
          <p:spPr>
            <a:xfrm>
              <a:off x="0" y="1202"/>
              <a:ext cx="19185" cy="72"/>
            </a:xfrm>
            <a:prstGeom prst="rect">
              <a:avLst/>
            </a:prstGeom>
            <a:gradFill>
              <a:gsLst>
                <a:gs pos="0">
                  <a:srgbClr val="7B32B2"/>
                </a:gs>
                <a:gs pos="100000">
                  <a:srgbClr val="401A5D"/>
                </a:gs>
              </a:gsLst>
              <a:lin ang="5400000" scaled="0"/>
            </a:gra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fontAlgn="auto">
                <a:spcBef>
                  <a:spcPct val="0"/>
                </a:spcBef>
                <a:spcAft>
                  <a:spcPct val="0"/>
                </a:spcAft>
                <a:defRPr/>
              </a:pPr>
              <a:endParaRPr lang="zh-CN" altLang="en-US"/>
            </a:p>
          </p:txBody>
        </p:sp>
      </p:grpSp>
      <p:grpSp>
        <p:nvGrpSpPr>
          <p:cNvPr id="12" name="组合 11"/>
          <p:cNvGrpSpPr/>
          <p:nvPr/>
        </p:nvGrpSpPr>
        <p:grpSpPr>
          <a:xfrm>
            <a:off x="1257300" y="147320"/>
            <a:ext cx="2817128" cy="600075"/>
            <a:chOff x="2872" y="2655"/>
            <a:chExt cx="3122" cy="945"/>
          </a:xfrm>
        </p:grpSpPr>
        <p:sp>
          <p:nvSpPr>
            <p:cNvPr id="72" name="圆角矩形 71"/>
            <p:cNvSpPr/>
            <p:nvPr/>
          </p:nvSpPr>
          <p:spPr>
            <a:xfrm>
              <a:off x="2872" y="2655"/>
              <a:ext cx="3122" cy="945"/>
            </a:xfrm>
            <a:prstGeom prst="roundRect">
              <a:avLst>
                <a:gd name="adj" fmla="val 50000"/>
              </a:avLst>
            </a:prstGeom>
            <a:solidFill>
              <a:srgbClr val="FFFFFF"/>
            </a:solidFill>
            <a:ln w="28575">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lnSpc>
                  <a:spcPct val="150000"/>
                </a:lnSpc>
              </a:pPr>
              <a:endParaRPr lang="zh-CN" altLang="zh-CN" sz="1800">
                <a:solidFill>
                  <a:schemeClr val="accent1"/>
                </a:solidFill>
                <a:latin typeface="幼圆" panose="02010509060101010101" charset="-122"/>
                <a:ea typeface="幼圆" panose="02010509060101010101" charset="-122"/>
              </a:endParaRPr>
            </a:p>
          </p:txBody>
        </p:sp>
        <p:sp>
          <p:nvSpPr>
            <p:cNvPr id="13" name="文本框 12"/>
            <p:cNvSpPr txBox="1"/>
            <p:nvPr/>
          </p:nvSpPr>
          <p:spPr>
            <a:xfrm>
              <a:off x="3111" y="2716"/>
              <a:ext cx="2726" cy="822"/>
            </a:xfrm>
            <a:prstGeom prst="rect">
              <a:avLst/>
            </a:prstGeom>
            <a:noFill/>
            <a:ln w="9525">
              <a:noFill/>
            </a:ln>
          </p:spPr>
          <p:txBody>
            <a:bodyPr wrap="square">
              <a:sp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800">
                  <a:solidFill>
                    <a:schemeClr val="tx1"/>
                  </a:solidFill>
                  <a:effectLst/>
                  <a:latin typeface="方正大黑简体" panose="02010601030101010101" charset="-122"/>
                  <a:ea typeface="方正大黑简体" panose="02010601030101010101" charset="-122"/>
                </a:rPr>
                <a:t>教材例题解析</a:t>
              </a:r>
              <a:endParaRPr lang="zh-CN" altLang="en-US" sz="2800">
                <a:solidFill>
                  <a:schemeClr val="tx1"/>
                </a:solidFill>
                <a:effectLst/>
                <a:latin typeface="方正大黑简体" panose="02010601030101010101" charset="-122"/>
                <a:ea typeface="方正大黑简体" panose="02010601030101010101" charset="-122"/>
              </a:endParaRPr>
            </a:p>
          </p:txBody>
        </p:sp>
      </p:grpSp>
      <p:sp>
        <p:nvSpPr>
          <p:cNvPr id="17" name="Freeform 119"/>
          <p:cNvSpPr>
            <a:spLocks noEditPoints="1"/>
          </p:cNvSpPr>
          <p:nvPr/>
        </p:nvSpPr>
        <p:spPr bwMode="auto">
          <a:xfrm>
            <a:off x="10927715" y="142875"/>
            <a:ext cx="969010" cy="604520"/>
          </a:xfrm>
          <a:custGeom>
            <a:cxnLst>
              <a:cxn ang="0">
                <a:pos x="2004" y="192"/>
              </a:cxn>
              <a:cxn ang="0">
                <a:pos x="2358" y="373"/>
              </a:cxn>
              <a:cxn ang="0">
                <a:pos x="2435" y="558"/>
              </a:cxn>
              <a:cxn ang="0">
                <a:pos x="2071" y="1086"/>
              </a:cxn>
              <a:cxn ang="0">
                <a:pos x="1680" y="1472"/>
              </a:cxn>
              <a:cxn ang="0">
                <a:pos x="1105" y="1322"/>
              </a:cxn>
              <a:cxn ang="0">
                <a:pos x="941" y="1315"/>
              </a:cxn>
              <a:cxn ang="0">
                <a:pos x="720" y="1014"/>
              </a:cxn>
              <a:cxn ang="0">
                <a:pos x="259" y="879"/>
              </a:cxn>
              <a:cxn ang="0">
                <a:pos x="73" y="724"/>
              </a:cxn>
              <a:cxn ang="0">
                <a:pos x="328" y="435"/>
              </a:cxn>
              <a:cxn ang="0">
                <a:pos x="799" y="0"/>
              </a:cxn>
              <a:cxn ang="0">
                <a:pos x="1498" y="83"/>
              </a:cxn>
              <a:cxn ang="0">
                <a:pos x="1475" y="106"/>
              </a:cxn>
              <a:cxn ang="0">
                <a:pos x="647" y="189"/>
              </a:cxn>
              <a:cxn ang="0">
                <a:pos x="563" y="644"/>
              </a:cxn>
              <a:cxn ang="0">
                <a:pos x="836" y="812"/>
              </a:cxn>
              <a:cxn ang="0">
                <a:pos x="2138" y="382"/>
              </a:cxn>
              <a:cxn ang="0">
                <a:pos x="1691" y="94"/>
              </a:cxn>
              <a:cxn ang="0">
                <a:pos x="1306" y="366"/>
              </a:cxn>
              <a:cxn ang="0">
                <a:pos x="916" y="826"/>
              </a:cxn>
              <a:cxn ang="0">
                <a:pos x="1645" y="1145"/>
              </a:cxn>
              <a:cxn ang="0">
                <a:pos x="2226" y="545"/>
              </a:cxn>
              <a:cxn ang="0">
                <a:pos x="1889" y="1103"/>
              </a:cxn>
              <a:cxn ang="0">
                <a:pos x="1750" y="1319"/>
              </a:cxn>
              <a:cxn ang="0">
                <a:pos x="2111" y="920"/>
              </a:cxn>
              <a:cxn ang="0">
                <a:pos x="2263" y="649"/>
              </a:cxn>
              <a:cxn ang="0">
                <a:pos x="2183" y="693"/>
              </a:cxn>
              <a:cxn ang="0">
                <a:pos x="2313" y="473"/>
              </a:cxn>
              <a:cxn ang="0">
                <a:pos x="1836" y="1058"/>
              </a:cxn>
              <a:cxn ang="0">
                <a:pos x="1750" y="1229"/>
              </a:cxn>
              <a:cxn ang="0">
                <a:pos x="2072" y="996"/>
              </a:cxn>
              <a:cxn ang="0">
                <a:pos x="1643" y="1377"/>
              </a:cxn>
              <a:cxn ang="0">
                <a:pos x="1142" y="1221"/>
              </a:cxn>
              <a:cxn ang="0">
                <a:pos x="1679" y="1445"/>
              </a:cxn>
              <a:cxn ang="0">
                <a:pos x="1857" y="1286"/>
              </a:cxn>
              <a:cxn ang="0">
                <a:pos x="2121" y="969"/>
              </a:cxn>
              <a:cxn ang="0">
                <a:pos x="2411" y="585"/>
              </a:cxn>
              <a:cxn ang="0">
                <a:pos x="197" y="731"/>
              </a:cxn>
              <a:cxn ang="0">
                <a:pos x="172" y="774"/>
              </a:cxn>
              <a:cxn ang="0">
                <a:pos x="647" y="837"/>
              </a:cxn>
              <a:cxn ang="0">
                <a:pos x="692" y="803"/>
              </a:cxn>
              <a:cxn ang="0">
                <a:pos x="672" y="773"/>
              </a:cxn>
              <a:cxn ang="0">
                <a:pos x="654" y="696"/>
              </a:cxn>
              <a:cxn ang="0">
                <a:pos x="242" y="699"/>
              </a:cxn>
              <a:cxn ang="0">
                <a:pos x="227" y="844"/>
              </a:cxn>
              <a:cxn ang="0">
                <a:pos x="477" y="861"/>
              </a:cxn>
              <a:cxn ang="0">
                <a:pos x="32" y="798"/>
              </a:cxn>
              <a:cxn ang="0">
                <a:pos x="708" y="882"/>
              </a:cxn>
              <a:cxn ang="0">
                <a:pos x="880" y="968"/>
              </a:cxn>
              <a:cxn ang="0">
                <a:pos x="985" y="862"/>
              </a:cxn>
              <a:cxn ang="0">
                <a:pos x="1021" y="919"/>
              </a:cxn>
              <a:cxn ang="0">
                <a:pos x="1228" y="1076"/>
              </a:cxn>
              <a:cxn ang="0">
                <a:pos x="1181" y="1164"/>
              </a:cxn>
              <a:cxn ang="0">
                <a:pos x="1623" y="1327"/>
              </a:cxn>
              <a:cxn ang="0">
                <a:pos x="1350" y="1186"/>
              </a:cxn>
              <a:cxn ang="0">
                <a:pos x="1563" y="1246"/>
              </a:cxn>
              <a:cxn ang="0">
                <a:pos x="1517" y="1154"/>
              </a:cxn>
              <a:cxn ang="0">
                <a:pos x="797" y="1008"/>
              </a:cxn>
              <a:cxn ang="0">
                <a:pos x="929" y="957"/>
              </a:cxn>
              <a:cxn ang="0">
                <a:pos x="1030" y="1191"/>
              </a:cxn>
              <a:cxn ang="0">
                <a:pos x="1171" y="1076"/>
              </a:cxn>
              <a:cxn ang="0">
                <a:pos x="923" y="1089"/>
              </a:cxn>
            </a:cxnLst>
            <a:rect l="0" t="0" r="r" b="b"/>
            <a:pathLst>
              <a:path w="2450" h="1473">
                <a:moveTo>
                  <a:pt x="1520" y="111"/>
                </a:moveTo>
                <a:lnTo>
                  <a:pt x="1520" y="111"/>
                </a:lnTo>
                <a:lnTo>
                  <a:pt x="1548" y="102"/>
                </a:lnTo>
                <a:lnTo>
                  <a:pt x="1577" y="93"/>
                </a:lnTo>
                <a:lnTo>
                  <a:pt x="1605" y="84"/>
                </a:lnTo>
                <a:lnTo>
                  <a:pt x="1633" y="75"/>
                </a:lnTo>
                <a:lnTo>
                  <a:pt x="1662" y="69"/>
                </a:lnTo>
                <a:lnTo>
                  <a:pt x="1677" y="67"/>
                </a:lnTo>
                <a:lnTo>
                  <a:pt x="1693" y="64"/>
                </a:lnTo>
                <a:lnTo>
                  <a:pt x="1708" y="63"/>
                </a:lnTo>
                <a:lnTo>
                  <a:pt x="1725" y="63"/>
                </a:lnTo>
                <a:lnTo>
                  <a:pt x="1742" y="64"/>
                </a:lnTo>
                <a:lnTo>
                  <a:pt x="1760" y="65"/>
                </a:lnTo>
                <a:lnTo>
                  <a:pt x="1760" y="65"/>
                </a:lnTo>
                <a:lnTo>
                  <a:pt x="1775" y="69"/>
                </a:lnTo>
                <a:lnTo>
                  <a:pt x="1790" y="72"/>
                </a:lnTo>
                <a:lnTo>
                  <a:pt x="1805" y="75"/>
                </a:lnTo>
                <a:lnTo>
                  <a:pt x="1820" y="80"/>
                </a:lnTo>
                <a:lnTo>
                  <a:pt x="1849" y="91"/>
                </a:lnTo>
                <a:lnTo>
                  <a:pt x="1878" y="105"/>
                </a:lnTo>
                <a:lnTo>
                  <a:pt x="1905" y="119"/>
                </a:lnTo>
                <a:lnTo>
                  <a:pt x="1932" y="135"/>
                </a:lnTo>
                <a:lnTo>
                  <a:pt x="1955" y="151"/>
                </a:lnTo>
                <a:lnTo>
                  <a:pt x="1978" y="167"/>
                </a:lnTo>
                <a:lnTo>
                  <a:pt x="1978" y="167"/>
                </a:lnTo>
                <a:lnTo>
                  <a:pt x="1991" y="179"/>
                </a:lnTo>
                <a:lnTo>
                  <a:pt x="2004" y="192"/>
                </a:lnTo>
                <a:lnTo>
                  <a:pt x="2015" y="207"/>
                </a:lnTo>
                <a:lnTo>
                  <a:pt x="2027" y="222"/>
                </a:lnTo>
                <a:lnTo>
                  <a:pt x="2048" y="253"/>
                </a:lnTo>
                <a:lnTo>
                  <a:pt x="2060" y="268"/>
                </a:lnTo>
                <a:lnTo>
                  <a:pt x="2072" y="283"/>
                </a:lnTo>
                <a:lnTo>
                  <a:pt x="2072" y="283"/>
                </a:lnTo>
                <a:lnTo>
                  <a:pt x="2084" y="296"/>
                </a:lnTo>
                <a:lnTo>
                  <a:pt x="2096" y="307"/>
                </a:lnTo>
                <a:lnTo>
                  <a:pt x="2108" y="318"/>
                </a:lnTo>
                <a:lnTo>
                  <a:pt x="2121" y="329"/>
                </a:lnTo>
                <a:lnTo>
                  <a:pt x="2135" y="338"/>
                </a:lnTo>
                <a:lnTo>
                  <a:pt x="2149" y="347"/>
                </a:lnTo>
                <a:lnTo>
                  <a:pt x="2164" y="356"/>
                </a:lnTo>
                <a:lnTo>
                  <a:pt x="2180" y="363"/>
                </a:lnTo>
                <a:lnTo>
                  <a:pt x="2197" y="368"/>
                </a:lnTo>
                <a:lnTo>
                  <a:pt x="2214" y="375"/>
                </a:lnTo>
                <a:lnTo>
                  <a:pt x="2233" y="379"/>
                </a:lnTo>
                <a:lnTo>
                  <a:pt x="2252" y="382"/>
                </a:lnTo>
                <a:lnTo>
                  <a:pt x="2272" y="386"/>
                </a:lnTo>
                <a:lnTo>
                  <a:pt x="2293" y="387"/>
                </a:lnTo>
                <a:lnTo>
                  <a:pt x="2315" y="388"/>
                </a:lnTo>
                <a:lnTo>
                  <a:pt x="2339" y="388"/>
                </a:lnTo>
                <a:lnTo>
                  <a:pt x="2339" y="388"/>
                </a:lnTo>
                <a:lnTo>
                  <a:pt x="2343" y="386"/>
                </a:lnTo>
                <a:lnTo>
                  <a:pt x="2347" y="383"/>
                </a:lnTo>
                <a:lnTo>
                  <a:pt x="2355" y="376"/>
                </a:lnTo>
                <a:lnTo>
                  <a:pt x="2358" y="373"/>
                </a:lnTo>
                <a:lnTo>
                  <a:pt x="2363" y="371"/>
                </a:lnTo>
                <a:lnTo>
                  <a:pt x="2369" y="370"/>
                </a:lnTo>
                <a:lnTo>
                  <a:pt x="2376" y="371"/>
                </a:lnTo>
                <a:lnTo>
                  <a:pt x="2376" y="371"/>
                </a:lnTo>
                <a:lnTo>
                  <a:pt x="2376" y="388"/>
                </a:lnTo>
                <a:lnTo>
                  <a:pt x="2373" y="404"/>
                </a:lnTo>
                <a:lnTo>
                  <a:pt x="2370" y="420"/>
                </a:lnTo>
                <a:lnTo>
                  <a:pt x="2365" y="436"/>
                </a:lnTo>
                <a:lnTo>
                  <a:pt x="2357" y="467"/>
                </a:lnTo>
                <a:lnTo>
                  <a:pt x="2353" y="483"/>
                </a:lnTo>
                <a:lnTo>
                  <a:pt x="2348" y="500"/>
                </a:lnTo>
                <a:lnTo>
                  <a:pt x="2348" y="500"/>
                </a:lnTo>
                <a:lnTo>
                  <a:pt x="2355" y="500"/>
                </a:lnTo>
                <a:lnTo>
                  <a:pt x="2359" y="502"/>
                </a:lnTo>
                <a:lnTo>
                  <a:pt x="2361" y="506"/>
                </a:lnTo>
                <a:lnTo>
                  <a:pt x="2363" y="510"/>
                </a:lnTo>
                <a:lnTo>
                  <a:pt x="2368" y="520"/>
                </a:lnTo>
                <a:lnTo>
                  <a:pt x="2372" y="527"/>
                </a:lnTo>
                <a:lnTo>
                  <a:pt x="2376" y="531"/>
                </a:lnTo>
                <a:lnTo>
                  <a:pt x="2376" y="531"/>
                </a:lnTo>
                <a:lnTo>
                  <a:pt x="2383" y="534"/>
                </a:lnTo>
                <a:lnTo>
                  <a:pt x="2388" y="538"/>
                </a:lnTo>
                <a:lnTo>
                  <a:pt x="2401" y="543"/>
                </a:lnTo>
                <a:lnTo>
                  <a:pt x="2413" y="547"/>
                </a:lnTo>
                <a:lnTo>
                  <a:pt x="2424" y="552"/>
                </a:lnTo>
                <a:lnTo>
                  <a:pt x="2430" y="555"/>
                </a:lnTo>
                <a:lnTo>
                  <a:pt x="2435" y="558"/>
                </a:lnTo>
                <a:lnTo>
                  <a:pt x="2439" y="561"/>
                </a:lnTo>
                <a:lnTo>
                  <a:pt x="2443" y="567"/>
                </a:lnTo>
                <a:lnTo>
                  <a:pt x="2446" y="572"/>
                </a:lnTo>
                <a:lnTo>
                  <a:pt x="2448" y="578"/>
                </a:lnTo>
                <a:lnTo>
                  <a:pt x="2450" y="586"/>
                </a:lnTo>
                <a:lnTo>
                  <a:pt x="2450" y="594"/>
                </a:lnTo>
                <a:lnTo>
                  <a:pt x="2450" y="594"/>
                </a:lnTo>
                <a:lnTo>
                  <a:pt x="2450" y="600"/>
                </a:lnTo>
                <a:lnTo>
                  <a:pt x="2448" y="605"/>
                </a:lnTo>
                <a:lnTo>
                  <a:pt x="2444" y="618"/>
                </a:lnTo>
                <a:lnTo>
                  <a:pt x="2436" y="632"/>
                </a:lnTo>
                <a:lnTo>
                  <a:pt x="2426" y="646"/>
                </a:lnTo>
                <a:lnTo>
                  <a:pt x="2407" y="674"/>
                </a:lnTo>
                <a:lnTo>
                  <a:pt x="2391" y="696"/>
                </a:lnTo>
                <a:lnTo>
                  <a:pt x="2391" y="696"/>
                </a:lnTo>
                <a:lnTo>
                  <a:pt x="2359" y="739"/>
                </a:lnTo>
                <a:lnTo>
                  <a:pt x="2327" y="779"/>
                </a:lnTo>
                <a:lnTo>
                  <a:pt x="2262" y="860"/>
                </a:lnTo>
                <a:lnTo>
                  <a:pt x="2262" y="860"/>
                </a:lnTo>
                <a:lnTo>
                  <a:pt x="2241" y="885"/>
                </a:lnTo>
                <a:lnTo>
                  <a:pt x="2221" y="909"/>
                </a:lnTo>
                <a:lnTo>
                  <a:pt x="2179" y="955"/>
                </a:lnTo>
                <a:lnTo>
                  <a:pt x="2137" y="1002"/>
                </a:lnTo>
                <a:lnTo>
                  <a:pt x="2117" y="1027"/>
                </a:lnTo>
                <a:lnTo>
                  <a:pt x="2097" y="1053"/>
                </a:lnTo>
                <a:lnTo>
                  <a:pt x="2097" y="1053"/>
                </a:lnTo>
                <a:lnTo>
                  <a:pt x="2071" y="1086"/>
                </a:lnTo>
                <a:lnTo>
                  <a:pt x="2043" y="1119"/>
                </a:lnTo>
                <a:lnTo>
                  <a:pt x="1986" y="1183"/>
                </a:lnTo>
                <a:lnTo>
                  <a:pt x="1957" y="1215"/>
                </a:lnTo>
                <a:lnTo>
                  <a:pt x="1931" y="1248"/>
                </a:lnTo>
                <a:lnTo>
                  <a:pt x="1904" y="1281"/>
                </a:lnTo>
                <a:lnTo>
                  <a:pt x="1879" y="1315"/>
                </a:lnTo>
                <a:lnTo>
                  <a:pt x="1879" y="1315"/>
                </a:lnTo>
                <a:lnTo>
                  <a:pt x="1873" y="1318"/>
                </a:lnTo>
                <a:lnTo>
                  <a:pt x="1866" y="1322"/>
                </a:lnTo>
                <a:lnTo>
                  <a:pt x="1855" y="1331"/>
                </a:lnTo>
                <a:lnTo>
                  <a:pt x="1844" y="1342"/>
                </a:lnTo>
                <a:lnTo>
                  <a:pt x="1832" y="1355"/>
                </a:lnTo>
                <a:lnTo>
                  <a:pt x="1823" y="1367"/>
                </a:lnTo>
                <a:lnTo>
                  <a:pt x="1812" y="1381"/>
                </a:lnTo>
                <a:lnTo>
                  <a:pt x="1792" y="1410"/>
                </a:lnTo>
                <a:lnTo>
                  <a:pt x="1781" y="1424"/>
                </a:lnTo>
                <a:lnTo>
                  <a:pt x="1769" y="1437"/>
                </a:lnTo>
                <a:lnTo>
                  <a:pt x="1757" y="1448"/>
                </a:lnTo>
                <a:lnTo>
                  <a:pt x="1744" y="1457"/>
                </a:lnTo>
                <a:lnTo>
                  <a:pt x="1738" y="1462"/>
                </a:lnTo>
                <a:lnTo>
                  <a:pt x="1730" y="1466"/>
                </a:lnTo>
                <a:lnTo>
                  <a:pt x="1723" y="1469"/>
                </a:lnTo>
                <a:lnTo>
                  <a:pt x="1715" y="1471"/>
                </a:lnTo>
                <a:lnTo>
                  <a:pt x="1707" y="1472"/>
                </a:lnTo>
                <a:lnTo>
                  <a:pt x="1698" y="1473"/>
                </a:lnTo>
                <a:lnTo>
                  <a:pt x="1690" y="1473"/>
                </a:lnTo>
                <a:lnTo>
                  <a:pt x="1680" y="1472"/>
                </a:lnTo>
                <a:lnTo>
                  <a:pt x="1680" y="1472"/>
                </a:lnTo>
                <a:lnTo>
                  <a:pt x="1666" y="1470"/>
                </a:lnTo>
                <a:lnTo>
                  <a:pt x="1650" y="1465"/>
                </a:lnTo>
                <a:lnTo>
                  <a:pt x="1621" y="1455"/>
                </a:lnTo>
                <a:lnTo>
                  <a:pt x="1621" y="1455"/>
                </a:lnTo>
                <a:lnTo>
                  <a:pt x="1560" y="1434"/>
                </a:lnTo>
                <a:lnTo>
                  <a:pt x="1498" y="1409"/>
                </a:lnTo>
                <a:lnTo>
                  <a:pt x="1435" y="1382"/>
                </a:lnTo>
                <a:lnTo>
                  <a:pt x="1371" y="1355"/>
                </a:lnTo>
                <a:lnTo>
                  <a:pt x="1247" y="1300"/>
                </a:lnTo>
                <a:lnTo>
                  <a:pt x="1189" y="1274"/>
                </a:lnTo>
                <a:lnTo>
                  <a:pt x="1134" y="1252"/>
                </a:lnTo>
                <a:lnTo>
                  <a:pt x="1134" y="1252"/>
                </a:lnTo>
                <a:lnTo>
                  <a:pt x="1132" y="1261"/>
                </a:lnTo>
                <a:lnTo>
                  <a:pt x="1131" y="1271"/>
                </a:lnTo>
                <a:lnTo>
                  <a:pt x="1131" y="1282"/>
                </a:lnTo>
                <a:lnTo>
                  <a:pt x="1132" y="1292"/>
                </a:lnTo>
                <a:lnTo>
                  <a:pt x="1133" y="1315"/>
                </a:lnTo>
                <a:lnTo>
                  <a:pt x="1132" y="1326"/>
                </a:lnTo>
                <a:lnTo>
                  <a:pt x="1131" y="1336"/>
                </a:lnTo>
                <a:lnTo>
                  <a:pt x="1131" y="1336"/>
                </a:lnTo>
                <a:lnTo>
                  <a:pt x="1123" y="1337"/>
                </a:lnTo>
                <a:lnTo>
                  <a:pt x="1120" y="1337"/>
                </a:lnTo>
                <a:lnTo>
                  <a:pt x="1117" y="1336"/>
                </a:lnTo>
                <a:lnTo>
                  <a:pt x="1113" y="1333"/>
                </a:lnTo>
                <a:lnTo>
                  <a:pt x="1108" y="1329"/>
                </a:lnTo>
                <a:lnTo>
                  <a:pt x="1105" y="1322"/>
                </a:lnTo>
                <a:lnTo>
                  <a:pt x="1102" y="1315"/>
                </a:lnTo>
                <a:lnTo>
                  <a:pt x="1096" y="1301"/>
                </a:lnTo>
                <a:lnTo>
                  <a:pt x="1096" y="1301"/>
                </a:lnTo>
                <a:lnTo>
                  <a:pt x="1090" y="1290"/>
                </a:lnTo>
                <a:lnTo>
                  <a:pt x="1084" y="1281"/>
                </a:lnTo>
                <a:lnTo>
                  <a:pt x="1069" y="1259"/>
                </a:lnTo>
                <a:lnTo>
                  <a:pt x="1054" y="1240"/>
                </a:lnTo>
                <a:lnTo>
                  <a:pt x="1047" y="1230"/>
                </a:lnTo>
                <a:lnTo>
                  <a:pt x="1043" y="1221"/>
                </a:lnTo>
                <a:lnTo>
                  <a:pt x="1043" y="1221"/>
                </a:lnTo>
                <a:lnTo>
                  <a:pt x="1035" y="1226"/>
                </a:lnTo>
                <a:lnTo>
                  <a:pt x="1026" y="1233"/>
                </a:lnTo>
                <a:lnTo>
                  <a:pt x="1020" y="1240"/>
                </a:lnTo>
                <a:lnTo>
                  <a:pt x="1013" y="1249"/>
                </a:lnTo>
                <a:lnTo>
                  <a:pt x="1007" y="1256"/>
                </a:lnTo>
                <a:lnTo>
                  <a:pt x="1000" y="1264"/>
                </a:lnTo>
                <a:lnTo>
                  <a:pt x="993" y="1271"/>
                </a:lnTo>
                <a:lnTo>
                  <a:pt x="984" y="1276"/>
                </a:lnTo>
                <a:lnTo>
                  <a:pt x="984" y="1276"/>
                </a:lnTo>
                <a:lnTo>
                  <a:pt x="983" y="1284"/>
                </a:lnTo>
                <a:lnTo>
                  <a:pt x="982" y="1291"/>
                </a:lnTo>
                <a:lnTo>
                  <a:pt x="979" y="1299"/>
                </a:lnTo>
                <a:lnTo>
                  <a:pt x="976" y="1305"/>
                </a:lnTo>
                <a:lnTo>
                  <a:pt x="970" y="1310"/>
                </a:lnTo>
                <a:lnTo>
                  <a:pt x="963" y="1314"/>
                </a:lnTo>
                <a:lnTo>
                  <a:pt x="953" y="1315"/>
                </a:lnTo>
                <a:lnTo>
                  <a:pt x="941" y="1315"/>
                </a:lnTo>
                <a:lnTo>
                  <a:pt x="941" y="1315"/>
                </a:lnTo>
                <a:lnTo>
                  <a:pt x="939" y="1279"/>
                </a:lnTo>
                <a:lnTo>
                  <a:pt x="938" y="1258"/>
                </a:lnTo>
                <a:lnTo>
                  <a:pt x="938" y="1237"/>
                </a:lnTo>
                <a:lnTo>
                  <a:pt x="940" y="1215"/>
                </a:lnTo>
                <a:lnTo>
                  <a:pt x="942" y="1194"/>
                </a:lnTo>
                <a:lnTo>
                  <a:pt x="948" y="1173"/>
                </a:lnTo>
                <a:lnTo>
                  <a:pt x="952" y="1162"/>
                </a:lnTo>
                <a:lnTo>
                  <a:pt x="956" y="1151"/>
                </a:lnTo>
                <a:lnTo>
                  <a:pt x="956" y="1151"/>
                </a:lnTo>
                <a:lnTo>
                  <a:pt x="940" y="1135"/>
                </a:lnTo>
                <a:lnTo>
                  <a:pt x="923" y="1120"/>
                </a:lnTo>
                <a:lnTo>
                  <a:pt x="888" y="1092"/>
                </a:lnTo>
                <a:lnTo>
                  <a:pt x="871" y="1078"/>
                </a:lnTo>
                <a:lnTo>
                  <a:pt x="854" y="1064"/>
                </a:lnTo>
                <a:lnTo>
                  <a:pt x="838" y="1048"/>
                </a:lnTo>
                <a:lnTo>
                  <a:pt x="823" y="1032"/>
                </a:lnTo>
                <a:lnTo>
                  <a:pt x="823" y="1032"/>
                </a:lnTo>
                <a:lnTo>
                  <a:pt x="809" y="1034"/>
                </a:lnTo>
                <a:lnTo>
                  <a:pt x="796" y="1036"/>
                </a:lnTo>
                <a:lnTo>
                  <a:pt x="783" y="1036"/>
                </a:lnTo>
                <a:lnTo>
                  <a:pt x="771" y="1034"/>
                </a:lnTo>
                <a:lnTo>
                  <a:pt x="759" y="1032"/>
                </a:lnTo>
                <a:lnTo>
                  <a:pt x="749" y="1028"/>
                </a:lnTo>
                <a:lnTo>
                  <a:pt x="738" y="1025"/>
                </a:lnTo>
                <a:lnTo>
                  <a:pt x="728" y="1019"/>
                </a:lnTo>
                <a:lnTo>
                  <a:pt x="720" y="1014"/>
                </a:lnTo>
                <a:lnTo>
                  <a:pt x="710" y="1007"/>
                </a:lnTo>
                <a:lnTo>
                  <a:pt x="703" y="1000"/>
                </a:lnTo>
                <a:lnTo>
                  <a:pt x="694" y="993"/>
                </a:lnTo>
                <a:lnTo>
                  <a:pt x="688" y="984"/>
                </a:lnTo>
                <a:lnTo>
                  <a:pt x="681" y="976"/>
                </a:lnTo>
                <a:lnTo>
                  <a:pt x="669" y="958"/>
                </a:lnTo>
                <a:lnTo>
                  <a:pt x="669" y="958"/>
                </a:lnTo>
                <a:lnTo>
                  <a:pt x="635" y="952"/>
                </a:lnTo>
                <a:lnTo>
                  <a:pt x="601" y="946"/>
                </a:lnTo>
                <a:lnTo>
                  <a:pt x="530" y="936"/>
                </a:lnTo>
                <a:lnTo>
                  <a:pt x="495" y="931"/>
                </a:lnTo>
                <a:lnTo>
                  <a:pt x="461" y="925"/>
                </a:lnTo>
                <a:lnTo>
                  <a:pt x="426" y="918"/>
                </a:lnTo>
                <a:lnTo>
                  <a:pt x="392" y="909"/>
                </a:lnTo>
                <a:lnTo>
                  <a:pt x="392" y="909"/>
                </a:lnTo>
                <a:lnTo>
                  <a:pt x="374" y="903"/>
                </a:lnTo>
                <a:lnTo>
                  <a:pt x="357" y="895"/>
                </a:lnTo>
                <a:lnTo>
                  <a:pt x="341" y="889"/>
                </a:lnTo>
                <a:lnTo>
                  <a:pt x="331" y="887"/>
                </a:lnTo>
                <a:lnTo>
                  <a:pt x="323" y="885"/>
                </a:lnTo>
                <a:lnTo>
                  <a:pt x="323" y="885"/>
                </a:lnTo>
                <a:lnTo>
                  <a:pt x="313" y="885"/>
                </a:lnTo>
                <a:lnTo>
                  <a:pt x="303" y="885"/>
                </a:lnTo>
                <a:lnTo>
                  <a:pt x="294" y="886"/>
                </a:lnTo>
                <a:lnTo>
                  <a:pt x="284" y="885"/>
                </a:lnTo>
                <a:lnTo>
                  <a:pt x="284" y="885"/>
                </a:lnTo>
                <a:lnTo>
                  <a:pt x="259" y="879"/>
                </a:lnTo>
                <a:lnTo>
                  <a:pt x="235" y="873"/>
                </a:lnTo>
                <a:lnTo>
                  <a:pt x="188" y="859"/>
                </a:lnTo>
                <a:lnTo>
                  <a:pt x="164" y="852"/>
                </a:lnTo>
                <a:lnTo>
                  <a:pt x="140" y="848"/>
                </a:lnTo>
                <a:lnTo>
                  <a:pt x="128" y="846"/>
                </a:lnTo>
                <a:lnTo>
                  <a:pt x="116" y="846"/>
                </a:lnTo>
                <a:lnTo>
                  <a:pt x="104" y="846"/>
                </a:lnTo>
                <a:lnTo>
                  <a:pt x="91" y="846"/>
                </a:lnTo>
                <a:lnTo>
                  <a:pt x="91" y="846"/>
                </a:lnTo>
                <a:lnTo>
                  <a:pt x="84" y="842"/>
                </a:lnTo>
                <a:lnTo>
                  <a:pt x="75" y="838"/>
                </a:lnTo>
                <a:lnTo>
                  <a:pt x="57" y="833"/>
                </a:lnTo>
                <a:lnTo>
                  <a:pt x="38" y="829"/>
                </a:lnTo>
                <a:lnTo>
                  <a:pt x="18" y="826"/>
                </a:lnTo>
                <a:lnTo>
                  <a:pt x="18" y="826"/>
                </a:lnTo>
                <a:lnTo>
                  <a:pt x="14" y="821"/>
                </a:lnTo>
                <a:lnTo>
                  <a:pt x="12" y="817"/>
                </a:lnTo>
                <a:lnTo>
                  <a:pt x="9" y="810"/>
                </a:lnTo>
                <a:lnTo>
                  <a:pt x="6" y="801"/>
                </a:lnTo>
                <a:lnTo>
                  <a:pt x="0" y="790"/>
                </a:lnTo>
                <a:lnTo>
                  <a:pt x="0" y="790"/>
                </a:lnTo>
                <a:lnTo>
                  <a:pt x="9" y="775"/>
                </a:lnTo>
                <a:lnTo>
                  <a:pt x="20" y="762"/>
                </a:lnTo>
                <a:lnTo>
                  <a:pt x="30" y="751"/>
                </a:lnTo>
                <a:lnTo>
                  <a:pt x="43" y="741"/>
                </a:lnTo>
                <a:lnTo>
                  <a:pt x="58" y="731"/>
                </a:lnTo>
                <a:lnTo>
                  <a:pt x="73" y="724"/>
                </a:lnTo>
                <a:lnTo>
                  <a:pt x="89" y="716"/>
                </a:lnTo>
                <a:lnTo>
                  <a:pt x="105" y="710"/>
                </a:lnTo>
                <a:lnTo>
                  <a:pt x="105" y="710"/>
                </a:lnTo>
                <a:lnTo>
                  <a:pt x="104" y="685"/>
                </a:lnTo>
                <a:lnTo>
                  <a:pt x="103" y="674"/>
                </a:lnTo>
                <a:lnTo>
                  <a:pt x="101" y="663"/>
                </a:lnTo>
                <a:lnTo>
                  <a:pt x="98" y="653"/>
                </a:lnTo>
                <a:lnTo>
                  <a:pt x="93" y="643"/>
                </a:lnTo>
                <a:lnTo>
                  <a:pt x="87" y="633"/>
                </a:lnTo>
                <a:lnTo>
                  <a:pt x="77" y="622"/>
                </a:lnTo>
                <a:lnTo>
                  <a:pt x="77" y="622"/>
                </a:lnTo>
                <a:lnTo>
                  <a:pt x="84" y="613"/>
                </a:lnTo>
                <a:lnTo>
                  <a:pt x="90" y="604"/>
                </a:lnTo>
                <a:lnTo>
                  <a:pt x="98" y="595"/>
                </a:lnTo>
                <a:lnTo>
                  <a:pt x="105" y="588"/>
                </a:lnTo>
                <a:lnTo>
                  <a:pt x="121" y="574"/>
                </a:lnTo>
                <a:lnTo>
                  <a:pt x="139" y="561"/>
                </a:lnTo>
                <a:lnTo>
                  <a:pt x="158" y="550"/>
                </a:lnTo>
                <a:lnTo>
                  <a:pt x="177" y="539"/>
                </a:lnTo>
                <a:lnTo>
                  <a:pt x="195" y="528"/>
                </a:lnTo>
                <a:lnTo>
                  <a:pt x="214" y="517"/>
                </a:lnTo>
                <a:lnTo>
                  <a:pt x="214" y="517"/>
                </a:lnTo>
                <a:lnTo>
                  <a:pt x="240" y="500"/>
                </a:lnTo>
                <a:lnTo>
                  <a:pt x="266" y="482"/>
                </a:lnTo>
                <a:lnTo>
                  <a:pt x="315" y="443"/>
                </a:lnTo>
                <a:lnTo>
                  <a:pt x="315" y="443"/>
                </a:lnTo>
                <a:lnTo>
                  <a:pt x="328" y="435"/>
                </a:lnTo>
                <a:lnTo>
                  <a:pt x="339" y="425"/>
                </a:lnTo>
                <a:lnTo>
                  <a:pt x="361" y="404"/>
                </a:lnTo>
                <a:lnTo>
                  <a:pt x="384" y="383"/>
                </a:lnTo>
                <a:lnTo>
                  <a:pt x="394" y="373"/>
                </a:lnTo>
                <a:lnTo>
                  <a:pt x="406" y="363"/>
                </a:lnTo>
                <a:lnTo>
                  <a:pt x="406" y="363"/>
                </a:lnTo>
                <a:lnTo>
                  <a:pt x="422" y="353"/>
                </a:lnTo>
                <a:lnTo>
                  <a:pt x="438" y="344"/>
                </a:lnTo>
                <a:lnTo>
                  <a:pt x="454" y="335"/>
                </a:lnTo>
                <a:lnTo>
                  <a:pt x="469" y="325"/>
                </a:lnTo>
                <a:lnTo>
                  <a:pt x="469" y="325"/>
                </a:lnTo>
                <a:lnTo>
                  <a:pt x="480" y="316"/>
                </a:lnTo>
                <a:lnTo>
                  <a:pt x="490" y="307"/>
                </a:lnTo>
                <a:lnTo>
                  <a:pt x="510" y="288"/>
                </a:lnTo>
                <a:lnTo>
                  <a:pt x="530" y="268"/>
                </a:lnTo>
                <a:lnTo>
                  <a:pt x="550" y="247"/>
                </a:lnTo>
                <a:lnTo>
                  <a:pt x="550" y="247"/>
                </a:lnTo>
                <a:lnTo>
                  <a:pt x="609" y="191"/>
                </a:lnTo>
                <a:lnTo>
                  <a:pt x="639" y="161"/>
                </a:lnTo>
                <a:lnTo>
                  <a:pt x="668" y="131"/>
                </a:lnTo>
                <a:lnTo>
                  <a:pt x="697" y="100"/>
                </a:lnTo>
                <a:lnTo>
                  <a:pt x="725" y="69"/>
                </a:lnTo>
                <a:lnTo>
                  <a:pt x="752" y="37"/>
                </a:lnTo>
                <a:lnTo>
                  <a:pt x="778" y="3"/>
                </a:lnTo>
                <a:lnTo>
                  <a:pt x="778" y="3"/>
                </a:lnTo>
                <a:lnTo>
                  <a:pt x="788" y="0"/>
                </a:lnTo>
                <a:lnTo>
                  <a:pt x="799" y="0"/>
                </a:lnTo>
                <a:lnTo>
                  <a:pt x="810" y="0"/>
                </a:lnTo>
                <a:lnTo>
                  <a:pt x="820" y="2"/>
                </a:lnTo>
                <a:lnTo>
                  <a:pt x="842" y="7"/>
                </a:lnTo>
                <a:lnTo>
                  <a:pt x="851" y="9"/>
                </a:lnTo>
                <a:lnTo>
                  <a:pt x="861" y="10"/>
                </a:lnTo>
                <a:lnTo>
                  <a:pt x="861" y="10"/>
                </a:lnTo>
                <a:lnTo>
                  <a:pt x="899" y="13"/>
                </a:lnTo>
                <a:lnTo>
                  <a:pt x="937" y="14"/>
                </a:lnTo>
                <a:lnTo>
                  <a:pt x="976" y="14"/>
                </a:lnTo>
                <a:lnTo>
                  <a:pt x="1014" y="13"/>
                </a:lnTo>
                <a:lnTo>
                  <a:pt x="1092" y="10"/>
                </a:lnTo>
                <a:lnTo>
                  <a:pt x="1169" y="7"/>
                </a:lnTo>
                <a:lnTo>
                  <a:pt x="1208" y="5"/>
                </a:lnTo>
                <a:lnTo>
                  <a:pt x="1245" y="7"/>
                </a:lnTo>
                <a:lnTo>
                  <a:pt x="1283" y="8"/>
                </a:lnTo>
                <a:lnTo>
                  <a:pt x="1319" y="11"/>
                </a:lnTo>
                <a:lnTo>
                  <a:pt x="1354" y="16"/>
                </a:lnTo>
                <a:lnTo>
                  <a:pt x="1388" y="23"/>
                </a:lnTo>
                <a:lnTo>
                  <a:pt x="1405" y="28"/>
                </a:lnTo>
                <a:lnTo>
                  <a:pt x="1421" y="32"/>
                </a:lnTo>
                <a:lnTo>
                  <a:pt x="1437" y="39"/>
                </a:lnTo>
                <a:lnTo>
                  <a:pt x="1453" y="45"/>
                </a:lnTo>
                <a:lnTo>
                  <a:pt x="1453" y="45"/>
                </a:lnTo>
                <a:lnTo>
                  <a:pt x="1461" y="54"/>
                </a:lnTo>
                <a:lnTo>
                  <a:pt x="1469" y="61"/>
                </a:lnTo>
                <a:lnTo>
                  <a:pt x="1489" y="75"/>
                </a:lnTo>
                <a:lnTo>
                  <a:pt x="1498" y="83"/>
                </a:lnTo>
                <a:lnTo>
                  <a:pt x="1507" y="91"/>
                </a:lnTo>
                <a:lnTo>
                  <a:pt x="1514" y="101"/>
                </a:lnTo>
                <a:lnTo>
                  <a:pt x="1516" y="106"/>
                </a:lnTo>
                <a:lnTo>
                  <a:pt x="1520" y="111"/>
                </a:lnTo>
                <a:lnTo>
                  <a:pt x="1520" y="111"/>
                </a:lnTo>
                <a:close/>
                <a:moveTo>
                  <a:pt x="1358" y="283"/>
                </a:moveTo>
                <a:lnTo>
                  <a:pt x="1358" y="283"/>
                </a:lnTo>
                <a:lnTo>
                  <a:pt x="1364" y="277"/>
                </a:lnTo>
                <a:lnTo>
                  <a:pt x="1369" y="271"/>
                </a:lnTo>
                <a:lnTo>
                  <a:pt x="1379" y="257"/>
                </a:lnTo>
                <a:lnTo>
                  <a:pt x="1389" y="243"/>
                </a:lnTo>
                <a:lnTo>
                  <a:pt x="1401" y="230"/>
                </a:lnTo>
                <a:lnTo>
                  <a:pt x="1401" y="230"/>
                </a:lnTo>
                <a:lnTo>
                  <a:pt x="1410" y="221"/>
                </a:lnTo>
                <a:lnTo>
                  <a:pt x="1424" y="210"/>
                </a:lnTo>
                <a:lnTo>
                  <a:pt x="1439" y="197"/>
                </a:lnTo>
                <a:lnTo>
                  <a:pt x="1454" y="183"/>
                </a:lnTo>
                <a:lnTo>
                  <a:pt x="1469" y="169"/>
                </a:lnTo>
                <a:lnTo>
                  <a:pt x="1481" y="155"/>
                </a:lnTo>
                <a:lnTo>
                  <a:pt x="1485" y="148"/>
                </a:lnTo>
                <a:lnTo>
                  <a:pt x="1489" y="141"/>
                </a:lnTo>
                <a:lnTo>
                  <a:pt x="1491" y="135"/>
                </a:lnTo>
                <a:lnTo>
                  <a:pt x="1492" y="129"/>
                </a:lnTo>
                <a:lnTo>
                  <a:pt x="1492" y="129"/>
                </a:lnTo>
                <a:lnTo>
                  <a:pt x="1490" y="124"/>
                </a:lnTo>
                <a:lnTo>
                  <a:pt x="1486" y="119"/>
                </a:lnTo>
                <a:lnTo>
                  <a:pt x="1475" y="106"/>
                </a:lnTo>
                <a:lnTo>
                  <a:pt x="1462" y="93"/>
                </a:lnTo>
                <a:lnTo>
                  <a:pt x="1449" y="84"/>
                </a:lnTo>
                <a:lnTo>
                  <a:pt x="1449" y="84"/>
                </a:lnTo>
                <a:lnTo>
                  <a:pt x="1436" y="75"/>
                </a:lnTo>
                <a:lnTo>
                  <a:pt x="1420" y="68"/>
                </a:lnTo>
                <a:lnTo>
                  <a:pt x="1403" y="61"/>
                </a:lnTo>
                <a:lnTo>
                  <a:pt x="1386" y="55"/>
                </a:lnTo>
                <a:lnTo>
                  <a:pt x="1370" y="50"/>
                </a:lnTo>
                <a:lnTo>
                  <a:pt x="1354" y="46"/>
                </a:lnTo>
                <a:lnTo>
                  <a:pt x="1339" y="43"/>
                </a:lnTo>
                <a:lnTo>
                  <a:pt x="1327" y="42"/>
                </a:lnTo>
                <a:lnTo>
                  <a:pt x="1327" y="42"/>
                </a:lnTo>
                <a:lnTo>
                  <a:pt x="1299" y="39"/>
                </a:lnTo>
                <a:lnTo>
                  <a:pt x="1270" y="37"/>
                </a:lnTo>
                <a:lnTo>
                  <a:pt x="1207" y="35"/>
                </a:lnTo>
                <a:lnTo>
                  <a:pt x="1139" y="34"/>
                </a:lnTo>
                <a:lnTo>
                  <a:pt x="1070" y="35"/>
                </a:lnTo>
                <a:lnTo>
                  <a:pt x="998" y="35"/>
                </a:lnTo>
                <a:lnTo>
                  <a:pt x="929" y="35"/>
                </a:lnTo>
                <a:lnTo>
                  <a:pt x="861" y="32"/>
                </a:lnTo>
                <a:lnTo>
                  <a:pt x="829" y="30"/>
                </a:lnTo>
                <a:lnTo>
                  <a:pt x="798" y="27"/>
                </a:lnTo>
                <a:lnTo>
                  <a:pt x="798" y="27"/>
                </a:lnTo>
                <a:lnTo>
                  <a:pt x="762" y="69"/>
                </a:lnTo>
                <a:lnTo>
                  <a:pt x="724" y="109"/>
                </a:lnTo>
                <a:lnTo>
                  <a:pt x="687" y="150"/>
                </a:lnTo>
                <a:lnTo>
                  <a:pt x="647" y="189"/>
                </a:lnTo>
                <a:lnTo>
                  <a:pt x="607" y="227"/>
                </a:lnTo>
                <a:lnTo>
                  <a:pt x="568" y="265"/>
                </a:lnTo>
                <a:lnTo>
                  <a:pt x="527" y="302"/>
                </a:lnTo>
                <a:lnTo>
                  <a:pt x="485" y="338"/>
                </a:lnTo>
                <a:lnTo>
                  <a:pt x="442" y="375"/>
                </a:lnTo>
                <a:lnTo>
                  <a:pt x="400" y="410"/>
                </a:lnTo>
                <a:lnTo>
                  <a:pt x="357" y="444"/>
                </a:lnTo>
                <a:lnTo>
                  <a:pt x="312" y="479"/>
                </a:lnTo>
                <a:lnTo>
                  <a:pt x="268" y="512"/>
                </a:lnTo>
                <a:lnTo>
                  <a:pt x="222" y="544"/>
                </a:lnTo>
                <a:lnTo>
                  <a:pt x="177" y="576"/>
                </a:lnTo>
                <a:lnTo>
                  <a:pt x="130" y="608"/>
                </a:lnTo>
                <a:lnTo>
                  <a:pt x="130" y="608"/>
                </a:lnTo>
                <a:lnTo>
                  <a:pt x="147" y="614"/>
                </a:lnTo>
                <a:lnTo>
                  <a:pt x="165" y="618"/>
                </a:lnTo>
                <a:lnTo>
                  <a:pt x="183" y="621"/>
                </a:lnTo>
                <a:lnTo>
                  <a:pt x="202" y="623"/>
                </a:lnTo>
                <a:lnTo>
                  <a:pt x="221" y="625"/>
                </a:lnTo>
                <a:lnTo>
                  <a:pt x="240" y="626"/>
                </a:lnTo>
                <a:lnTo>
                  <a:pt x="279" y="626"/>
                </a:lnTo>
                <a:lnTo>
                  <a:pt x="358" y="624"/>
                </a:lnTo>
                <a:lnTo>
                  <a:pt x="396" y="624"/>
                </a:lnTo>
                <a:lnTo>
                  <a:pt x="435" y="625"/>
                </a:lnTo>
                <a:lnTo>
                  <a:pt x="435" y="625"/>
                </a:lnTo>
                <a:lnTo>
                  <a:pt x="466" y="629"/>
                </a:lnTo>
                <a:lnTo>
                  <a:pt x="499" y="633"/>
                </a:lnTo>
                <a:lnTo>
                  <a:pt x="563" y="644"/>
                </a:lnTo>
                <a:lnTo>
                  <a:pt x="563" y="644"/>
                </a:lnTo>
                <a:lnTo>
                  <a:pt x="604" y="651"/>
                </a:lnTo>
                <a:lnTo>
                  <a:pt x="644" y="660"/>
                </a:lnTo>
                <a:lnTo>
                  <a:pt x="663" y="665"/>
                </a:lnTo>
                <a:lnTo>
                  <a:pt x="681" y="671"/>
                </a:lnTo>
                <a:lnTo>
                  <a:pt x="700" y="679"/>
                </a:lnTo>
                <a:lnTo>
                  <a:pt x="718" y="686"/>
                </a:lnTo>
                <a:lnTo>
                  <a:pt x="736" y="694"/>
                </a:lnTo>
                <a:lnTo>
                  <a:pt x="752" y="704"/>
                </a:lnTo>
                <a:lnTo>
                  <a:pt x="768" y="713"/>
                </a:lnTo>
                <a:lnTo>
                  <a:pt x="782" y="724"/>
                </a:lnTo>
                <a:lnTo>
                  <a:pt x="796" y="736"/>
                </a:lnTo>
                <a:lnTo>
                  <a:pt x="809" y="749"/>
                </a:lnTo>
                <a:lnTo>
                  <a:pt x="820" y="761"/>
                </a:lnTo>
                <a:lnTo>
                  <a:pt x="830" y="776"/>
                </a:lnTo>
                <a:lnTo>
                  <a:pt x="830" y="776"/>
                </a:lnTo>
                <a:lnTo>
                  <a:pt x="832" y="779"/>
                </a:lnTo>
                <a:lnTo>
                  <a:pt x="833" y="781"/>
                </a:lnTo>
                <a:lnTo>
                  <a:pt x="834" y="785"/>
                </a:lnTo>
                <a:lnTo>
                  <a:pt x="833" y="791"/>
                </a:lnTo>
                <a:lnTo>
                  <a:pt x="832" y="797"/>
                </a:lnTo>
                <a:lnTo>
                  <a:pt x="831" y="802"/>
                </a:lnTo>
                <a:lnTo>
                  <a:pt x="830" y="806"/>
                </a:lnTo>
                <a:lnTo>
                  <a:pt x="831" y="809"/>
                </a:lnTo>
                <a:lnTo>
                  <a:pt x="832" y="810"/>
                </a:lnTo>
                <a:lnTo>
                  <a:pt x="834" y="811"/>
                </a:lnTo>
                <a:lnTo>
                  <a:pt x="836" y="812"/>
                </a:lnTo>
                <a:lnTo>
                  <a:pt x="836" y="812"/>
                </a:lnTo>
                <a:lnTo>
                  <a:pt x="846" y="809"/>
                </a:lnTo>
                <a:lnTo>
                  <a:pt x="854" y="803"/>
                </a:lnTo>
                <a:lnTo>
                  <a:pt x="860" y="798"/>
                </a:lnTo>
                <a:lnTo>
                  <a:pt x="866" y="791"/>
                </a:lnTo>
                <a:lnTo>
                  <a:pt x="876" y="777"/>
                </a:lnTo>
                <a:lnTo>
                  <a:pt x="886" y="762"/>
                </a:lnTo>
                <a:lnTo>
                  <a:pt x="886" y="762"/>
                </a:lnTo>
                <a:lnTo>
                  <a:pt x="938" y="718"/>
                </a:lnTo>
                <a:lnTo>
                  <a:pt x="963" y="694"/>
                </a:lnTo>
                <a:lnTo>
                  <a:pt x="987" y="670"/>
                </a:lnTo>
                <a:lnTo>
                  <a:pt x="1011" y="645"/>
                </a:lnTo>
                <a:lnTo>
                  <a:pt x="1033" y="619"/>
                </a:lnTo>
                <a:lnTo>
                  <a:pt x="1055" y="592"/>
                </a:lnTo>
                <a:lnTo>
                  <a:pt x="1075" y="563"/>
                </a:lnTo>
                <a:lnTo>
                  <a:pt x="1075" y="563"/>
                </a:lnTo>
                <a:lnTo>
                  <a:pt x="1112" y="530"/>
                </a:lnTo>
                <a:lnTo>
                  <a:pt x="1148" y="495"/>
                </a:lnTo>
                <a:lnTo>
                  <a:pt x="1183" y="459"/>
                </a:lnTo>
                <a:lnTo>
                  <a:pt x="1219" y="423"/>
                </a:lnTo>
                <a:lnTo>
                  <a:pt x="1288" y="350"/>
                </a:lnTo>
                <a:lnTo>
                  <a:pt x="1323" y="316"/>
                </a:lnTo>
                <a:lnTo>
                  <a:pt x="1358" y="283"/>
                </a:lnTo>
                <a:lnTo>
                  <a:pt x="1358" y="283"/>
                </a:lnTo>
                <a:close/>
                <a:moveTo>
                  <a:pt x="2152" y="391"/>
                </a:moveTo>
                <a:lnTo>
                  <a:pt x="2152" y="391"/>
                </a:lnTo>
                <a:lnTo>
                  <a:pt x="2138" y="382"/>
                </a:lnTo>
                <a:lnTo>
                  <a:pt x="2125" y="372"/>
                </a:lnTo>
                <a:lnTo>
                  <a:pt x="2112" y="361"/>
                </a:lnTo>
                <a:lnTo>
                  <a:pt x="2100" y="350"/>
                </a:lnTo>
                <a:lnTo>
                  <a:pt x="2087" y="338"/>
                </a:lnTo>
                <a:lnTo>
                  <a:pt x="2076" y="326"/>
                </a:lnTo>
                <a:lnTo>
                  <a:pt x="2054" y="300"/>
                </a:lnTo>
                <a:lnTo>
                  <a:pt x="2012" y="247"/>
                </a:lnTo>
                <a:lnTo>
                  <a:pt x="1990" y="222"/>
                </a:lnTo>
                <a:lnTo>
                  <a:pt x="1979" y="210"/>
                </a:lnTo>
                <a:lnTo>
                  <a:pt x="1967" y="199"/>
                </a:lnTo>
                <a:lnTo>
                  <a:pt x="1967" y="199"/>
                </a:lnTo>
                <a:lnTo>
                  <a:pt x="1954" y="187"/>
                </a:lnTo>
                <a:lnTo>
                  <a:pt x="1940" y="177"/>
                </a:lnTo>
                <a:lnTo>
                  <a:pt x="1926" y="166"/>
                </a:lnTo>
                <a:lnTo>
                  <a:pt x="1911" y="156"/>
                </a:lnTo>
                <a:lnTo>
                  <a:pt x="1895" y="147"/>
                </a:lnTo>
                <a:lnTo>
                  <a:pt x="1878" y="138"/>
                </a:lnTo>
                <a:lnTo>
                  <a:pt x="1861" y="131"/>
                </a:lnTo>
                <a:lnTo>
                  <a:pt x="1843" y="123"/>
                </a:lnTo>
                <a:lnTo>
                  <a:pt x="1825" y="117"/>
                </a:lnTo>
                <a:lnTo>
                  <a:pt x="1807" y="110"/>
                </a:lnTo>
                <a:lnTo>
                  <a:pt x="1787" y="105"/>
                </a:lnTo>
                <a:lnTo>
                  <a:pt x="1768" y="101"/>
                </a:lnTo>
                <a:lnTo>
                  <a:pt x="1749" y="98"/>
                </a:lnTo>
                <a:lnTo>
                  <a:pt x="1729" y="95"/>
                </a:lnTo>
                <a:lnTo>
                  <a:pt x="1710" y="94"/>
                </a:lnTo>
                <a:lnTo>
                  <a:pt x="1691" y="94"/>
                </a:lnTo>
                <a:lnTo>
                  <a:pt x="1691" y="94"/>
                </a:lnTo>
                <a:lnTo>
                  <a:pt x="1677" y="94"/>
                </a:lnTo>
                <a:lnTo>
                  <a:pt x="1665" y="96"/>
                </a:lnTo>
                <a:lnTo>
                  <a:pt x="1653" y="100"/>
                </a:lnTo>
                <a:lnTo>
                  <a:pt x="1642" y="103"/>
                </a:lnTo>
                <a:lnTo>
                  <a:pt x="1620" y="110"/>
                </a:lnTo>
                <a:lnTo>
                  <a:pt x="1597" y="118"/>
                </a:lnTo>
                <a:lnTo>
                  <a:pt x="1597" y="118"/>
                </a:lnTo>
                <a:lnTo>
                  <a:pt x="1573" y="126"/>
                </a:lnTo>
                <a:lnTo>
                  <a:pt x="1554" y="135"/>
                </a:lnTo>
                <a:lnTo>
                  <a:pt x="1538" y="145"/>
                </a:lnTo>
                <a:lnTo>
                  <a:pt x="1525" y="154"/>
                </a:lnTo>
                <a:lnTo>
                  <a:pt x="1512" y="165"/>
                </a:lnTo>
                <a:lnTo>
                  <a:pt x="1500" y="177"/>
                </a:lnTo>
                <a:lnTo>
                  <a:pt x="1474" y="202"/>
                </a:lnTo>
                <a:lnTo>
                  <a:pt x="1474" y="202"/>
                </a:lnTo>
                <a:lnTo>
                  <a:pt x="1455" y="220"/>
                </a:lnTo>
                <a:lnTo>
                  <a:pt x="1437" y="238"/>
                </a:lnTo>
                <a:lnTo>
                  <a:pt x="1401" y="276"/>
                </a:lnTo>
                <a:lnTo>
                  <a:pt x="1401" y="276"/>
                </a:lnTo>
                <a:lnTo>
                  <a:pt x="1380" y="295"/>
                </a:lnTo>
                <a:lnTo>
                  <a:pt x="1361" y="312"/>
                </a:lnTo>
                <a:lnTo>
                  <a:pt x="1341" y="329"/>
                </a:lnTo>
                <a:lnTo>
                  <a:pt x="1324" y="346"/>
                </a:lnTo>
                <a:lnTo>
                  <a:pt x="1324" y="346"/>
                </a:lnTo>
                <a:lnTo>
                  <a:pt x="1315" y="356"/>
                </a:lnTo>
                <a:lnTo>
                  <a:pt x="1306" y="366"/>
                </a:lnTo>
                <a:lnTo>
                  <a:pt x="1290" y="388"/>
                </a:lnTo>
                <a:lnTo>
                  <a:pt x="1275" y="408"/>
                </a:lnTo>
                <a:lnTo>
                  <a:pt x="1268" y="418"/>
                </a:lnTo>
                <a:lnTo>
                  <a:pt x="1260" y="426"/>
                </a:lnTo>
                <a:lnTo>
                  <a:pt x="1260" y="426"/>
                </a:lnTo>
                <a:lnTo>
                  <a:pt x="1253" y="433"/>
                </a:lnTo>
                <a:lnTo>
                  <a:pt x="1243" y="439"/>
                </a:lnTo>
                <a:lnTo>
                  <a:pt x="1234" y="444"/>
                </a:lnTo>
                <a:lnTo>
                  <a:pt x="1225" y="451"/>
                </a:lnTo>
                <a:lnTo>
                  <a:pt x="1225" y="451"/>
                </a:lnTo>
                <a:lnTo>
                  <a:pt x="1199" y="476"/>
                </a:lnTo>
                <a:lnTo>
                  <a:pt x="1175" y="501"/>
                </a:lnTo>
                <a:lnTo>
                  <a:pt x="1150" y="527"/>
                </a:lnTo>
                <a:lnTo>
                  <a:pt x="1126" y="554"/>
                </a:lnTo>
                <a:lnTo>
                  <a:pt x="1078" y="608"/>
                </a:lnTo>
                <a:lnTo>
                  <a:pt x="1032" y="661"/>
                </a:lnTo>
                <a:lnTo>
                  <a:pt x="1032" y="661"/>
                </a:lnTo>
                <a:lnTo>
                  <a:pt x="1012" y="683"/>
                </a:lnTo>
                <a:lnTo>
                  <a:pt x="992" y="705"/>
                </a:lnTo>
                <a:lnTo>
                  <a:pt x="950" y="745"/>
                </a:lnTo>
                <a:lnTo>
                  <a:pt x="930" y="766"/>
                </a:lnTo>
                <a:lnTo>
                  <a:pt x="909" y="786"/>
                </a:lnTo>
                <a:lnTo>
                  <a:pt x="890" y="807"/>
                </a:lnTo>
                <a:lnTo>
                  <a:pt x="872" y="829"/>
                </a:lnTo>
                <a:lnTo>
                  <a:pt x="872" y="829"/>
                </a:lnTo>
                <a:lnTo>
                  <a:pt x="894" y="826"/>
                </a:lnTo>
                <a:lnTo>
                  <a:pt x="916" y="826"/>
                </a:lnTo>
                <a:lnTo>
                  <a:pt x="936" y="827"/>
                </a:lnTo>
                <a:lnTo>
                  <a:pt x="956" y="830"/>
                </a:lnTo>
                <a:lnTo>
                  <a:pt x="977" y="834"/>
                </a:lnTo>
                <a:lnTo>
                  <a:pt x="996" y="840"/>
                </a:lnTo>
                <a:lnTo>
                  <a:pt x="1015" y="847"/>
                </a:lnTo>
                <a:lnTo>
                  <a:pt x="1035" y="856"/>
                </a:lnTo>
                <a:lnTo>
                  <a:pt x="1071" y="873"/>
                </a:lnTo>
                <a:lnTo>
                  <a:pt x="1106" y="892"/>
                </a:lnTo>
                <a:lnTo>
                  <a:pt x="1142" y="910"/>
                </a:lnTo>
                <a:lnTo>
                  <a:pt x="1159" y="919"/>
                </a:lnTo>
                <a:lnTo>
                  <a:pt x="1176" y="926"/>
                </a:lnTo>
                <a:lnTo>
                  <a:pt x="1176" y="926"/>
                </a:lnTo>
                <a:lnTo>
                  <a:pt x="1202" y="949"/>
                </a:lnTo>
                <a:lnTo>
                  <a:pt x="1227" y="970"/>
                </a:lnTo>
                <a:lnTo>
                  <a:pt x="1254" y="991"/>
                </a:lnTo>
                <a:lnTo>
                  <a:pt x="1282" y="1011"/>
                </a:lnTo>
                <a:lnTo>
                  <a:pt x="1310" y="1029"/>
                </a:lnTo>
                <a:lnTo>
                  <a:pt x="1339" y="1047"/>
                </a:lnTo>
                <a:lnTo>
                  <a:pt x="1369" y="1064"/>
                </a:lnTo>
                <a:lnTo>
                  <a:pt x="1400" y="1079"/>
                </a:lnTo>
                <a:lnTo>
                  <a:pt x="1432" y="1093"/>
                </a:lnTo>
                <a:lnTo>
                  <a:pt x="1464" y="1106"/>
                </a:lnTo>
                <a:lnTo>
                  <a:pt x="1498" y="1118"/>
                </a:lnTo>
                <a:lnTo>
                  <a:pt x="1533" y="1127"/>
                </a:lnTo>
                <a:lnTo>
                  <a:pt x="1569" y="1135"/>
                </a:lnTo>
                <a:lnTo>
                  <a:pt x="1606" y="1140"/>
                </a:lnTo>
                <a:lnTo>
                  <a:pt x="1645" y="1145"/>
                </a:lnTo>
                <a:lnTo>
                  <a:pt x="1683" y="1147"/>
                </a:lnTo>
                <a:lnTo>
                  <a:pt x="1683" y="1147"/>
                </a:lnTo>
                <a:lnTo>
                  <a:pt x="1687" y="1147"/>
                </a:lnTo>
                <a:lnTo>
                  <a:pt x="1690" y="1149"/>
                </a:lnTo>
                <a:lnTo>
                  <a:pt x="1695" y="1153"/>
                </a:lnTo>
                <a:lnTo>
                  <a:pt x="1701" y="1160"/>
                </a:lnTo>
                <a:lnTo>
                  <a:pt x="1704" y="1163"/>
                </a:lnTo>
                <a:lnTo>
                  <a:pt x="1708" y="1165"/>
                </a:lnTo>
                <a:lnTo>
                  <a:pt x="1708" y="1165"/>
                </a:lnTo>
                <a:lnTo>
                  <a:pt x="1736" y="1139"/>
                </a:lnTo>
                <a:lnTo>
                  <a:pt x="1762" y="1114"/>
                </a:lnTo>
                <a:lnTo>
                  <a:pt x="1786" y="1086"/>
                </a:lnTo>
                <a:lnTo>
                  <a:pt x="1810" y="1056"/>
                </a:lnTo>
                <a:lnTo>
                  <a:pt x="1810" y="1056"/>
                </a:lnTo>
                <a:lnTo>
                  <a:pt x="1821" y="1042"/>
                </a:lnTo>
                <a:lnTo>
                  <a:pt x="1833" y="1027"/>
                </a:lnTo>
                <a:lnTo>
                  <a:pt x="1858" y="997"/>
                </a:lnTo>
                <a:lnTo>
                  <a:pt x="1870" y="982"/>
                </a:lnTo>
                <a:lnTo>
                  <a:pt x="1880" y="966"/>
                </a:lnTo>
                <a:lnTo>
                  <a:pt x="1890" y="949"/>
                </a:lnTo>
                <a:lnTo>
                  <a:pt x="1898" y="931"/>
                </a:lnTo>
                <a:lnTo>
                  <a:pt x="1898" y="931"/>
                </a:lnTo>
                <a:lnTo>
                  <a:pt x="2009" y="804"/>
                </a:lnTo>
                <a:lnTo>
                  <a:pt x="2065" y="741"/>
                </a:lnTo>
                <a:lnTo>
                  <a:pt x="2119" y="677"/>
                </a:lnTo>
                <a:lnTo>
                  <a:pt x="2173" y="612"/>
                </a:lnTo>
                <a:lnTo>
                  <a:pt x="2226" y="545"/>
                </a:lnTo>
                <a:lnTo>
                  <a:pt x="2278" y="478"/>
                </a:lnTo>
                <a:lnTo>
                  <a:pt x="2328" y="409"/>
                </a:lnTo>
                <a:lnTo>
                  <a:pt x="2328" y="409"/>
                </a:lnTo>
                <a:lnTo>
                  <a:pt x="2303" y="411"/>
                </a:lnTo>
                <a:lnTo>
                  <a:pt x="2279" y="413"/>
                </a:lnTo>
                <a:lnTo>
                  <a:pt x="2255" y="413"/>
                </a:lnTo>
                <a:lnTo>
                  <a:pt x="2233" y="413"/>
                </a:lnTo>
                <a:lnTo>
                  <a:pt x="2211" y="411"/>
                </a:lnTo>
                <a:lnTo>
                  <a:pt x="2190" y="407"/>
                </a:lnTo>
                <a:lnTo>
                  <a:pt x="2180" y="404"/>
                </a:lnTo>
                <a:lnTo>
                  <a:pt x="2171" y="401"/>
                </a:lnTo>
                <a:lnTo>
                  <a:pt x="2162" y="396"/>
                </a:lnTo>
                <a:lnTo>
                  <a:pt x="2152" y="391"/>
                </a:lnTo>
                <a:lnTo>
                  <a:pt x="2152" y="391"/>
                </a:lnTo>
                <a:close/>
                <a:moveTo>
                  <a:pt x="1677" y="1326"/>
                </a:moveTo>
                <a:lnTo>
                  <a:pt x="1677" y="1326"/>
                </a:lnTo>
                <a:lnTo>
                  <a:pt x="1722" y="1284"/>
                </a:lnTo>
                <a:lnTo>
                  <a:pt x="1768" y="1241"/>
                </a:lnTo>
                <a:lnTo>
                  <a:pt x="1790" y="1219"/>
                </a:lnTo>
                <a:lnTo>
                  <a:pt x="1812" y="1196"/>
                </a:lnTo>
                <a:lnTo>
                  <a:pt x="1832" y="1174"/>
                </a:lnTo>
                <a:lnTo>
                  <a:pt x="1851" y="1151"/>
                </a:lnTo>
                <a:lnTo>
                  <a:pt x="1851" y="1151"/>
                </a:lnTo>
                <a:lnTo>
                  <a:pt x="1863" y="1134"/>
                </a:lnTo>
                <a:lnTo>
                  <a:pt x="1875" y="1117"/>
                </a:lnTo>
                <a:lnTo>
                  <a:pt x="1883" y="1109"/>
                </a:lnTo>
                <a:lnTo>
                  <a:pt x="1889" y="1103"/>
                </a:lnTo>
                <a:lnTo>
                  <a:pt x="1898" y="1098"/>
                </a:lnTo>
                <a:lnTo>
                  <a:pt x="1908" y="1094"/>
                </a:lnTo>
                <a:lnTo>
                  <a:pt x="1908" y="1094"/>
                </a:lnTo>
                <a:lnTo>
                  <a:pt x="1901" y="1109"/>
                </a:lnTo>
                <a:lnTo>
                  <a:pt x="1892" y="1123"/>
                </a:lnTo>
                <a:lnTo>
                  <a:pt x="1884" y="1137"/>
                </a:lnTo>
                <a:lnTo>
                  <a:pt x="1875" y="1150"/>
                </a:lnTo>
                <a:lnTo>
                  <a:pt x="1855" y="1176"/>
                </a:lnTo>
                <a:lnTo>
                  <a:pt x="1833" y="1200"/>
                </a:lnTo>
                <a:lnTo>
                  <a:pt x="1812" y="1224"/>
                </a:lnTo>
                <a:lnTo>
                  <a:pt x="1789" y="1246"/>
                </a:lnTo>
                <a:lnTo>
                  <a:pt x="1768" y="1269"/>
                </a:lnTo>
                <a:lnTo>
                  <a:pt x="1747" y="1290"/>
                </a:lnTo>
                <a:lnTo>
                  <a:pt x="1747" y="1290"/>
                </a:lnTo>
                <a:lnTo>
                  <a:pt x="1733" y="1305"/>
                </a:lnTo>
                <a:lnTo>
                  <a:pt x="1718" y="1320"/>
                </a:lnTo>
                <a:lnTo>
                  <a:pt x="1711" y="1328"/>
                </a:lnTo>
                <a:lnTo>
                  <a:pt x="1706" y="1336"/>
                </a:lnTo>
                <a:lnTo>
                  <a:pt x="1701" y="1345"/>
                </a:lnTo>
                <a:lnTo>
                  <a:pt x="1697" y="1354"/>
                </a:lnTo>
                <a:lnTo>
                  <a:pt x="1697" y="1354"/>
                </a:lnTo>
                <a:lnTo>
                  <a:pt x="1706" y="1354"/>
                </a:lnTo>
                <a:lnTo>
                  <a:pt x="1713" y="1351"/>
                </a:lnTo>
                <a:lnTo>
                  <a:pt x="1721" y="1348"/>
                </a:lnTo>
                <a:lnTo>
                  <a:pt x="1727" y="1343"/>
                </a:lnTo>
                <a:lnTo>
                  <a:pt x="1739" y="1331"/>
                </a:lnTo>
                <a:lnTo>
                  <a:pt x="1750" y="1319"/>
                </a:lnTo>
                <a:lnTo>
                  <a:pt x="1750" y="1319"/>
                </a:lnTo>
                <a:lnTo>
                  <a:pt x="1779" y="1289"/>
                </a:lnTo>
                <a:lnTo>
                  <a:pt x="1807" y="1259"/>
                </a:lnTo>
                <a:lnTo>
                  <a:pt x="1833" y="1229"/>
                </a:lnTo>
                <a:lnTo>
                  <a:pt x="1859" y="1199"/>
                </a:lnTo>
                <a:lnTo>
                  <a:pt x="1859" y="1199"/>
                </a:lnTo>
                <a:lnTo>
                  <a:pt x="1883" y="1179"/>
                </a:lnTo>
                <a:lnTo>
                  <a:pt x="1905" y="1156"/>
                </a:lnTo>
                <a:lnTo>
                  <a:pt x="1927" y="1133"/>
                </a:lnTo>
                <a:lnTo>
                  <a:pt x="1948" y="1109"/>
                </a:lnTo>
                <a:lnTo>
                  <a:pt x="1968" y="1084"/>
                </a:lnTo>
                <a:lnTo>
                  <a:pt x="1987" y="1058"/>
                </a:lnTo>
                <a:lnTo>
                  <a:pt x="2006" y="1031"/>
                </a:lnTo>
                <a:lnTo>
                  <a:pt x="2023" y="1003"/>
                </a:lnTo>
                <a:lnTo>
                  <a:pt x="2023" y="1003"/>
                </a:lnTo>
                <a:lnTo>
                  <a:pt x="2030" y="1000"/>
                </a:lnTo>
                <a:lnTo>
                  <a:pt x="2037" y="996"/>
                </a:lnTo>
                <a:lnTo>
                  <a:pt x="2043" y="992"/>
                </a:lnTo>
                <a:lnTo>
                  <a:pt x="2048" y="986"/>
                </a:lnTo>
                <a:lnTo>
                  <a:pt x="2058" y="974"/>
                </a:lnTo>
                <a:lnTo>
                  <a:pt x="2068" y="963"/>
                </a:lnTo>
                <a:lnTo>
                  <a:pt x="2076" y="950"/>
                </a:lnTo>
                <a:lnTo>
                  <a:pt x="2086" y="938"/>
                </a:lnTo>
                <a:lnTo>
                  <a:pt x="2091" y="933"/>
                </a:lnTo>
                <a:lnTo>
                  <a:pt x="2097" y="927"/>
                </a:lnTo>
                <a:lnTo>
                  <a:pt x="2103" y="923"/>
                </a:lnTo>
                <a:lnTo>
                  <a:pt x="2111" y="920"/>
                </a:lnTo>
                <a:lnTo>
                  <a:pt x="2111" y="920"/>
                </a:lnTo>
                <a:lnTo>
                  <a:pt x="2123" y="898"/>
                </a:lnTo>
                <a:lnTo>
                  <a:pt x="2136" y="877"/>
                </a:lnTo>
                <a:lnTo>
                  <a:pt x="2150" y="857"/>
                </a:lnTo>
                <a:lnTo>
                  <a:pt x="2165" y="835"/>
                </a:lnTo>
                <a:lnTo>
                  <a:pt x="2195" y="795"/>
                </a:lnTo>
                <a:lnTo>
                  <a:pt x="2227" y="754"/>
                </a:lnTo>
                <a:lnTo>
                  <a:pt x="2259" y="712"/>
                </a:lnTo>
                <a:lnTo>
                  <a:pt x="2290" y="670"/>
                </a:lnTo>
                <a:lnTo>
                  <a:pt x="2305" y="649"/>
                </a:lnTo>
                <a:lnTo>
                  <a:pt x="2319" y="626"/>
                </a:lnTo>
                <a:lnTo>
                  <a:pt x="2332" y="604"/>
                </a:lnTo>
                <a:lnTo>
                  <a:pt x="2345" y="580"/>
                </a:lnTo>
                <a:lnTo>
                  <a:pt x="2345" y="580"/>
                </a:lnTo>
                <a:lnTo>
                  <a:pt x="2339" y="583"/>
                </a:lnTo>
                <a:lnTo>
                  <a:pt x="2333" y="585"/>
                </a:lnTo>
                <a:lnTo>
                  <a:pt x="2328" y="589"/>
                </a:lnTo>
                <a:lnTo>
                  <a:pt x="2323" y="593"/>
                </a:lnTo>
                <a:lnTo>
                  <a:pt x="2313" y="603"/>
                </a:lnTo>
                <a:lnTo>
                  <a:pt x="2303" y="615"/>
                </a:lnTo>
                <a:lnTo>
                  <a:pt x="2294" y="628"/>
                </a:lnTo>
                <a:lnTo>
                  <a:pt x="2284" y="639"/>
                </a:lnTo>
                <a:lnTo>
                  <a:pt x="2273" y="649"/>
                </a:lnTo>
                <a:lnTo>
                  <a:pt x="2267" y="653"/>
                </a:lnTo>
                <a:lnTo>
                  <a:pt x="2262" y="658"/>
                </a:lnTo>
                <a:lnTo>
                  <a:pt x="2262" y="658"/>
                </a:lnTo>
                <a:lnTo>
                  <a:pt x="2263" y="649"/>
                </a:lnTo>
                <a:lnTo>
                  <a:pt x="2266" y="640"/>
                </a:lnTo>
                <a:lnTo>
                  <a:pt x="2269" y="633"/>
                </a:lnTo>
                <a:lnTo>
                  <a:pt x="2273" y="625"/>
                </a:lnTo>
                <a:lnTo>
                  <a:pt x="2284" y="610"/>
                </a:lnTo>
                <a:lnTo>
                  <a:pt x="2296" y="597"/>
                </a:lnTo>
                <a:lnTo>
                  <a:pt x="2308" y="582"/>
                </a:lnTo>
                <a:lnTo>
                  <a:pt x="2319" y="568"/>
                </a:lnTo>
                <a:lnTo>
                  <a:pt x="2330" y="552"/>
                </a:lnTo>
                <a:lnTo>
                  <a:pt x="2334" y="543"/>
                </a:lnTo>
                <a:lnTo>
                  <a:pt x="2339" y="534"/>
                </a:lnTo>
                <a:lnTo>
                  <a:pt x="2339" y="534"/>
                </a:lnTo>
                <a:lnTo>
                  <a:pt x="2333" y="533"/>
                </a:lnTo>
                <a:lnTo>
                  <a:pt x="2329" y="533"/>
                </a:lnTo>
                <a:lnTo>
                  <a:pt x="2325" y="534"/>
                </a:lnTo>
                <a:lnTo>
                  <a:pt x="2320" y="537"/>
                </a:lnTo>
                <a:lnTo>
                  <a:pt x="2313" y="541"/>
                </a:lnTo>
                <a:lnTo>
                  <a:pt x="2307" y="545"/>
                </a:lnTo>
                <a:lnTo>
                  <a:pt x="2307" y="545"/>
                </a:lnTo>
                <a:lnTo>
                  <a:pt x="2296" y="555"/>
                </a:lnTo>
                <a:lnTo>
                  <a:pt x="2286" y="564"/>
                </a:lnTo>
                <a:lnTo>
                  <a:pt x="2277" y="575"/>
                </a:lnTo>
                <a:lnTo>
                  <a:pt x="2267" y="587"/>
                </a:lnTo>
                <a:lnTo>
                  <a:pt x="2249" y="610"/>
                </a:lnTo>
                <a:lnTo>
                  <a:pt x="2232" y="635"/>
                </a:lnTo>
                <a:lnTo>
                  <a:pt x="2213" y="660"/>
                </a:lnTo>
                <a:lnTo>
                  <a:pt x="2193" y="682"/>
                </a:lnTo>
                <a:lnTo>
                  <a:pt x="2183" y="693"/>
                </a:lnTo>
                <a:lnTo>
                  <a:pt x="2173" y="704"/>
                </a:lnTo>
                <a:lnTo>
                  <a:pt x="2161" y="712"/>
                </a:lnTo>
                <a:lnTo>
                  <a:pt x="2149" y="721"/>
                </a:lnTo>
                <a:lnTo>
                  <a:pt x="2149" y="721"/>
                </a:lnTo>
                <a:lnTo>
                  <a:pt x="2158" y="705"/>
                </a:lnTo>
                <a:lnTo>
                  <a:pt x="2166" y="691"/>
                </a:lnTo>
                <a:lnTo>
                  <a:pt x="2175" y="676"/>
                </a:lnTo>
                <a:lnTo>
                  <a:pt x="2186" y="663"/>
                </a:lnTo>
                <a:lnTo>
                  <a:pt x="2206" y="636"/>
                </a:lnTo>
                <a:lnTo>
                  <a:pt x="2227" y="610"/>
                </a:lnTo>
                <a:lnTo>
                  <a:pt x="2249" y="586"/>
                </a:lnTo>
                <a:lnTo>
                  <a:pt x="2270" y="560"/>
                </a:lnTo>
                <a:lnTo>
                  <a:pt x="2290" y="534"/>
                </a:lnTo>
                <a:lnTo>
                  <a:pt x="2301" y="520"/>
                </a:lnTo>
                <a:lnTo>
                  <a:pt x="2310" y="507"/>
                </a:lnTo>
                <a:lnTo>
                  <a:pt x="2310" y="507"/>
                </a:lnTo>
                <a:lnTo>
                  <a:pt x="2318" y="507"/>
                </a:lnTo>
                <a:lnTo>
                  <a:pt x="2322" y="506"/>
                </a:lnTo>
                <a:lnTo>
                  <a:pt x="2324" y="503"/>
                </a:lnTo>
                <a:lnTo>
                  <a:pt x="2324" y="503"/>
                </a:lnTo>
                <a:lnTo>
                  <a:pt x="2330" y="478"/>
                </a:lnTo>
                <a:lnTo>
                  <a:pt x="2333" y="465"/>
                </a:lnTo>
                <a:lnTo>
                  <a:pt x="2334" y="451"/>
                </a:lnTo>
                <a:lnTo>
                  <a:pt x="2334" y="451"/>
                </a:lnTo>
                <a:lnTo>
                  <a:pt x="2326" y="457"/>
                </a:lnTo>
                <a:lnTo>
                  <a:pt x="2319" y="465"/>
                </a:lnTo>
                <a:lnTo>
                  <a:pt x="2313" y="473"/>
                </a:lnTo>
                <a:lnTo>
                  <a:pt x="2308" y="483"/>
                </a:lnTo>
                <a:lnTo>
                  <a:pt x="2301" y="492"/>
                </a:lnTo>
                <a:lnTo>
                  <a:pt x="2295" y="500"/>
                </a:lnTo>
                <a:lnTo>
                  <a:pt x="2287" y="508"/>
                </a:lnTo>
                <a:lnTo>
                  <a:pt x="2279" y="514"/>
                </a:lnTo>
                <a:lnTo>
                  <a:pt x="2279" y="514"/>
                </a:lnTo>
                <a:lnTo>
                  <a:pt x="2272" y="526"/>
                </a:lnTo>
                <a:lnTo>
                  <a:pt x="2265" y="538"/>
                </a:lnTo>
                <a:lnTo>
                  <a:pt x="2257" y="548"/>
                </a:lnTo>
                <a:lnTo>
                  <a:pt x="2249" y="559"/>
                </a:lnTo>
                <a:lnTo>
                  <a:pt x="2232" y="579"/>
                </a:lnTo>
                <a:lnTo>
                  <a:pt x="2213" y="600"/>
                </a:lnTo>
                <a:lnTo>
                  <a:pt x="2195" y="619"/>
                </a:lnTo>
                <a:lnTo>
                  <a:pt x="2178" y="639"/>
                </a:lnTo>
                <a:lnTo>
                  <a:pt x="2171" y="650"/>
                </a:lnTo>
                <a:lnTo>
                  <a:pt x="2163" y="661"/>
                </a:lnTo>
                <a:lnTo>
                  <a:pt x="2156" y="673"/>
                </a:lnTo>
                <a:lnTo>
                  <a:pt x="2149" y="685"/>
                </a:lnTo>
                <a:lnTo>
                  <a:pt x="2149" y="685"/>
                </a:lnTo>
                <a:lnTo>
                  <a:pt x="2118" y="718"/>
                </a:lnTo>
                <a:lnTo>
                  <a:pt x="2089" y="750"/>
                </a:lnTo>
                <a:lnTo>
                  <a:pt x="2060" y="783"/>
                </a:lnTo>
                <a:lnTo>
                  <a:pt x="2031" y="817"/>
                </a:lnTo>
                <a:lnTo>
                  <a:pt x="1976" y="886"/>
                </a:lnTo>
                <a:lnTo>
                  <a:pt x="1920" y="955"/>
                </a:lnTo>
                <a:lnTo>
                  <a:pt x="1864" y="1024"/>
                </a:lnTo>
                <a:lnTo>
                  <a:pt x="1836" y="1058"/>
                </a:lnTo>
                <a:lnTo>
                  <a:pt x="1808" y="1091"/>
                </a:lnTo>
                <a:lnTo>
                  <a:pt x="1778" y="1124"/>
                </a:lnTo>
                <a:lnTo>
                  <a:pt x="1748" y="1156"/>
                </a:lnTo>
                <a:lnTo>
                  <a:pt x="1717" y="1188"/>
                </a:lnTo>
                <a:lnTo>
                  <a:pt x="1683" y="1218"/>
                </a:lnTo>
                <a:lnTo>
                  <a:pt x="1683" y="1218"/>
                </a:lnTo>
                <a:lnTo>
                  <a:pt x="1690" y="1237"/>
                </a:lnTo>
                <a:lnTo>
                  <a:pt x="1691" y="1246"/>
                </a:lnTo>
                <a:lnTo>
                  <a:pt x="1691" y="1250"/>
                </a:lnTo>
                <a:lnTo>
                  <a:pt x="1691" y="1252"/>
                </a:lnTo>
                <a:lnTo>
                  <a:pt x="1691" y="1252"/>
                </a:lnTo>
                <a:lnTo>
                  <a:pt x="1698" y="1248"/>
                </a:lnTo>
                <a:lnTo>
                  <a:pt x="1705" y="1243"/>
                </a:lnTo>
                <a:lnTo>
                  <a:pt x="1719" y="1231"/>
                </a:lnTo>
                <a:lnTo>
                  <a:pt x="1732" y="1220"/>
                </a:lnTo>
                <a:lnTo>
                  <a:pt x="1744" y="1207"/>
                </a:lnTo>
                <a:lnTo>
                  <a:pt x="1756" y="1194"/>
                </a:lnTo>
                <a:lnTo>
                  <a:pt x="1769" y="1183"/>
                </a:lnTo>
                <a:lnTo>
                  <a:pt x="1775" y="1178"/>
                </a:lnTo>
                <a:lnTo>
                  <a:pt x="1782" y="1174"/>
                </a:lnTo>
                <a:lnTo>
                  <a:pt x="1788" y="1170"/>
                </a:lnTo>
                <a:lnTo>
                  <a:pt x="1796" y="1168"/>
                </a:lnTo>
                <a:lnTo>
                  <a:pt x="1796" y="1168"/>
                </a:lnTo>
                <a:lnTo>
                  <a:pt x="1789" y="1179"/>
                </a:lnTo>
                <a:lnTo>
                  <a:pt x="1783" y="1190"/>
                </a:lnTo>
                <a:lnTo>
                  <a:pt x="1767" y="1210"/>
                </a:lnTo>
                <a:lnTo>
                  <a:pt x="1750" y="1229"/>
                </a:lnTo>
                <a:lnTo>
                  <a:pt x="1733" y="1248"/>
                </a:lnTo>
                <a:lnTo>
                  <a:pt x="1715" y="1266"/>
                </a:lnTo>
                <a:lnTo>
                  <a:pt x="1699" y="1285"/>
                </a:lnTo>
                <a:lnTo>
                  <a:pt x="1693" y="1295"/>
                </a:lnTo>
                <a:lnTo>
                  <a:pt x="1687" y="1305"/>
                </a:lnTo>
                <a:lnTo>
                  <a:pt x="1681" y="1315"/>
                </a:lnTo>
                <a:lnTo>
                  <a:pt x="1677" y="1326"/>
                </a:lnTo>
                <a:lnTo>
                  <a:pt x="1677" y="1326"/>
                </a:lnTo>
                <a:close/>
                <a:moveTo>
                  <a:pt x="2345" y="644"/>
                </a:moveTo>
                <a:lnTo>
                  <a:pt x="2345" y="644"/>
                </a:lnTo>
                <a:lnTo>
                  <a:pt x="2309" y="690"/>
                </a:lnTo>
                <a:lnTo>
                  <a:pt x="2271" y="735"/>
                </a:lnTo>
                <a:lnTo>
                  <a:pt x="2254" y="757"/>
                </a:lnTo>
                <a:lnTo>
                  <a:pt x="2238" y="781"/>
                </a:lnTo>
                <a:lnTo>
                  <a:pt x="2224" y="803"/>
                </a:lnTo>
                <a:lnTo>
                  <a:pt x="2212" y="826"/>
                </a:lnTo>
                <a:lnTo>
                  <a:pt x="2212" y="826"/>
                </a:lnTo>
                <a:lnTo>
                  <a:pt x="2201" y="836"/>
                </a:lnTo>
                <a:lnTo>
                  <a:pt x="2190" y="848"/>
                </a:lnTo>
                <a:lnTo>
                  <a:pt x="2179" y="861"/>
                </a:lnTo>
                <a:lnTo>
                  <a:pt x="2169" y="874"/>
                </a:lnTo>
                <a:lnTo>
                  <a:pt x="2160" y="888"/>
                </a:lnTo>
                <a:lnTo>
                  <a:pt x="2151" y="902"/>
                </a:lnTo>
                <a:lnTo>
                  <a:pt x="2135" y="931"/>
                </a:lnTo>
                <a:lnTo>
                  <a:pt x="2135" y="931"/>
                </a:lnTo>
                <a:lnTo>
                  <a:pt x="2103" y="963"/>
                </a:lnTo>
                <a:lnTo>
                  <a:pt x="2072" y="996"/>
                </a:lnTo>
                <a:lnTo>
                  <a:pt x="2042" y="1030"/>
                </a:lnTo>
                <a:lnTo>
                  <a:pt x="2012" y="1064"/>
                </a:lnTo>
                <a:lnTo>
                  <a:pt x="1953" y="1137"/>
                </a:lnTo>
                <a:lnTo>
                  <a:pt x="1893" y="1210"/>
                </a:lnTo>
                <a:lnTo>
                  <a:pt x="1893" y="1210"/>
                </a:lnTo>
                <a:lnTo>
                  <a:pt x="1884" y="1222"/>
                </a:lnTo>
                <a:lnTo>
                  <a:pt x="1873" y="1233"/>
                </a:lnTo>
                <a:lnTo>
                  <a:pt x="1848" y="1255"/>
                </a:lnTo>
                <a:lnTo>
                  <a:pt x="1823" y="1277"/>
                </a:lnTo>
                <a:lnTo>
                  <a:pt x="1810" y="1290"/>
                </a:lnTo>
                <a:lnTo>
                  <a:pt x="1796" y="1304"/>
                </a:lnTo>
                <a:lnTo>
                  <a:pt x="1796" y="1304"/>
                </a:lnTo>
                <a:lnTo>
                  <a:pt x="1773" y="1329"/>
                </a:lnTo>
                <a:lnTo>
                  <a:pt x="1760" y="1343"/>
                </a:lnTo>
                <a:lnTo>
                  <a:pt x="1747" y="1358"/>
                </a:lnTo>
                <a:lnTo>
                  <a:pt x="1733" y="1371"/>
                </a:lnTo>
                <a:lnTo>
                  <a:pt x="1718" y="1381"/>
                </a:lnTo>
                <a:lnTo>
                  <a:pt x="1711" y="1386"/>
                </a:lnTo>
                <a:lnTo>
                  <a:pt x="1704" y="1389"/>
                </a:lnTo>
                <a:lnTo>
                  <a:pt x="1697" y="1391"/>
                </a:lnTo>
                <a:lnTo>
                  <a:pt x="1691" y="1392"/>
                </a:lnTo>
                <a:lnTo>
                  <a:pt x="1691" y="1392"/>
                </a:lnTo>
                <a:lnTo>
                  <a:pt x="1682" y="1392"/>
                </a:lnTo>
                <a:lnTo>
                  <a:pt x="1674" y="1391"/>
                </a:lnTo>
                <a:lnTo>
                  <a:pt x="1666" y="1388"/>
                </a:lnTo>
                <a:lnTo>
                  <a:pt x="1658" y="1385"/>
                </a:lnTo>
                <a:lnTo>
                  <a:pt x="1643" y="1377"/>
                </a:lnTo>
                <a:lnTo>
                  <a:pt x="1635" y="1374"/>
                </a:lnTo>
                <a:lnTo>
                  <a:pt x="1628" y="1372"/>
                </a:lnTo>
                <a:lnTo>
                  <a:pt x="1628" y="1372"/>
                </a:lnTo>
                <a:lnTo>
                  <a:pt x="1607" y="1367"/>
                </a:lnTo>
                <a:lnTo>
                  <a:pt x="1587" y="1364"/>
                </a:lnTo>
                <a:lnTo>
                  <a:pt x="1567" y="1362"/>
                </a:lnTo>
                <a:lnTo>
                  <a:pt x="1557" y="1360"/>
                </a:lnTo>
                <a:lnTo>
                  <a:pt x="1547" y="1357"/>
                </a:lnTo>
                <a:lnTo>
                  <a:pt x="1547" y="1357"/>
                </a:lnTo>
                <a:lnTo>
                  <a:pt x="1521" y="1349"/>
                </a:lnTo>
                <a:lnTo>
                  <a:pt x="1495" y="1340"/>
                </a:lnTo>
                <a:lnTo>
                  <a:pt x="1469" y="1330"/>
                </a:lnTo>
                <a:lnTo>
                  <a:pt x="1444" y="1319"/>
                </a:lnTo>
                <a:lnTo>
                  <a:pt x="1394" y="1297"/>
                </a:lnTo>
                <a:lnTo>
                  <a:pt x="1345" y="1272"/>
                </a:lnTo>
                <a:lnTo>
                  <a:pt x="1296" y="1248"/>
                </a:lnTo>
                <a:lnTo>
                  <a:pt x="1247" y="1224"/>
                </a:lnTo>
                <a:lnTo>
                  <a:pt x="1197" y="1201"/>
                </a:lnTo>
                <a:lnTo>
                  <a:pt x="1173" y="1192"/>
                </a:lnTo>
                <a:lnTo>
                  <a:pt x="1148" y="1182"/>
                </a:lnTo>
                <a:lnTo>
                  <a:pt x="1148" y="1182"/>
                </a:lnTo>
                <a:lnTo>
                  <a:pt x="1147" y="1186"/>
                </a:lnTo>
                <a:lnTo>
                  <a:pt x="1146" y="1191"/>
                </a:lnTo>
                <a:lnTo>
                  <a:pt x="1145" y="1201"/>
                </a:lnTo>
                <a:lnTo>
                  <a:pt x="1144" y="1212"/>
                </a:lnTo>
                <a:lnTo>
                  <a:pt x="1143" y="1216"/>
                </a:lnTo>
                <a:lnTo>
                  <a:pt x="1142" y="1221"/>
                </a:lnTo>
                <a:lnTo>
                  <a:pt x="1142" y="1221"/>
                </a:lnTo>
                <a:lnTo>
                  <a:pt x="1169" y="1221"/>
                </a:lnTo>
                <a:lnTo>
                  <a:pt x="1169" y="1221"/>
                </a:lnTo>
                <a:lnTo>
                  <a:pt x="1189" y="1235"/>
                </a:lnTo>
                <a:lnTo>
                  <a:pt x="1209" y="1249"/>
                </a:lnTo>
                <a:lnTo>
                  <a:pt x="1230" y="1261"/>
                </a:lnTo>
                <a:lnTo>
                  <a:pt x="1252" y="1273"/>
                </a:lnTo>
                <a:lnTo>
                  <a:pt x="1274" y="1286"/>
                </a:lnTo>
                <a:lnTo>
                  <a:pt x="1297" y="1297"/>
                </a:lnTo>
                <a:lnTo>
                  <a:pt x="1344" y="1319"/>
                </a:lnTo>
                <a:lnTo>
                  <a:pt x="1344" y="1319"/>
                </a:lnTo>
                <a:lnTo>
                  <a:pt x="1358" y="1325"/>
                </a:lnTo>
                <a:lnTo>
                  <a:pt x="1372" y="1329"/>
                </a:lnTo>
                <a:lnTo>
                  <a:pt x="1400" y="1336"/>
                </a:lnTo>
                <a:lnTo>
                  <a:pt x="1429" y="1345"/>
                </a:lnTo>
                <a:lnTo>
                  <a:pt x="1442" y="1349"/>
                </a:lnTo>
                <a:lnTo>
                  <a:pt x="1456" y="1354"/>
                </a:lnTo>
                <a:lnTo>
                  <a:pt x="1456" y="1354"/>
                </a:lnTo>
                <a:lnTo>
                  <a:pt x="1481" y="1364"/>
                </a:lnTo>
                <a:lnTo>
                  <a:pt x="1507" y="1376"/>
                </a:lnTo>
                <a:lnTo>
                  <a:pt x="1532" y="1388"/>
                </a:lnTo>
                <a:lnTo>
                  <a:pt x="1558" y="1400"/>
                </a:lnTo>
                <a:lnTo>
                  <a:pt x="1558" y="1400"/>
                </a:lnTo>
                <a:lnTo>
                  <a:pt x="1593" y="1413"/>
                </a:lnTo>
                <a:lnTo>
                  <a:pt x="1629" y="1428"/>
                </a:lnTo>
                <a:lnTo>
                  <a:pt x="1663" y="1440"/>
                </a:lnTo>
                <a:lnTo>
                  <a:pt x="1679" y="1445"/>
                </a:lnTo>
                <a:lnTo>
                  <a:pt x="1694" y="1448"/>
                </a:lnTo>
                <a:lnTo>
                  <a:pt x="1694" y="1448"/>
                </a:lnTo>
                <a:lnTo>
                  <a:pt x="1707" y="1441"/>
                </a:lnTo>
                <a:lnTo>
                  <a:pt x="1719" y="1433"/>
                </a:lnTo>
                <a:lnTo>
                  <a:pt x="1729" y="1423"/>
                </a:lnTo>
                <a:lnTo>
                  <a:pt x="1739" y="1412"/>
                </a:lnTo>
                <a:lnTo>
                  <a:pt x="1749" y="1403"/>
                </a:lnTo>
                <a:lnTo>
                  <a:pt x="1759" y="1393"/>
                </a:lnTo>
                <a:lnTo>
                  <a:pt x="1771" y="1385"/>
                </a:lnTo>
                <a:lnTo>
                  <a:pt x="1779" y="1381"/>
                </a:lnTo>
                <a:lnTo>
                  <a:pt x="1785" y="1378"/>
                </a:lnTo>
                <a:lnTo>
                  <a:pt x="1785" y="1378"/>
                </a:lnTo>
                <a:lnTo>
                  <a:pt x="1787" y="1371"/>
                </a:lnTo>
                <a:lnTo>
                  <a:pt x="1790" y="1364"/>
                </a:lnTo>
                <a:lnTo>
                  <a:pt x="1797" y="1352"/>
                </a:lnTo>
                <a:lnTo>
                  <a:pt x="1805" y="1342"/>
                </a:lnTo>
                <a:lnTo>
                  <a:pt x="1814" y="1332"/>
                </a:lnTo>
                <a:lnTo>
                  <a:pt x="1824" y="1322"/>
                </a:lnTo>
                <a:lnTo>
                  <a:pt x="1832" y="1312"/>
                </a:lnTo>
                <a:lnTo>
                  <a:pt x="1840" y="1300"/>
                </a:lnTo>
                <a:lnTo>
                  <a:pt x="1842" y="1295"/>
                </a:lnTo>
                <a:lnTo>
                  <a:pt x="1845" y="1287"/>
                </a:lnTo>
                <a:lnTo>
                  <a:pt x="1845" y="1287"/>
                </a:lnTo>
                <a:lnTo>
                  <a:pt x="1848" y="1288"/>
                </a:lnTo>
                <a:lnTo>
                  <a:pt x="1851" y="1288"/>
                </a:lnTo>
                <a:lnTo>
                  <a:pt x="1855" y="1287"/>
                </a:lnTo>
                <a:lnTo>
                  <a:pt x="1857" y="1286"/>
                </a:lnTo>
                <a:lnTo>
                  <a:pt x="1861" y="1281"/>
                </a:lnTo>
                <a:lnTo>
                  <a:pt x="1865" y="1274"/>
                </a:lnTo>
                <a:lnTo>
                  <a:pt x="1871" y="1268"/>
                </a:lnTo>
                <a:lnTo>
                  <a:pt x="1875" y="1261"/>
                </a:lnTo>
                <a:lnTo>
                  <a:pt x="1878" y="1259"/>
                </a:lnTo>
                <a:lnTo>
                  <a:pt x="1881" y="1257"/>
                </a:lnTo>
                <a:lnTo>
                  <a:pt x="1886" y="1256"/>
                </a:lnTo>
                <a:lnTo>
                  <a:pt x="1890" y="1256"/>
                </a:lnTo>
                <a:lnTo>
                  <a:pt x="1890" y="1256"/>
                </a:lnTo>
                <a:lnTo>
                  <a:pt x="1898" y="1244"/>
                </a:lnTo>
                <a:lnTo>
                  <a:pt x="1905" y="1234"/>
                </a:lnTo>
                <a:lnTo>
                  <a:pt x="1922" y="1214"/>
                </a:lnTo>
                <a:lnTo>
                  <a:pt x="1938" y="1194"/>
                </a:lnTo>
                <a:lnTo>
                  <a:pt x="1947" y="1183"/>
                </a:lnTo>
                <a:lnTo>
                  <a:pt x="1953" y="1171"/>
                </a:lnTo>
                <a:lnTo>
                  <a:pt x="1953" y="1171"/>
                </a:lnTo>
                <a:lnTo>
                  <a:pt x="1967" y="1162"/>
                </a:lnTo>
                <a:lnTo>
                  <a:pt x="1979" y="1151"/>
                </a:lnTo>
                <a:lnTo>
                  <a:pt x="1991" y="1140"/>
                </a:lnTo>
                <a:lnTo>
                  <a:pt x="2002" y="1129"/>
                </a:lnTo>
                <a:lnTo>
                  <a:pt x="2013" y="1116"/>
                </a:lnTo>
                <a:lnTo>
                  <a:pt x="2024" y="1103"/>
                </a:lnTo>
                <a:lnTo>
                  <a:pt x="2043" y="1076"/>
                </a:lnTo>
                <a:lnTo>
                  <a:pt x="2081" y="1022"/>
                </a:lnTo>
                <a:lnTo>
                  <a:pt x="2100" y="995"/>
                </a:lnTo>
                <a:lnTo>
                  <a:pt x="2121" y="969"/>
                </a:lnTo>
                <a:lnTo>
                  <a:pt x="2121" y="969"/>
                </a:lnTo>
                <a:lnTo>
                  <a:pt x="2133" y="955"/>
                </a:lnTo>
                <a:lnTo>
                  <a:pt x="2147" y="943"/>
                </a:lnTo>
                <a:lnTo>
                  <a:pt x="2174" y="918"/>
                </a:lnTo>
                <a:lnTo>
                  <a:pt x="2187" y="905"/>
                </a:lnTo>
                <a:lnTo>
                  <a:pt x="2198" y="891"/>
                </a:lnTo>
                <a:lnTo>
                  <a:pt x="2208" y="876"/>
                </a:lnTo>
                <a:lnTo>
                  <a:pt x="2212" y="868"/>
                </a:lnTo>
                <a:lnTo>
                  <a:pt x="2216" y="860"/>
                </a:lnTo>
                <a:lnTo>
                  <a:pt x="2216" y="860"/>
                </a:lnTo>
                <a:lnTo>
                  <a:pt x="2229" y="848"/>
                </a:lnTo>
                <a:lnTo>
                  <a:pt x="2242" y="835"/>
                </a:lnTo>
                <a:lnTo>
                  <a:pt x="2254" y="821"/>
                </a:lnTo>
                <a:lnTo>
                  <a:pt x="2266" y="807"/>
                </a:lnTo>
                <a:lnTo>
                  <a:pt x="2289" y="776"/>
                </a:lnTo>
                <a:lnTo>
                  <a:pt x="2314" y="745"/>
                </a:lnTo>
                <a:lnTo>
                  <a:pt x="2314" y="745"/>
                </a:lnTo>
                <a:lnTo>
                  <a:pt x="2335" y="718"/>
                </a:lnTo>
                <a:lnTo>
                  <a:pt x="2355" y="692"/>
                </a:lnTo>
                <a:lnTo>
                  <a:pt x="2387" y="644"/>
                </a:lnTo>
                <a:lnTo>
                  <a:pt x="2387" y="644"/>
                </a:lnTo>
                <a:lnTo>
                  <a:pt x="2401" y="624"/>
                </a:lnTo>
                <a:lnTo>
                  <a:pt x="2407" y="616"/>
                </a:lnTo>
                <a:lnTo>
                  <a:pt x="2411" y="607"/>
                </a:lnTo>
                <a:lnTo>
                  <a:pt x="2414" y="599"/>
                </a:lnTo>
                <a:lnTo>
                  <a:pt x="2414" y="593"/>
                </a:lnTo>
                <a:lnTo>
                  <a:pt x="2414" y="589"/>
                </a:lnTo>
                <a:lnTo>
                  <a:pt x="2411" y="585"/>
                </a:lnTo>
                <a:lnTo>
                  <a:pt x="2409" y="579"/>
                </a:lnTo>
                <a:lnTo>
                  <a:pt x="2406" y="575"/>
                </a:lnTo>
                <a:lnTo>
                  <a:pt x="2401" y="570"/>
                </a:lnTo>
                <a:lnTo>
                  <a:pt x="2401" y="570"/>
                </a:lnTo>
                <a:lnTo>
                  <a:pt x="2398" y="571"/>
                </a:lnTo>
                <a:lnTo>
                  <a:pt x="2393" y="571"/>
                </a:lnTo>
                <a:lnTo>
                  <a:pt x="2386" y="569"/>
                </a:lnTo>
                <a:lnTo>
                  <a:pt x="2379" y="568"/>
                </a:lnTo>
                <a:lnTo>
                  <a:pt x="2377" y="569"/>
                </a:lnTo>
                <a:lnTo>
                  <a:pt x="2376" y="570"/>
                </a:lnTo>
                <a:lnTo>
                  <a:pt x="2376" y="570"/>
                </a:lnTo>
                <a:lnTo>
                  <a:pt x="2379" y="573"/>
                </a:lnTo>
                <a:lnTo>
                  <a:pt x="2381" y="577"/>
                </a:lnTo>
                <a:lnTo>
                  <a:pt x="2383" y="582"/>
                </a:lnTo>
                <a:lnTo>
                  <a:pt x="2383" y="586"/>
                </a:lnTo>
                <a:lnTo>
                  <a:pt x="2381" y="591"/>
                </a:lnTo>
                <a:lnTo>
                  <a:pt x="2379" y="595"/>
                </a:lnTo>
                <a:lnTo>
                  <a:pt x="2374" y="606"/>
                </a:lnTo>
                <a:lnTo>
                  <a:pt x="2368" y="616"/>
                </a:lnTo>
                <a:lnTo>
                  <a:pt x="2359" y="626"/>
                </a:lnTo>
                <a:lnTo>
                  <a:pt x="2345" y="644"/>
                </a:lnTo>
                <a:lnTo>
                  <a:pt x="2345" y="644"/>
                </a:lnTo>
                <a:close/>
                <a:moveTo>
                  <a:pt x="148" y="721"/>
                </a:moveTo>
                <a:lnTo>
                  <a:pt x="148" y="721"/>
                </a:lnTo>
                <a:lnTo>
                  <a:pt x="159" y="724"/>
                </a:lnTo>
                <a:lnTo>
                  <a:pt x="172" y="727"/>
                </a:lnTo>
                <a:lnTo>
                  <a:pt x="197" y="731"/>
                </a:lnTo>
                <a:lnTo>
                  <a:pt x="225" y="735"/>
                </a:lnTo>
                <a:lnTo>
                  <a:pt x="253" y="738"/>
                </a:lnTo>
                <a:lnTo>
                  <a:pt x="280" y="741"/>
                </a:lnTo>
                <a:lnTo>
                  <a:pt x="306" y="745"/>
                </a:lnTo>
                <a:lnTo>
                  <a:pt x="318" y="749"/>
                </a:lnTo>
                <a:lnTo>
                  <a:pt x="330" y="753"/>
                </a:lnTo>
                <a:lnTo>
                  <a:pt x="341" y="757"/>
                </a:lnTo>
                <a:lnTo>
                  <a:pt x="350" y="762"/>
                </a:lnTo>
                <a:lnTo>
                  <a:pt x="350" y="762"/>
                </a:lnTo>
                <a:lnTo>
                  <a:pt x="339" y="765"/>
                </a:lnTo>
                <a:lnTo>
                  <a:pt x="326" y="766"/>
                </a:lnTo>
                <a:lnTo>
                  <a:pt x="314" y="767"/>
                </a:lnTo>
                <a:lnTo>
                  <a:pt x="302" y="767"/>
                </a:lnTo>
                <a:lnTo>
                  <a:pt x="278" y="765"/>
                </a:lnTo>
                <a:lnTo>
                  <a:pt x="252" y="761"/>
                </a:lnTo>
                <a:lnTo>
                  <a:pt x="199" y="753"/>
                </a:lnTo>
                <a:lnTo>
                  <a:pt x="170" y="750"/>
                </a:lnTo>
                <a:lnTo>
                  <a:pt x="140" y="749"/>
                </a:lnTo>
                <a:lnTo>
                  <a:pt x="140" y="749"/>
                </a:lnTo>
                <a:lnTo>
                  <a:pt x="140" y="753"/>
                </a:lnTo>
                <a:lnTo>
                  <a:pt x="140" y="757"/>
                </a:lnTo>
                <a:lnTo>
                  <a:pt x="143" y="760"/>
                </a:lnTo>
                <a:lnTo>
                  <a:pt x="144" y="764"/>
                </a:lnTo>
                <a:lnTo>
                  <a:pt x="149" y="768"/>
                </a:lnTo>
                <a:lnTo>
                  <a:pt x="157" y="771"/>
                </a:lnTo>
                <a:lnTo>
                  <a:pt x="164" y="773"/>
                </a:lnTo>
                <a:lnTo>
                  <a:pt x="172" y="774"/>
                </a:lnTo>
                <a:lnTo>
                  <a:pt x="185" y="776"/>
                </a:lnTo>
                <a:lnTo>
                  <a:pt x="185" y="776"/>
                </a:lnTo>
                <a:lnTo>
                  <a:pt x="259" y="790"/>
                </a:lnTo>
                <a:lnTo>
                  <a:pt x="329" y="802"/>
                </a:lnTo>
                <a:lnTo>
                  <a:pt x="395" y="813"/>
                </a:lnTo>
                <a:lnTo>
                  <a:pt x="427" y="819"/>
                </a:lnTo>
                <a:lnTo>
                  <a:pt x="458" y="826"/>
                </a:lnTo>
                <a:lnTo>
                  <a:pt x="458" y="826"/>
                </a:lnTo>
                <a:lnTo>
                  <a:pt x="485" y="833"/>
                </a:lnTo>
                <a:lnTo>
                  <a:pt x="510" y="842"/>
                </a:lnTo>
                <a:lnTo>
                  <a:pt x="559" y="860"/>
                </a:lnTo>
                <a:lnTo>
                  <a:pt x="585" y="868"/>
                </a:lnTo>
                <a:lnTo>
                  <a:pt x="611" y="875"/>
                </a:lnTo>
                <a:lnTo>
                  <a:pt x="639" y="881"/>
                </a:lnTo>
                <a:lnTo>
                  <a:pt x="653" y="883"/>
                </a:lnTo>
                <a:lnTo>
                  <a:pt x="669" y="885"/>
                </a:lnTo>
                <a:lnTo>
                  <a:pt x="669" y="885"/>
                </a:lnTo>
                <a:lnTo>
                  <a:pt x="670" y="879"/>
                </a:lnTo>
                <a:lnTo>
                  <a:pt x="673" y="875"/>
                </a:lnTo>
                <a:lnTo>
                  <a:pt x="678" y="867"/>
                </a:lnTo>
                <a:lnTo>
                  <a:pt x="684" y="861"/>
                </a:lnTo>
                <a:lnTo>
                  <a:pt x="690" y="853"/>
                </a:lnTo>
                <a:lnTo>
                  <a:pt x="690" y="853"/>
                </a:lnTo>
                <a:lnTo>
                  <a:pt x="683" y="849"/>
                </a:lnTo>
                <a:lnTo>
                  <a:pt x="677" y="846"/>
                </a:lnTo>
                <a:lnTo>
                  <a:pt x="662" y="841"/>
                </a:lnTo>
                <a:lnTo>
                  <a:pt x="647" y="837"/>
                </a:lnTo>
                <a:lnTo>
                  <a:pt x="630" y="834"/>
                </a:lnTo>
                <a:lnTo>
                  <a:pt x="596" y="830"/>
                </a:lnTo>
                <a:lnTo>
                  <a:pt x="577" y="827"/>
                </a:lnTo>
                <a:lnTo>
                  <a:pt x="560" y="821"/>
                </a:lnTo>
                <a:lnTo>
                  <a:pt x="560" y="821"/>
                </a:lnTo>
                <a:lnTo>
                  <a:pt x="571" y="818"/>
                </a:lnTo>
                <a:lnTo>
                  <a:pt x="583" y="815"/>
                </a:lnTo>
                <a:lnTo>
                  <a:pt x="596" y="813"/>
                </a:lnTo>
                <a:lnTo>
                  <a:pt x="611" y="813"/>
                </a:lnTo>
                <a:lnTo>
                  <a:pt x="626" y="813"/>
                </a:lnTo>
                <a:lnTo>
                  <a:pt x="641" y="814"/>
                </a:lnTo>
                <a:lnTo>
                  <a:pt x="654" y="816"/>
                </a:lnTo>
                <a:lnTo>
                  <a:pt x="669" y="818"/>
                </a:lnTo>
                <a:lnTo>
                  <a:pt x="669" y="818"/>
                </a:lnTo>
                <a:lnTo>
                  <a:pt x="678" y="821"/>
                </a:lnTo>
                <a:lnTo>
                  <a:pt x="687" y="825"/>
                </a:lnTo>
                <a:lnTo>
                  <a:pt x="702" y="832"/>
                </a:lnTo>
                <a:lnTo>
                  <a:pt x="709" y="834"/>
                </a:lnTo>
                <a:lnTo>
                  <a:pt x="715" y="835"/>
                </a:lnTo>
                <a:lnTo>
                  <a:pt x="719" y="835"/>
                </a:lnTo>
                <a:lnTo>
                  <a:pt x="722" y="833"/>
                </a:lnTo>
                <a:lnTo>
                  <a:pt x="725" y="832"/>
                </a:lnTo>
                <a:lnTo>
                  <a:pt x="728" y="829"/>
                </a:lnTo>
                <a:lnTo>
                  <a:pt x="728" y="829"/>
                </a:lnTo>
                <a:lnTo>
                  <a:pt x="720" y="821"/>
                </a:lnTo>
                <a:lnTo>
                  <a:pt x="711" y="815"/>
                </a:lnTo>
                <a:lnTo>
                  <a:pt x="692" y="803"/>
                </a:lnTo>
                <a:lnTo>
                  <a:pt x="670" y="792"/>
                </a:lnTo>
                <a:lnTo>
                  <a:pt x="647" y="784"/>
                </a:lnTo>
                <a:lnTo>
                  <a:pt x="623" y="776"/>
                </a:lnTo>
                <a:lnTo>
                  <a:pt x="598" y="770"/>
                </a:lnTo>
                <a:lnTo>
                  <a:pt x="572" y="766"/>
                </a:lnTo>
                <a:lnTo>
                  <a:pt x="546" y="762"/>
                </a:lnTo>
                <a:lnTo>
                  <a:pt x="546" y="762"/>
                </a:lnTo>
                <a:lnTo>
                  <a:pt x="540" y="762"/>
                </a:lnTo>
                <a:lnTo>
                  <a:pt x="533" y="762"/>
                </a:lnTo>
                <a:lnTo>
                  <a:pt x="517" y="764"/>
                </a:lnTo>
                <a:lnTo>
                  <a:pt x="510" y="764"/>
                </a:lnTo>
                <a:lnTo>
                  <a:pt x="503" y="761"/>
                </a:lnTo>
                <a:lnTo>
                  <a:pt x="500" y="760"/>
                </a:lnTo>
                <a:lnTo>
                  <a:pt x="498" y="758"/>
                </a:lnTo>
                <a:lnTo>
                  <a:pt x="496" y="755"/>
                </a:lnTo>
                <a:lnTo>
                  <a:pt x="494" y="752"/>
                </a:lnTo>
                <a:lnTo>
                  <a:pt x="494" y="752"/>
                </a:lnTo>
                <a:lnTo>
                  <a:pt x="514" y="750"/>
                </a:lnTo>
                <a:lnTo>
                  <a:pt x="533" y="749"/>
                </a:lnTo>
                <a:lnTo>
                  <a:pt x="553" y="749"/>
                </a:lnTo>
                <a:lnTo>
                  <a:pt x="571" y="750"/>
                </a:lnTo>
                <a:lnTo>
                  <a:pt x="589" y="752"/>
                </a:lnTo>
                <a:lnTo>
                  <a:pt x="606" y="754"/>
                </a:lnTo>
                <a:lnTo>
                  <a:pt x="623" y="758"/>
                </a:lnTo>
                <a:lnTo>
                  <a:pt x="639" y="762"/>
                </a:lnTo>
                <a:lnTo>
                  <a:pt x="656" y="768"/>
                </a:lnTo>
                <a:lnTo>
                  <a:pt x="672" y="773"/>
                </a:lnTo>
                <a:lnTo>
                  <a:pt x="702" y="785"/>
                </a:lnTo>
                <a:lnTo>
                  <a:pt x="729" y="798"/>
                </a:lnTo>
                <a:lnTo>
                  <a:pt x="756" y="812"/>
                </a:lnTo>
                <a:lnTo>
                  <a:pt x="756" y="812"/>
                </a:lnTo>
                <a:lnTo>
                  <a:pt x="763" y="809"/>
                </a:lnTo>
                <a:lnTo>
                  <a:pt x="769" y="806"/>
                </a:lnTo>
                <a:lnTo>
                  <a:pt x="784" y="804"/>
                </a:lnTo>
                <a:lnTo>
                  <a:pt x="798" y="802"/>
                </a:lnTo>
                <a:lnTo>
                  <a:pt x="802" y="800"/>
                </a:lnTo>
                <a:lnTo>
                  <a:pt x="805" y="798"/>
                </a:lnTo>
                <a:lnTo>
                  <a:pt x="805" y="798"/>
                </a:lnTo>
                <a:lnTo>
                  <a:pt x="804" y="790"/>
                </a:lnTo>
                <a:lnTo>
                  <a:pt x="801" y="785"/>
                </a:lnTo>
                <a:lnTo>
                  <a:pt x="797" y="781"/>
                </a:lnTo>
                <a:lnTo>
                  <a:pt x="794" y="776"/>
                </a:lnTo>
                <a:lnTo>
                  <a:pt x="789" y="772"/>
                </a:lnTo>
                <a:lnTo>
                  <a:pt x="785" y="768"/>
                </a:lnTo>
                <a:lnTo>
                  <a:pt x="782" y="762"/>
                </a:lnTo>
                <a:lnTo>
                  <a:pt x="781" y="755"/>
                </a:lnTo>
                <a:lnTo>
                  <a:pt x="781" y="755"/>
                </a:lnTo>
                <a:lnTo>
                  <a:pt x="764" y="744"/>
                </a:lnTo>
                <a:lnTo>
                  <a:pt x="747" y="735"/>
                </a:lnTo>
                <a:lnTo>
                  <a:pt x="728" y="725"/>
                </a:lnTo>
                <a:lnTo>
                  <a:pt x="710" y="716"/>
                </a:lnTo>
                <a:lnTo>
                  <a:pt x="692" y="709"/>
                </a:lnTo>
                <a:lnTo>
                  <a:pt x="674" y="701"/>
                </a:lnTo>
                <a:lnTo>
                  <a:pt x="654" y="696"/>
                </a:lnTo>
                <a:lnTo>
                  <a:pt x="636" y="690"/>
                </a:lnTo>
                <a:lnTo>
                  <a:pt x="597" y="680"/>
                </a:lnTo>
                <a:lnTo>
                  <a:pt x="557" y="674"/>
                </a:lnTo>
                <a:lnTo>
                  <a:pt x="517" y="667"/>
                </a:lnTo>
                <a:lnTo>
                  <a:pt x="476" y="663"/>
                </a:lnTo>
                <a:lnTo>
                  <a:pt x="435" y="660"/>
                </a:lnTo>
                <a:lnTo>
                  <a:pt x="392" y="658"/>
                </a:lnTo>
                <a:lnTo>
                  <a:pt x="306" y="653"/>
                </a:lnTo>
                <a:lnTo>
                  <a:pt x="263" y="651"/>
                </a:lnTo>
                <a:lnTo>
                  <a:pt x="219" y="649"/>
                </a:lnTo>
                <a:lnTo>
                  <a:pt x="175" y="645"/>
                </a:lnTo>
                <a:lnTo>
                  <a:pt x="130" y="639"/>
                </a:lnTo>
                <a:lnTo>
                  <a:pt x="130" y="639"/>
                </a:lnTo>
                <a:lnTo>
                  <a:pt x="134" y="654"/>
                </a:lnTo>
                <a:lnTo>
                  <a:pt x="136" y="668"/>
                </a:lnTo>
                <a:lnTo>
                  <a:pt x="140" y="692"/>
                </a:lnTo>
                <a:lnTo>
                  <a:pt x="140" y="692"/>
                </a:lnTo>
                <a:lnTo>
                  <a:pt x="142" y="686"/>
                </a:lnTo>
                <a:lnTo>
                  <a:pt x="144" y="683"/>
                </a:lnTo>
                <a:lnTo>
                  <a:pt x="147" y="680"/>
                </a:lnTo>
                <a:lnTo>
                  <a:pt x="151" y="678"/>
                </a:lnTo>
                <a:lnTo>
                  <a:pt x="151" y="678"/>
                </a:lnTo>
                <a:lnTo>
                  <a:pt x="160" y="682"/>
                </a:lnTo>
                <a:lnTo>
                  <a:pt x="169" y="685"/>
                </a:lnTo>
                <a:lnTo>
                  <a:pt x="192" y="691"/>
                </a:lnTo>
                <a:lnTo>
                  <a:pt x="217" y="696"/>
                </a:lnTo>
                <a:lnTo>
                  <a:pt x="242" y="699"/>
                </a:lnTo>
                <a:lnTo>
                  <a:pt x="269" y="704"/>
                </a:lnTo>
                <a:lnTo>
                  <a:pt x="295" y="709"/>
                </a:lnTo>
                <a:lnTo>
                  <a:pt x="319" y="715"/>
                </a:lnTo>
                <a:lnTo>
                  <a:pt x="330" y="720"/>
                </a:lnTo>
                <a:lnTo>
                  <a:pt x="340" y="724"/>
                </a:lnTo>
                <a:lnTo>
                  <a:pt x="340" y="724"/>
                </a:lnTo>
                <a:lnTo>
                  <a:pt x="316" y="724"/>
                </a:lnTo>
                <a:lnTo>
                  <a:pt x="289" y="722"/>
                </a:lnTo>
                <a:lnTo>
                  <a:pt x="263" y="719"/>
                </a:lnTo>
                <a:lnTo>
                  <a:pt x="234" y="715"/>
                </a:lnTo>
                <a:lnTo>
                  <a:pt x="182" y="706"/>
                </a:lnTo>
                <a:lnTo>
                  <a:pt x="144" y="699"/>
                </a:lnTo>
                <a:lnTo>
                  <a:pt x="144" y="699"/>
                </a:lnTo>
                <a:lnTo>
                  <a:pt x="146" y="700"/>
                </a:lnTo>
                <a:lnTo>
                  <a:pt x="148" y="701"/>
                </a:lnTo>
                <a:lnTo>
                  <a:pt x="148" y="705"/>
                </a:lnTo>
                <a:lnTo>
                  <a:pt x="148" y="708"/>
                </a:lnTo>
                <a:lnTo>
                  <a:pt x="147" y="714"/>
                </a:lnTo>
                <a:lnTo>
                  <a:pt x="148" y="721"/>
                </a:lnTo>
                <a:lnTo>
                  <a:pt x="148" y="721"/>
                </a:lnTo>
                <a:close/>
                <a:moveTo>
                  <a:pt x="32" y="798"/>
                </a:moveTo>
                <a:lnTo>
                  <a:pt x="32" y="798"/>
                </a:lnTo>
                <a:lnTo>
                  <a:pt x="66" y="809"/>
                </a:lnTo>
                <a:lnTo>
                  <a:pt x="103" y="818"/>
                </a:lnTo>
                <a:lnTo>
                  <a:pt x="143" y="828"/>
                </a:lnTo>
                <a:lnTo>
                  <a:pt x="185" y="836"/>
                </a:lnTo>
                <a:lnTo>
                  <a:pt x="227" y="844"/>
                </a:lnTo>
                <a:lnTo>
                  <a:pt x="269" y="850"/>
                </a:lnTo>
                <a:lnTo>
                  <a:pt x="308" y="856"/>
                </a:lnTo>
                <a:lnTo>
                  <a:pt x="344" y="860"/>
                </a:lnTo>
                <a:lnTo>
                  <a:pt x="344" y="860"/>
                </a:lnTo>
                <a:lnTo>
                  <a:pt x="375" y="872"/>
                </a:lnTo>
                <a:lnTo>
                  <a:pt x="406" y="880"/>
                </a:lnTo>
                <a:lnTo>
                  <a:pt x="438" y="889"/>
                </a:lnTo>
                <a:lnTo>
                  <a:pt x="471" y="896"/>
                </a:lnTo>
                <a:lnTo>
                  <a:pt x="505" y="902"/>
                </a:lnTo>
                <a:lnTo>
                  <a:pt x="538" y="907"/>
                </a:lnTo>
                <a:lnTo>
                  <a:pt x="606" y="917"/>
                </a:lnTo>
                <a:lnTo>
                  <a:pt x="606" y="917"/>
                </a:lnTo>
                <a:lnTo>
                  <a:pt x="620" y="919"/>
                </a:lnTo>
                <a:lnTo>
                  <a:pt x="635" y="921"/>
                </a:lnTo>
                <a:lnTo>
                  <a:pt x="643" y="921"/>
                </a:lnTo>
                <a:lnTo>
                  <a:pt x="650" y="920"/>
                </a:lnTo>
                <a:lnTo>
                  <a:pt x="657" y="918"/>
                </a:lnTo>
                <a:lnTo>
                  <a:pt x="662" y="912"/>
                </a:lnTo>
                <a:lnTo>
                  <a:pt x="662" y="912"/>
                </a:lnTo>
                <a:lnTo>
                  <a:pt x="653" y="905"/>
                </a:lnTo>
                <a:lnTo>
                  <a:pt x="644" y="900"/>
                </a:lnTo>
                <a:lnTo>
                  <a:pt x="633" y="895"/>
                </a:lnTo>
                <a:lnTo>
                  <a:pt x="622" y="892"/>
                </a:lnTo>
                <a:lnTo>
                  <a:pt x="600" y="889"/>
                </a:lnTo>
                <a:lnTo>
                  <a:pt x="578" y="885"/>
                </a:lnTo>
                <a:lnTo>
                  <a:pt x="578" y="885"/>
                </a:lnTo>
                <a:lnTo>
                  <a:pt x="477" y="861"/>
                </a:lnTo>
                <a:lnTo>
                  <a:pt x="378" y="836"/>
                </a:lnTo>
                <a:lnTo>
                  <a:pt x="328" y="824"/>
                </a:lnTo>
                <a:lnTo>
                  <a:pt x="276" y="812"/>
                </a:lnTo>
                <a:lnTo>
                  <a:pt x="224" y="801"/>
                </a:lnTo>
                <a:lnTo>
                  <a:pt x="168" y="790"/>
                </a:lnTo>
                <a:lnTo>
                  <a:pt x="168" y="790"/>
                </a:lnTo>
                <a:lnTo>
                  <a:pt x="163" y="792"/>
                </a:lnTo>
                <a:lnTo>
                  <a:pt x="157" y="794"/>
                </a:lnTo>
                <a:lnTo>
                  <a:pt x="151" y="794"/>
                </a:lnTo>
                <a:lnTo>
                  <a:pt x="146" y="792"/>
                </a:lnTo>
                <a:lnTo>
                  <a:pt x="134" y="789"/>
                </a:lnTo>
                <a:lnTo>
                  <a:pt x="123" y="787"/>
                </a:lnTo>
                <a:lnTo>
                  <a:pt x="123" y="787"/>
                </a:lnTo>
                <a:lnTo>
                  <a:pt x="119" y="771"/>
                </a:lnTo>
                <a:lnTo>
                  <a:pt x="115" y="758"/>
                </a:lnTo>
                <a:lnTo>
                  <a:pt x="111" y="747"/>
                </a:lnTo>
                <a:lnTo>
                  <a:pt x="105" y="738"/>
                </a:lnTo>
                <a:lnTo>
                  <a:pt x="105" y="738"/>
                </a:lnTo>
                <a:lnTo>
                  <a:pt x="83" y="750"/>
                </a:lnTo>
                <a:lnTo>
                  <a:pt x="71" y="756"/>
                </a:lnTo>
                <a:lnTo>
                  <a:pt x="60" y="762"/>
                </a:lnTo>
                <a:lnTo>
                  <a:pt x="51" y="770"/>
                </a:lnTo>
                <a:lnTo>
                  <a:pt x="42" y="779"/>
                </a:lnTo>
                <a:lnTo>
                  <a:pt x="36" y="787"/>
                </a:lnTo>
                <a:lnTo>
                  <a:pt x="33" y="792"/>
                </a:lnTo>
                <a:lnTo>
                  <a:pt x="32" y="798"/>
                </a:lnTo>
                <a:lnTo>
                  <a:pt x="32" y="798"/>
                </a:lnTo>
                <a:close/>
                <a:moveTo>
                  <a:pt x="893" y="923"/>
                </a:moveTo>
                <a:lnTo>
                  <a:pt x="893" y="923"/>
                </a:lnTo>
                <a:lnTo>
                  <a:pt x="892" y="915"/>
                </a:lnTo>
                <a:lnTo>
                  <a:pt x="890" y="905"/>
                </a:lnTo>
                <a:lnTo>
                  <a:pt x="888" y="897"/>
                </a:lnTo>
                <a:lnTo>
                  <a:pt x="885" y="889"/>
                </a:lnTo>
                <a:lnTo>
                  <a:pt x="880" y="882"/>
                </a:lnTo>
                <a:lnTo>
                  <a:pt x="876" y="875"/>
                </a:lnTo>
                <a:lnTo>
                  <a:pt x="871" y="868"/>
                </a:lnTo>
                <a:lnTo>
                  <a:pt x="865" y="863"/>
                </a:lnTo>
                <a:lnTo>
                  <a:pt x="859" y="858"/>
                </a:lnTo>
                <a:lnTo>
                  <a:pt x="853" y="853"/>
                </a:lnTo>
                <a:lnTo>
                  <a:pt x="846" y="849"/>
                </a:lnTo>
                <a:lnTo>
                  <a:pt x="839" y="846"/>
                </a:lnTo>
                <a:lnTo>
                  <a:pt x="824" y="841"/>
                </a:lnTo>
                <a:lnTo>
                  <a:pt x="808" y="837"/>
                </a:lnTo>
                <a:lnTo>
                  <a:pt x="791" y="836"/>
                </a:lnTo>
                <a:lnTo>
                  <a:pt x="775" y="837"/>
                </a:lnTo>
                <a:lnTo>
                  <a:pt x="759" y="842"/>
                </a:lnTo>
                <a:lnTo>
                  <a:pt x="752" y="845"/>
                </a:lnTo>
                <a:lnTo>
                  <a:pt x="744" y="848"/>
                </a:lnTo>
                <a:lnTo>
                  <a:pt x="738" y="852"/>
                </a:lnTo>
                <a:lnTo>
                  <a:pt x="730" y="857"/>
                </a:lnTo>
                <a:lnTo>
                  <a:pt x="724" y="862"/>
                </a:lnTo>
                <a:lnTo>
                  <a:pt x="719" y="868"/>
                </a:lnTo>
                <a:lnTo>
                  <a:pt x="713" y="875"/>
                </a:lnTo>
                <a:lnTo>
                  <a:pt x="708" y="882"/>
                </a:lnTo>
                <a:lnTo>
                  <a:pt x="704" y="890"/>
                </a:lnTo>
                <a:lnTo>
                  <a:pt x="700" y="898"/>
                </a:lnTo>
                <a:lnTo>
                  <a:pt x="700" y="898"/>
                </a:lnTo>
                <a:lnTo>
                  <a:pt x="709" y="897"/>
                </a:lnTo>
                <a:lnTo>
                  <a:pt x="719" y="895"/>
                </a:lnTo>
                <a:lnTo>
                  <a:pt x="737" y="888"/>
                </a:lnTo>
                <a:lnTo>
                  <a:pt x="755" y="879"/>
                </a:lnTo>
                <a:lnTo>
                  <a:pt x="774" y="871"/>
                </a:lnTo>
                <a:lnTo>
                  <a:pt x="784" y="867"/>
                </a:lnTo>
                <a:lnTo>
                  <a:pt x="794" y="865"/>
                </a:lnTo>
                <a:lnTo>
                  <a:pt x="803" y="863"/>
                </a:lnTo>
                <a:lnTo>
                  <a:pt x="813" y="863"/>
                </a:lnTo>
                <a:lnTo>
                  <a:pt x="824" y="864"/>
                </a:lnTo>
                <a:lnTo>
                  <a:pt x="833" y="866"/>
                </a:lnTo>
                <a:lnTo>
                  <a:pt x="844" y="872"/>
                </a:lnTo>
                <a:lnTo>
                  <a:pt x="855" y="878"/>
                </a:lnTo>
                <a:lnTo>
                  <a:pt x="855" y="878"/>
                </a:lnTo>
                <a:lnTo>
                  <a:pt x="859" y="883"/>
                </a:lnTo>
                <a:lnTo>
                  <a:pt x="862" y="889"/>
                </a:lnTo>
                <a:lnTo>
                  <a:pt x="869" y="901"/>
                </a:lnTo>
                <a:lnTo>
                  <a:pt x="873" y="913"/>
                </a:lnTo>
                <a:lnTo>
                  <a:pt x="875" y="926"/>
                </a:lnTo>
                <a:lnTo>
                  <a:pt x="876" y="939"/>
                </a:lnTo>
                <a:lnTo>
                  <a:pt x="877" y="952"/>
                </a:lnTo>
                <a:lnTo>
                  <a:pt x="879" y="976"/>
                </a:lnTo>
                <a:lnTo>
                  <a:pt x="879" y="976"/>
                </a:lnTo>
                <a:lnTo>
                  <a:pt x="880" y="968"/>
                </a:lnTo>
                <a:lnTo>
                  <a:pt x="882" y="961"/>
                </a:lnTo>
                <a:lnTo>
                  <a:pt x="887" y="948"/>
                </a:lnTo>
                <a:lnTo>
                  <a:pt x="891" y="936"/>
                </a:lnTo>
                <a:lnTo>
                  <a:pt x="892" y="930"/>
                </a:lnTo>
                <a:lnTo>
                  <a:pt x="893" y="923"/>
                </a:lnTo>
                <a:lnTo>
                  <a:pt x="893" y="923"/>
                </a:lnTo>
                <a:close/>
                <a:moveTo>
                  <a:pt x="1435" y="1133"/>
                </a:moveTo>
                <a:lnTo>
                  <a:pt x="1435" y="1133"/>
                </a:lnTo>
                <a:lnTo>
                  <a:pt x="1414" y="1123"/>
                </a:lnTo>
                <a:lnTo>
                  <a:pt x="1391" y="1113"/>
                </a:lnTo>
                <a:lnTo>
                  <a:pt x="1370" y="1100"/>
                </a:lnTo>
                <a:lnTo>
                  <a:pt x="1348" y="1086"/>
                </a:lnTo>
                <a:lnTo>
                  <a:pt x="1327" y="1072"/>
                </a:lnTo>
                <a:lnTo>
                  <a:pt x="1305" y="1057"/>
                </a:lnTo>
                <a:lnTo>
                  <a:pt x="1267" y="1028"/>
                </a:lnTo>
                <a:lnTo>
                  <a:pt x="1267" y="1028"/>
                </a:lnTo>
                <a:lnTo>
                  <a:pt x="1208" y="984"/>
                </a:lnTo>
                <a:lnTo>
                  <a:pt x="1178" y="964"/>
                </a:lnTo>
                <a:lnTo>
                  <a:pt x="1148" y="944"/>
                </a:lnTo>
                <a:lnTo>
                  <a:pt x="1148" y="944"/>
                </a:lnTo>
                <a:lnTo>
                  <a:pt x="1122" y="927"/>
                </a:lnTo>
                <a:lnTo>
                  <a:pt x="1093" y="911"/>
                </a:lnTo>
                <a:lnTo>
                  <a:pt x="1065" y="895"/>
                </a:lnTo>
                <a:lnTo>
                  <a:pt x="1033" y="880"/>
                </a:lnTo>
                <a:lnTo>
                  <a:pt x="1017" y="874"/>
                </a:lnTo>
                <a:lnTo>
                  <a:pt x="1001" y="867"/>
                </a:lnTo>
                <a:lnTo>
                  <a:pt x="985" y="862"/>
                </a:lnTo>
                <a:lnTo>
                  <a:pt x="968" y="858"/>
                </a:lnTo>
                <a:lnTo>
                  <a:pt x="952" y="856"/>
                </a:lnTo>
                <a:lnTo>
                  <a:pt x="936" y="853"/>
                </a:lnTo>
                <a:lnTo>
                  <a:pt x="920" y="852"/>
                </a:lnTo>
                <a:lnTo>
                  <a:pt x="903" y="853"/>
                </a:lnTo>
                <a:lnTo>
                  <a:pt x="903" y="853"/>
                </a:lnTo>
                <a:lnTo>
                  <a:pt x="901" y="853"/>
                </a:lnTo>
                <a:lnTo>
                  <a:pt x="900" y="855"/>
                </a:lnTo>
                <a:lnTo>
                  <a:pt x="900" y="857"/>
                </a:lnTo>
                <a:lnTo>
                  <a:pt x="900" y="857"/>
                </a:lnTo>
                <a:lnTo>
                  <a:pt x="907" y="863"/>
                </a:lnTo>
                <a:lnTo>
                  <a:pt x="916" y="867"/>
                </a:lnTo>
                <a:lnTo>
                  <a:pt x="924" y="872"/>
                </a:lnTo>
                <a:lnTo>
                  <a:pt x="934" y="875"/>
                </a:lnTo>
                <a:lnTo>
                  <a:pt x="954" y="881"/>
                </a:lnTo>
                <a:lnTo>
                  <a:pt x="976" y="886"/>
                </a:lnTo>
                <a:lnTo>
                  <a:pt x="997" y="891"/>
                </a:lnTo>
                <a:lnTo>
                  <a:pt x="1017" y="897"/>
                </a:lnTo>
                <a:lnTo>
                  <a:pt x="1027" y="901"/>
                </a:lnTo>
                <a:lnTo>
                  <a:pt x="1036" y="905"/>
                </a:lnTo>
                <a:lnTo>
                  <a:pt x="1043" y="910"/>
                </a:lnTo>
                <a:lnTo>
                  <a:pt x="1051" y="917"/>
                </a:lnTo>
                <a:lnTo>
                  <a:pt x="1051" y="917"/>
                </a:lnTo>
                <a:lnTo>
                  <a:pt x="1044" y="919"/>
                </a:lnTo>
                <a:lnTo>
                  <a:pt x="1037" y="920"/>
                </a:lnTo>
                <a:lnTo>
                  <a:pt x="1029" y="920"/>
                </a:lnTo>
                <a:lnTo>
                  <a:pt x="1021" y="919"/>
                </a:lnTo>
                <a:lnTo>
                  <a:pt x="1002" y="913"/>
                </a:lnTo>
                <a:lnTo>
                  <a:pt x="984" y="908"/>
                </a:lnTo>
                <a:lnTo>
                  <a:pt x="966" y="903"/>
                </a:lnTo>
                <a:lnTo>
                  <a:pt x="957" y="902"/>
                </a:lnTo>
                <a:lnTo>
                  <a:pt x="949" y="901"/>
                </a:lnTo>
                <a:lnTo>
                  <a:pt x="940" y="902"/>
                </a:lnTo>
                <a:lnTo>
                  <a:pt x="933" y="904"/>
                </a:lnTo>
                <a:lnTo>
                  <a:pt x="926" y="907"/>
                </a:lnTo>
                <a:lnTo>
                  <a:pt x="921" y="912"/>
                </a:lnTo>
                <a:lnTo>
                  <a:pt x="921" y="912"/>
                </a:lnTo>
                <a:lnTo>
                  <a:pt x="976" y="928"/>
                </a:lnTo>
                <a:lnTo>
                  <a:pt x="1002" y="936"/>
                </a:lnTo>
                <a:lnTo>
                  <a:pt x="1027" y="943"/>
                </a:lnTo>
                <a:lnTo>
                  <a:pt x="1052" y="952"/>
                </a:lnTo>
                <a:lnTo>
                  <a:pt x="1075" y="962"/>
                </a:lnTo>
                <a:lnTo>
                  <a:pt x="1098" y="973"/>
                </a:lnTo>
                <a:lnTo>
                  <a:pt x="1120" y="986"/>
                </a:lnTo>
                <a:lnTo>
                  <a:pt x="1120" y="986"/>
                </a:lnTo>
                <a:lnTo>
                  <a:pt x="1134" y="996"/>
                </a:lnTo>
                <a:lnTo>
                  <a:pt x="1147" y="1007"/>
                </a:lnTo>
                <a:lnTo>
                  <a:pt x="1173" y="1029"/>
                </a:lnTo>
                <a:lnTo>
                  <a:pt x="1184" y="1041"/>
                </a:lnTo>
                <a:lnTo>
                  <a:pt x="1197" y="1052"/>
                </a:lnTo>
                <a:lnTo>
                  <a:pt x="1211" y="1061"/>
                </a:lnTo>
                <a:lnTo>
                  <a:pt x="1225" y="1070"/>
                </a:lnTo>
                <a:lnTo>
                  <a:pt x="1225" y="1070"/>
                </a:lnTo>
                <a:lnTo>
                  <a:pt x="1228" y="1076"/>
                </a:lnTo>
                <a:lnTo>
                  <a:pt x="1232" y="1082"/>
                </a:lnTo>
                <a:lnTo>
                  <a:pt x="1239" y="1094"/>
                </a:lnTo>
                <a:lnTo>
                  <a:pt x="1242" y="1100"/>
                </a:lnTo>
                <a:lnTo>
                  <a:pt x="1244" y="1106"/>
                </a:lnTo>
                <a:lnTo>
                  <a:pt x="1244" y="1113"/>
                </a:lnTo>
                <a:lnTo>
                  <a:pt x="1243" y="1119"/>
                </a:lnTo>
                <a:lnTo>
                  <a:pt x="1243" y="1119"/>
                </a:lnTo>
                <a:lnTo>
                  <a:pt x="1234" y="1119"/>
                </a:lnTo>
                <a:lnTo>
                  <a:pt x="1227" y="1117"/>
                </a:lnTo>
                <a:lnTo>
                  <a:pt x="1222" y="1113"/>
                </a:lnTo>
                <a:lnTo>
                  <a:pt x="1218" y="1107"/>
                </a:lnTo>
                <a:lnTo>
                  <a:pt x="1210" y="1097"/>
                </a:lnTo>
                <a:lnTo>
                  <a:pt x="1206" y="1091"/>
                </a:lnTo>
                <a:lnTo>
                  <a:pt x="1200" y="1088"/>
                </a:lnTo>
                <a:lnTo>
                  <a:pt x="1200" y="1088"/>
                </a:lnTo>
                <a:lnTo>
                  <a:pt x="1188" y="1103"/>
                </a:lnTo>
                <a:lnTo>
                  <a:pt x="1174" y="1120"/>
                </a:lnTo>
                <a:lnTo>
                  <a:pt x="1167" y="1130"/>
                </a:lnTo>
                <a:lnTo>
                  <a:pt x="1162" y="1139"/>
                </a:lnTo>
                <a:lnTo>
                  <a:pt x="1160" y="1148"/>
                </a:lnTo>
                <a:lnTo>
                  <a:pt x="1159" y="1153"/>
                </a:lnTo>
                <a:lnTo>
                  <a:pt x="1159" y="1158"/>
                </a:lnTo>
                <a:lnTo>
                  <a:pt x="1159" y="1158"/>
                </a:lnTo>
                <a:lnTo>
                  <a:pt x="1163" y="1158"/>
                </a:lnTo>
                <a:lnTo>
                  <a:pt x="1166" y="1158"/>
                </a:lnTo>
                <a:lnTo>
                  <a:pt x="1174" y="1160"/>
                </a:lnTo>
                <a:lnTo>
                  <a:pt x="1181" y="1164"/>
                </a:lnTo>
                <a:lnTo>
                  <a:pt x="1190" y="1168"/>
                </a:lnTo>
                <a:lnTo>
                  <a:pt x="1197" y="1174"/>
                </a:lnTo>
                <a:lnTo>
                  <a:pt x="1206" y="1178"/>
                </a:lnTo>
                <a:lnTo>
                  <a:pt x="1215" y="1181"/>
                </a:lnTo>
                <a:lnTo>
                  <a:pt x="1225" y="1182"/>
                </a:lnTo>
                <a:lnTo>
                  <a:pt x="1225" y="1182"/>
                </a:lnTo>
                <a:lnTo>
                  <a:pt x="1315" y="1228"/>
                </a:lnTo>
                <a:lnTo>
                  <a:pt x="1362" y="1251"/>
                </a:lnTo>
                <a:lnTo>
                  <a:pt x="1409" y="1273"/>
                </a:lnTo>
                <a:lnTo>
                  <a:pt x="1459" y="1295"/>
                </a:lnTo>
                <a:lnTo>
                  <a:pt x="1483" y="1304"/>
                </a:lnTo>
                <a:lnTo>
                  <a:pt x="1509" y="1314"/>
                </a:lnTo>
                <a:lnTo>
                  <a:pt x="1533" y="1322"/>
                </a:lnTo>
                <a:lnTo>
                  <a:pt x="1559" y="1330"/>
                </a:lnTo>
                <a:lnTo>
                  <a:pt x="1585" y="1337"/>
                </a:lnTo>
                <a:lnTo>
                  <a:pt x="1611" y="1343"/>
                </a:lnTo>
                <a:lnTo>
                  <a:pt x="1611" y="1343"/>
                </a:lnTo>
                <a:lnTo>
                  <a:pt x="1620" y="1346"/>
                </a:lnTo>
                <a:lnTo>
                  <a:pt x="1629" y="1347"/>
                </a:lnTo>
                <a:lnTo>
                  <a:pt x="1633" y="1347"/>
                </a:lnTo>
                <a:lnTo>
                  <a:pt x="1636" y="1347"/>
                </a:lnTo>
                <a:lnTo>
                  <a:pt x="1639" y="1346"/>
                </a:lnTo>
                <a:lnTo>
                  <a:pt x="1642" y="1343"/>
                </a:lnTo>
                <a:lnTo>
                  <a:pt x="1642" y="1343"/>
                </a:lnTo>
                <a:lnTo>
                  <a:pt x="1637" y="1339"/>
                </a:lnTo>
                <a:lnTo>
                  <a:pt x="1633" y="1334"/>
                </a:lnTo>
                <a:lnTo>
                  <a:pt x="1623" y="1327"/>
                </a:lnTo>
                <a:lnTo>
                  <a:pt x="1612" y="1321"/>
                </a:lnTo>
                <a:lnTo>
                  <a:pt x="1600" y="1317"/>
                </a:lnTo>
                <a:lnTo>
                  <a:pt x="1575" y="1312"/>
                </a:lnTo>
                <a:lnTo>
                  <a:pt x="1562" y="1309"/>
                </a:lnTo>
                <a:lnTo>
                  <a:pt x="1551" y="1304"/>
                </a:lnTo>
                <a:lnTo>
                  <a:pt x="1551" y="1304"/>
                </a:lnTo>
                <a:lnTo>
                  <a:pt x="1526" y="1296"/>
                </a:lnTo>
                <a:lnTo>
                  <a:pt x="1501" y="1286"/>
                </a:lnTo>
                <a:lnTo>
                  <a:pt x="1478" y="1276"/>
                </a:lnTo>
                <a:lnTo>
                  <a:pt x="1454" y="1266"/>
                </a:lnTo>
                <a:lnTo>
                  <a:pt x="1410" y="1244"/>
                </a:lnTo>
                <a:lnTo>
                  <a:pt x="1369" y="1221"/>
                </a:lnTo>
                <a:lnTo>
                  <a:pt x="1369" y="1221"/>
                </a:lnTo>
                <a:lnTo>
                  <a:pt x="1346" y="1209"/>
                </a:lnTo>
                <a:lnTo>
                  <a:pt x="1335" y="1203"/>
                </a:lnTo>
                <a:lnTo>
                  <a:pt x="1325" y="1196"/>
                </a:lnTo>
                <a:lnTo>
                  <a:pt x="1314" y="1190"/>
                </a:lnTo>
                <a:lnTo>
                  <a:pt x="1304" y="1181"/>
                </a:lnTo>
                <a:lnTo>
                  <a:pt x="1297" y="1173"/>
                </a:lnTo>
                <a:lnTo>
                  <a:pt x="1295" y="1167"/>
                </a:lnTo>
                <a:lnTo>
                  <a:pt x="1291" y="1161"/>
                </a:lnTo>
                <a:lnTo>
                  <a:pt x="1291" y="1161"/>
                </a:lnTo>
                <a:lnTo>
                  <a:pt x="1300" y="1163"/>
                </a:lnTo>
                <a:lnTo>
                  <a:pt x="1308" y="1165"/>
                </a:lnTo>
                <a:lnTo>
                  <a:pt x="1323" y="1170"/>
                </a:lnTo>
                <a:lnTo>
                  <a:pt x="1336" y="1178"/>
                </a:lnTo>
                <a:lnTo>
                  <a:pt x="1350" y="1186"/>
                </a:lnTo>
                <a:lnTo>
                  <a:pt x="1376" y="1206"/>
                </a:lnTo>
                <a:lnTo>
                  <a:pt x="1390" y="1215"/>
                </a:lnTo>
                <a:lnTo>
                  <a:pt x="1404" y="1224"/>
                </a:lnTo>
                <a:lnTo>
                  <a:pt x="1404" y="1224"/>
                </a:lnTo>
                <a:lnTo>
                  <a:pt x="1433" y="1239"/>
                </a:lnTo>
                <a:lnTo>
                  <a:pt x="1463" y="1254"/>
                </a:lnTo>
                <a:lnTo>
                  <a:pt x="1494" y="1266"/>
                </a:lnTo>
                <a:lnTo>
                  <a:pt x="1526" y="1277"/>
                </a:lnTo>
                <a:lnTo>
                  <a:pt x="1558" y="1286"/>
                </a:lnTo>
                <a:lnTo>
                  <a:pt x="1591" y="1294"/>
                </a:lnTo>
                <a:lnTo>
                  <a:pt x="1626" y="1299"/>
                </a:lnTo>
                <a:lnTo>
                  <a:pt x="1659" y="1301"/>
                </a:lnTo>
                <a:lnTo>
                  <a:pt x="1659" y="1301"/>
                </a:lnTo>
                <a:lnTo>
                  <a:pt x="1661" y="1295"/>
                </a:lnTo>
                <a:lnTo>
                  <a:pt x="1664" y="1289"/>
                </a:lnTo>
                <a:lnTo>
                  <a:pt x="1667" y="1283"/>
                </a:lnTo>
                <a:lnTo>
                  <a:pt x="1669" y="1276"/>
                </a:lnTo>
                <a:lnTo>
                  <a:pt x="1669" y="1276"/>
                </a:lnTo>
                <a:lnTo>
                  <a:pt x="1662" y="1274"/>
                </a:lnTo>
                <a:lnTo>
                  <a:pt x="1653" y="1272"/>
                </a:lnTo>
                <a:lnTo>
                  <a:pt x="1637" y="1266"/>
                </a:lnTo>
                <a:lnTo>
                  <a:pt x="1621" y="1258"/>
                </a:lnTo>
                <a:lnTo>
                  <a:pt x="1603" y="1252"/>
                </a:lnTo>
                <a:lnTo>
                  <a:pt x="1603" y="1252"/>
                </a:lnTo>
                <a:lnTo>
                  <a:pt x="1593" y="1251"/>
                </a:lnTo>
                <a:lnTo>
                  <a:pt x="1584" y="1249"/>
                </a:lnTo>
                <a:lnTo>
                  <a:pt x="1563" y="1246"/>
                </a:lnTo>
                <a:lnTo>
                  <a:pt x="1554" y="1244"/>
                </a:lnTo>
                <a:lnTo>
                  <a:pt x="1545" y="1241"/>
                </a:lnTo>
                <a:lnTo>
                  <a:pt x="1542" y="1238"/>
                </a:lnTo>
                <a:lnTo>
                  <a:pt x="1539" y="1236"/>
                </a:lnTo>
                <a:lnTo>
                  <a:pt x="1536" y="1231"/>
                </a:lnTo>
                <a:lnTo>
                  <a:pt x="1533" y="1228"/>
                </a:lnTo>
                <a:lnTo>
                  <a:pt x="1533" y="1228"/>
                </a:lnTo>
                <a:lnTo>
                  <a:pt x="1551" y="1227"/>
                </a:lnTo>
                <a:lnTo>
                  <a:pt x="1567" y="1228"/>
                </a:lnTo>
                <a:lnTo>
                  <a:pt x="1582" y="1229"/>
                </a:lnTo>
                <a:lnTo>
                  <a:pt x="1597" y="1230"/>
                </a:lnTo>
                <a:lnTo>
                  <a:pt x="1624" y="1236"/>
                </a:lnTo>
                <a:lnTo>
                  <a:pt x="1652" y="1242"/>
                </a:lnTo>
                <a:lnTo>
                  <a:pt x="1652" y="1242"/>
                </a:lnTo>
                <a:lnTo>
                  <a:pt x="1654" y="1231"/>
                </a:lnTo>
                <a:lnTo>
                  <a:pt x="1657" y="1223"/>
                </a:lnTo>
                <a:lnTo>
                  <a:pt x="1658" y="1208"/>
                </a:lnTo>
                <a:lnTo>
                  <a:pt x="1659" y="1193"/>
                </a:lnTo>
                <a:lnTo>
                  <a:pt x="1660" y="1186"/>
                </a:lnTo>
                <a:lnTo>
                  <a:pt x="1663" y="1179"/>
                </a:lnTo>
                <a:lnTo>
                  <a:pt x="1663" y="1179"/>
                </a:lnTo>
                <a:lnTo>
                  <a:pt x="1647" y="1175"/>
                </a:lnTo>
                <a:lnTo>
                  <a:pt x="1632" y="1170"/>
                </a:lnTo>
                <a:lnTo>
                  <a:pt x="1603" y="1165"/>
                </a:lnTo>
                <a:lnTo>
                  <a:pt x="1574" y="1161"/>
                </a:lnTo>
                <a:lnTo>
                  <a:pt x="1545" y="1158"/>
                </a:lnTo>
                <a:lnTo>
                  <a:pt x="1517" y="1154"/>
                </a:lnTo>
                <a:lnTo>
                  <a:pt x="1491" y="1149"/>
                </a:lnTo>
                <a:lnTo>
                  <a:pt x="1463" y="1143"/>
                </a:lnTo>
                <a:lnTo>
                  <a:pt x="1449" y="1138"/>
                </a:lnTo>
                <a:lnTo>
                  <a:pt x="1435" y="1133"/>
                </a:lnTo>
                <a:lnTo>
                  <a:pt x="1435" y="1133"/>
                </a:lnTo>
                <a:close/>
                <a:moveTo>
                  <a:pt x="841" y="1000"/>
                </a:moveTo>
                <a:lnTo>
                  <a:pt x="841" y="1000"/>
                </a:lnTo>
                <a:lnTo>
                  <a:pt x="796" y="986"/>
                </a:lnTo>
                <a:lnTo>
                  <a:pt x="775" y="981"/>
                </a:lnTo>
                <a:lnTo>
                  <a:pt x="756" y="974"/>
                </a:lnTo>
                <a:lnTo>
                  <a:pt x="739" y="967"/>
                </a:lnTo>
                <a:lnTo>
                  <a:pt x="722" y="958"/>
                </a:lnTo>
                <a:lnTo>
                  <a:pt x="706" y="949"/>
                </a:lnTo>
                <a:lnTo>
                  <a:pt x="690" y="937"/>
                </a:lnTo>
                <a:lnTo>
                  <a:pt x="690" y="937"/>
                </a:lnTo>
                <a:lnTo>
                  <a:pt x="693" y="948"/>
                </a:lnTo>
                <a:lnTo>
                  <a:pt x="698" y="958"/>
                </a:lnTo>
                <a:lnTo>
                  <a:pt x="704" y="967"/>
                </a:lnTo>
                <a:lnTo>
                  <a:pt x="711" y="976"/>
                </a:lnTo>
                <a:lnTo>
                  <a:pt x="720" y="983"/>
                </a:lnTo>
                <a:lnTo>
                  <a:pt x="729" y="989"/>
                </a:lnTo>
                <a:lnTo>
                  <a:pt x="740" y="995"/>
                </a:lnTo>
                <a:lnTo>
                  <a:pt x="751" y="999"/>
                </a:lnTo>
                <a:lnTo>
                  <a:pt x="762" y="1002"/>
                </a:lnTo>
                <a:lnTo>
                  <a:pt x="773" y="1006"/>
                </a:lnTo>
                <a:lnTo>
                  <a:pt x="785" y="1007"/>
                </a:lnTo>
                <a:lnTo>
                  <a:pt x="797" y="1008"/>
                </a:lnTo>
                <a:lnTo>
                  <a:pt x="809" y="1008"/>
                </a:lnTo>
                <a:lnTo>
                  <a:pt x="819" y="1006"/>
                </a:lnTo>
                <a:lnTo>
                  <a:pt x="830" y="1003"/>
                </a:lnTo>
                <a:lnTo>
                  <a:pt x="841" y="1000"/>
                </a:lnTo>
                <a:lnTo>
                  <a:pt x="841" y="1000"/>
                </a:lnTo>
                <a:close/>
                <a:moveTo>
                  <a:pt x="903" y="997"/>
                </a:moveTo>
                <a:lnTo>
                  <a:pt x="903" y="997"/>
                </a:lnTo>
                <a:lnTo>
                  <a:pt x="912" y="1007"/>
                </a:lnTo>
                <a:lnTo>
                  <a:pt x="922" y="1016"/>
                </a:lnTo>
                <a:lnTo>
                  <a:pt x="933" y="1025"/>
                </a:lnTo>
                <a:lnTo>
                  <a:pt x="944" y="1033"/>
                </a:lnTo>
                <a:lnTo>
                  <a:pt x="966" y="1049"/>
                </a:lnTo>
                <a:lnTo>
                  <a:pt x="977" y="1058"/>
                </a:lnTo>
                <a:lnTo>
                  <a:pt x="987" y="1067"/>
                </a:lnTo>
                <a:lnTo>
                  <a:pt x="987" y="1067"/>
                </a:lnTo>
                <a:lnTo>
                  <a:pt x="1031" y="1028"/>
                </a:lnTo>
                <a:lnTo>
                  <a:pt x="1075" y="989"/>
                </a:lnTo>
                <a:lnTo>
                  <a:pt x="1075" y="989"/>
                </a:lnTo>
                <a:lnTo>
                  <a:pt x="1056" y="981"/>
                </a:lnTo>
                <a:lnTo>
                  <a:pt x="1032" y="971"/>
                </a:lnTo>
                <a:lnTo>
                  <a:pt x="1006" y="962"/>
                </a:lnTo>
                <a:lnTo>
                  <a:pt x="992" y="957"/>
                </a:lnTo>
                <a:lnTo>
                  <a:pt x="978" y="954"/>
                </a:lnTo>
                <a:lnTo>
                  <a:pt x="964" y="953"/>
                </a:lnTo>
                <a:lnTo>
                  <a:pt x="951" y="952"/>
                </a:lnTo>
                <a:lnTo>
                  <a:pt x="939" y="954"/>
                </a:lnTo>
                <a:lnTo>
                  <a:pt x="929" y="957"/>
                </a:lnTo>
                <a:lnTo>
                  <a:pt x="924" y="959"/>
                </a:lnTo>
                <a:lnTo>
                  <a:pt x="920" y="963"/>
                </a:lnTo>
                <a:lnTo>
                  <a:pt x="916" y="967"/>
                </a:lnTo>
                <a:lnTo>
                  <a:pt x="912" y="971"/>
                </a:lnTo>
                <a:lnTo>
                  <a:pt x="909" y="977"/>
                </a:lnTo>
                <a:lnTo>
                  <a:pt x="907" y="982"/>
                </a:lnTo>
                <a:lnTo>
                  <a:pt x="905" y="989"/>
                </a:lnTo>
                <a:lnTo>
                  <a:pt x="903" y="997"/>
                </a:lnTo>
                <a:lnTo>
                  <a:pt x="903" y="997"/>
                </a:lnTo>
                <a:close/>
                <a:moveTo>
                  <a:pt x="998" y="1147"/>
                </a:moveTo>
                <a:lnTo>
                  <a:pt x="998" y="1147"/>
                </a:lnTo>
                <a:lnTo>
                  <a:pt x="990" y="1156"/>
                </a:lnTo>
                <a:lnTo>
                  <a:pt x="982" y="1167"/>
                </a:lnTo>
                <a:lnTo>
                  <a:pt x="976" y="1179"/>
                </a:lnTo>
                <a:lnTo>
                  <a:pt x="970" y="1192"/>
                </a:lnTo>
                <a:lnTo>
                  <a:pt x="967" y="1206"/>
                </a:lnTo>
                <a:lnTo>
                  <a:pt x="965" y="1220"/>
                </a:lnTo>
                <a:lnTo>
                  <a:pt x="965" y="1227"/>
                </a:lnTo>
                <a:lnTo>
                  <a:pt x="966" y="1235"/>
                </a:lnTo>
                <a:lnTo>
                  <a:pt x="967" y="1241"/>
                </a:lnTo>
                <a:lnTo>
                  <a:pt x="970" y="1249"/>
                </a:lnTo>
                <a:lnTo>
                  <a:pt x="970" y="1249"/>
                </a:lnTo>
                <a:lnTo>
                  <a:pt x="980" y="1239"/>
                </a:lnTo>
                <a:lnTo>
                  <a:pt x="990" y="1229"/>
                </a:lnTo>
                <a:lnTo>
                  <a:pt x="1009" y="1209"/>
                </a:lnTo>
                <a:lnTo>
                  <a:pt x="1018" y="1199"/>
                </a:lnTo>
                <a:lnTo>
                  <a:pt x="1030" y="1191"/>
                </a:lnTo>
                <a:lnTo>
                  <a:pt x="1043" y="1183"/>
                </a:lnTo>
                <a:lnTo>
                  <a:pt x="1050" y="1181"/>
                </a:lnTo>
                <a:lnTo>
                  <a:pt x="1057" y="1179"/>
                </a:lnTo>
                <a:lnTo>
                  <a:pt x="1057" y="1179"/>
                </a:lnTo>
                <a:lnTo>
                  <a:pt x="1061" y="1182"/>
                </a:lnTo>
                <a:lnTo>
                  <a:pt x="1066" y="1188"/>
                </a:lnTo>
                <a:lnTo>
                  <a:pt x="1069" y="1192"/>
                </a:lnTo>
                <a:lnTo>
                  <a:pt x="1071" y="1197"/>
                </a:lnTo>
                <a:lnTo>
                  <a:pt x="1074" y="1209"/>
                </a:lnTo>
                <a:lnTo>
                  <a:pt x="1077" y="1222"/>
                </a:lnTo>
                <a:lnTo>
                  <a:pt x="1081" y="1235"/>
                </a:lnTo>
                <a:lnTo>
                  <a:pt x="1085" y="1245"/>
                </a:lnTo>
                <a:lnTo>
                  <a:pt x="1088" y="1251"/>
                </a:lnTo>
                <a:lnTo>
                  <a:pt x="1092" y="1255"/>
                </a:lnTo>
                <a:lnTo>
                  <a:pt x="1097" y="1259"/>
                </a:lnTo>
                <a:lnTo>
                  <a:pt x="1103" y="1263"/>
                </a:lnTo>
                <a:lnTo>
                  <a:pt x="1103" y="1263"/>
                </a:lnTo>
                <a:lnTo>
                  <a:pt x="1107" y="1233"/>
                </a:lnTo>
                <a:lnTo>
                  <a:pt x="1113" y="1204"/>
                </a:lnTo>
                <a:lnTo>
                  <a:pt x="1119" y="1177"/>
                </a:lnTo>
                <a:lnTo>
                  <a:pt x="1127" y="1152"/>
                </a:lnTo>
                <a:lnTo>
                  <a:pt x="1136" y="1129"/>
                </a:lnTo>
                <a:lnTo>
                  <a:pt x="1143" y="1117"/>
                </a:lnTo>
                <a:lnTo>
                  <a:pt x="1148" y="1106"/>
                </a:lnTo>
                <a:lnTo>
                  <a:pt x="1156" y="1095"/>
                </a:lnTo>
                <a:lnTo>
                  <a:pt x="1163" y="1086"/>
                </a:lnTo>
                <a:lnTo>
                  <a:pt x="1171" y="1076"/>
                </a:lnTo>
                <a:lnTo>
                  <a:pt x="1180" y="1067"/>
                </a:lnTo>
                <a:lnTo>
                  <a:pt x="1180" y="1067"/>
                </a:lnTo>
                <a:lnTo>
                  <a:pt x="1160" y="1052"/>
                </a:lnTo>
                <a:lnTo>
                  <a:pt x="1141" y="1036"/>
                </a:lnTo>
                <a:lnTo>
                  <a:pt x="1121" y="1021"/>
                </a:lnTo>
                <a:lnTo>
                  <a:pt x="1111" y="1014"/>
                </a:lnTo>
                <a:lnTo>
                  <a:pt x="1100" y="1008"/>
                </a:lnTo>
                <a:lnTo>
                  <a:pt x="1100" y="1008"/>
                </a:lnTo>
                <a:lnTo>
                  <a:pt x="1082" y="1022"/>
                </a:lnTo>
                <a:lnTo>
                  <a:pt x="1065" y="1036"/>
                </a:lnTo>
                <a:lnTo>
                  <a:pt x="1048" y="1049"/>
                </a:lnTo>
                <a:lnTo>
                  <a:pt x="1033" y="1064"/>
                </a:lnTo>
                <a:lnTo>
                  <a:pt x="1026" y="1072"/>
                </a:lnTo>
                <a:lnTo>
                  <a:pt x="1020" y="1080"/>
                </a:lnTo>
                <a:lnTo>
                  <a:pt x="1014" y="1089"/>
                </a:lnTo>
                <a:lnTo>
                  <a:pt x="1009" y="1099"/>
                </a:lnTo>
                <a:lnTo>
                  <a:pt x="1005" y="1109"/>
                </a:lnTo>
                <a:lnTo>
                  <a:pt x="1001" y="1121"/>
                </a:lnTo>
                <a:lnTo>
                  <a:pt x="999" y="1133"/>
                </a:lnTo>
                <a:lnTo>
                  <a:pt x="998" y="1147"/>
                </a:lnTo>
                <a:lnTo>
                  <a:pt x="998" y="1147"/>
                </a:lnTo>
                <a:close/>
                <a:moveTo>
                  <a:pt x="858" y="1022"/>
                </a:moveTo>
                <a:lnTo>
                  <a:pt x="858" y="1022"/>
                </a:lnTo>
                <a:lnTo>
                  <a:pt x="882" y="1050"/>
                </a:lnTo>
                <a:lnTo>
                  <a:pt x="895" y="1064"/>
                </a:lnTo>
                <a:lnTo>
                  <a:pt x="908" y="1077"/>
                </a:lnTo>
                <a:lnTo>
                  <a:pt x="923" y="1089"/>
                </a:lnTo>
                <a:lnTo>
                  <a:pt x="938" y="1101"/>
                </a:lnTo>
                <a:lnTo>
                  <a:pt x="955" y="1110"/>
                </a:lnTo>
                <a:lnTo>
                  <a:pt x="974" y="1119"/>
                </a:lnTo>
                <a:lnTo>
                  <a:pt x="974" y="1119"/>
                </a:lnTo>
                <a:lnTo>
                  <a:pt x="974" y="1114"/>
                </a:lnTo>
                <a:lnTo>
                  <a:pt x="974" y="1108"/>
                </a:lnTo>
                <a:lnTo>
                  <a:pt x="975" y="1104"/>
                </a:lnTo>
                <a:lnTo>
                  <a:pt x="977" y="1100"/>
                </a:lnTo>
                <a:lnTo>
                  <a:pt x="981" y="1092"/>
                </a:lnTo>
                <a:lnTo>
                  <a:pt x="982" y="1089"/>
                </a:lnTo>
                <a:lnTo>
                  <a:pt x="984" y="1085"/>
                </a:lnTo>
                <a:lnTo>
                  <a:pt x="984" y="1085"/>
                </a:lnTo>
                <a:lnTo>
                  <a:pt x="975" y="1082"/>
                </a:lnTo>
                <a:lnTo>
                  <a:pt x="966" y="1078"/>
                </a:lnTo>
                <a:lnTo>
                  <a:pt x="957" y="1074"/>
                </a:lnTo>
                <a:lnTo>
                  <a:pt x="950" y="1069"/>
                </a:lnTo>
                <a:lnTo>
                  <a:pt x="935" y="1057"/>
                </a:lnTo>
                <a:lnTo>
                  <a:pt x="921" y="1044"/>
                </a:lnTo>
                <a:lnTo>
                  <a:pt x="907" y="1033"/>
                </a:lnTo>
                <a:lnTo>
                  <a:pt x="900" y="1028"/>
                </a:lnTo>
                <a:lnTo>
                  <a:pt x="892" y="1025"/>
                </a:lnTo>
                <a:lnTo>
                  <a:pt x="885" y="1022"/>
                </a:lnTo>
                <a:lnTo>
                  <a:pt x="876" y="1019"/>
                </a:lnTo>
                <a:lnTo>
                  <a:pt x="868" y="1019"/>
                </a:lnTo>
                <a:lnTo>
                  <a:pt x="858" y="1022"/>
                </a:lnTo>
                <a:lnTo>
                  <a:pt x="858" y="1022"/>
                </a:lnTo>
                <a:close/>
              </a:path>
            </a:pathLst>
          </a:custGeom>
          <a:gradFill>
            <a:gsLst>
              <a:gs pos="0">
                <a:srgbClr val="7B32B2"/>
              </a:gs>
              <a:gs pos="100000">
                <a:srgbClr val="401A5D"/>
              </a:gs>
            </a:gsLst>
            <a:lin ang="5400000" scaled="0"/>
          </a:gradFill>
          <a:ln w="9525">
            <a:solidFill>
              <a:srgbClr val="7030A0"/>
            </a:solidFill>
            <a:round/>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pic>
        <p:nvPicPr>
          <p:cNvPr id="100" name="图片 99"/>
          <p:cNvPicPr/>
          <p:nvPr/>
        </p:nvPicPr>
        <p:blipFill>
          <a:blip r:embed="rId4"/>
          <a:stretch>
            <a:fillRect/>
          </a:stretch>
        </p:blipFill>
        <p:spPr>
          <a:xfrm>
            <a:off x="1128395" y="1115695"/>
            <a:ext cx="3422650" cy="4911090"/>
          </a:xfrm>
          <a:prstGeom prst="rect">
            <a:avLst/>
          </a:prstGeom>
          <a:noFill/>
          <a:ln w="9525">
            <a:noFill/>
          </a:ln>
        </p:spPr>
      </p:pic>
      <p:grpSp>
        <p:nvGrpSpPr>
          <p:cNvPr id="26" name="组合 25"/>
          <p:cNvGrpSpPr/>
          <p:nvPr/>
        </p:nvGrpSpPr>
        <p:grpSpPr>
          <a:xfrm>
            <a:off x="5375275" y="1414780"/>
            <a:ext cx="4613910" cy="924560"/>
            <a:chOff x="5685" y="572"/>
            <a:chExt cx="7266" cy="1456"/>
          </a:xfrm>
        </p:grpSpPr>
        <p:sp>
          <p:nvSpPr>
            <p:cNvPr id="27" name="等腰三角形 2"/>
            <p:cNvSpPr/>
            <p:nvPr/>
          </p:nvSpPr>
          <p:spPr bwMode="auto">
            <a:xfrm rot="16200000">
              <a:off x="8590" y="-2333"/>
              <a:ext cx="1455" cy="7266"/>
            </a:xfrm>
            <a:prstGeom prst="wedgeRectCallout">
              <a:avLst>
                <a:gd name="adj1" fmla="val -52714"/>
                <a:gd name="adj2" fmla="val -77958"/>
              </a:avLst>
            </a:prstGeom>
            <a:solidFill>
              <a:schemeClr val="accent4"/>
            </a:solidFill>
            <a:ln w="28575">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500" kern="0">
                <a:solidFill>
                  <a:srgbClr val="FFFFFF"/>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5756" y="572"/>
              <a:ext cx="7194" cy="1456"/>
            </a:xfrm>
            <a:prstGeom prst="roundRect">
              <a:avLst/>
            </a:prstGeom>
            <a:noFill/>
            <a:ln w="12700">
              <a:noFill/>
            </a:ln>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latin typeface="仿宋_GB2312" panose="02010609030101010101" charset="-122"/>
                  <a:ea typeface="仿宋_GB2312" panose="02010609030101010101" charset="-122"/>
                  <a:cs typeface="仿宋_GB2312" panose="02010609030101010101" charset="-122"/>
                </a:rPr>
                <a:t>选择学生熟悉的教室情境简要地呈现了“小数产生”的过程，通过实际的测量活动，体会小数产生的必要性。</a:t>
              </a:r>
              <a:endParaRPr lang="zh-CN" altLang="en-US" sz="1600" b="1">
                <a:latin typeface="仿宋_GB2312" panose="02010609030101010101" charset="-122"/>
                <a:ea typeface="仿宋_GB2312" panose="02010609030101010101" charset="-122"/>
                <a:cs typeface="仿宋_GB2312" panose="02010609030101010101" charset="-122"/>
              </a:endParaRPr>
            </a:p>
          </p:txBody>
        </p:sp>
      </p:grpSp>
      <p:grpSp>
        <p:nvGrpSpPr>
          <p:cNvPr id="4" name="组合 3"/>
          <p:cNvGrpSpPr/>
          <p:nvPr/>
        </p:nvGrpSpPr>
        <p:grpSpPr>
          <a:xfrm>
            <a:off x="5403215" y="3082925"/>
            <a:ext cx="4512310" cy="706120"/>
            <a:chOff x="5729" y="572"/>
            <a:chExt cx="7106" cy="2116"/>
          </a:xfrm>
        </p:grpSpPr>
        <p:sp>
          <p:nvSpPr>
            <p:cNvPr id="5" name="等腰三角形 2"/>
            <p:cNvSpPr/>
            <p:nvPr/>
          </p:nvSpPr>
          <p:spPr bwMode="auto">
            <a:xfrm rot="16200000">
              <a:off x="8224" y="-1923"/>
              <a:ext cx="2116" cy="7106"/>
            </a:xfrm>
            <a:prstGeom prst="wedgeRectCallout">
              <a:avLst>
                <a:gd name="adj1" fmla="val -81294"/>
                <a:gd name="adj2" fmla="val -72319"/>
              </a:avLst>
            </a:prstGeom>
            <a:solidFill>
              <a:schemeClr val="accent4"/>
            </a:solidFill>
            <a:ln w="28575">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500" kern="0">
                <a:solidFill>
                  <a:srgbClr val="FFFFFF"/>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5756" y="572"/>
              <a:ext cx="7079" cy="1849"/>
            </a:xfrm>
            <a:prstGeom prst="roundRect">
              <a:avLst/>
            </a:prstGeom>
            <a:noFill/>
            <a:ln w="12700">
              <a:noFill/>
            </a:ln>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latin typeface="仿宋_GB2312" panose="02010609030101010101" charset="-122"/>
                  <a:ea typeface="仿宋_GB2312" panose="02010609030101010101" charset="-122"/>
                  <a:cs typeface="仿宋_GB2312" panose="02010609030101010101" charset="-122"/>
                </a:rPr>
                <a:t>选用米尺作为直观教具，以长度单位为例说明小数实质上是十进分数的另一种表示形式。</a:t>
              </a:r>
              <a:endParaRPr lang="zh-CN" altLang="en-US" sz="1600" b="1">
                <a:latin typeface="仿宋_GB2312" panose="02010609030101010101" charset="-122"/>
                <a:ea typeface="仿宋_GB2312" panose="02010609030101010101" charset="-122"/>
                <a:cs typeface="仿宋_GB2312" panose="02010609030101010101" charset="-122"/>
              </a:endParaRPr>
            </a:p>
          </p:txBody>
        </p:sp>
      </p:grpSp>
      <p:sp>
        <p:nvSpPr>
          <p:cNvPr id="25" name="矩形 24"/>
          <p:cNvSpPr/>
          <p:nvPr/>
        </p:nvSpPr>
        <p:spPr>
          <a:xfrm>
            <a:off x="1473200" y="3451860"/>
            <a:ext cx="3011805" cy="314960"/>
          </a:xfrm>
          <a:prstGeom prst="rect">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p>
        </p:txBody>
      </p:sp>
      <p:grpSp>
        <p:nvGrpSpPr>
          <p:cNvPr id="15" name="组合 14"/>
          <p:cNvGrpSpPr/>
          <p:nvPr/>
        </p:nvGrpSpPr>
        <p:grpSpPr>
          <a:xfrm>
            <a:off x="5476240" y="4194378"/>
            <a:ext cx="4512945" cy="1515489"/>
            <a:chOff x="5729" y="572"/>
            <a:chExt cx="7107" cy="3116"/>
          </a:xfrm>
        </p:grpSpPr>
        <p:sp>
          <p:nvSpPr>
            <p:cNvPr id="16" name="等腰三角形 2"/>
            <p:cNvSpPr/>
            <p:nvPr/>
          </p:nvSpPr>
          <p:spPr bwMode="auto">
            <a:xfrm rot="16200000">
              <a:off x="7825" y="-1524"/>
              <a:ext cx="2914" cy="7106"/>
            </a:xfrm>
            <a:prstGeom prst="wedgeRectCallout">
              <a:avLst>
                <a:gd name="adj1" fmla="val 9600"/>
                <a:gd name="adj2" fmla="val -79059"/>
              </a:avLst>
            </a:prstGeom>
            <a:solidFill>
              <a:schemeClr val="accent4"/>
            </a:solidFill>
            <a:ln w="28575">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500" kern="0">
                <a:solidFill>
                  <a:srgbClr val="FFFFFF"/>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5757" y="572"/>
              <a:ext cx="7079" cy="3116"/>
            </a:xfrm>
            <a:prstGeom prst="roundRect">
              <a:avLst/>
            </a:prstGeom>
            <a:noFill/>
            <a:ln w="12700">
              <a:noFill/>
            </a:ln>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latin typeface="仿宋_GB2312" panose="02010609030101010101" charset="-122"/>
                  <a:ea typeface="仿宋_GB2312" panose="02010609030101010101" charset="-122"/>
                  <a:cs typeface="仿宋_GB2312" panose="02010609030101010101" charset="-122"/>
                </a:rPr>
                <a:t>例1分3个层次：</a:t>
              </a:r>
              <a:endParaRPr lang="zh-CN" altLang="en-US" sz="1600" b="1">
                <a:latin typeface="仿宋_GB2312" panose="02010609030101010101" charset="-122"/>
                <a:ea typeface="仿宋_GB2312" panose="02010609030101010101" charset="-122"/>
                <a:cs typeface="仿宋_GB2312" panose="02010609030101010101" charset="-122"/>
              </a:endParaRPr>
            </a:p>
            <a:p>
              <a:r>
                <a:rPr lang="zh-CN" altLang="en-US" sz="1600" b="1">
                  <a:latin typeface="仿宋_GB2312" panose="02010609030101010101" charset="-122"/>
                  <a:ea typeface="仿宋_GB2312" panose="02010609030101010101" charset="-122"/>
                  <a:cs typeface="仿宋_GB2312" panose="02010609030101010101" charset="-122"/>
                </a:rPr>
                <a:t>①通过分米数改写成用米作单位的小数，说明十分之几用一位小数表示。</a:t>
              </a:r>
              <a:endParaRPr lang="zh-CN" altLang="en-US" sz="1600" b="1">
                <a:latin typeface="仿宋_GB2312" panose="02010609030101010101" charset="-122"/>
                <a:ea typeface="仿宋_GB2312" panose="02010609030101010101" charset="-122"/>
                <a:cs typeface="仿宋_GB2312" panose="02010609030101010101" charset="-122"/>
              </a:endParaRPr>
            </a:p>
            <a:p>
              <a:r>
                <a:rPr lang="zh-CN" altLang="en-US" sz="1600" b="1">
                  <a:latin typeface="仿宋_GB2312" panose="02010609030101010101" charset="-122"/>
                  <a:ea typeface="仿宋_GB2312" panose="02010609030101010101" charset="-122"/>
                  <a:cs typeface="仿宋_GB2312" panose="02010609030101010101" charset="-122"/>
                </a:rPr>
                <a:t>②通过厘米数改写成用米作单位的小数，说明百分之几用两位小数表示。</a:t>
              </a:r>
              <a:endParaRPr lang="zh-CN" altLang="en-US" sz="1600" b="1">
                <a:latin typeface="仿宋_GB2312" panose="02010609030101010101" charset="-122"/>
                <a:ea typeface="仿宋_GB2312" panose="02010609030101010101" charset="-122"/>
                <a:cs typeface="仿宋_GB2312" panose="02010609030101010101"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ppt_y</p:attrName>
                                        </p:attrNameLst>
                                      </p:cBhvr>
                                      <p:tavLst>
                                        <p:tav tm="0">
                                          <p:val>
                                            <p:strVal val="#ppt_y+#ppt_h*1.125000"/>
                                          </p:val>
                                        </p:tav>
                                        <p:tav tm="100000">
                                          <p:val>
                                            <p:strVal val="#ppt_y"/>
                                          </p:val>
                                        </p:tav>
                                      </p:tavLst>
                                    </p:anim>
                                    <p:animEffect transition="in" filter="wipe(up)">
                                      <p:cBhvr>
                                        <p:cTn id="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8" name="组合 7"/>
          <p:cNvGrpSpPr/>
          <p:nvPr/>
        </p:nvGrpSpPr>
        <p:grpSpPr>
          <a:xfrm>
            <a:off x="4839970" y="156210"/>
            <a:ext cx="3956050" cy="569595"/>
            <a:chOff x="6696" y="442"/>
            <a:chExt cx="9632" cy="897"/>
          </a:xfrm>
        </p:grpSpPr>
        <p:pic>
          <p:nvPicPr>
            <p:cNvPr id="2" name="图片 1"/>
            <p:cNvPicPr>
              <a:picLocks noChangeAspect="1"/>
            </p:cNvPicPr>
            <p:nvPr/>
          </p:nvPicPr>
          <p:blipFill>
            <a:blip r:embed="rId3"/>
            <a:srcRect t="34108" b="33298"/>
            <a:stretch>
              <a:fillRect/>
            </a:stretch>
          </p:blipFill>
          <p:spPr>
            <a:xfrm>
              <a:off x="6696" y="442"/>
              <a:ext cx="9632" cy="897"/>
            </a:xfrm>
            <a:prstGeom prst="rect">
              <a:avLst/>
            </a:prstGeom>
            <a:noFill/>
            <a:ln w="9525">
              <a:noFill/>
            </a:ln>
          </p:spPr>
        </p:pic>
        <p:sp>
          <p:nvSpPr>
            <p:cNvPr id="3" name="矩形 2"/>
            <p:cNvSpPr/>
            <p:nvPr/>
          </p:nvSpPr>
          <p:spPr>
            <a:xfrm>
              <a:off x="7999" y="528"/>
              <a:ext cx="6453" cy="725"/>
            </a:xfrm>
            <a:prstGeom prst="rect">
              <a:avLst/>
            </a:prstGeom>
            <a:noFill/>
            <a:ln>
              <a:noFill/>
            </a:ln>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solidFill>
                  <a:effectLst>
                    <a:outerShdw blurRad="38100" dist="19050" dir="2700000" algn="tl" rotWithShape="0">
                      <a:schemeClr val="dk1">
                        <a:alpha val="40000"/>
                      </a:schemeClr>
                    </a:outerShdw>
                  </a:effectLst>
                </a:rPr>
                <a:t>例</a:t>
              </a:r>
              <a:r>
                <a:rPr lang="en-US" altLang="zh-CN" sz="2400" b="1">
                  <a:solidFill>
                    <a:schemeClr val="tx1"/>
                  </a:solidFill>
                  <a:effectLst>
                    <a:outerShdw blurRad="38100" dist="19050" dir="2700000" algn="tl" rotWithShape="0">
                      <a:schemeClr val="dk1">
                        <a:alpha val="40000"/>
                      </a:schemeClr>
                    </a:outerShdw>
                  </a:effectLst>
                </a:rPr>
                <a:t>1  </a:t>
              </a:r>
              <a:r>
                <a:rPr lang="zh-CN" altLang="en-US" sz="2400" b="1">
                  <a:solidFill>
                    <a:schemeClr val="tx1"/>
                  </a:solidFill>
                  <a:effectLst>
                    <a:outerShdw blurRad="38100" dist="19050" dir="2700000" algn="tl" rotWithShape="0">
                      <a:schemeClr val="dk1">
                        <a:alpha val="40000"/>
                      </a:schemeClr>
                    </a:outerShdw>
                  </a:effectLst>
                </a:rPr>
                <a:t>小数的意义</a:t>
              </a:r>
              <a:r>
                <a:rPr lang="en-US" altLang="zh-CN" sz="2400" b="1">
                  <a:solidFill>
                    <a:schemeClr val="tx1"/>
                  </a:solidFill>
                  <a:effectLst>
                    <a:outerShdw blurRad="38100" dist="19050" dir="2700000" algn="tl" rotWithShape="0">
                      <a:schemeClr val="dk1">
                        <a:alpha val="40000"/>
                      </a:schemeClr>
                    </a:outerShdw>
                  </a:effectLst>
                </a:rPr>
                <a:t> </a:t>
              </a:r>
              <a:endParaRPr lang="zh-CN" altLang="en-US" sz="2400" b="1">
                <a:solidFill>
                  <a:schemeClr val="tx1"/>
                </a:solidFill>
                <a:effectLst>
                  <a:outerShdw blurRad="38100" dist="19050" dir="2700000" algn="tl" rotWithShape="0">
                    <a:schemeClr val="dk1">
                      <a:alpha val="40000"/>
                    </a:schemeClr>
                  </a:outerShdw>
                </a:effectLst>
              </a:endParaRPr>
            </a:p>
          </p:txBody>
        </p:sp>
      </p:grpSp>
      <p:grpSp>
        <p:nvGrpSpPr>
          <p:cNvPr id="6" name="组合 5"/>
          <p:cNvGrpSpPr/>
          <p:nvPr userDrawn="1"/>
        </p:nvGrpSpPr>
        <p:grpSpPr>
          <a:xfrm>
            <a:off x="19050" y="0"/>
            <a:ext cx="12182475" cy="835660"/>
            <a:chOff x="0" y="-42"/>
            <a:chExt cx="19185" cy="1316"/>
          </a:xfrm>
        </p:grpSpPr>
        <p:grpSp>
          <p:nvGrpSpPr>
            <p:cNvPr id="7" name="组合 1"/>
            <p:cNvGrpSpPr/>
            <p:nvPr userDrawn="1"/>
          </p:nvGrpSpPr>
          <p:grpSpPr>
            <a:xfrm>
              <a:off x="533" y="-42"/>
              <a:ext cx="1417" cy="1307"/>
              <a:chOff x="2506532" y="465192"/>
              <a:chExt cx="675190" cy="622055"/>
            </a:xfrm>
          </p:grpSpPr>
          <p:sp>
            <p:nvSpPr>
              <p:cNvPr id="9" name="文本框 2"/>
              <p:cNvSpPr txBox="1">
                <a:spLocks noChangeArrowheads="1"/>
              </p:cNvSpPr>
              <p:nvPr/>
            </p:nvSpPr>
            <p:spPr bwMode="auto">
              <a:xfrm>
                <a:off x="2506532" y="465192"/>
                <a:ext cx="236653" cy="622055"/>
              </a:xfrm>
              <a:prstGeom prst="rect">
                <a:avLst/>
              </a:prstGeom>
              <a:noFill/>
              <a:ln w="9525">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800">
                    <a:solidFill>
                      <a:srgbClr val="7030A0"/>
                    </a:solidFill>
                    <a:latin typeface="Impact" panose="020b0806030902050204" pitchFamily="34" charset="0"/>
                  </a:rPr>
                  <a:t>4</a:t>
                </a:r>
                <a:endParaRPr lang="en-US" altLang="zh-CN" sz="4800">
                  <a:solidFill>
                    <a:srgbClr val="7030A0"/>
                  </a:solidFill>
                  <a:latin typeface="Impact" panose="020b0806030902050204" pitchFamily="34" charset="0"/>
                </a:endParaRPr>
              </a:p>
            </p:txBody>
          </p:sp>
          <p:cxnSp>
            <p:nvCxnSpPr>
              <p:cNvPr id="10" name="直接连接符 9"/>
              <p:cNvCxnSpPr/>
              <p:nvPr/>
            </p:nvCxnSpPr>
            <p:spPr>
              <a:xfrm flipH="1">
                <a:off x="2722573" y="599954"/>
                <a:ext cx="459149" cy="459075"/>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11" name="矩形 10"/>
            <p:cNvSpPr/>
            <p:nvPr userDrawn="1"/>
          </p:nvSpPr>
          <p:spPr>
            <a:xfrm>
              <a:off x="0" y="1202"/>
              <a:ext cx="19185" cy="72"/>
            </a:xfrm>
            <a:prstGeom prst="rect">
              <a:avLst/>
            </a:prstGeom>
            <a:gradFill>
              <a:gsLst>
                <a:gs pos="0">
                  <a:srgbClr val="7B32B2"/>
                </a:gs>
                <a:gs pos="100000">
                  <a:srgbClr val="401A5D"/>
                </a:gs>
              </a:gsLst>
              <a:lin ang="5400000" scaled="0"/>
            </a:gra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fontAlgn="auto">
                <a:spcBef>
                  <a:spcPct val="0"/>
                </a:spcBef>
                <a:spcAft>
                  <a:spcPct val="0"/>
                </a:spcAft>
                <a:defRPr/>
              </a:pPr>
              <a:endParaRPr lang="zh-CN" altLang="en-US"/>
            </a:p>
          </p:txBody>
        </p:sp>
      </p:grpSp>
      <p:grpSp>
        <p:nvGrpSpPr>
          <p:cNvPr id="12" name="组合 11"/>
          <p:cNvGrpSpPr/>
          <p:nvPr/>
        </p:nvGrpSpPr>
        <p:grpSpPr>
          <a:xfrm>
            <a:off x="1257300" y="147320"/>
            <a:ext cx="2817128" cy="600075"/>
            <a:chOff x="2872" y="2655"/>
            <a:chExt cx="3122" cy="945"/>
          </a:xfrm>
        </p:grpSpPr>
        <p:sp>
          <p:nvSpPr>
            <p:cNvPr id="72" name="圆角矩形 71"/>
            <p:cNvSpPr/>
            <p:nvPr/>
          </p:nvSpPr>
          <p:spPr>
            <a:xfrm>
              <a:off x="2872" y="2655"/>
              <a:ext cx="3122" cy="945"/>
            </a:xfrm>
            <a:prstGeom prst="roundRect">
              <a:avLst>
                <a:gd name="adj" fmla="val 50000"/>
              </a:avLst>
            </a:prstGeom>
            <a:solidFill>
              <a:srgbClr val="FFFFFF"/>
            </a:solidFill>
            <a:ln w="28575">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lnSpc>
                  <a:spcPct val="150000"/>
                </a:lnSpc>
              </a:pPr>
              <a:endParaRPr lang="zh-CN" altLang="zh-CN" sz="1800">
                <a:solidFill>
                  <a:schemeClr val="accent1"/>
                </a:solidFill>
                <a:latin typeface="幼圆" panose="02010509060101010101" charset="-122"/>
                <a:ea typeface="幼圆" panose="02010509060101010101" charset="-122"/>
              </a:endParaRPr>
            </a:p>
          </p:txBody>
        </p:sp>
        <p:sp>
          <p:nvSpPr>
            <p:cNvPr id="13" name="文本框 12"/>
            <p:cNvSpPr txBox="1"/>
            <p:nvPr/>
          </p:nvSpPr>
          <p:spPr>
            <a:xfrm>
              <a:off x="3111" y="2716"/>
              <a:ext cx="2726" cy="822"/>
            </a:xfrm>
            <a:prstGeom prst="rect">
              <a:avLst/>
            </a:prstGeom>
            <a:noFill/>
            <a:ln w="9525">
              <a:noFill/>
            </a:ln>
          </p:spPr>
          <p:txBody>
            <a:bodyPr wrap="square">
              <a:sp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800">
                  <a:solidFill>
                    <a:schemeClr val="tx1"/>
                  </a:solidFill>
                  <a:effectLst/>
                  <a:latin typeface="方正大黑简体" panose="02010601030101010101" charset="-122"/>
                  <a:ea typeface="方正大黑简体" panose="02010601030101010101" charset="-122"/>
                </a:rPr>
                <a:t>教材例题解析</a:t>
              </a:r>
              <a:endParaRPr lang="zh-CN" altLang="en-US" sz="2800">
                <a:solidFill>
                  <a:schemeClr val="tx1"/>
                </a:solidFill>
                <a:effectLst/>
                <a:latin typeface="方正大黑简体" panose="02010601030101010101" charset="-122"/>
                <a:ea typeface="方正大黑简体" panose="02010601030101010101" charset="-122"/>
              </a:endParaRPr>
            </a:p>
          </p:txBody>
        </p:sp>
      </p:grpSp>
      <p:sp>
        <p:nvSpPr>
          <p:cNvPr id="17" name="Freeform 119"/>
          <p:cNvSpPr>
            <a:spLocks noEditPoints="1"/>
          </p:cNvSpPr>
          <p:nvPr/>
        </p:nvSpPr>
        <p:spPr bwMode="auto">
          <a:xfrm>
            <a:off x="10927715" y="142875"/>
            <a:ext cx="969010" cy="604520"/>
          </a:xfrm>
          <a:custGeom>
            <a:cxnLst>
              <a:cxn ang="0">
                <a:pos x="2004" y="192"/>
              </a:cxn>
              <a:cxn ang="0">
                <a:pos x="2358" y="373"/>
              </a:cxn>
              <a:cxn ang="0">
                <a:pos x="2435" y="558"/>
              </a:cxn>
              <a:cxn ang="0">
                <a:pos x="2071" y="1086"/>
              </a:cxn>
              <a:cxn ang="0">
                <a:pos x="1680" y="1472"/>
              </a:cxn>
              <a:cxn ang="0">
                <a:pos x="1105" y="1322"/>
              </a:cxn>
              <a:cxn ang="0">
                <a:pos x="941" y="1315"/>
              </a:cxn>
              <a:cxn ang="0">
                <a:pos x="720" y="1014"/>
              </a:cxn>
              <a:cxn ang="0">
                <a:pos x="259" y="879"/>
              </a:cxn>
              <a:cxn ang="0">
                <a:pos x="73" y="724"/>
              </a:cxn>
              <a:cxn ang="0">
                <a:pos x="328" y="435"/>
              </a:cxn>
              <a:cxn ang="0">
                <a:pos x="799" y="0"/>
              </a:cxn>
              <a:cxn ang="0">
                <a:pos x="1498" y="83"/>
              </a:cxn>
              <a:cxn ang="0">
                <a:pos x="1475" y="106"/>
              </a:cxn>
              <a:cxn ang="0">
                <a:pos x="647" y="189"/>
              </a:cxn>
              <a:cxn ang="0">
                <a:pos x="563" y="644"/>
              </a:cxn>
              <a:cxn ang="0">
                <a:pos x="836" y="812"/>
              </a:cxn>
              <a:cxn ang="0">
                <a:pos x="2138" y="382"/>
              </a:cxn>
              <a:cxn ang="0">
                <a:pos x="1691" y="94"/>
              </a:cxn>
              <a:cxn ang="0">
                <a:pos x="1306" y="366"/>
              </a:cxn>
              <a:cxn ang="0">
                <a:pos x="916" y="826"/>
              </a:cxn>
              <a:cxn ang="0">
                <a:pos x="1645" y="1145"/>
              </a:cxn>
              <a:cxn ang="0">
                <a:pos x="2226" y="545"/>
              </a:cxn>
              <a:cxn ang="0">
                <a:pos x="1889" y="1103"/>
              </a:cxn>
              <a:cxn ang="0">
                <a:pos x="1750" y="1319"/>
              </a:cxn>
              <a:cxn ang="0">
                <a:pos x="2111" y="920"/>
              </a:cxn>
              <a:cxn ang="0">
                <a:pos x="2263" y="649"/>
              </a:cxn>
              <a:cxn ang="0">
                <a:pos x="2183" y="693"/>
              </a:cxn>
              <a:cxn ang="0">
                <a:pos x="2313" y="473"/>
              </a:cxn>
              <a:cxn ang="0">
                <a:pos x="1836" y="1058"/>
              </a:cxn>
              <a:cxn ang="0">
                <a:pos x="1750" y="1229"/>
              </a:cxn>
              <a:cxn ang="0">
                <a:pos x="2072" y="996"/>
              </a:cxn>
              <a:cxn ang="0">
                <a:pos x="1643" y="1377"/>
              </a:cxn>
              <a:cxn ang="0">
                <a:pos x="1142" y="1221"/>
              </a:cxn>
              <a:cxn ang="0">
                <a:pos x="1679" y="1445"/>
              </a:cxn>
              <a:cxn ang="0">
                <a:pos x="1857" y="1286"/>
              </a:cxn>
              <a:cxn ang="0">
                <a:pos x="2121" y="969"/>
              </a:cxn>
              <a:cxn ang="0">
                <a:pos x="2411" y="585"/>
              </a:cxn>
              <a:cxn ang="0">
                <a:pos x="197" y="731"/>
              </a:cxn>
              <a:cxn ang="0">
                <a:pos x="172" y="774"/>
              </a:cxn>
              <a:cxn ang="0">
                <a:pos x="647" y="837"/>
              </a:cxn>
              <a:cxn ang="0">
                <a:pos x="692" y="803"/>
              </a:cxn>
              <a:cxn ang="0">
                <a:pos x="672" y="773"/>
              </a:cxn>
              <a:cxn ang="0">
                <a:pos x="654" y="696"/>
              </a:cxn>
              <a:cxn ang="0">
                <a:pos x="242" y="699"/>
              </a:cxn>
              <a:cxn ang="0">
                <a:pos x="227" y="844"/>
              </a:cxn>
              <a:cxn ang="0">
                <a:pos x="477" y="861"/>
              </a:cxn>
              <a:cxn ang="0">
                <a:pos x="32" y="798"/>
              </a:cxn>
              <a:cxn ang="0">
                <a:pos x="708" y="882"/>
              </a:cxn>
              <a:cxn ang="0">
                <a:pos x="880" y="968"/>
              </a:cxn>
              <a:cxn ang="0">
                <a:pos x="985" y="862"/>
              </a:cxn>
              <a:cxn ang="0">
                <a:pos x="1021" y="919"/>
              </a:cxn>
              <a:cxn ang="0">
                <a:pos x="1228" y="1076"/>
              </a:cxn>
              <a:cxn ang="0">
                <a:pos x="1181" y="1164"/>
              </a:cxn>
              <a:cxn ang="0">
                <a:pos x="1623" y="1327"/>
              </a:cxn>
              <a:cxn ang="0">
                <a:pos x="1350" y="1186"/>
              </a:cxn>
              <a:cxn ang="0">
                <a:pos x="1563" y="1246"/>
              </a:cxn>
              <a:cxn ang="0">
                <a:pos x="1517" y="1154"/>
              </a:cxn>
              <a:cxn ang="0">
                <a:pos x="797" y="1008"/>
              </a:cxn>
              <a:cxn ang="0">
                <a:pos x="929" y="957"/>
              </a:cxn>
              <a:cxn ang="0">
                <a:pos x="1030" y="1191"/>
              </a:cxn>
              <a:cxn ang="0">
                <a:pos x="1171" y="1076"/>
              </a:cxn>
              <a:cxn ang="0">
                <a:pos x="923" y="1089"/>
              </a:cxn>
            </a:cxnLst>
            <a:rect l="0" t="0" r="r" b="b"/>
            <a:pathLst>
              <a:path w="2450" h="1473">
                <a:moveTo>
                  <a:pt x="1520" y="111"/>
                </a:moveTo>
                <a:lnTo>
                  <a:pt x="1520" y="111"/>
                </a:lnTo>
                <a:lnTo>
                  <a:pt x="1548" y="102"/>
                </a:lnTo>
                <a:lnTo>
                  <a:pt x="1577" y="93"/>
                </a:lnTo>
                <a:lnTo>
                  <a:pt x="1605" y="84"/>
                </a:lnTo>
                <a:lnTo>
                  <a:pt x="1633" y="75"/>
                </a:lnTo>
                <a:lnTo>
                  <a:pt x="1662" y="69"/>
                </a:lnTo>
                <a:lnTo>
                  <a:pt x="1677" y="67"/>
                </a:lnTo>
                <a:lnTo>
                  <a:pt x="1693" y="64"/>
                </a:lnTo>
                <a:lnTo>
                  <a:pt x="1708" y="63"/>
                </a:lnTo>
                <a:lnTo>
                  <a:pt x="1725" y="63"/>
                </a:lnTo>
                <a:lnTo>
                  <a:pt x="1742" y="64"/>
                </a:lnTo>
                <a:lnTo>
                  <a:pt x="1760" y="65"/>
                </a:lnTo>
                <a:lnTo>
                  <a:pt x="1760" y="65"/>
                </a:lnTo>
                <a:lnTo>
                  <a:pt x="1775" y="69"/>
                </a:lnTo>
                <a:lnTo>
                  <a:pt x="1790" y="72"/>
                </a:lnTo>
                <a:lnTo>
                  <a:pt x="1805" y="75"/>
                </a:lnTo>
                <a:lnTo>
                  <a:pt x="1820" y="80"/>
                </a:lnTo>
                <a:lnTo>
                  <a:pt x="1849" y="91"/>
                </a:lnTo>
                <a:lnTo>
                  <a:pt x="1878" y="105"/>
                </a:lnTo>
                <a:lnTo>
                  <a:pt x="1905" y="119"/>
                </a:lnTo>
                <a:lnTo>
                  <a:pt x="1932" y="135"/>
                </a:lnTo>
                <a:lnTo>
                  <a:pt x="1955" y="151"/>
                </a:lnTo>
                <a:lnTo>
                  <a:pt x="1978" y="167"/>
                </a:lnTo>
                <a:lnTo>
                  <a:pt x="1978" y="167"/>
                </a:lnTo>
                <a:lnTo>
                  <a:pt x="1991" y="179"/>
                </a:lnTo>
                <a:lnTo>
                  <a:pt x="2004" y="192"/>
                </a:lnTo>
                <a:lnTo>
                  <a:pt x="2015" y="207"/>
                </a:lnTo>
                <a:lnTo>
                  <a:pt x="2027" y="222"/>
                </a:lnTo>
                <a:lnTo>
                  <a:pt x="2048" y="253"/>
                </a:lnTo>
                <a:lnTo>
                  <a:pt x="2060" y="268"/>
                </a:lnTo>
                <a:lnTo>
                  <a:pt x="2072" y="283"/>
                </a:lnTo>
                <a:lnTo>
                  <a:pt x="2072" y="283"/>
                </a:lnTo>
                <a:lnTo>
                  <a:pt x="2084" y="296"/>
                </a:lnTo>
                <a:lnTo>
                  <a:pt x="2096" y="307"/>
                </a:lnTo>
                <a:lnTo>
                  <a:pt x="2108" y="318"/>
                </a:lnTo>
                <a:lnTo>
                  <a:pt x="2121" y="329"/>
                </a:lnTo>
                <a:lnTo>
                  <a:pt x="2135" y="338"/>
                </a:lnTo>
                <a:lnTo>
                  <a:pt x="2149" y="347"/>
                </a:lnTo>
                <a:lnTo>
                  <a:pt x="2164" y="356"/>
                </a:lnTo>
                <a:lnTo>
                  <a:pt x="2180" y="363"/>
                </a:lnTo>
                <a:lnTo>
                  <a:pt x="2197" y="368"/>
                </a:lnTo>
                <a:lnTo>
                  <a:pt x="2214" y="375"/>
                </a:lnTo>
                <a:lnTo>
                  <a:pt x="2233" y="379"/>
                </a:lnTo>
                <a:lnTo>
                  <a:pt x="2252" y="382"/>
                </a:lnTo>
                <a:lnTo>
                  <a:pt x="2272" y="386"/>
                </a:lnTo>
                <a:lnTo>
                  <a:pt x="2293" y="387"/>
                </a:lnTo>
                <a:lnTo>
                  <a:pt x="2315" y="388"/>
                </a:lnTo>
                <a:lnTo>
                  <a:pt x="2339" y="388"/>
                </a:lnTo>
                <a:lnTo>
                  <a:pt x="2339" y="388"/>
                </a:lnTo>
                <a:lnTo>
                  <a:pt x="2343" y="386"/>
                </a:lnTo>
                <a:lnTo>
                  <a:pt x="2347" y="383"/>
                </a:lnTo>
                <a:lnTo>
                  <a:pt x="2355" y="376"/>
                </a:lnTo>
                <a:lnTo>
                  <a:pt x="2358" y="373"/>
                </a:lnTo>
                <a:lnTo>
                  <a:pt x="2363" y="371"/>
                </a:lnTo>
                <a:lnTo>
                  <a:pt x="2369" y="370"/>
                </a:lnTo>
                <a:lnTo>
                  <a:pt x="2376" y="371"/>
                </a:lnTo>
                <a:lnTo>
                  <a:pt x="2376" y="371"/>
                </a:lnTo>
                <a:lnTo>
                  <a:pt x="2376" y="388"/>
                </a:lnTo>
                <a:lnTo>
                  <a:pt x="2373" y="404"/>
                </a:lnTo>
                <a:lnTo>
                  <a:pt x="2370" y="420"/>
                </a:lnTo>
                <a:lnTo>
                  <a:pt x="2365" y="436"/>
                </a:lnTo>
                <a:lnTo>
                  <a:pt x="2357" y="467"/>
                </a:lnTo>
                <a:lnTo>
                  <a:pt x="2353" y="483"/>
                </a:lnTo>
                <a:lnTo>
                  <a:pt x="2348" y="500"/>
                </a:lnTo>
                <a:lnTo>
                  <a:pt x="2348" y="500"/>
                </a:lnTo>
                <a:lnTo>
                  <a:pt x="2355" y="500"/>
                </a:lnTo>
                <a:lnTo>
                  <a:pt x="2359" y="502"/>
                </a:lnTo>
                <a:lnTo>
                  <a:pt x="2361" y="506"/>
                </a:lnTo>
                <a:lnTo>
                  <a:pt x="2363" y="510"/>
                </a:lnTo>
                <a:lnTo>
                  <a:pt x="2368" y="520"/>
                </a:lnTo>
                <a:lnTo>
                  <a:pt x="2372" y="527"/>
                </a:lnTo>
                <a:lnTo>
                  <a:pt x="2376" y="531"/>
                </a:lnTo>
                <a:lnTo>
                  <a:pt x="2376" y="531"/>
                </a:lnTo>
                <a:lnTo>
                  <a:pt x="2383" y="534"/>
                </a:lnTo>
                <a:lnTo>
                  <a:pt x="2388" y="538"/>
                </a:lnTo>
                <a:lnTo>
                  <a:pt x="2401" y="543"/>
                </a:lnTo>
                <a:lnTo>
                  <a:pt x="2413" y="547"/>
                </a:lnTo>
                <a:lnTo>
                  <a:pt x="2424" y="552"/>
                </a:lnTo>
                <a:lnTo>
                  <a:pt x="2430" y="555"/>
                </a:lnTo>
                <a:lnTo>
                  <a:pt x="2435" y="558"/>
                </a:lnTo>
                <a:lnTo>
                  <a:pt x="2439" y="561"/>
                </a:lnTo>
                <a:lnTo>
                  <a:pt x="2443" y="567"/>
                </a:lnTo>
                <a:lnTo>
                  <a:pt x="2446" y="572"/>
                </a:lnTo>
                <a:lnTo>
                  <a:pt x="2448" y="578"/>
                </a:lnTo>
                <a:lnTo>
                  <a:pt x="2450" y="586"/>
                </a:lnTo>
                <a:lnTo>
                  <a:pt x="2450" y="594"/>
                </a:lnTo>
                <a:lnTo>
                  <a:pt x="2450" y="594"/>
                </a:lnTo>
                <a:lnTo>
                  <a:pt x="2450" y="600"/>
                </a:lnTo>
                <a:lnTo>
                  <a:pt x="2448" y="605"/>
                </a:lnTo>
                <a:lnTo>
                  <a:pt x="2444" y="618"/>
                </a:lnTo>
                <a:lnTo>
                  <a:pt x="2436" y="632"/>
                </a:lnTo>
                <a:lnTo>
                  <a:pt x="2426" y="646"/>
                </a:lnTo>
                <a:lnTo>
                  <a:pt x="2407" y="674"/>
                </a:lnTo>
                <a:lnTo>
                  <a:pt x="2391" y="696"/>
                </a:lnTo>
                <a:lnTo>
                  <a:pt x="2391" y="696"/>
                </a:lnTo>
                <a:lnTo>
                  <a:pt x="2359" y="739"/>
                </a:lnTo>
                <a:lnTo>
                  <a:pt x="2327" y="779"/>
                </a:lnTo>
                <a:lnTo>
                  <a:pt x="2262" y="860"/>
                </a:lnTo>
                <a:lnTo>
                  <a:pt x="2262" y="860"/>
                </a:lnTo>
                <a:lnTo>
                  <a:pt x="2241" y="885"/>
                </a:lnTo>
                <a:lnTo>
                  <a:pt x="2221" y="909"/>
                </a:lnTo>
                <a:lnTo>
                  <a:pt x="2179" y="955"/>
                </a:lnTo>
                <a:lnTo>
                  <a:pt x="2137" y="1002"/>
                </a:lnTo>
                <a:lnTo>
                  <a:pt x="2117" y="1027"/>
                </a:lnTo>
                <a:lnTo>
                  <a:pt x="2097" y="1053"/>
                </a:lnTo>
                <a:lnTo>
                  <a:pt x="2097" y="1053"/>
                </a:lnTo>
                <a:lnTo>
                  <a:pt x="2071" y="1086"/>
                </a:lnTo>
                <a:lnTo>
                  <a:pt x="2043" y="1119"/>
                </a:lnTo>
                <a:lnTo>
                  <a:pt x="1986" y="1183"/>
                </a:lnTo>
                <a:lnTo>
                  <a:pt x="1957" y="1215"/>
                </a:lnTo>
                <a:lnTo>
                  <a:pt x="1931" y="1248"/>
                </a:lnTo>
                <a:lnTo>
                  <a:pt x="1904" y="1281"/>
                </a:lnTo>
                <a:lnTo>
                  <a:pt x="1879" y="1315"/>
                </a:lnTo>
                <a:lnTo>
                  <a:pt x="1879" y="1315"/>
                </a:lnTo>
                <a:lnTo>
                  <a:pt x="1873" y="1318"/>
                </a:lnTo>
                <a:lnTo>
                  <a:pt x="1866" y="1322"/>
                </a:lnTo>
                <a:lnTo>
                  <a:pt x="1855" y="1331"/>
                </a:lnTo>
                <a:lnTo>
                  <a:pt x="1844" y="1342"/>
                </a:lnTo>
                <a:lnTo>
                  <a:pt x="1832" y="1355"/>
                </a:lnTo>
                <a:lnTo>
                  <a:pt x="1823" y="1367"/>
                </a:lnTo>
                <a:lnTo>
                  <a:pt x="1812" y="1381"/>
                </a:lnTo>
                <a:lnTo>
                  <a:pt x="1792" y="1410"/>
                </a:lnTo>
                <a:lnTo>
                  <a:pt x="1781" y="1424"/>
                </a:lnTo>
                <a:lnTo>
                  <a:pt x="1769" y="1437"/>
                </a:lnTo>
                <a:lnTo>
                  <a:pt x="1757" y="1448"/>
                </a:lnTo>
                <a:lnTo>
                  <a:pt x="1744" y="1457"/>
                </a:lnTo>
                <a:lnTo>
                  <a:pt x="1738" y="1462"/>
                </a:lnTo>
                <a:lnTo>
                  <a:pt x="1730" y="1466"/>
                </a:lnTo>
                <a:lnTo>
                  <a:pt x="1723" y="1469"/>
                </a:lnTo>
                <a:lnTo>
                  <a:pt x="1715" y="1471"/>
                </a:lnTo>
                <a:lnTo>
                  <a:pt x="1707" y="1472"/>
                </a:lnTo>
                <a:lnTo>
                  <a:pt x="1698" y="1473"/>
                </a:lnTo>
                <a:lnTo>
                  <a:pt x="1690" y="1473"/>
                </a:lnTo>
                <a:lnTo>
                  <a:pt x="1680" y="1472"/>
                </a:lnTo>
                <a:lnTo>
                  <a:pt x="1680" y="1472"/>
                </a:lnTo>
                <a:lnTo>
                  <a:pt x="1666" y="1470"/>
                </a:lnTo>
                <a:lnTo>
                  <a:pt x="1650" y="1465"/>
                </a:lnTo>
                <a:lnTo>
                  <a:pt x="1621" y="1455"/>
                </a:lnTo>
                <a:lnTo>
                  <a:pt x="1621" y="1455"/>
                </a:lnTo>
                <a:lnTo>
                  <a:pt x="1560" y="1434"/>
                </a:lnTo>
                <a:lnTo>
                  <a:pt x="1498" y="1409"/>
                </a:lnTo>
                <a:lnTo>
                  <a:pt x="1435" y="1382"/>
                </a:lnTo>
                <a:lnTo>
                  <a:pt x="1371" y="1355"/>
                </a:lnTo>
                <a:lnTo>
                  <a:pt x="1247" y="1300"/>
                </a:lnTo>
                <a:lnTo>
                  <a:pt x="1189" y="1274"/>
                </a:lnTo>
                <a:lnTo>
                  <a:pt x="1134" y="1252"/>
                </a:lnTo>
                <a:lnTo>
                  <a:pt x="1134" y="1252"/>
                </a:lnTo>
                <a:lnTo>
                  <a:pt x="1132" y="1261"/>
                </a:lnTo>
                <a:lnTo>
                  <a:pt x="1131" y="1271"/>
                </a:lnTo>
                <a:lnTo>
                  <a:pt x="1131" y="1282"/>
                </a:lnTo>
                <a:lnTo>
                  <a:pt x="1132" y="1292"/>
                </a:lnTo>
                <a:lnTo>
                  <a:pt x="1133" y="1315"/>
                </a:lnTo>
                <a:lnTo>
                  <a:pt x="1132" y="1326"/>
                </a:lnTo>
                <a:lnTo>
                  <a:pt x="1131" y="1336"/>
                </a:lnTo>
                <a:lnTo>
                  <a:pt x="1131" y="1336"/>
                </a:lnTo>
                <a:lnTo>
                  <a:pt x="1123" y="1337"/>
                </a:lnTo>
                <a:lnTo>
                  <a:pt x="1120" y="1337"/>
                </a:lnTo>
                <a:lnTo>
                  <a:pt x="1117" y="1336"/>
                </a:lnTo>
                <a:lnTo>
                  <a:pt x="1113" y="1333"/>
                </a:lnTo>
                <a:lnTo>
                  <a:pt x="1108" y="1329"/>
                </a:lnTo>
                <a:lnTo>
                  <a:pt x="1105" y="1322"/>
                </a:lnTo>
                <a:lnTo>
                  <a:pt x="1102" y="1315"/>
                </a:lnTo>
                <a:lnTo>
                  <a:pt x="1096" y="1301"/>
                </a:lnTo>
                <a:lnTo>
                  <a:pt x="1096" y="1301"/>
                </a:lnTo>
                <a:lnTo>
                  <a:pt x="1090" y="1290"/>
                </a:lnTo>
                <a:lnTo>
                  <a:pt x="1084" y="1281"/>
                </a:lnTo>
                <a:lnTo>
                  <a:pt x="1069" y="1259"/>
                </a:lnTo>
                <a:lnTo>
                  <a:pt x="1054" y="1240"/>
                </a:lnTo>
                <a:lnTo>
                  <a:pt x="1047" y="1230"/>
                </a:lnTo>
                <a:lnTo>
                  <a:pt x="1043" y="1221"/>
                </a:lnTo>
                <a:lnTo>
                  <a:pt x="1043" y="1221"/>
                </a:lnTo>
                <a:lnTo>
                  <a:pt x="1035" y="1226"/>
                </a:lnTo>
                <a:lnTo>
                  <a:pt x="1026" y="1233"/>
                </a:lnTo>
                <a:lnTo>
                  <a:pt x="1020" y="1240"/>
                </a:lnTo>
                <a:lnTo>
                  <a:pt x="1013" y="1249"/>
                </a:lnTo>
                <a:lnTo>
                  <a:pt x="1007" y="1256"/>
                </a:lnTo>
                <a:lnTo>
                  <a:pt x="1000" y="1264"/>
                </a:lnTo>
                <a:lnTo>
                  <a:pt x="993" y="1271"/>
                </a:lnTo>
                <a:lnTo>
                  <a:pt x="984" y="1276"/>
                </a:lnTo>
                <a:lnTo>
                  <a:pt x="984" y="1276"/>
                </a:lnTo>
                <a:lnTo>
                  <a:pt x="983" y="1284"/>
                </a:lnTo>
                <a:lnTo>
                  <a:pt x="982" y="1291"/>
                </a:lnTo>
                <a:lnTo>
                  <a:pt x="979" y="1299"/>
                </a:lnTo>
                <a:lnTo>
                  <a:pt x="976" y="1305"/>
                </a:lnTo>
                <a:lnTo>
                  <a:pt x="970" y="1310"/>
                </a:lnTo>
                <a:lnTo>
                  <a:pt x="963" y="1314"/>
                </a:lnTo>
                <a:lnTo>
                  <a:pt x="953" y="1315"/>
                </a:lnTo>
                <a:lnTo>
                  <a:pt x="941" y="1315"/>
                </a:lnTo>
                <a:lnTo>
                  <a:pt x="941" y="1315"/>
                </a:lnTo>
                <a:lnTo>
                  <a:pt x="939" y="1279"/>
                </a:lnTo>
                <a:lnTo>
                  <a:pt x="938" y="1258"/>
                </a:lnTo>
                <a:lnTo>
                  <a:pt x="938" y="1237"/>
                </a:lnTo>
                <a:lnTo>
                  <a:pt x="940" y="1215"/>
                </a:lnTo>
                <a:lnTo>
                  <a:pt x="942" y="1194"/>
                </a:lnTo>
                <a:lnTo>
                  <a:pt x="948" y="1173"/>
                </a:lnTo>
                <a:lnTo>
                  <a:pt x="952" y="1162"/>
                </a:lnTo>
                <a:lnTo>
                  <a:pt x="956" y="1151"/>
                </a:lnTo>
                <a:lnTo>
                  <a:pt x="956" y="1151"/>
                </a:lnTo>
                <a:lnTo>
                  <a:pt x="940" y="1135"/>
                </a:lnTo>
                <a:lnTo>
                  <a:pt x="923" y="1120"/>
                </a:lnTo>
                <a:lnTo>
                  <a:pt x="888" y="1092"/>
                </a:lnTo>
                <a:lnTo>
                  <a:pt x="871" y="1078"/>
                </a:lnTo>
                <a:lnTo>
                  <a:pt x="854" y="1064"/>
                </a:lnTo>
                <a:lnTo>
                  <a:pt x="838" y="1048"/>
                </a:lnTo>
                <a:lnTo>
                  <a:pt x="823" y="1032"/>
                </a:lnTo>
                <a:lnTo>
                  <a:pt x="823" y="1032"/>
                </a:lnTo>
                <a:lnTo>
                  <a:pt x="809" y="1034"/>
                </a:lnTo>
                <a:lnTo>
                  <a:pt x="796" y="1036"/>
                </a:lnTo>
                <a:lnTo>
                  <a:pt x="783" y="1036"/>
                </a:lnTo>
                <a:lnTo>
                  <a:pt x="771" y="1034"/>
                </a:lnTo>
                <a:lnTo>
                  <a:pt x="759" y="1032"/>
                </a:lnTo>
                <a:lnTo>
                  <a:pt x="749" y="1028"/>
                </a:lnTo>
                <a:lnTo>
                  <a:pt x="738" y="1025"/>
                </a:lnTo>
                <a:lnTo>
                  <a:pt x="728" y="1019"/>
                </a:lnTo>
                <a:lnTo>
                  <a:pt x="720" y="1014"/>
                </a:lnTo>
                <a:lnTo>
                  <a:pt x="710" y="1007"/>
                </a:lnTo>
                <a:lnTo>
                  <a:pt x="703" y="1000"/>
                </a:lnTo>
                <a:lnTo>
                  <a:pt x="694" y="993"/>
                </a:lnTo>
                <a:lnTo>
                  <a:pt x="688" y="984"/>
                </a:lnTo>
                <a:lnTo>
                  <a:pt x="681" y="976"/>
                </a:lnTo>
                <a:lnTo>
                  <a:pt x="669" y="958"/>
                </a:lnTo>
                <a:lnTo>
                  <a:pt x="669" y="958"/>
                </a:lnTo>
                <a:lnTo>
                  <a:pt x="635" y="952"/>
                </a:lnTo>
                <a:lnTo>
                  <a:pt x="601" y="946"/>
                </a:lnTo>
                <a:lnTo>
                  <a:pt x="530" y="936"/>
                </a:lnTo>
                <a:lnTo>
                  <a:pt x="495" y="931"/>
                </a:lnTo>
                <a:lnTo>
                  <a:pt x="461" y="925"/>
                </a:lnTo>
                <a:lnTo>
                  <a:pt x="426" y="918"/>
                </a:lnTo>
                <a:lnTo>
                  <a:pt x="392" y="909"/>
                </a:lnTo>
                <a:lnTo>
                  <a:pt x="392" y="909"/>
                </a:lnTo>
                <a:lnTo>
                  <a:pt x="374" y="903"/>
                </a:lnTo>
                <a:lnTo>
                  <a:pt x="357" y="895"/>
                </a:lnTo>
                <a:lnTo>
                  <a:pt x="341" y="889"/>
                </a:lnTo>
                <a:lnTo>
                  <a:pt x="331" y="887"/>
                </a:lnTo>
                <a:lnTo>
                  <a:pt x="323" y="885"/>
                </a:lnTo>
                <a:lnTo>
                  <a:pt x="323" y="885"/>
                </a:lnTo>
                <a:lnTo>
                  <a:pt x="313" y="885"/>
                </a:lnTo>
                <a:lnTo>
                  <a:pt x="303" y="885"/>
                </a:lnTo>
                <a:lnTo>
                  <a:pt x="294" y="886"/>
                </a:lnTo>
                <a:lnTo>
                  <a:pt x="284" y="885"/>
                </a:lnTo>
                <a:lnTo>
                  <a:pt x="284" y="885"/>
                </a:lnTo>
                <a:lnTo>
                  <a:pt x="259" y="879"/>
                </a:lnTo>
                <a:lnTo>
                  <a:pt x="235" y="873"/>
                </a:lnTo>
                <a:lnTo>
                  <a:pt x="188" y="859"/>
                </a:lnTo>
                <a:lnTo>
                  <a:pt x="164" y="852"/>
                </a:lnTo>
                <a:lnTo>
                  <a:pt x="140" y="848"/>
                </a:lnTo>
                <a:lnTo>
                  <a:pt x="128" y="846"/>
                </a:lnTo>
                <a:lnTo>
                  <a:pt x="116" y="846"/>
                </a:lnTo>
                <a:lnTo>
                  <a:pt x="104" y="846"/>
                </a:lnTo>
                <a:lnTo>
                  <a:pt x="91" y="846"/>
                </a:lnTo>
                <a:lnTo>
                  <a:pt x="91" y="846"/>
                </a:lnTo>
                <a:lnTo>
                  <a:pt x="84" y="842"/>
                </a:lnTo>
                <a:lnTo>
                  <a:pt x="75" y="838"/>
                </a:lnTo>
                <a:lnTo>
                  <a:pt x="57" y="833"/>
                </a:lnTo>
                <a:lnTo>
                  <a:pt x="38" y="829"/>
                </a:lnTo>
                <a:lnTo>
                  <a:pt x="18" y="826"/>
                </a:lnTo>
                <a:lnTo>
                  <a:pt x="18" y="826"/>
                </a:lnTo>
                <a:lnTo>
                  <a:pt x="14" y="821"/>
                </a:lnTo>
                <a:lnTo>
                  <a:pt x="12" y="817"/>
                </a:lnTo>
                <a:lnTo>
                  <a:pt x="9" y="810"/>
                </a:lnTo>
                <a:lnTo>
                  <a:pt x="6" y="801"/>
                </a:lnTo>
                <a:lnTo>
                  <a:pt x="0" y="790"/>
                </a:lnTo>
                <a:lnTo>
                  <a:pt x="0" y="790"/>
                </a:lnTo>
                <a:lnTo>
                  <a:pt x="9" y="775"/>
                </a:lnTo>
                <a:lnTo>
                  <a:pt x="20" y="762"/>
                </a:lnTo>
                <a:lnTo>
                  <a:pt x="30" y="751"/>
                </a:lnTo>
                <a:lnTo>
                  <a:pt x="43" y="741"/>
                </a:lnTo>
                <a:lnTo>
                  <a:pt x="58" y="731"/>
                </a:lnTo>
                <a:lnTo>
                  <a:pt x="73" y="724"/>
                </a:lnTo>
                <a:lnTo>
                  <a:pt x="89" y="716"/>
                </a:lnTo>
                <a:lnTo>
                  <a:pt x="105" y="710"/>
                </a:lnTo>
                <a:lnTo>
                  <a:pt x="105" y="710"/>
                </a:lnTo>
                <a:lnTo>
                  <a:pt x="104" y="685"/>
                </a:lnTo>
                <a:lnTo>
                  <a:pt x="103" y="674"/>
                </a:lnTo>
                <a:lnTo>
                  <a:pt x="101" y="663"/>
                </a:lnTo>
                <a:lnTo>
                  <a:pt x="98" y="653"/>
                </a:lnTo>
                <a:lnTo>
                  <a:pt x="93" y="643"/>
                </a:lnTo>
                <a:lnTo>
                  <a:pt x="87" y="633"/>
                </a:lnTo>
                <a:lnTo>
                  <a:pt x="77" y="622"/>
                </a:lnTo>
                <a:lnTo>
                  <a:pt x="77" y="622"/>
                </a:lnTo>
                <a:lnTo>
                  <a:pt x="84" y="613"/>
                </a:lnTo>
                <a:lnTo>
                  <a:pt x="90" y="604"/>
                </a:lnTo>
                <a:lnTo>
                  <a:pt x="98" y="595"/>
                </a:lnTo>
                <a:lnTo>
                  <a:pt x="105" y="588"/>
                </a:lnTo>
                <a:lnTo>
                  <a:pt x="121" y="574"/>
                </a:lnTo>
                <a:lnTo>
                  <a:pt x="139" y="561"/>
                </a:lnTo>
                <a:lnTo>
                  <a:pt x="158" y="550"/>
                </a:lnTo>
                <a:lnTo>
                  <a:pt x="177" y="539"/>
                </a:lnTo>
                <a:lnTo>
                  <a:pt x="195" y="528"/>
                </a:lnTo>
                <a:lnTo>
                  <a:pt x="214" y="517"/>
                </a:lnTo>
                <a:lnTo>
                  <a:pt x="214" y="517"/>
                </a:lnTo>
                <a:lnTo>
                  <a:pt x="240" y="500"/>
                </a:lnTo>
                <a:lnTo>
                  <a:pt x="266" y="482"/>
                </a:lnTo>
                <a:lnTo>
                  <a:pt x="315" y="443"/>
                </a:lnTo>
                <a:lnTo>
                  <a:pt x="315" y="443"/>
                </a:lnTo>
                <a:lnTo>
                  <a:pt x="328" y="435"/>
                </a:lnTo>
                <a:lnTo>
                  <a:pt x="339" y="425"/>
                </a:lnTo>
                <a:lnTo>
                  <a:pt x="361" y="404"/>
                </a:lnTo>
                <a:lnTo>
                  <a:pt x="384" y="383"/>
                </a:lnTo>
                <a:lnTo>
                  <a:pt x="394" y="373"/>
                </a:lnTo>
                <a:lnTo>
                  <a:pt x="406" y="363"/>
                </a:lnTo>
                <a:lnTo>
                  <a:pt x="406" y="363"/>
                </a:lnTo>
                <a:lnTo>
                  <a:pt x="422" y="353"/>
                </a:lnTo>
                <a:lnTo>
                  <a:pt x="438" y="344"/>
                </a:lnTo>
                <a:lnTo>
                  <a:pt x="454" y="335"/>
                </a:lnTo>
                <a:lnTo>
                  <a:pt x="469" y="325"/>
                </a:lnTo>
                <a:lnTo>
                  <a:pt x="469" y="325"/>
                </a:lnTo>
                <a:lnTo>
                  <a:pt x="480" y="316"/>
                </a:lnTo>
                <a:lnTo>
                  <a:pt x="490" y="307"/>
                </a:lnTo>
                <a:lnTo>
                  <a:pt x="510" y="288"/>
                </a:lnTo>
                <a:lnTo>
                  <a:pt x="530" y="268"/>
                </a:lnTo>
                <a:lnTo>
                  <a:pt x="550" y="247"/>
                </a:lnTo>
                <a:lnTo>
                  <a:pt x="550" y="247"/>
                </a:lnTo>
                <a:lnTo>
                  <a:pt x="609" y="191"/>
                </a:lnTo>
                <a:lnTo>
                  <a:pt x="639" y="161"/>
                </a:lnTo>
                <a:lnTo>
                  <a:pt x="668" y="131"/>
                </a:lnTo>
                <a:lnTo>
                  <a:pt x="697" y="100"/>
                </a:lnTo>
                <a:lnTo>
                  <a:pt x="725" y="69"/>
                </a:lnTo>
                <a:lnTo>
                  <a:pt x="752" y="37"/>
                </a:lnTo>
                <a:lnTo>
                  <a:pt x="778" y="3"/>
                </a:lnTo>
                <a:lnTo>
                  <a:pt x="778" y="3"/>
                </a:lnTo>
                <a:lnTo>
                  <a:pt x="788" y="0"/>
                </a:lnTo>
                <a:lnTo>
                  <a:pt x="799" y="0"/>
                </a:lnTo>
                <a:lnTo>
                  <a:pt x="810" y="0"/>
                </a:lnTo>
                <a:lnTo>
                  <a:pt x="820" y="2"/>
                </a:lnTo>
                <a:lnTo>
                  <a:pt x="842" y="7"/>
                </a:lnTo>
                <a:lnTo>
                  <a:pt x="851" y="9"/>
                </a:lnTo>
                <a:lnTo>
                  <a:pt x="861" y="10"/>
                </a:lnTo>
                <a:lnTo>
                  <a:pt x="861" y="10"/>
                </a:lnTo>
                <a:lnTo>
                  <a:pt x="899" y="13"/>
                </a:lnTo>
                <a:lnTo>
                  <a:pt x="937" y="14"/>
                </a:lnTo>
                <a:lnTo>
                  <a:pt x="976" y="14"/>
                </a:lnTo>
                <a:lnTo>
                  <a:pt x="1014" y="13"/>
                </a:lnTo>
                <a:lnTo>
                  <a:pt x="1092" y="10"/>
                </a:lnTo>
                <a:lnTo>
                  <a:pt x="1169" y="7"/>
                </a:lnTo>
                <a:lnTo>
                  <a:pt x="1208" y="5"/>
                </a:lnTo>
                <a:lnTo>
                  <a:pt x="1245" y="7"/>
                </a:lnTo>
                <a:lnTo>
                  <a:pt x="1283" y="8"/>
                </a:lnTo>
                <a:lnTo>
                  <a:pt x="1319" y="11"/>
                </a:lnTo>
                <a:lnTo>
                  <a:pt x="1354" y="16"/>
                </a:lnTo>
                <a:lnTo>
                  <a:pt x="1388" y="23"/>
                </a:lnTo>
                <a:lnTo>
                  <a:pt x="1405" y="28"/>
                </a:lnTo>
                <a:lnTo>
                  <a:pt x="1421" y="32"/>
                </a:lnTo>
                <a:lnTo>
                  <a:pt x="1437" y="39"/>
                </a:lnTo>
                <a:lnTo>
                  <a:pt x="1453" y="45"/>
                </a:lnTo>
                <a:lnTo>
                  <a:pt x="1453" y="45"/>
                </a:lnTo>
                <a:lnTo>
                  <a:pt x="1461" y="54"/>
                </a:lnTo>
                <a:lnTo>
                  <a:pt x="1469" y="61"/>
                </a:lnTo>
                <a:lnTo>
                  <a:pt x="1489" y="75"/>
                </a:lnTo>
                <a:lnTo>
                  <a:pt x="1498" y="83"/>
                </a:lnTo>
                <a:lnTo>
                  <a:pt x="1507" y="91"/>
                </a:lnTo>
                <a:lnTo>
                  <a:pt x="1514" y="101"/>
                </a:lnTo>
                <a:lnTo>
                  <a:pt x="1516" y="106"/>
                </a:lnTo>
                <a:lnTo>
                  <a:pt x="1520" y="111"/>
                </a:lnTo>
                <a:lnTo>
                  <a:pt x="1520" y="111"/>
                </a:lnTo>
                <a:close/>
                <a:moveTo>
                  <a:pt x="1358" y="283"/>
                </a:moveTo>
                <a:lnTo>
                  <a:pt x="1358" y="283"/>
                </a:lnTo>
                <a:lnTo>
                  <a:pt x="1364" y="277"/>
                </a:lnTo>
                <a:lnTo>
                  <a:pt x="1369" y="271"/>
                </a:lnTo>
                <a:lnTo>
                  <a:pt x="1379" y="257"/>
                </a:lnTo>
                <a:lnTo>
                  <a:pt x="1389" y="243"/>
                </a:lnTo>
                <a:lnTo>
                  <a:pt x="1401" y="230"/>
                </a:lnTo>
                <a:lnTo>
                  <a:pt x="1401" y="230"/>
                </a:lnTo>
                <a:lnTo>
                  <a:pt x="1410" y="221"/>
                </a:lnTo>
                <a:lnTo>
                  <a:pt x="1424" y="210"/>
                </a:lnTo>
                <a:lnTo>
                  <a:pt x="1439" y="197"/>
                </a:lnTo>
                <a:lnTo>
                  <a:pt x="1454" y="183"/>
                </a:lnTo>
                <a:lnTo>
                  <a:pt x="1469" y="169"/>
                </a:lnTo>
                <a:lnTo>
                  <a:pt x="1481" y="155"/>
                </a:lnTo>
                <a:lnTo>
                  <a:pt x="1485" y="148"/>
                </a:lnTo>
                <a:lnTo>
                  <a:pt x="1489" y="141"/>
                </a:lnTo>
                <a:lnTo>
                  <a:pt x="1491" y="135"/>
                </a:lnTo>
                <a:lnTo>
                  <a:pt x="1492" y="129"/>
                </a:lnTo>
                <a:lnTo>
                  <a:pt x="1492" y="129"/>
                </a:lnTo>
                <a:lnTo>
                  <a:pt x="1490" y="124"/>
                </a:lnTo>
                <a:lnTo>
                  <a:pt x="1486" y="119"/>
                </a:lnTo>
                <a:lnTo>
                  <a:pt x="1475" y="106"/>
                </a:lnTo>
                <a:lnTo>
                  <a:pt x="1462" y="93"/>
                </a:lnTo>
                <a:lnTo>
                  <a:pt x="1449" y="84"/>
                </a:lnTo>
                <a:lnTo>
                  <a:pt x="1449" y="84"/>
                </a:lnTo>
                <a:lnTo>
                  <a:pt x="1436" y="75"/>
                </a:lnTo>
                <a:lnTo>
                  <a:pt x="1420" y="68"/>
                </a:lnTo>
                <a:lnTo>
                  <a:pt x="1403" y="61"/>
                </a:lnTo>
                <a:lnTo>
                  <a:pt x="1386" y="55"/>
                </a:lnTo>
                <a:lnTo>
                  <a:pt x="1370" y="50"/>
                </a:lnTo>
                <a:lnTo>
                  <a:pt x="1354" y="46"/>
                </a:lnTo>
                <a:lnTo>
                  <a:pt x="1339" y="43"/>
                </a:lnTo>
                <a:lnTo>
                  <a:pt x="1327" y="42"/>
                </a:lnTo>
                <a:lnTo>
                  <a:pt x="1327" y="42"/>
                </a:lnTo>
                <a:lnTo>
                  <a:pt x="1299" y="39"/>
                </a:lnTo>
                <a:lnTo>
                  <a:pt x="1270" y="37"/>
                </a:lnTo>
                <a:lnTo>
                  <a:pt x="1207" y="35"/>
                </a:lnTo>
                <a:lnTo>
                  <a:pt x="1139" y="34"/>
                </a:lnTo>
                <a:lnTo>
                  <a:pt x="1070" y="35"/>
                </a:lnTo>
                <a:lnTo>
                  <a:pt x="998" y="35"/>
                </a:lnTo>
                <a:lnTo>
                  <a:pt x="929" y="35"/>
                </a:lnTo>
                <a:lnTo>
                  <a:pt x="861" y="32"/>
                </a:lnTo>
                <a:lnTo>
                  <a:pt x="829" y="30"/>
                </a:lnTo>
                <a:lnTo>
                  <a:pt x="798" y="27"/>
                </a:lnTo>
                <a:lnTo>
                  <a:pt x="798" y="27"/>
                </a:lnTo>
                <a:lnTo>
                  <a:pt x="762" y="69"/>
                </a:lnTo>
                <a:lnTo>
                  <a:pt x="724" y="109"/>
                </a:lnTo>
                <a:lnTo>
                  <a:pt x="687" y="150"/>
                </a:lnTo>
                <a:lnTo>
                  <a:pt x="647" y="189"/>
                </a:lnTo>
                <a:lnTo>
                  <a:pt x="607" y="227"/>
                </a:lnTo>
                <a:lnTo>
                  <a:pt x="568" y="265"/>
                </a:lnTo>
                <a:lnTo>
                  <a:pt x="527" y="302"/>
                </a:lnTo>
                <a:lnTo>
                  <a:pt x="485" y="338"/>
                </a:lnTo>
                <a:lnTo>
                  <a:pt x="442" y="375"/>
                </a:lnTo>
                <a:lnTo>
                  <a:pt x="400" y="410"/>
                </a:lnTo>
                <a:lnTo>
                  <a:pt x="357" y="444"/>
                </a:lnTo>
                <a:lnTo>
                  <a:pt x="312" y="479"/>
                </a:lnTo>
                <a:lnTo>
                  <a:pt x="268" y="512"/>
                </a:lnTo>
                <a:lnTo>
                  <a:pt x="222" y="544"/>
                </a:lnTo>
                <a:lnTo>
                  <a:pt x="177" y="576"/>
                </a:lnTo>
                <a:lnTo>
                  <a:pt x="130" y="608"/>
                </a:lnTo>
                <a:lnTo>
                  <a:pt x="130" y="608"/>
                </a:lnTo>
                <a:lnTo>
                  <a:pt x="147" y="614"/>
                </a:lnTo>
                <a:lnTo>
                  <a:pt x="165" y="618"/>
                </a:lnTo>
                <a:lnTo>
                  <a:pt x="183" y="621"/>
                </a:lnTo>
                <a:lnTo>
                  <a:pt x="202" y="623"/>
                </a:lnTo>
                <a:lnTo>
                  <a:pt x="221" y="625"/>
                </a:lnTo>
                <a:lnTo>
                  <a:pt x="240" y="626"/>
                </a:lnTo>
                <a:lnTo>
                  <a:pt x="279" y="626"/>
                </a:lnTo>
                <a:lnTo>
                  <a:pt x="358" y="624"/>
                </a:lnTo>
                <a:lnTo>
                  <a:pt x="396" y="624"/>
                </a:lnTo>
                <a:lnTo>
                  <a:pt x="435" y="625"/>
                </a:lnTo>
                <a:lnTo>
                  <a:pt x="435" y="625"/>
                </a:lnTo>
                <a:lnTo>
                  <a:pt x="466" y="629"/>
                </a:lnTo>
                <a:lnTo>
                  <a:pt x="499" y="633"/>
                </a:lnTo>
                <a:lnTo>
                  <a:pt x="563" y="644"/>
                </a:lnTo>
                <a:lnTo>
                  <a:pt x="563" y="644"/>
                </a:lnTo>
                <a:lnTo>
                  <a:pt x="604" y="651"/>
                </a:lnTo>
                <a:lnTo>
                  <a:pt x="644" y="660"/>
                </a:lnTo>
                <a:lnTo>
                  <a:pt x="663" y="665"/>
                </a:lnTo>
                <a:lnTo>
                  <a:pt x="681" y="671"/>
                </a:lnTo>
                <a:lnTo>
                  <a:pt x="700" y="679"/>
                </a:lnTo>
                <a:lnTo>
                  <a:pt x="718" y="686"/>
                </a:lnTo>
                <a:lnTo>
                  <a:pt x="736" y="694"/>
                </a:lnTo>
                <a:lnTo>
                  <a:pt x="752" y="704"/>
                </a:lnTo>
                <a:lnTo>
                  <a:pt x="768" y="713"/>
                </a:lnTo>
                <a:lnTo>
                  <a:pt x="782" y="724"/>
                </a:lnTo>
                <a:lnTo>
                  <a:pt x="796" y="736"/>
                </a:lnTo>
                <a:lnTo>
                  <a:pt x="809" y="749"/>
                </a:lnTo>
                <a:lnTo>
                  <a:pt x="820" y="761"/>
                </a:lnTo>
                <a:lnTo>
                  <a:pt x="830" y="776"/>
                </a:lnTo>
                <a:lnTo>
                  <a:pt x="830" y="776"/>
                </a:lnTo>
                <a:lnTo>
                  <a:pt x="832" y="779"/>
                </a:lnTo>
                <a:lnTo>
                  <a:pt x="833" y="781"/>
                </a:lnTo>
                <a:lnTo>
                  <a:pt x="834" y="785"/>
                </a:lnTo>
                <a:lnTo>
                  <a:pt x="833" y="791"/>
                </a:lnTo>
                <a:lnTo>
                  <a:pt x="832" y="797"/>
                </a:lnTo>
                <a:lnTo>
                  <a:pt x="831" y="802"/>
                </a:lnTo>
                <a:lnTo>
                  <a:pt x="830" y="806"/>
                </a:lnTo>
                <a:lnTo>
                  <a:pt x="831" y="809"/>
                </a:lnTo>
                <a:lnTo>
                  <a:pt x="832" y="810"/>
                </a:lnTo>
                <a:lnTo>
                  <a:pt x="834" y="811"/>
                </a:lnTo>
                <a:lnTo>
                  <a:pt x="836" y="812"/>
                </a:lnTo>
                <a:lnTo>
                  <a:pt x="836" y="812"/>
                </a:lnTo>
                <a:lnTo>
                  <a:pt x="846" y="809"/>
                </a:lnTo>
                <a:lnTo>
                  <a:pt x="854" y="803"/>
                </a:lnTo>
                <a:lnTo>
                  <a:pt x="860" y="798"/>
                </a:lnTo>
                <a:lnTo>
                  <a:pt x="866" y="791"/>
                </a:lnTo>
                <a:lnTo>
                  <a:pt x="876" y="777"/>
                </a:lnTo>
                <a:lnTo>
                  <a:pt x="886" y="762"/>
                </a:lnTo>
                <a:lnTo>
                  <a:pt x="886" y="762"/>
                </a:lnTo>
                <a:lnTo>
                  <a:pt x="938" y="718"/>
                </a:lnTo>
                <a:lnTo>
                  <a:pt x="963" y="694"/>
                </a:lnTo>
                <a:lnTo>
                  <a:pt x="987" y="670"/>
                </a:lnTo>
                <a:lnTo>
                  <a:pt x="1011" y="645"/>
                </a:lnTo>
                <a:lnTo>
                  <a:pt x="1033" y="619"/>
                </a:lnTo>
                <a:lnTo>
                  <a:pt x="1055" y="592"/>
                </a:lnTo>
                <a:lnTo>
                  <a:pt x="1075" y="563"/>
                </a:lnTo>
                <a:lnTo>
                  <a:pt x="1075" y="563"/>
                </a:lnTo>
                <a:lnTo>
                  <a:pt x="1112" y="530"/>
                </a:lnTo>
                <a:lnTo>
                  <a:pt x="1148" y="495"/>
                </a:lnTo>
                <a:lnTo>
                  <a:pt x="1183" y="459"/>
                </a:lnTo>
                <a:lnTo>
                  <a:pt x="1219" y="423"/>
                </a:lnTo>
                <a:lnTo>
                  <a:pt x="1288" y="350"/>
                </a:lnTo>
                <a:lnTo>
                  <a:pt x="1323" y="316"/>
                </a:lnTo>
                <a:lnTo>
                  <a:pt x="1358" y="283"/>
                </a:lnTo>
                <a:lnTo>
                  <a:pt x="1358" y="283"/>
                </a:lnTo>
                <a:close/>
                <a:moveTo>
                  <a:pt x="2152" y="391"/>
                </a:moveTo>
                <a:lnTo>
                  <a:pt x="2152" y="391"/>
                </a:lnTo>
                <a:lnTo>
                  <a:pt x="2138" y="382"/>
                </a:lnTo>
                <a:lnTo>
                  <a:pt x="2125" y="372"/>
                </a:lnTo>
                <a:lnTo>
                  <a:pt x="2112" y="361"/>
                </a:lnTo>
                <a:lnTo>
                  <a:pt x="2100" y="350"/>
                </a:lnTo>
                <a:lnTo>
                  <a:pt x="2087" y="338"/>
                </a:lnTo>
                <a:lnTo>
                  <a:pt x="2076" y="326"/>
                </a:lnTo>
                <a:lnTo>
                  <a:pt x="2054" y="300"/>
                </a:lnTo>
                <a:lnTo>
                  <a:pt x="2012" y="247"/>
                </a:lnTo>
                <a:lnTo>
                  <a:pt x="1990" y="222"/>
                </a:lnTo>
                <a:lnTo>
                  <a:pt x="1979" y="210"/>
                </a:lnTo>
                <a:lnTo>
                  <a:pt x="1967" y="199"/>
                </a:lnTo>
                <a:lnTo>
                  <a:pt x="1967" y="199"/>
                </a:lnTo>
                <a:lnTo>
                  <a:pt x="1954" y="187"/>
                </a:lnTo>
                <a:lnTo>
                  <a:pt x="1940" y="177"/>
                </a:lnTo>
                <a:lnTo>
                  <a:pt x="1926" y="166"/>
                </a:lnTo>
                <a:lnTo>
                  <a:pt x="1911" y="156"/>
                </a:lnTo>
                <a:lnTo>
                  <a:pt x="1895" y="147"/>
                </a:lnTo>
                <a:lnTo>
                  <a:pt x="1878" y="138"/>
                </a:lnTo>
                <a:lnTo>
                  <a:pt x="1861" y="131"/>
                </a:lnTo>
                <a:lnTo>
                  <a:pt x="1843" y="123"/>
                </a:lnTo>
                <a:lnTo>
                  <a:pt x="1825" y="117"/>
                </a:lnTo>
                <a:lnTo>
                  <a:pt x="1807" y="110"/>
                </a:lnTo>
                <a:lnTo>
                  <a:pt x="1787" y="105"/>
                </a:lnTo>
                <a:lnTo>
                  <a:pt x="1768" y="101"/>
                </a:lnTo>
                <a:lnTo>
                  <a:pt x="1749" y="98"/>
                </a:lnTo>
                <a:lnTo>
                  <a:pt x="1729" y="95"/>
                </a:lnTo>
                <a:lnTo>
                  <a:pt x="1710" y="94"/>
                </a:lnTo>
                <a:lnTo>
                  <a:pt x="1691" y="94"/>
                </a:lnTo>
                <a:lnTo>
                  <a:pt x="1691" y="94"/>
                </a:lnTo>
                <a:lnTo>
                  <a:pt x="1677" y="94"/>
                </a:lnTo>
                <a:lnTo>
                  <a:pt x="1665" y="96"/>
                </a:lnTo>
                <a:lnTo>
                  <a:pt x="1653" y="100"/>
                </a:lnTo>
                <a:lnTo>
                  <a:pt x="1642" y="103"/>
                </a:lnTo>
                <a:lnTo>
                  <a:pt x="1620" y="110"/>
                </a:lnTo>
                <a:lnTo>
                  <a:pt x="1597" y="118"/>
                </a:lnTo>
                <a:lnTo>
                  <a:pt x="1597" y="118"/>
                </a:lnTo>
                <a:lnTo>
                  <a:pt x="1573" y="126"/>
                </a:lnTo>
                <a:lnTo>
                  <a:pt x="1554" y="135"/>
                </a:lnTo>
                <a:lnTo>
                  <a:pt x="1538" y="145"/>
                </a:lnTo>
                <a:lnTo>
                  <a:pt x="1525" y="154"/>
                </a:lnTo>
                <a:lnTo>
                  <a:pt x="1512" y="165"/>
                </a:lnTo>
                <a:lnTo>
                  <a:pt x="1500" y="177"/>
                </a:lnTo>
                <a:lnTo>
                  <a:pt x="1474" y="202"/>
                </a:lnTo>
                <a:lnTo>
                  <a:pt x="1474" y="202"/>
                </a:lnTo>
                <a:lnTo>
                  <a:pt x="1455" y="220"/>
                </a:lnTo>
                <a:lnTo>
                  <a:pt x="1437" y="238"/>
                </a:lnTo>
                <a:lnTo>
                  <a:pt x="1401" y="276"/>
                </a:lnTo>
                <a:lnTo>
                  <a:pt x="1401" y="276"/>
                </a:lnTo>
                <a:lnTo>
                  <a:pt x="1380" y="295"/>
                </a:lnTo>
                <a:lnTo>
                  <a:pt x="1361" y="312"/>
                </a:lnTo>
                <a:lnTo>
                  <a:pt x="1341" y="329"/>
                </a:lnTo>
                <a:lnTo>
                  <a:pt x="1324" y="346"/>
                </a:lnTo>
                <a:lnTo>
                  <a:pt x="1324" y="346"/>
                </a:lnTo>
                <a:lnTo>
                  <a:pt x="1315" y="356"/>
                </a:lnTo>
                <a:lnTo>
                  <a:pt x="1306" y="366"/>
                </a:lnTo>
                <a:lnTo>
                  <a:pt x="1290" y="388"/>
                </a:lnTo>
                <a:lnTo>
                  <a:pt x="1275" y="408"/>
                </a:lnTo>
                <a:lnTo>
                  <a:pt x="1268" y="418"/>
                </a:lnTo>
                <a:lnTo>
                  <a:pt x="1260" y="426"/>
                </a:lnTo>
                <a:lnTo>
                  <a:pt x="1260" y="426"/>
                </a:lnTo>
                <a:lnTo>
                  <a:pt x="1253" y="433"/>
                </a:lnTo>
                <a:lnTo>
                  <a:pt x="1243" y="439"/>
                </a:lnTo>
                <a:lnTo>
                  <a:pt x="1234" y="444"/>
                </a:lnTo>
                <a:lnTo>
                  <a:pt x="1225" y="451"/>
                </a:lnTo>
                <a:lnTo>
                  <a:pt x="1225" y="451"/>
                </a:lnTo>
                <a:lnTo>
                  <a:pt x="1199" y="476"/>
                </a:lnTo>
                <a:lnTo>
                  <a:pt x="1175" y="501"/>
                </a:lnTo>
                <a:lnTo>
                  <a:pt x="1150" y="527"/>
                </a:lnTo>
                <a:lnTo>
                  <a:pt x="1126" y="554"/>
                </a:lnTo>
                <a:lnTo>
                  <a:pt x="1078" y="608"/>
                </a:lnTo>
                <a:lnTo>
                  <a:pt x="1032" y="661"/>
                </a:lnTo>
                <a:lnTo>
                  <a:pt x="1032" y="661"/>
                </a:lnTo>
                <a:lnTo>
                  <a:pt x="1012" y="683"/>
                </a:lnTo>
                <a:lnTo>
                  <a:pt x="992" y="705"/>
                </a:lnTo>
                <a:lnTo>
                  <a:pt x="950" y="745"/>
                </a:lnTo>
                <a:lnTo>
                  <a:pt x="930" y="766"/>
                </a:lnTo>
                <a:lnTo>
                  <a:pt x="909" y="786"/>
                </a:lnTo>
                <a:lnTo>
                  <a:pt x="890" y="807"/>
                </a:lnTo>
                <a:lnTo>
                  <a:pt x="872" y="829"/>
                </a:lnTo>
                <a:lnTo>
                  <a:pt x="872" y="829"/>
                </a:lnTo>
                <a:lnTo>
                  <a:pt x="894" y="826"/>
                </a:lnTo>
                <a:lnTo>
                  <a:pt x="916" y="826"/>
                </a:lnTo>
                <a:lnTo>
                  <a:pt x="936" y="827"/>
                </a:lnTo>
                <a:lnTo>
                  <a:pt x="956" y="830"/>
                </a:lnTo>
                <a:lnTo>
                  <a:pt x="977" y="834"/>
                </a:lnTo>
                <a:lnTo>
                  <a:pt x="996" y="840"/>
                </a:lnTo>
                <a:lnTo>
                  <a:pt x="1015" y="847"/>
                </a:lnTo>
                <a:lnTo>
                  <a:pt x="1035" y="856"/>
                </a:lnTo>
                <a:lnTo>
                  <a:pt x="1071" y="873"/>
                </a:lnTo>
                <a:lnTo>
                  <a:pt x="1106" y="892"/>
                </a:lnTo>
                <a:lnTo>
                  <a:pt x="1142" y="910"/>
                </a:lnTo>
                <a:lnTo>
                  <a:pt x="1159" y="919"/>
                </a:lnTo>
                <a:lnTo>
                  <a:pt x="1176" y="926"/>
                </a:lnTo>
                <a:lnTo>
                  <a:pt x="1176" y="926"/>
                </a:lnTo>
                <a:lnTo>
                  <a:pt x="1202" y="949"/>
                </a:lnTo>
                <a:lnTo>
                  <a:pt x="1227" y="970"/>
                </a:lnTo>
                <a:lnTo>
                  <a:pt x="1254" y="991"/>
                </a:lnTo>
                <a:lnTo>
                  <a:pt x="1282" y="1011"/>
                </a:lnTo>
                <a:lnTo>
                  <a:pt x="1310" y="1029"/>
                </a:lnTo>
                <a:lnTo>
                  <a:pt x="1339" y="1047"/>
                </a:lnTo>
                <a:lnTo>
                  <a:pt x="1369" y="1064"/>
                </a:lnTo>
                <a:lnTo>
                  <a:pt x="1400" y="1079"/>
                </a:lnTo>
                <a:lnTo>
                  <a:pt x="1432" y="1093"/>
                </a:lnTo>
                <a:lnTo>
                  <a:pt x="1464" y="1106"/>
                </a:lnTo>
                <a:lnTo>
                  <a:pt x="1498" y="1118"/>
                </a:lnTo>
                <a:lnTo>
                  <a:pt x="1533" y="1127"/>
                </a:lnTo>
                <a:lnTo>
                  <a:pt x="1569" y="1135"/>
                </a:lnTo>
                <a:lnTo>
                  <a:pt x="1606" y="1140"/>
                </a:lnTo>
                <a:lnTo>
                  <a:pt x="1645" y="1145"/>
                </a:lnTo>
                <a:lnTo>
                  <a:pt x="1683" y="1147"/>
                </a:lnTo>
                <a:lnTo>
                  <a:pt x="1683" y="1147"/>
                </a:lnTo>
                <a:lnTo>
                  <a:pt x="1687" y="1147"/>
                </a:lnTo>
                <a:lnTo>
                  <a:pt x="1690" y="1149"/>
                </a:lnTo>
                <a:lnTo>
                  <a:pt x="1695" y="1153"/>
                </a:lnTo>
                <a:lnTo>
                  <a:pt x="1701" y="1160"/>
                </a:lnTo>
                <a:lnTo>
                  <a:pt x="1704" y="1163"/>
                </a:lnTo>
                <a:lnTo>
                  <a:pt x="1708" y="1165"/>
                </a:lnTo>
                <a:lnTo>
                  <a:pt x="1708" y="1165"/>
                </a:lnTo>
                <a:lnTo>
                  <a:pt x="1736" y="1139"/>
                </a:lnTo>
                <a:lnTo>
                  <a:pt x="1762" y="1114"/>
                </a:lnTo>
                <a:lnTo>
                  <a:pt x="1786" y="1086"/>
                </a:lnTo>
                <a:lnTo>
                  <a:pt x="1810" y="1056"/>
                </a:lnTo>
                <a:lnTo>
                  <a:pt x="1810" y="1056"/>
                </a:lnTo>
                <a:lnTo>
                  <a:pt x="1821" y="1042"/>
                </a:lnTo>
                <a:lnTo>
                  <a:pt x="1833" y="1027"/>
                </a:lnTo>
                <a:lnTo>
                  <a:pt x="1858" y="997"/>
                </a:lnTo>
                <a:lnTo>
                  <a:pt x="1870" y="982"/>
                </a:lnTo>
                <a:lnTo>
                  <a:pt x="1880" y="966"/>
                </a:lnTo>
                <a:lnTo>
                  <a:pt x="1890" y="949"/>
                </a:lnTo>
                <a:lnTo>
                  <a:pt x="1898" y="931"/>
                </a:lnTo>
                <a:lnTo>
                  <a:pt x="1898" y="931"/>
                </a:lnTo>
                <a:lnTo>
                  <a:pt x="2009" y="804"/>
                </a:lnTo>
                <a:lnTo>
                  <a:pt x="2065" y="741"/>
                </a:lnTo>
                <a:lnTo>
                  <a:pt x="2119" y="677"/>
                </a:lnTo>
                <a:lnTo>
                  <a:pt x="2173" y="612"/>
                </a:lnTo>
                <a:lnTo>
                  <a:pt x="2226" y="545"/>
                </a:lnTo>
                <a:lnTo>
                  <a:pt x="2278" y="478"/>
                </a:lnTo>
                <a:lnTo>
                  <a:pt x="2328" y="409"/>
                </a:lnTo>
                <a:lnTo>
                  <a:pt x="2328" y="409"/>
                </a:lnTo>
                <a:lnTo>
                  <a:pt x="2303" y="411"/>
                </a:lnTo>
                <a:lnTo>
                  <a:pt x="2279" y="413"/>
                </a:lnTo>
                <a:lnTo>
                  <a:pt x="2255" y="413"/>
                </a:lnTo>
                <a:lnTo>
                  <a:pt x="2233" y="413"/>
                </a:lnTo>
                <a:lnTo>
                  <a:pt x="2211" y="411"/>
                </a:lnTo>
                <a:lnTo>
                  <a:pt x="2190" y="407"/>
                </a:lnTo>
                <a:lnTo>
                  <a:pt x="2180" y="404"/>
                </a:lnTo>
                <a:lnTo>
                  <a:pt x="2171" y="401"/>
                </a:lnTo>
                <a:lnTo>
                  <a:pt x="2162" y="396"/>
                </a:lnTo>
                <a:lnTo>
                  <a:pt x="2152" y="391"/>
                </a:lnTo>
                <a:lnTo>
                  <a:pt x="2152" y="391"/>
                </a:lnTo>
                <a:close/>
                <a:moveTo>
                  <a:pt x="1677" y="1326"/>
                </a:moveTo>
                <a:lnTo>
                  <a:pt x="1677" y="1326"/>
                </a:lnTo>
                <a:lnTo>
                  <a:pt x="1722" y="1284"/>
                </a:lnTo>
                <a:lnTo>
                  <a:pt x="1768" y="1241"/>
                </a:lnTo>
                <a:lnTo>
                  <a:pt x="1790" y="1219"/>
                </a:lnTo>
                <a:lnTo>
                  <a:pt x="1812" y="1196"/>
                </a:lnTo>
                <a:lnTo>
                  <a:pt x="1832" y="1174"/>
                </a:lnTo>
                <a:lnTo>
                  <a:pt x="1851" y="1151"/>
                </a:lnTo>
                <a:lnTo>
                  <a:pt x="1851" y="1151"/>
                </a:lnTo>
                <a:lnTo>
                  <a:pt x="1863" y="1134"/>
                </a:lnTo>
                <a:lnTo>
                  <a:pt x="1875" y="1117"/>
                </a:lnTo>
                <a:lnTo>
                  <a:pt x="1883" y="1109"/>
                </a:lnTo>
                <a:lnTo>
                  <a:pt x="1889" y="1103"/>
                </a:lnTo>
                <a:lnTo>
                  <a:pt x="1898" y="1098"/>
                </a:lnTo>
                <a:lnTo>
                  <a:pt x="1908" y="1094"/>
                </a:lnTo>
                <a:lnTo>
                  <a:pt x="1908" y="1094"/>
                </a:lnTo>
                <a:lnTo>
                  <a:pt x="1901" y="1109"/>
                </a:lnTo>
                <a:lnTo>
                  <a:pt x="1892" y="1123"/>
                </a:lnTo>
                <a:lnTo>
                  <a:pt x="1884" y="1137"/>
                </a:lnTo>
                <a:lnTo>
                  <a:pt x="1875" y="1150"/>
                </a:lnTo>
                <a:lnTo>
                  <a:pt x="1855" y="1176"/>
                </a:lnTo>
                <a:lnTo>
                  <a:pt x="1833" y="1200"/>
                </a:lnTo>
                <a:lnTo>
                  <a:pt x="1812" y="1224"/>
                </a:lnTo>
                <a:lnTo>
                  <a:pt x="1789" y="1246"/>
                </a:lnTo>
                <a:lnTo>
                  <a:pt x="1768" y="1269"/>
                </a:lnTo>
                <a:lnTo>
                  <a:pt x="1747" y="1290"/>
                </a:lnTo>
                <a:lnTo>
                  <a:pt x="1747" y="1290"/>
                </a:lnTo>
                <a:lnTo>
                  <a:pt x="1733" y="1305"/>
                </a:lnTo>
                <a:lnTo>
                  <a:pt x="1718" y="1320"/>
                </a:lnTo>
                <a:lnTo>
                  <a:pt x="1711" y="1328"/>
                </a:lnTo>
                <a:lnTo>
                  <a:pt x="1706" y="1336"/>
                </a:lnTo>
                <a:lnTo>
                  <a:pt x="1701" y="1345"/>
                </a:lnTo>
                <a:lnTo>
                  <a:pt x="1697" y="1354"/>
                </a:lnTo>
                <a:lnTo>
                  <a:pt x="1697" y="1354"/>
                </a:lnTo>
                <a:lnTo>
                  <a:pt x="1706" y="1354"/>
                </a:lnTo>
                <a:lnTo>
                  <a:pt x="1713" y="1351"/>
                </a:lnTo>
                <a:lnTo>
                  <a:pt x="1721" y="1348"/>
                </a:lnTo>
                <a:lnTo>
                  <a:pt x="1727" y="1343"/>
                </a:lnTo>
                <a:lnTo>
                  <a:pt x="1739" y="1331"/>
                </a:lnTo>
                <a:lnTo>
                  <a:pt x="1750" y="1319"/>
                </a:lnTo>
                <a:lnTo>
                  <a:pt x="1750" y="1319"/>
                </a:lnTo>
                <a:lnTo>
                  <a:pt x="1779" y="1289"/>
                </a:lnTo>
                <a:lnTo>
                  <a:pt x="1807" y="1259"/>
                </a:lnTo>
                <a:lnTo>
                  <a:pt x="1833" y="1229"/>
                </a:lnTo>
                <a:lnTo>
                  <a:pt x="1859" y="1199"/>
                </a:lnTo>
                <a:lnTo>
                  <a:pt x="1859" y="1199"/>
                </a:lnTo>
                <a:lnTo>
                  <a:pt x="1883" y="1179"/>
                </a:lnTo>
                <a:lnTo>
                  <a:pt x="1905" y="1156"/>
                </a:lnTo>
                <a:lnTo>
                  <a:pt x="1927" y="1133"/>
                </a:lnTo>
                <a:lnTo>
                  <a:pt x="1948" y="1109"/>
                </a:lnTo>
                <a:lnTo>
                  <a:pt x="1968" y="1084"/>
                </a:lnTo>
                <a:lnTo>
                  <a:pt x="1987" y="1058"/>
                </a:lnTo>
                <a:lnTo>
                  <a:pt x="2006" y="1031"/>
                </a:lnTo>
                <a:lnTo>
                  <a:pt x="2023" y="1003"/>
                </a:lnTo>
                <a:lnTo>
                  <a:pt x="2023" y="1003"/>
                </a:lnTo>
                <a:lnTo>
                  <a:pt x="2030" y="1000"/>
                </a:lnTo>
                <a:lnTo>
                  <a:pt x="2037" y="996"/>
                </a:lnTo>
                <a:lnTo>
                  <a:pt x="2043" y="992"/>
                </a:lnTo>
                <a:lnTo>
                  <a:pt x="2048" y="986"/>
                </a:lnTo>
                <a:lnTo>
                  <a:pt x="2058" y="974"/>
                </a:lnTo>
                <a:lnTo>
                  <a:pt x="2068" y="963"/>
                </a:lnTo>
                <a:lnTo>
                  <a:pt x="2076" y="950"/>
                </a:lnTo>
                <a:lnTo>
                  <a:pt x="2086" y="938"/>
                </a:lnTo>
                <a:lnTo>
                  <a:pt x="2091" y="933"/>
                </a:lnTo>
                <a:lnTo>
                  <a:pt x="2097" y="927"/>
                </a:lnTo>
                <a:lnTo>
                  <a:pt x="2103" y="923"/>
                </a:lnTo>
                <a:lnTo>
                  <a:pt x="2111" y="920"/>
                </a:lnTo>
                <a:lnTo>
                  <a:pt x="2111" y="920"/>
                </a:lnTo>
                <a:lnTo>
                  <a:pt x="2123" y="898"/>
                </a:lnTo>
                <a:lnTo>
                  <a:pt x="2136" y="877"/>
                </a:lnTo>
                <a:lnTo>
                  <a:pt x="2150" y="857"/>
                </a:lnTo>
                <a:lnTo>
                  <a:pt x="2165" y="835"/>
                </a:lnTo>
                <a:lnTo>
                  <a:pt x="2195" y="795"/>
                </a:lnTo>
                <a:lnTo>
                  <a:pt x="2227" y="754"/>
                </a:lnTo>
                <a:lnTo>
                  <a:pt x="2259" y="712"/>
                </a:lnTo>
                <a:lnTo>
                  <a:pt x="2290" y="670"/>
                </a:lnTo>
                <a:lnTo>
                  <a:pt x="2305" y="649"/>
                </a:lnTo>
                <a:lnTo>
                  <a:pt x="2319" y="626"/>
                </a:lnTo>
                <a:lnTo>
                  <a:pt x="2332" y="604"/>
                </a:lnTo>
                <a:lnTo>
                  <a:pt x="2345" y="580"/>
                </a:lnTo>
                <a:lnTo>
                  <a:pt x="2345" y="580"/>
                </a:lnTo>
                <a:lnTo>
                  <a:pt x="2339" y="583"/>
                </a:lnTo>
                <a:lnTo>
                  <a:pt x="2333" y="585"/>
                </a:lnTo>
                <a:lnTo>
                  <a:pt x="2328" y="589"/>
                </a:lnTo>
                <a:lnTo>
                  <a:pt x="2323" y="593"/>
                </a:lnTo>
                <a:lnTo>
                  <a:pt x="2313" y="603"/>
                </a:lnTo>
                <a:lnTo>
                  <a:pt x="2303" y="615"/>
                </a:lnTo>
                <a:lnTo>
                  <a:pt x="2294" y="628"/>
                </a:lnTo>
                <a:lnTo>
                  <a:pt x="2284" y="639"/>
                </a:lnTo>
                <a:lnTo>
                  <a:pt x="2273" y="649"/>
                </a:lnTo>
                <a:lnTo>
                  <a:pt x="2267" y="653"/>
                </a:lnTo>
                <a:lnTo>
                  <a:pt x="2262" y="658"/>
                </a:lnTo>
                <a:lnTo>
                  <a:pt x="2262" y="658"/>
                </a:lnTo>
                <a:lnTo>
                  <a:pt x="2263" y="649"/>
                </a:lnTo>
                <a:lnTo>
                  <a:pt x="2266" y="640"/>
                </a:lnTo>
                <a:lnTo>
                  <a:pt x="2269" y="633"/>
                </a:lnTo>
                <a:lnTo>
                  <a:pt x="2273" y="625"/>
                </a:lnTo>
                <a:lnTo>
                  <a:pt x="2284" y="610"/>
                </a:lnTo>
                <a:lnTo>
                  <a:pt x="2296" y="597"/>
                </a:lnTo>
                <a:lnTo>
                  <a:pt x="2308" y="582"/>
                </a:lnTo>
                <a:lnTo>
                  <a:pt x="2319" y="568"/>
                </a:lnTo>
                <a:lnTo>
                  <a:pt x="2330" y="552"/>
                </a:lnTo>
                <a:lnTo>
                  <a:pt x="2334" y="543"/>
                </a:lnTo>
                <a:lnTo>
                  <a:pt x="2339" y="534"/>
                </a:lnTo>
                <a:lnTo>
                  <a:pt x="2339" y="534"/>
                </a:lnTo>
                <a:lnTo>
                  <a:pt x="2333" y="533"/>
                </a:lnTo>
                <a:lnTo>
                  <a:pt x="2329" y="533"/>
                </a:lnTo>
                <a:lnTo>
                  <a:pt x="2325" y="534"/>
                </a:lnTo>
                <a:lnTo>
                  <a:pt x="2320" y="537"/>
                </a:lnTo>
                <a:lnTo>
                  <a:pt x="2313" y="541"/>
                </a:lnTo>
                <a:lnTo>
                  <a:pt x="2307" y="545"/>
                </a:lnTo>
                <a:lnTo>
                  <a:pt x="2307" y="545"/>
                </a:lnTo>
                <a:lnTo>
                  <a:pt x="2296" y="555"/>
                </a:lnTo>
                <a:lnTo>
                  <a:pt x="2286" y="564"/>
                </a:lnTo>
                <a:lnTo>
                  <a:pt x="2277" y="575"/>
                </a:lnTo>
                <a:lnTo>
                  <a:pt x="2267" y="587"/>
                </a:lnTo>
                <a:lnTo>
                  <a:pt x="2249" y="610"/>
                </a:lnTo>
                <a:lnTo>
                  <a:pt x="2232" y="635"/>
                </a:lnTo>
                <a:lnTo>
                  <a:pt x="2213" y="660"/>
                </a:lnTo>
                <a:lnTo>
                  <a:pt x="2193" y="682"/>
                </a:lnTo>
                <a:lnTo>
                  <a:pt x="2183" y="693"/>
                </a:lnTo>
                <a:lnTo>
                  <a:pt x="2173" y="704"/>
                </a:lnTo>
                <a:lnTo>
                  <a:pt x="2161" y="712"/>
                </a:lnTo>
                <a:lnTo>
                  <a:pt x="2149" y="721"/>
                </a:lnTo>
                <a:lnTo>
                  <a:pt x="2149" y="721"/>
                </a:lnTo>
                <a:lnTo>
                  <a:pt x="2158" y="705"/>
                </a:lnTo>
                <a:lnTo>
                  <a:pt x="2166" y="691"/>
                </a:lnTo>
                <a:lnTo>
                  <a:pt x="2175" y="676"/>
                </a:lnTo>
                <a:lnTo>
                  <a:pt x="2186" y="663"/>
                </a:lnTo>
                <a:lnTo>
                  <a:pt x="2206" y="636"/>
                </a:lnTo>
                <a:lnTo>
                  <a:pt x="2227" y="610"/>
                </a:lnTo>
                <a:lnTo>
                  <a:pt x="2249" y="586"/>
                </a:lnTo>
                <a:lnTo>
                  <a:pt x="2270" y="560"/>
                </a:lnTo>
                <a:lnTo>
                  <a:pt x="2290" y="534"/>
                </a:lnTo>
                <a:lnTo>
                  <a:pt x="2301" y="520"/>
                </a:lnTo>
                <a:lnTo>
                  <a:pt x="2310" y="507"/>
                </a:lnTo>
                <a:lnTo>
                  <a:pt x="2310" y="507"/>
                </a:lnTo>
                <a:lnTo>
                  <a:pt x="2318" y="507"/>
                </a:lnTo>
                <a:lnTo>
                  <a:pt x="2322" y="506"/>
                </a:lnTo>
                <a:lnTo>
                  <a:pt x="2324" y="503"/>
                </a:lnTo>
                <a:lnTo>
                  <a:pt x="2324" y="503"/>
                </a:lnTo>
                <a:lnTo>
                  <a:pt x="2330" y="478"/>
                </a:lnTo>
                <a:lnTo>
                  <a:pt x="2333" y="465"/>
                </a:lnTo>
                <a:lnTo>
                  <a:pt x="2334" y="451"/>
                </a:lnTo>
                <a:lnTo>
                  <a:pt x="2334" y="451"/>
                </a:lnTo>
                <a:lnTo>
                  <a:pt x="2326" y="457"/>
                </a:lnTo>
                <a:lnTo>
                  <a:pt x="2319" y="465"/>
                </a:lnTo>
                <a:lnTo>
                  <a:pt x="2313" y="473"/>
                </a:lnTo>
                <a:lnTo>
                  <a:pt x="2308" y="483"/>
                </a:lnTo>
                <a:lnTo>
                  <a:pt x="2301" y="492"/>
                </a:lnTo>
                <a:lnTo>
                  <a:pt x="2295" y="500"/>
                </a:lnTo>
                <a:lnTo>
                  <a:pt x="2287" y="508"/>
                </a:lnTo>
                <a:lnTo>
                  <a:pt x="2279" y="514"/>
                </a:lnTo>
                <a:lnTo>
                  <a:pt x="2279" y="514"/>
                </a:lnTo>
                <a:lnTo>
                  <a:pt x="2272" y="526"/>
                </a:lnTo>
                <a:lnTo>
                  <a:pt x="2265" y="538"/>
                </a:lnTo>
                <a:lnTo>
                  <a:pt x="2257" y="548"/>
                </a:lnTo>
                <a:lnTo>
                  <a:pt x="2249" y="559"/>
                </a:lnTo>
                <a:lnTo>
                  <a:pt x="2232" y="579"/>
                </a:lnTo>
                <a:lnTo>
                  <a:pt x="2213" y="600"/>
                </a:lnTo>
                <a:lnTo>
                  <a:pt x="2195" y="619"/>
                </a:lnTo>
                <a:lnTo>
                  <a:pt x="2178" y="639"/>
                </a:lnTo>
                <a:lnTo>
                  <a:pt x="2171" y="650"/>
                </a:lnTo>
                <a:lnTo>
                  <a:pt x="2163" y="661"/>
                </a:lnTo>
                <a:lnTo>
                  <a:pt x="2156" y="673"/>
                </a:lnTo>
                <a:lnTo>
                  <a:pt x="2149" y="685"/>
                </a:lnTo>
                <a:lnTo>
                  <a:pt x="2149" y="685"/>
                </a:lnTo>
                <a:lnTo>
                  <a:pt x="2118" y="718"/>
                </a:lnTo>
                <a:lnTo>
                  <a:pt x="2089" y="750"/>
                </a:lnTo>
                <a:lnTo>
                  <a:pt x="2060" y="783"/>
                </a:lnTo>
                <a:lnTo>
                  <a:pt x="2031" y="817"/>
                </a:lnTo>
                <a:lnTo>
                  <a:pt x="1976" y="886"/>
                </a:lnTo>
                <a:lnTo>
                  <a:pt x="1920" y="955"/>
                </a:lnTo>
                <a:lnTo>
                  <a:pt x="1864" y="1024"/>
                </a:lnTo>
                <a:lnTo>
                  <a:pt x="1836" y="1058"/>
                </a:lnTo>
                <a:lnTo>
                  <a:pt x="1808" y="1091"/>
                </a:lnTo>
                <a:lnTo>
                  <a:pt x="1778" y="1124"/>
                </a:lnTo>
                <a:lnTo>
                  <a:pt x="1748" y="1156"/>
                </a:lnTo>
                <a:lnTo>
                  <a:pt x="1717" y="1188"/>
                </a:lnTo>
                <a:lnTo>
                  <a:pt x="1683" y="1218"/>
                </a:lnTo>
                <a:lnTo>
                  <a:pt x="1683" y="1218"/>
                </a:lnTo>
                <a:lnTo>
                  <a:pt x="1690" y="1237"/>
                </a:lnTo>
                <a:lnTo>
                  <a:pt x="1691" y="1246"/>
                </a:lnTo>
                <a:lnTo>
                  <a:pt x="1691" y="1250"/>
                </a:lnTo>
                <a:lnTo>
                  <a:pt x="1691" y="1252"/>
                </a:lnTo>
                <a:lnTo>
                  <a:pt x="1691" y="1252"/>
                </a:lnTo>
                <a:lnTo>
                  <a:pt x="1698" y="1248"/>
                </a:lnTo>
                <a:lnTo>
                  <a:pt x="1705" y="1243"/>
                </a:lnTo>
                <a:lnTo>
                  <a:pt x="1719" y="1231"/>
                </a:lnTo>
                <a:lnTo>
                  <a:pt x="1732" y="1220"/>
                </a:lnTo>
                <a:lnTo>
                  <a:pt x="1744" y="1207"/>
                </a:lnTo>
                <a:lnTo>
                  <a:pt x="1756" y="1194"/>
                </a:lnTo>
                <a:lnTo>
                  <a:pt x="1769" y="1183"/>
                </a:lnTo>
                <a:lnTo>
                  <a:pt x="1775" y="1178"/>
                </a:lnTo>
                <a:lnTo>
                  <a:pt x="1782" y="1174"/>
                </a:lnTo>
                <a:lnTo>
                  <a:pt x="1788" y="1170"/>
                </a:lnTo>
                <a:lnTo>
                  <a:pt x="1796" y="1168"/>
                </a:lnTo>
                <a:lnTo>
                  <a:pt x="1796" y="1168"/>
                </a:lnTo>
                <a:lnTo>
                  <a:pt x="1789" y="1179"/>
                </a:lnTo>
                <a:lnTo>
                  <a:pt x="1783" y="1190"/>
                </a:lnTo>
                <a:lnTo>
                  <a:pt x="1767" y="1210"/>
                </a:lnTo>
                <a:lnTo>
                  <a:pt x="1750" y="1229"/>
                </a:lnTo>
                <a:lnTo>
                  <a:pt x="1733" y="1248"/>
                </a:lnTo>
                <a:lnTo>
                  <a:pt x="1715" y="1266"/>
                </a:lnTo>
                <a:lnTo>
                  <a:pt x="1699" y="1285"/>
                </a:lnTo>
                <a:lnTo>
                  <a:pt x="1693" y="1295"/>
                </a:lnTo>
                <a:lnTo>
                  <a:pt x="1687" y="1305"/>
                </a:lnTo>
                <a:lnTo>
                  <a:pt x="1681" y="1315"/>
                </a:lnTo>
                <a:lnTo>
                  <a:pt x="1677" y="1326"/>
                </a:lnTo>
                <a:lnTo>
                  <a:pt x="1677" y="1326"/>
                </a:lnTo>
                <a:close/>
                <a:moveTo>
                  <a:pt x="2345" y="644"/>
                </a:moveTo>
                <a:lnTo>
                  <a:pt x="2345" y="644"/>
                </a:lnTo>
                <a:lnTo>
                  <a:pt x="2309" y="690"/>
                </a:lnTo>
                <a:lnTo>
                  <a:pt x="2271" y="735"/>
                </a:lnTo>
                <a:lnTo>
                  <a:pt x="2254" y="757"/>
                </a:lnTo>
                <a:lnTo>
                  <a:pt x="2238" y="781"/>
                </a:lnTo>
                <a:lnTo>
                  <a:pt x="2224" y="803"/>
                </a:lnTo>
                <a:lnTo>
                  <a:pt x="2212" y="826"/>
                </a:lnTo>
                <a:lnTo>
                  <a:pt x="2212" y="826"/>
                </a:lnTo>
                <a:lnTo>
                  <a:pt x="2201" y="836"/>
                </a:lnTo>
                <a:lnTo>
                  <a:pt x="2190" y="848"/>
                </a:lnTo>
                <a:lnTo>
                  <a:pt x="2179" y="861"/>
                </a:lnTo>
                <a:lnTo>
                  <a:pt x="2169" y="874"/>
                </a:lnTo>
                <a:lnTo>
                  <a:pt x="2160" y="888"/>
                </a:lnTo>
                <a:lnTo>
                  <a:pt x="2151" y="902"/>
                </a:lnTo>
                <a:lnTo>
                  <a:pt x="2135" y="931"/>
                </a:lnTo>
                <a:lnTo>
                  <a:pt x="2135" y="931"/>
                </a:lnTo>
                <a:lnTo>
                  <a:pt x="2103" y="963"/>
                </a:lnTo>
                <a:lnTo>
                  <a:pt x="2072" y="996"/>
                </a:lnTo>
                <a:lnTo>
                  <a:pt x="2042" y="1030"/>
                </a:lnTo>
                <a:lnTo>
                  <a:pt x="2012" y="1064"/>
                </a:lnTo>
                <a:lnTo>
                  <a:pt x="1953" y="1137"/>
                </a:lnTo>
                <a:lnTo>
                  <a:pt x="1893" y="1210"/>
                </a:lnTo>
                <a:lnTo>
                  <a:pt x="1893" y="1210"/>
                </a:lnTo>
                <a:lnTo>
                  <a:pt x="1884" y="1222"/>
                </a:lnTo>
                <a:lnTo>
                  <a:pt x="1873" y="1233"/>
                </a:lnTo>
                <a:lnTo>
                  <a:pt x="1848" y="1255"/>
                </a:lnTo>
                <a:lnTo>
                  <a:pt x="1823" y="1277"/>
                </a:lnTo>
                <a:lnTo>
                  <a:pt x="1810" y="1290"/>
                </a:lnTo>
                <a:lnTo>
                  <a:pt x="1796" y="1304"/>
                </a:lnTo>
                <a:lnTo>
                  <a:pt x="1796" y="1304"/>
                </a:lnTo>
                <a:lnTo>
                  <a:pt x="1773" y="1329"/>
                </a:lnTo>
                <a:lnTo>
                  <a:pt x="1760" y="1343"/>
                </a:lnTo>
                <a:lnTo>
                  <a:pt x="1747" y="1358"/>
                </a:lnTo>
                <a:lnTo>
                  <a:pt x="1733" y="1371"/>
                </a:lnTo>
                <a:lnTo>
                  <a:pt x="1718" y="1381"/>
                </a:lnTo>
                <a:lnTo>
                  <a:pt x="1711" y="1386"/>
                </a:lnTo>
                <a:lnTo>
                  <a:pt x="1704" y="1389"/>
                </a:lnTo>
                <a:lnTo>
                  <a:pt x="1697" y="1391"/>
                </a:lnTo>
                <a:lnTo>
                  <a:pt x="1691" y="1392"/>
                </a:lnTo>
                <a:lnTo>
                  <a:pt x="1691" y="1392"/>
                </a:lnTo>
                <a:lnTo>
                  <a:pt x="1682" y="1392"/>
                </a:lnTo>
                <a:lnTo>
                  <a:pt x="1674" y="1391"/>
                </a:lnTo>
                <a:lnTo>
                  <a:pt x="1666" y="1388"/>
                </a:lnTo>
                <a:lnTo>
                  <a:pt x="1658" y="1385"/>
                </a:lnTo>
                <a:lnTo>
                  <a:pt x="1643" y="1377"/>
                </a:lnTo>
                <a:lnTo>
                  <a:pt x="1635" y="1374"/>
                </a:lnTo>
                <a:lnTo>
                  <a:pt x="1628" y="1372"/>
                </a:lnTo>
                <a:lnTo>
                  <a:pt x="1628" y="1372"/>
                </a:lnTo>
                <a:lnTo>
                  <a:pt x="1607" y="1367"/>
                </a:lnTo>
                <a:lnTo>
                  <a:pt x="1587" y="1364"/>
                </a:lnTo>
                <a:lnTo>
                  <a:pt x="1567" y="1362"/>
                </a:lnTo>
                <a:lnTo>
                  <a:pt x="1557" y="1360"/>
                </a:lnTo>
                <a:lnTo>
                  <a:pt x="1547" y="1357"/>
                </a:lnTo>
                <a:lnTo>
                  <a:pt x="1547" y="1357"/>
                </a:lnTo>
                <a:lnTo>
                  <a:pt x="1521" y="1349"/>
                </a:lnTo>
                <a:lnTo>
                  <a:pt x="1495" y="1340"/>
                </a:lnTo>
                <a:lnTo>
                  <a:pt x="1469" y="1330"/>
                </a:lnTo>
                <a:lnTo>
                  <a:pt x="1444" y="1319"/>
                </a:lnTo>
                <a:lnTo>
                  <a:pt x="1394" y="1297"/>
                </a:lnTo>
                <a:lnTo>
                  <a:pt x="1345" y="1272"/>
                </a:lnTo>
                <a:lnTo>
                  <a:pt x="1296" y="1248"/>
                </a:lnTo>
                <a:lnTo>
                  <a:pt x="1247" y="1224"/>
                </a:lnTo>
                <a:lnTo>
                  <a:pt x="1197" y="1201"/>
                </a:lnTo>
                <a:lnTo>
                  <a:pt x="1173" y="1192"/>
                </a:lnTo>
                <a:lnTo>
                  <a:pt x="1148" y="1182"/>
                </a:lnTo>
                <a:lnTo>
                  <a:pt x="1148" y="1182"/>
                </a:lnTo>
                <a:lnTo>
                  <a:pt x="1147" y="1186"/>
                </a:lnTo>
                <a:lnTo>
                  <a:pt x="1146" y="1191"/>
                </a:lnTo>
                <a:lnTo>
                  <a:pt x="1145" y="1201"/>
                </a:lnTo>
                <a:lnTo>
                  <a:pt x="1144" y="1212"/>
                </a:lnTo>
                <a:lnTo>
                  <a:pt x="1143" y="1216"/>
                </a:lnTo>
                <a:lnTo>
                  <a:pt x="1142" y="1221"/>
                </a:lnTo>
                <a:lnTo>
                  <a:pt x="1142" y="1221"/>
                </a:lnTo>
                <a:lnTo>
                  <a:pt x="1169" y="1221"/>
                </a:lnTo>
                <a:lnTo>
                  <a:pt x="1169" y="1221"/>
                </a:lnTo>
                <a:lnTo>
                  <a:pt x="1189" y="1235"/>
                </a:lnTo>
                <a:lnTo>
                  <a:pt x="1209" y="1249"/>
                </a:lnTo>
                <a:lnTo>
                  <a:pt x="1230" y="1261"/>
                </a:lnTo>
                <a:lnTo>
                  <a:pt x="1252" y="1273"/>
                </a:lnTo>
                <a:lnTo>
                  <a:pt x="1274" y="1286"/>
                </a:lnTo>
                <a:lnTo>
                  <a:pt x="1297" y="1297"/>
                </a:lnTo>
                <a:lnTo>
                  <a:pt x="1344" y="1319"/>
                </a:lnTo>
                <a:lnTo>
                  <a:pt x="1344" y="1319"/>
                </a:lnTo>
                <a:lnTo>
                  <a:pt x="1358" y="1325"/>
                </a:lnTo>
                <a:lnTo>
                  <a:pt x="1372" y="1329"/>
                </a:lnTo>
                <a:lnTo>
                  <a:pt x="1400" y="1336"/>
                </a:lnTo>
                <a:lnTo>
                  <a:pt x="1429" y="1345"/>
                </a:lnTo>
                <a:lnTo>
                  <a:pt x="1442" y="1349"/>
                </a:lnTo>
                <a:lnTo>
                  <a:pt x="1456" y="1354"/>
                </a:lnTo>
                <a:lnTo>
                  <a:pt x="1456" y="1354"/>
                </a:lnTo>
                <a:lnTo>
                  <a:pt x="1481" y="1364"/>
                </a:lnTo>
                <a:lnTo>
                  <a:pt x="1507" y="1376"/>
                </a:lnTo>
                <a:lnTo>
                  <a:pt x="1532" y="1388"/>
                </a:lnTo>
                <a:lnTo>
                  <a:pt x="1558" y="1400"/>
                </a:lnTo>
                <a:lnTo>
                  <a:pt x="1558" y="1400"/>
                </a:lnTo>
                <a:lnTo>
                  <a:pt x="1593" y="1413"/>
                </a:lnTo>
                <a:lnTo>
                  <a:pt x="1629" y="1428"/>
                </a:lnTo>
                <a:lnTo>
                  <a:pt x="1663" y="1440"/>
                </a:lnTo>
                <a:lnTo>
                  <a:pt x="1679" y="1445"/>
                </a:lnTo>
                <a:lnTo>
                  <a:pt x="1694" y="1448"/>
                </a:lnTo>
                <a:lnTo>
                  <a:pt x="1694" y="1448"/>
                </a:lnTo>
                <a:lnTo>
                  <a:pt x="1707" y="1441"/>
                </a:lnTo>
                <a:lnTo>
                  <a:pt x="1719" y="1433"/>
                </a:lnTo>
                <a:lnTo>
                  <a:pt x="1729" y="1423"/>
                </a:lnTo>
                <a:lnTo>
                  <a:pt x="1739" y="1412"/>
                </a:lnTo>
                <a:lnTo>
                  <a:pt x="1749" y="1403"/>
                </a:lnTo>
                <a:lnTo>
                  <a:pt x="1759" y="1393"/>
                </a:lnTo>
                <a:lnTo>
                  <a:pt x="1771" y="1385"/>
                </a:lnTo>
                <a:lnTo>
                  <a:pt x="1779" y="1381"/>
                </a:lnTo>
                <a:lnTo>
                  <a:pt x="1785" y="1378"/>
                </a:lnTo>
                <a:lnTo>
                  <a:pt x="1785" y="1378"/>
                </a:lnTo>
                <a:lnTo>
                  <a:pt x="1787" y="1371"/>
                </a:lnTo>
                <a:lnTo>
                  <a:pt x="1790" y="1364"/>
                </a:lnTo>
                <a:lnTo>
                  <a:pt x="1797" y="1352"/>
                </a:lnTo>
                <a:lnTo>
                  <a:pt x="1805" y="1342"/>
                </a:lnTo>
                <a:lnTo>
                  <a:pt x="1814" y="1332"/>
                </a:lnTo>
                <a:lnTo>
                  <a:pt x="1824" y="1322"/>
                </a:lnTo>
                <a:lnTo>
                  <a:pt x="1832" y="1312"/>
                </a:lnTo>
                <a:lnTo>
                  <a:pt x="1840" y="1300"/>
                </a:lnTo>
                <a:lnTo>
                  <a:pt x="1842" y="1295"/>
                </a:lnTo>
                <a:lnTo>
                  <a:pt x="1845" y="1287"/>
                </a:lnTo>
                <a:lnTo>
                  <a:pt x="1845" y="1287"/>
                </a:lnTo>
                <a:lnTo>
                  <a:pt x="1848" y="1288"/>
                </a:lnTo>
                <a:lnTo>
                  <a:pt x="1851" y="1288"/>
                </a:lnTo>
                <a:lnTo>
                  <a:pt x="1855" y="1287"/>
                </a:lnTo>
                <a:lnTo>
                  <a:pt x="1857" y="1286"/>
                </a:lnTo>
                <a:lnTo>
                  <a:pt x="1861" y="1281"/>
                </a:lnTo>
                <a:lnTo>
                  <a:pt x="1865" y="1274"/>
                </a:lnTo>
                <a:lnTo>
                  <a:pt x="1871" y="1268"/>
                </a:lnTo>
                <a:lnTo>
                  <a:pt x="1875" y="1261"/>
                </a:lnTo>
                <a:lnTo>
                  <a:pt x="1878" y="1259"/>
                </a:lnTo>
                <a:lnTo>
                  <a:pt x="1881" y="1257"/>
                </a:lnTo>
                <a:lnTo>
                  <a:pt x="1886" y="1256"/>
                </a:lnTo>
                <a:lnTo>
                  <a:pt x="1890" y="1256"/>
                </a:lnTo>
                <a:lnTo>
                  <a:pt x="1890" y="1256"/>
                </a:lnTo>
                <a:lnTo>
                  <a:pt x="1898" y="1244"/>
                </a:lnTo>
                <a:lnTo>
                  <a:pt x="1905" y="1234"/>
                </a:lnTo>
                <a:lnTo>
                  <a:pt x="1922" y="1214"/>
                </a:lnTo>
                <a:lnTo>
                  <a:pt x="1938" y="1194"/>
                </a:lnTo>
                <a:lnTo>
                  <a:pt x="1947" y="1183"/>
                </a:lnTo>
                <a:lnTo>
                  <a:pt x="1953" y="1171"/>
                </a:lnTo>
                <a:lnTo>
                  <a:pt x="1953" y="1171"/>
                </a:lnTo>
                <a:lnTo>
                  <a:pt x="1967" y="1162"/>
                </a:lnTo>
                <a:lnTo>
                  <a:pt x="1979" y="1151"/>
                </a:lnTo>
                <a:lnTo>
                  <a:pt x="1991" y="1140"/>
                </a:lnTo>
                <a:lnTo>
                  <a:pt x="2002" y="1129"/>
                </a:lnTo>
                <a:lnTo>
                  <a:pt x="2013" y="1116"/>
                </a:lnTo>
                <a:lnTo>
                  <a:pt x="2024" y="1103"/>
                </a:lnTo>
                <a:lnTo>
                  <a:pt x="2043" y="1076"/>
                </a:lnTo>
                <a:lnTo>
                  <a:pt x="2081" y="1022"/>
                </a:lnTo>
                <a:lnTo>
                  <a:pt x="2100" y="995"/>
                </a:lnTo>
                <a:lnTo>
                  <a:pt x="2121" y="969"/>
                </a:lnTo>
                <a:lnTo>
                  <a:pt x="2121" y="969"/>
                </a:lnTo>
                <a:lnTo>
                  <a:pt x="2133" y="955"/>
                </a:lnTo>
                <a:lnTo>
                  <a:pt x="2147" y="943"/>
                </a:lnTo>
                <a:lnTo>
                  <a:pt x="2174" y="918"/>
                </a:lnTo>
                <a:lnTo>
                  <a:pt x="2187" y="905"/>
                </a:lnTo>
                <a:lnTo>
                  <a:pt x="2198" y="891"/>
                </a:lnTo>
                <a:lnTo>
                  <a:pt x="2208" y="876"/>
                </a:lnTo>
                <a:lnTo>
                  <a:pt x="2212" y="868"/>
                </a:lnTo>
                <a:lnTo>
                  <a:pt x="2216" y="860"/>
                </a:lnTo>
                <a:lnTo>
                  <a:pt x="2216" y="860"/>
                </a:lnTo>
                <a:lnTo>
                  <a:pt x="2229" y="848"/>
                </a:lnTo>
                <a:lnTo>
                  <a:pt x="2242" y="835"/>
                </a:lnTo>
                <a:lnTo>
                  <a:pt x="2254" y="821"/>
                </a:lnTo>
                <a:lnTo>
                  <a:pt x="2266" y="807"/>
                </a:lnTo>
                <a:lnTo>
                  <a:pt x="2289" y="776"/>
                </a:lnTo>
                <a:lnTo>
                  <a:pt x="2314" y="745"/>
                </a:lnTo>
                <a:lnTo>
                  <a:pt x="2314" y="745"/>
                </a:lnTo>
                <a:lnTo>
                  <a:pt x="2335" y="718"/>
                </a:lnTo>
                <a:lnTo>
                  <a:pt x="2355" y="692"/>
                </a:lnTo>
                <a:lnTo>
                  <a:pt x="2387" y="644"/>
                </a:lnTo>
                <a:lnTo>
                  <a:pt x="2387" y="644"/>
                </a:lnTo>
                <a:lnTo>
                  <a:pt x="2401" y="624"/>
                </a:lnTo>
                <a:lnTo>
                  <a:pt x="2407" y="616"/>
                </a:lnTo>
                <a:lnTo>
                  <a:pt x="2411" y="607"/>
                </a:lnTo>
                <a:lnTo>
                  <a:pt x="2414" y="599"/>
                </a:lnTo>
                <a:lnTo>
                  <a:pt x="2414" y="593"/>
                </a:lnTo>
                <a:lnTo>
                  <a:pt x="2414" y="589"/>
                </a:lnTo>
                <a:lnTo>
                  <a:pt x="2411" y="585"/>
                </a:lnTo>
                <a:lnTo>
                  <a:pt x="2409" y="579"/>
                </a:lnTo>
                <a:lnTo>
                  <a:pt x="2406" y="575"/>
                </a:lnTo>
                <a:lnTo>
                  <a:pt x="2401" y="570"/>
                </a:lnTo>
                <a:lnTo>
                  <a:pt x="2401" y="570"/>
                </a:lnTo>
                <a:lnTo>
                  <a:pt x="2398" y="571"/>
                </a:lnTo>
                <a:lnTo>
                  <a:pt x="2393" y="571"/>
                </a:lnTo>
                <a:lnTo>
                  <a:pt x="2386" y="569"/>
                </a:lnTo>
                <a:lnTo>
                  <a:pt x="2379" y="568"/>
                </a:lnTo>
                <a:lnTo>
                  <a:pt x="2377" y="569"/>
                </a:lnTo>
                <a:lnTo>
                  <a:pt x="2376" y="570"/>
                </a:lnTo>
                <a:lnTo>
                  <a:pt x="2376" y="570"/>
                </a:lnTo>
                <a:lnTo>
                  <a:pt x="2379" y="573"/>
                </a:lnTo>
                <a:lnTo>
                  <a:pt x="2381" y="577"/>
                </a:lnTo>
                <a:lnTo>
                  <a:pt x="2383" y="582"/>
                </a:lnTo>
                <a:lnTo>
                  <a:pt x="2383" y="586"/>
                </a:lnTo>
                <a:lnTo>
                  <a:pt x="2381" y="591"/>
                </a:lnTo>
                <a:lnTo>
                  <a:pt x="2379" y="595"/>
                </a:lnTo>
                <a:lnTo>
                  <a:pt x="2374" y="606"/>
                </a:lnTo>
                <a:lnTo>
                  <a:pt x="2368" y="616"/>
                </a:lnTo>
                <a:lnTo>
                  <a:pt x="2359" y="626"/>
                </a:lnTo>
                <a:lnTo>
                  <a:pt x="2345" y="644"/>
                </a:lnTo>
                <a:lnTo>
                  <a:pt x="2345" y="644"/>
                </a:lnTo>
                <a:close/>
                <a:moveTo>
                  <a:pt x="148" y="721"/>
                </a:moveTo>
                <a:lnTo>
                  <a:pt x="148" y="721"/>
                </a:lnTo>
                <a:lnTo>
                  <a:pt x="159" y="724"/>
                </a:lnTo>
                <a:lnTo>
                  <a:pt x="172" y="727"/>
                </a:lnTo>
                <a:lnTo>
                  <a:pt x="197" y="731"/>
                </a:lnTo>
                <a:lnTo>
                  <a:pt x="225" y="735"/>
                </a:lnTo>
                <a:lnTo>
                  <a:pt x="253" y="738"/>
                </a:lnTo>
                <a:lnTo>
                  <a:pt x="280" y="741"/>
                </a:lnTo>
                <a:lnTo>
                  <a:pt x="306" y="745"/>
                </a:lnTo>
                <a:lnTo>
                  <a:pt x="318" y="749"/>
                </a:lnTo>
                <a:lnTo>
                  <a:pt x="330" y="753"/>
                </a:lnTo>
                <a:lnTo>
                  <a:pt x="341" y="757"/>
                </a:lnTo>
                <a:lnTo>
                  <a:pt x="350" y="762"/>
                </a:lnTo>
                <a:lnTo>
                  <a:pt x="350" y="762"/>
                </a:lnTo>
                <a:lnTo>
                  <a:pt x="339" y="765"/>
                </a:lnTo>
                <a:lnTo>
                  <a:pt x="326" y="766"/>
                </a:lnTo>
                <a:lnTo>
                  <a:pt x="314" y="767"/>
                </a:lnTo>
                <a:lnTo>
                  <a:pt x="302" y="767"/>
                </a:lnTo>
                <a:lnTo>
                  <a:pt x="278" y="765"/>
                </a:lnTo>
                <a:lnTo>
                  <a:pt x="252" y="761"/>
                </a:lnTo>
                <a:lnTo>
                  <a:pt x="199" y="753"/>
                </a:lnTo>
                <a:lnTo>
                  <a:pt x="170" y="750"/>
                </a:lnTo>
                <a:lnTo>
                  <a:pt x="140" y="749"/>
                </a:lnTo>
                <a:lnTo>
                  <a:pt x="140" y="749"/>
                </a:lnTo>
                <a:lnTo>
                  <a:pt x="140" y="753"/>
                </a:lnTo>
                <a:lnTo>
                  <a:pt x="140" y="757"/>
                </a:lnTo>
                <a:lnTo>
                  <a:pt x="143" y="760"/>
                </a:lnTo>
                <a:lnTo>
                  <a:pt x="144" y="764"/>
                </a:lnTo>
                <a:lnTo>
                  <a:pt x="149" y="768"/>
                </a:lnTo>
                <a:lnTo>
                  <a:pt x="157" y="771"/>
                </a:lnTo>
                <a:lnTo>
                  <a:pt x="164" y="773"/>
                </a:lnTo>
                <a:lnTo>
                  <a:pt x="172" y="774"/>
                </a:lnTo>
                <a:lnTo>
                  <a:pt x="185" y="776"/>
                </a:lnTo>
                <a:lnTo>
                  <a:pt x="185" y="776"/>
                </a:lnTo>
                <a:lnTo>
                  <a:pt x="259" y="790"/>
                </a:lnTo>
                <a:lnTo>
                  <a:pt x="329" y="802"/>
                </a:lnTo>
                <a:lnTo>
                  <a:pt x="395" y="813"/>
                </a:lnTo>
                <a:lnTo>
                  <a:pt x="427" y="819"/>
                </a:lnTo>
                <a:lnTo>
                  <a:pt x="458" y="826"/>
                </a:lnTo>
                <a:lnTo>
                  <a:pt x="458" y="826"/>
                </a:lnTo>
                <a:lnTo>
                  <a:pt x="485" y="833"/>
                </a:lnTo>
                <a:lnTo>
                  <a:pt x="510" y="842"/>
                </a:lnTo>
                <a:lnTo>
                  <a:pt x="559" y="860"/>
                </a:lnTo>
                <a:lnTo>
                  <a:pt x="585" y="868"/>
                </a:lnTo>
                <a:lnTo>
                  <a:pt x="611" y="875"/>
                </a:lnTo>
                <a:lnTo>
                  <a:pt x="639" y="881"/>
                </a:lnTo>
                <a:lnTo>
                  <a:pt x="653" y="883"/>
                </a:lnTo>
                <a:lnTo>
                  <a:pt x="669" y="885"/>
                </a:lnTo>
                <a:lnTo>
                  <a:pt x="669" y="885"/>
                </a:lnTo>
                <a:lnTo>
                  <a:pt x="670" y="879"/>
                </a:lnTo>
                <a:lnTo>
                  <a:pt x="673" y="875"/>
                </a:lnTo>
                <a:lnTo>
                  <a:pt x="678" y="867"/>
                </a:lnTo>
                <a:lnTo>
                  <a:pt x="684" y="861"/>
                </a:lnTo>
                <a:lnTo>
                  <a:pt x="690" y="853"/>
                </a:lnTo>
                <a:lnTo>
                  <a:pt x="690" y="853"/>
                </a:lnTo>
                <a:lnTo>
                  <a:pt x="683" y="849"/>
                </a:lnTo>
                <a:lnTo>
                  <a:pt x="677" y="846"/>
                </a:lnTo>
                <a:lnTo>
                  <a:pt x="662" y="841"/>
                </a:lnTo>
                <a:lnTo>
                  <a:pt x="647" y="837"/>
                </a:lnTo>
                <a:lnTo>
                  <a:pt x="630" y="834"/>
                </a:lnTo>
                <a:lnTo>
                  <a:pt x="596" y="830"/>
                </a:lnTo>
                <a:lnTo>
                  <a:pt x="577" y="827"/>
                </a:lnTo>
                <a:lnTo>
                  <a:pt x="560" y="821"/>
                </a:lnTo>
                <a:lnTo>
                  <a:pt x="560" y="821"/>
                </a:lnTo>
                <a:lnTo>
                  <a:pt x="571" y="818"/>
                </a:lnTo>
                <a:lnTo>
                  <a:pt x="583" y="815"/>
                </a:lnTo>
                <a:lnTo>
                  <a:pt x="596" y="813"/>
                </a:lnTo>
                <a:lnTo>
                  <a:pt x="611" y="813"/>
                </a:lnTo>
                <a:lnTo>
                  <a:pt x="626" y="813"/>
                </a:lnTo>
                <a:lnTo>
                  <a:pt x="641" y="814"/>
                </a:lnTo>
                <a:lnTo>
                  <a:pt x="654" y="816"/>
                </a:lnTo>
                <a:lnTo>
                  <a:pt x="669" y="818"/>
                </a:lnTo>
                <a:lnTo>
                  <a:pt x="669" y="818"/>
                </a:lnTo>
                <a:lnTo>
                  <a:pt x="678" y="821"/>
                </a:lnTo>
                <a:lnTo>
                  <a:pt x="687" y="825"/>
                </a:lnTo>
                <a:lnTo>
                  <a:pt x="702" y="832"/>
                </a:lnTo>
                <a:lnTo>
                  <a:pt x="709" y="834"/>
                </a:lnTo>
                <a:lnTo>
                  <a:pt x="715" y="835"/>
                </a:lnTo>
                <a:lnTo>
                  <a:pt x="719" y="835"/>
                </a:lnTo>
                <a:lnTo>
                  <a:pt x="722" y="833"/>
                </a:lnTo>
                <a:lnTo>
                  <a:pt x="725" y="832"/>
                </a:lnTo>
                <a:lnTo>
                  <a:pt x="728" y="829"/>
                </a:lnTo>
                <a:lnTo>
                  <a:pt x="728" y="829"/>
                </a:lnTo>
                <a:lnTo>
                  <a:pt x="720" y="821"/>
                </a:lnTo>
                <a:lnTo>
                  <a:pt x="711" y="815"/>
                </a:lnTo>
                <a:lnTo>
                  <a:pt x="692" y="803"/>
                </a:lnTo>
                <a:lnTo>
                  <a:pt x="670" y="792"/>
                </a:lnTo>
                <a:lnTo>
                  <a:pt x="647" y="784"/>
                </a:lnTo>
                <a:lnTo>
                  <a:pt x="623" y="776"/>
                </a:lnTo>
                <a:lnTo>
                  <a:pt x="598" y="770"/>
                </a:lnTo>
                <a:lnTo>
                  <a:pt x="572" y="766"/>
                </a:lnTo>
                <a:lnTo>
                  <a:pt x="546" y="762"/>
                </a:lnTo>
                <a:lnTo>
                  <a:pt x="546" y="762"/>
                </a:lnTo>
                <a:lnTo>
                  <a:pt x="540" y="762"/>
                </a:lnTo>
                <a:lnTo>
                  <a:pt x="533" y="762"/>
                </a:lnTo>
                <a:lnTo>
                  <a:pt x="517" y="764"/>
                </a:lnTo>
                <a:lnTo>
                  <a:pt x="510" y="764"/>
                </a:lnTo>
                <a:lnTo>
                  <a:pt x="503" y="761"/>
                </a:lnTo>
                <a:lnTo>
                  <a:pt x="500" y="760"/>
                </a:lnTo>
                <a:lnTo>
                  <a:pt x="498" y="758"/>
                </a:lnTo>
                <a:lnTo>
                  <a:pt x="496" y="755"/>
                </a:lnTo>
                <a:lnTo>
                  <a:pt x="494" y="752"/>
                </a:lnTo>
                <a:lnTo>
                  <a:pt x="494" y="752"/>
                </a:lnTo>
                <a:lnTo>
                  <a:pt x="514" y="750"/>
                </a:lnTo>
                <a:lnTo>
                  <a:pt x="533" y="749"/>
                </a:lnTo>
                <a:lnTo>
                  <a:pt x="553" y="749"/>
                </a:lnTo>
                <a:lnTo>
                  <a:pt x="571" y="750"/>
                </a:lnTo>
                <a:lnTo>
                  <a:pt x="589" y="752"/>
                </a:lnTo>
                <a:lnTo>
                  <a:pt x="606" y="754"/>
                </a:lnTo>
                <a:lnTo>
                  <a:pt x="623" y="758"/>
                </a:lnTo>
                <a:lnTo>
                  <a:pt x="639" y="762"/>
                </a:lnTo>
                <a:lnTo>
                  <a:pt x="656" y="768"/>
                </a:lnTo>
                <a:lnTo>
                  <a:pt x="672" y="773"/>
                </a:lnTo>
                <a:lnTo>
                  <a:pt x="702" y="785"/>
                </a:lnTo>
                <a:lnTo>
                  <a:pt x="729" y="798"/>
                </a:lnTo>
                <a:lnTo>
                  <a:pt x="756" y="812"/>
                </a:lnTo>
                <a:lnTo>
                  <a:pt x="756" y="812"/>
                </a:lnTo>
                <a:lnTo>
                  <a:pt x="763" y="809"/>
                </a:lnTo>
                <a:lnTo>
                  <a:pt x="769" y="806"/>
                </a:lnTo>
                <a:lnTo>
                  <a:pt x="784" y="804"/>
                </a:lnTo>
                <a:lnTo>
                  <a:pt x="798" y="802"/>
                </a:lnTo>
                <a:lnTo>
                  <a:pt x="802" y="800"/>
                </a:lnTo>
                <a:lnTo>
                  <a:pt x="805" y="798"/>
                </a:lnTo>
                <a:lnTo>
                  <a:pt x="805" y="798"/>
                </a:lnTo>
                <a:lnTo>
                  <a:pt x="804" y="790"/>
                </a:lnTo>
                <a:lnTo>
                  <a:pt x="801" y="785"/>
                </a:lnTo>
                <a:lnTo>
                  <a:pt x="797" y="781"/>
                </a:lnTo>
                <a:lnTo>
                  <a:pt x="794" y="776"/>
                </a:lnTo>
                <a:lnTo>
                  <a:pt x="789" y="772"/>
                </a:lnTo>
                <a:lnTo>
                  <a:pt x="785" y="768"/>
                </a:lnTo>
                <a:lnTo>
                  <a:pt x="782" y="762"/>
                </a:lnTo>
                <a:lnTo>
                  <a:pt x="781" y="755"/>
                </a:lnTo>
                <a:lnTo>
                  <a:pt x="781" y="755"/>
                </a:lnTo>
                <a:lnTo>
                  <a:pt x="764" y="744"/>
                </a:lnTo>
                <a:lnTo>
                  <a:pt x="747" y="735"/>
                </a:lnTo>
                <a:lnTo>
                  <a:pt x="728" y="725"/>
                </a:lnTo>
                <a:lnTo>
                  <a:pt x="710" y="716"/>
                </a:lnTo>
                <a:lnTo>
                  <a:pt x="692" y="709"/>
                </a:lnTo>
                <a:lnTo>
                  <a:pt x="674" y="701"/>
                </a:lnTo>
                <a:lnTo>
                  <a:pt x="654" y="696"/>
                </a:lnTo>
                <a:lnTo>
                  <a:pt x="636" y="690"/>
                </a:lnTo>
                <a:lnTo>
                  <a:pt x="597" y="680"/>
                </a:lnTo>
                <a:lnTo>
                  <a:pt x="557" y="674"/>
                </a:lnTo>
                <a:lnTo>
                  <a:pt x="517" y="667"/>
                </a:lnTo>
                <a:lnTo>
                  <a:pt x="476" y="663"/>
                </a:lnTo>
                <a:lnTo>
                  <a:pt x="435" y="660"/>
                </a:lnTo>
                <a:lnTo>
                  <a:pt x="392" y="658"/>
                </a:lnTo>
                <a:lnTo>
                  <a:pt x="306" y="653"/>
                </a:lnTo>
                <a:lnTo>
                  <a:pt x="263" y="651"/>
                </a:lnTo>
                <a:lnTo>
                  <a:pt x="219" y="649"/>
                </a:lnTo>
                <a:lnTo>
                  <a:pt x="175" y="645"/>
                </a:lnTo>
                <a:lnTo>
                  <a:pt x="130" y="639"/>
                </a:lnTo>
                <a:lnTo>
                  <a:pt x="130" y="639"/>
                </a:lnTo>
                <a:lnTo>
                  <a:pt x="134" y="654"/>
                </a:lnTo>
                <a:lnTo>
                  <a:pt x="136" y="668"/>
                </a:lnTo>
                <a:lnTo>
                  <a:pt x="140" y="692"/>
                </a:lnTo>
                <a:lnTo>
                  <a:pt x="140" y="692"/>
                </a:lnTo>
                <a:lnTo>
                  <a:pt x="142" y="686"/>
                </a:lnTo>
                <a:lnTo>
                  <a:pt x="144" y="683"/>
                </a:lnTo>
                <a:lnTo>
                  <a:pt x="147" y="680"/>
                </a:lnTo>
                <a:lnTo>
                  <a:pt x="151" y="678"/>
                </a:lnTo>
                <a:lnTo>
                  <a:pt x="151" y="678"/>
                </a:lnTo>
                <a:lnTo>
                  <a:pt x="160" y="682"/>
                </a:lnTo>
                <a:lnTo>
                  <a:pt x="169" y="685"/>
                </a:lnTo>
                <a:lnTo>
                  <a:pt x="192" y="691"/>
                </a:lnTo>
                <a:lnTo>
                  <a:pt x="217" y="696"/>
                </a:lnTo>
                <a:lnTo>
                  <a:pt x="242" y="699"/>
                </a:lnTo>
                <a:lnTo>
                  <a:pt x="269" y="704"/>
                </a:lnTo>
                <a:lnTo>
                  <a:pt x="295" y="709"/>
                </a:lnTo>
                <a:lnTo>
                  <a:pt x="319" y="715"/>
                </a:lnTo>
                <a:lnTo>
                  <a:pt x="330" y="720"/>
                </a:lnTo>
                <a:lnTo>
                  <a:pt x="340" y="724"/>
                </a:lnTo>
                <a:lnTo>
                  <a:pt x="340" y="724"/>
                </a:lnTo>
                <a:lnTo>
                  <a:pt x="316" y="724"/>
                </a:lnTo>
                <a:lnTo>
                  <a:pt x="289" y="722"/>
                </a:lnTo>
                <a:lnTo>
                  <a:pt x="263" y="719"/>
                </a:lnTo>
                <a:lnTo>
                  <a:pt x="234" y="715"/>
                </a:lnTo>
                <a:lnTo>
                  <a:pt x="182" y="706"/>
                </a:lnTo>
                <a:lnTo>
                  <a:pt x="144" y="699"/>
                </a:lnTo>
                <a:lnTo>
                  <a:pt x="144" y="699"/>
                </a:lnTo>
                <a:lnTo>
                  <a:pt x="146" y="700"/>
                </a:lnTo>
                <a:lnTo>
                  <a:pt x="148" y="701"/>
                </a:lnTo>
                <a:lnTo>
                  <a:pt x="148" y="705"/>
                </a:lnTo>
                <a:lnTo>
                  <a:pt x="148" y="708"/>
                </a:lnTo>
                <a:lnTo>
                  <a:pt x="147" y="714"/>
                </a:lnTo>
                <a:lnTo>
                  <a:pt x="148" y="721"/>
                </a:lnTo>
                <a:lnTo>
                  <a:pt x="148" y="721"/>
                </a:lnTo>
                <a:close/>
                <a:moveTo>
                  <a:pt x="32" y="798"/>
                </a:moveTo>
                <a:lnTo>
                  <a:pt x="32" y="798"/>
                </a:lnTo>
                <a:lnTo>
                  <a:pt x="66" y="809"/>
                </a:lnTo>
                <a:lnTo>
                  <a:pt x="103" y="818"/>
                </a:lnTo>
                <a:lnTo>
                  <a:pt x="143" y="828"/>
                </a:lnTo>
                <a:lnTo>
                  <a:pt x="185" y="836"/>
                </a:lnTo>
                <a:lnTo>
                  <a:pt x="227" y="844"/>
                </a:lnTo>
                <a:lnTo>
                  <a:pt x="269" y="850"/>
                </a:lnTo>
                <a:lnTo>
                  <a:pt x="308" y="856"/>
                </a:lnTo>
                <a:lnTo>
                  <a:pt x="344" y="860"/>
                </a:lnTo>
                <a:lnTo>
                  <a:pt x="344" y="860"/>
                </a:lnTo>
                <a:lnTo>
                  <a:pt x="375" y="872"/>
                </a:lnTo>
                <a:lnTo>
                  <a:pt x="406" y="880"/>
                </a:lnTo>
                <a:lnTo>
                  <a:pt x="438" y="889"/>
                </a:lnTo>
                <a:lnTo>
                  <a:pt x="471" y="896"/>
                </a:lnTo>
                <a:lnTo>
                  <a:pt x="505" y="902"/>
                </a:lnTo>
                <a:lnTo>
                  <a:pt x="538" y="907"/>
                </a:lnTo>
                <a:lnTo>
                  <a:pt x="606" y="917"/>
                </a:lnTo>
                <a:lnTo>
                  <a:pt x="606" y="917"/>
                </a:lnTo>
                <a:lnTo>
                  <a:pt x="620" y="919"/>
                </a:lnTo>
                <a:lnTo>
                  <a:pt x="635" y="921"/>
                </a:lnTo>
                <a:lnTo>
                  <a:pt x="643" y="921"/>
                </a:lnTo>
                <a:lnTo>
                  <a:pt x="650" y="920"/>
                </a:lnTo>
                <a:lnTo>
                  <a:pt x="657" y="918"/>
                </a:lnTo>
                <a:lnTo>
                  <a:pt x="662" y="912"/>
                </a:lnTo>
                <a:lnTo>
                  <a:pt x="662" y="912"/>
                </a:lnTo>
                <a:lnTo>
                  <a:pt x="653" y="905"/>
                </a:lnTo>
                <a:lnTo>
                  <a:pt x="644" y="900"/>
                </a:lnTo>
                <a:lnTo>
                  <a:pt x="633" y="895"/>
                </a:lnTo>
                <a:lnTo>
                  <a:pt x="622" y="892"/>
                </a:lnTo>
                <a:lnTo>
                  <a:pt x="600" y="889"/>
                </a:lnTo>
                <a:lnTo>
                  <a:pt x="578" y="885"/>
                </a:lnTo>
                <a:lnTo>
                  <a:pt x="578" y="885"/>
                </a:lnTo>
                <a:lnTo>
                  <a:pt x="477" y="861"/>
                </a:lnTo>
                <a:lnTo>
                  <a:pt x="378" y="836"/>
                </a:lnTo>
                <a:lnTo>
                  <a:pt x="328" y="824"/>
                </a:lnTo>
                <a:lnTo>
                  <a:pt x="276" y="812"/>
                </a:lnTo>
                <a:lnTo>
                  <a:pt x="224" y="801"/>
                </a:lnTo>
                <a:lnTo>
                  <a:pt x="168" y="790"/>
                </a:lnTo>
                <a:lnTo>
                  <a:pt x="168" y="790"/>
                </a:lnTo>
                <a:lnTo>
                  <a:pt x="163" y="792"/>
                </a:lnTo>
                <a:lnTo>
                  <a:pt x="157" y="794"/>
                </a:lnTo>
                <a:lnTo>
                  <a:pt x="151" y="794"/>
                </a:lnTo>
                <a:lnTo>
                  <a:pt x="146" y="792"/>
                </a:lnTo>
                <a:lnTo>
                  <a:pt x="134" y="789"/>
                </a:lnTo>
                <a:lnTo>
                  <a:pt x="123" y="787"/>
                </a:lnTo>
                <a:lnTo>
                  <a:pt x="123" y="787"/>
                </a:lnTo>
                <a:lnTo>
                  <a:pt x="119" y="771"/>
                </a:lnTo>
                <a:lnTo>
                  <a:pt x="115" y="758"/>
                </a:lnTo>
                <a:lnTo>
                  <a:pt x="111" y="747"/>
                </a:lnTo>
                <a:lnTo>
                  <a:pt x="105" y="738"/>
                </a:lnTo>
                <a:lnTo>
                  <a:pt x="105" y="738"/>
                </a:lnTo>
                <a:lnTo>
                  <a:pt x="83" y="750"/>
                </a:lnTo>
                <a:lnTo>
                  <a:pt x="71" y="756"/>
                </a:lnTo>
                <a:lnTo>
                  <a:pt x="60" y="762"/>
                </a:lnTo>
                <a:lnTo>
                  <a:pt x="51" y="770"/>
                </a:lnTo>
                <a:lnTo>
                  <a:pt x="42" y="779"/>
                </a:lnTo>
                <a:lnTo>
                  <a:pt x="36" y="787"/>
                </a:lnTo>
                <a:lnTo>
                  <a:pt x="33" y="792"/>
                </a:lnTo>
                <a:lnTo>
                  <a:pt x="32" y="798"/>
                </a:lnTo>
                <a:lnTo>
                  <a:pt x="32" y="798"/>
                </a:lnTo>
                <a:close/>
                <a:moveTo>
                  <a:pt x="893" y="923"/>
                </a:moveTo>
                <a:lnTo>
                  <a:pt x="893" y="923"/>
                </a:lnTo>
                <a:lnTo>
                  <a:pt x="892" y="915"/>
                </a:lnTo>
                <a:lnTo>
                  <a:pt x="890" y="905"/>
                </a:lnTo>
                <a:lnTo>
                  <a:pt x="888" y="897"/>
                </a:lnTo>
                <a:lnTo>
                  <a:pt x="885" y="889"/>
                </a:lnTo>
                <a:lnTo>
                  <a:pt x="880" y="882"/>
                </a:lnTo>
                <a:lnTo>
                  <a:pt x="876" y="875"/>
                </a:lnTo>
                <a:lnTo>
                  <a:pt x="871" y="868"/>
                </a:lnTo>
                <a:lnTo>
                  <a:pt x="865" y="863"/>
                </a:lnTo>
                <a:lnTo>
                  <a:pt x="859" y="858"/>
                </a:lnTo>
                <a:lnTo>
                  <a:pt x="853" y="853"/>
                </a:lnTo>
                <a:lnTo>
                  <a:pt x="846" y="849"/>
                </a:lnTo>
                <a:lnTo>
                  <a:pt x="839" y="846"/>
                </a:lnTo>
                <a:lnTo>
                  <a:pt x="824" y="841"/>
                </a:lnTo>
                <a:lnTo>
                  <a:pt x="808" y="837"/>
                </a:lnTo>
                <a:lnTo>
                  <a:pt x="791" y="836"/>
                </a:lnTo>
                <a:lnTo>
                  <a:pt x="775" y="837"/>
                </a:lnTo>
                <a:lnTo>
                  <a:pt x="759" y="842"/>
                </a:lnTo>
                <a:lnTo>
                  <a:pt x="752" y="845"/>
                </a:lnTo>
                <a:lnTo>
                  <a:pt x="744" y="848"/>
                </a:lnTo>
                <a:lnTo>
                  <a:pt x="738" y="852"/>
                </a:lnTo>
                <a:lnTo>
                  <a:pt x="730" y="857"/>
                </a:lnTo>
                <a:lnTo>
                  <a:pt x="724" y="862"/>
                </a:lnTo>
                <a:lnTo>
                  <a:pt x="719" y="868"/>
                </a:lnTo>
                <a:lnTo>
                  <a:pt x="713" y="875"/>
                </a:lnTo>
                <a:lnTo>
                  <a:pt x="708" y="882"/>
                </a:lnTo>
                <a:lnTo>
                  <a:pt x="704" y="890"/>
                </a:lnTo>
                <a:lnTo>
                  <a:pt x="700" y="898"/>
                </a:lnTo>
                <a:lnTo>
                  <a:pt x="700" y="898"/>
                </a:lnTo>
                <a:lnTo>
                  <a:pt x="709" y="897"/>
                </a:lnTo>
                <a:lnTo>
                  <a:pt x="719" y="895"/>
                </a:lnTo>
                <a:lnTo>
                  <a:pt x="737" y="888"/>
                </a:lnTo>
                <a:lnTo>
                  <a:pt x="755" y="879"/>
                </a:lnTo>
                <a:lnTo>
                  <a:pt x="774" y="871"/>
                </a:lnTo>
                <a:lnTo>
                  <a:pt x="784" y="867"/>
                </a:lnTo>
                <a:lnTo>
                  <a:pt x="794" y="865"/>
                </a:lnTo>
                <a:lnTo>
                  <a:pt x="803" y="863"/>
                </a:lnTo>
                <a:lnTo>
                  <a:pt x="813" y="863"/>
                </a:lnTo>
                <a:lnTo>
                  <a:pt x="824" y="864"/>
                </a:lnTo>
                <a:lnTo>
                  <a:pt x="833" y="866"/>
                </a:lnTo>
                <a:lnTo>
                  <a:pt x="844" y="872"/>
                </a:lnTo>
                <a:lnTo>
                  <a:pt x="855" y="878"/>
                </a:lnTo>
                <a:lnTo>
                  <a:pt x="855" y="878"/>
                </a:lnTo>
                <a:lnTo>
                  <a:pt x="859" y="883"/>
                </a:lnTo>
                <a:lnTo>
                  <a:pt x="862" y="889"/>
                </a:lnTo>
                <a:lnTo>
                  <a:pt x="869" y="901"/>
                </a:lnTo>
                <a:lnTo>
                  <a:pt x="873" y="913"/>
                </a:lnTo>
                <a:lnTo>
                  <a:pt x="875" y="926"/>
                </a:lnTo>
                <a:lnTo>
                  <a:pt x="876" y="939"/>
                </a:lnTo>
                <a:lnTo>
                  <a:pt x="877" y="952"/>
                </a:lnTo>
                <a:lnTo>
                  <a:pt x="879" y="976"/>
                </a:lnTo>
                <a:lnTo>
                  <a:pt x="879" y="976"/>
                </a:lnTo>
                <a:lnTo>
                  <a:pt x="880" y="968"/>
                </a:lnTo>
                <a:lnTo>
                  <a:pt x="882" y="961"/>
                </a:lnTo>
                <a:lnTo>
                  <a:pt x="887" y="948"/>
                </a:lnTo>
                <a:lnTo>
                  <a:pt x="891" y="936"/>
                </a:lnTo>
                <a:lnTo>
                  <a:pt x="892" y="930"/>
                </a:lnTo>
                <a:lnTo>
                  <a:pt x="893" y="923"/>
                </a:lnTo>
                <a:lnTo>
                  <a:pt x="893" y="923"/>
                </a:lnTo>
                <a:close/>
                <a:moveTo>
                  <a:pt x="1435" y="1133"/>
                </a:moveTo>
                <a:lnTo>
                  <a:pt x="1435" y="1133"/>
                </a:lnTo>
                <a:lnTo>
                  <a:pt x="1414" y="1123"/>
                </a:lnTo>
                <a:lnTo>
                  <a:pt x="1391" y="1113"/>
                </a:lnTo>
                <a:lnTo>
                  <a:pt x="1370" y="1100"/>
                </a:lnTo>
                <a:lnTo>
                  <a:pt x="1348" y="1086"/>
                </a:lnTo>
                <a:lnTo>
                  <a:pt x="1327" y="1072"/>
                </a:lnTo>
                <a:lnTo>
                  <a:pt x="1305" y="1057"/>
                </a:lnTo>
                <a:lnTo>
                  <a:pt x="1267" y="1028"/>
                </a:lnTo>
                <a:lnTo>
                  <a:pt x="1267" y="1028"/>
                </a:lnTo>
                <a:lnTo>
                  <a:pt x="1208" y="984"/>
                </a:lnTo>
                <a:lnTo>
                  <a:pt x="1178" y="964"/>
                </a:lnTo>
                <a:lnTo>
                  <a:pt x="1148" y="944"/>
                </a:lnTo>
                <a:lnTo>
                  <a:pt x="1148" y="944"/>
                </a:lnTo>
                <a:lnTo>
                  <a:pt x="1122" y="927"/>
                </a:lnTo>
                <a:lnTo>
                  <a:pt x="1093" y="911"/>
                </a:lnTo>
                <a:lnTo>
                  <a:pt x="1065" y="895"/>
                </a:lnTo>
                <a:lnTo>
                  <a:pt x="1033" y="880"/>
                </a:lnTo>
                <a:lnTo>
                  <a:pt x="1017" y="874"/>
                </a:lnTo>
                <a:lnTo>
                  <a:pt x="1001" y="867"/>
                </a:lnTo>
                <a:lnTo>
                  <a:pt x="985" y="862"/>
                </a:lnTo>
                <a:lnTo>
                  <a:pt x="968" y="858"/>
                </a:lnTo>
                <a:lnTo>
                  <a:pt x="952" y="856"/>
                </a:lnTo>
                <a:lnTo>
                  <a:pt x="936" y="853"/>
                </a:lnTo>
                <a:lnTo>
                  <a:pt x="920" y="852"/>
                </a:lnTo>
                <a:lnTo>
                  <a:pt x="903" y="853"/>
                </a:lnTo>
                <a:lnTo>
                  <a:pt x="903" y="853"/>
                </a:lnTo>
                <a:lnTo>
                  <a:pt x="901" y="853"/>
                </a:lnTo>
                <a:lnTo>
                  <a:pt x="900" y="855"/>
                </a:lnTo>
                <a:lnTo>
                  <a:pt x="900" y="857"/>
                </a:lnTo>
                <a:lnTo>
                  <a:pt x="900" y="857"/>
                </a:lnTo>
                <a:lnTo>
                  <a:pt x="907" y="863"/>
                </a:lnTo>
                <a:lnTo>
                  <a:pt x="916" y="867"/>
                </a:lnTo>
                <a:lnTo>
                  <a:pt x="924" y="872"/>
                </a:lnTo>
                <a:lnTo>
                  <a:pt x="934" y="875"/>
                </a:lnTo>
                <a:lnTo>
                  <a:pt x="954" y="881"/>
                </a:lnTo>
                <a:lnTo>
                  <a:pt x="976" y="886"/>
                </a:lnTo>
                <a:lnTo>
                  <a:pt x="997" y="891"/>
                </a:lnTo>
                <a:lnTo>
                  <a:pt x="1017" y="897"/>
                </a:lnTo>
                <a:lnTo>
                  <a:pt x="1027" y="901"/>
                </a:lnTo>
                <a:lnTo>
                  <a:pt x="1036" y="905"/>
                </a:lnTo>
                <a:lnTo>
                  <a:pt x="1043" y="910"/>
                </a:lnTo>
                <a:lnTo>
                  <a:pt x="1051" y="917"/>
                </a:lnTo>
                <a:lnTo>
                  <a:pt x="1051" y="917"/>
                </a:lnTo>
                <a:lnTo>
                  <a:pt x="1044" y="919"/>
                </a:lnTo>
                <a:lnTo>
                  <a:pt x="1037" y="920"/>
                </a:lnTo>
                <a:lnTo>
                  <a:pt x="1029" y="920"/>
                </a:lnTo>
                <a:lnTo>
                  <a:pt x="1021" y="919"/>
                </a:lnTo>
                <a:lnTo>
                  <a:pt x="1002" y="913"/>
                </a:lnTo>
                <a:lnTo>
                  <a:pt x="984" y="908"/>
                </a:lnTo>
                <a:lnTo>
                  <a:pt x="966" y="903"/>
                </a:lnTo>
                <a:lnTo>
                  <a:pt x="957" y="902"/>
                </a:lnTo>
                <a:lnTo>
                  <a:pt x="949" y="901"/>
                </a:lnTo>
                <a:lnTo>
                  <a:pt x="940" y="902"/>
                </a:lnTo>
                <a:lnTo>
                  <a:pt x="933" y="904"/>
                </a:lnTo>
                <a:lnTo>
                  <a:pt x="926" y="907"/>
                </a:lnTo>
                <a:lnTo>
                  <a:pt x="921" y="912"/>
                </a:lnTo>
                <a:lnTo>
                  <a:pt x="921" y="912"/>
                </a:lnTo>
                <a:lnTo>
                  <a:pt x="976" y="928"/>
                </a:lnTo>
                <a:lnTo>
                  <a:pt x="1002" y="936"/>
                </a:lnTo>
                <a:lnTo>
                  <a:pt x="1027" y="943"/>
                </a:lnTo>
                <a:lnTo>
                  <a:pt x="1052" y="952"/>
                </a:lnTo>
                <a:lnTo>
                  <a:pt x="1075" y="962"/>
                </a:lnTo>
                <a:lnTo>
                  <a:pt x="1098" y="973"/>
                </a:lnTo>
                <a:lnTo>
                  <a:pt x="1120" y="986"/>
                </a:lnTo>
                <a:lnTo>
                  <a:pt x="1120" y="986"/>
                </a:lnTo>
                <a:lnTo>
                  <a:pt x="1134" y="996"/>
                </a:lnTo>
                <a:lnTo>
                  <a:pt x="1147" y="1007"/>
                </a:lnTo>
                <a:lnTo>
                  <a:pt x="1173" y="1029"/>
                </a:lnTo>
                <a:lnTo>
                  <a:pt x="1184" y="1041"/>
                </a:lnTo>
                <a:lnTo>
                  <a:pt x="1197" y="1052"/>
                </a:lnTo>
                <a:lnTo>
                  <a:pt x="1211" y="1061"/>
                </a:lnTo>
                <a:lnTo>
                  <a:pt x="1225" y="1070"/>
                </a:lnTo>
                <a:lnTo>
                  <a:pt x="1225" y="1070"/>
                </a:lnTo>
                <a:lnTo>
                  <a:pt x="1228" y="1076"/>
                </a:lnTo>
                <a:lnTo>
                  <a:pt x="1232" y="1082"/>
                </a:lnTo>
                <a:lnTo>
                  <a:pt x="1239" y="1094"/>
                </a:lnTo>
                <a:lnTo>
                  <a:pt x="1242" y="1100"/>
                </a:lnTo>
                <a:lnTo>
                  <a:pt x="1244" y="1106"/>
                </a:lnTo>
                <a:lnTo>
                  <a:pt x="1244" y="1113"/>
                </a:lnTo>
                <a:lnTo>
                  <a:pt x="1243" y="1119"/>
                </a:lnTo>
                <a:lnTo>
                  <a:pt x="1243" y="1119"/>
                </a:lnTo>
                <a:lnTo>
                  <a:pt x="1234" y="1119"/>
                </a:lnTo>
                <a:lnTo>
                  <a:pt x="1227" y="1117"/>
                </a:lnTo>
                <a:lnTo>
                  <a:pt x="1222" y="1113"/>
                </a:lnTo>
                <a:lnTo>
                  <a:pt x="1218" y="1107"/>
                </a:lnTo>
                <a:lnTo>
                  <a:pt x="1210" y="1097"/>
                </a:lnTo>
                <a:lnTo>
                  <a:pt x="1206" y="1091"/>
                </a:lnTo>
                <a:lnTo>
                  <a:pt x="1200" y="1088"/>
                </a:lnTo>
                <a:lnTo>
                  <a:pt x="1200" y="1088"/>
                </a:lnTo>
                <a:lnTo>
                  <a:pt x="1188" y="1103"/>
                </a:lnTo>
                <a:lnTo>
                  <a:pt x="1174" y="1120"/>
                </a:lnTo>
                <a:lnTo>
                  <a:pt x="1167" y="1130"/>
                </a:lnTo>
                <a:lnTo>
                  <a:pt x="1162" y="1139"/>
                </a:lnTo>
                <a:lnTo>
                  <a:pt x="1160" y="1148"/>
                </a:lnTo>
                <a:lnTo>
                  <a:pt x="1159" y="1153"/>
                </a:lnTo>
                <a:lnTo>
                  <a:pt x="1159" y="1158"/>
                </a:lnTo>
                <a:lnTo>
                  <a:pt x="1159" y="1158"/>
                </a:lnTo>
                <a:lnTo>
                  <a:pt x="1163" y="1158"/>
                </a:lnTo>
                <a:lnTo>
                  <a:pt x="1166" y="1158"/>
                </a:lnTo>
                <a:lnTo>
                  <a:pt x="1174" y="1160"/>
                </a:lnTo>
                <a:lnTo>
                  <a:pt x="1181" y="1164"/>
                </a:lnTo>
                <a:lnTo>
                  <a:pt x="1190" y="1168"/>
                </a:lnTo>
                <a:lnTo>
                  <a:pt x="1197" y="1174"/>
                </a:lnTo>
                <a:lnTo>
                  <a:pt x="1206" y="1178"/>
                </a:lnTo>
                <a:lnTo>
                  <a:pt x="1215" y="1181"/>
                </a:lnTo>
                <a:lnTo>
                  <a:pt x="1225" y="1182"/>
                </a:lnTo>
                <a:lnTo>
                  <a:pt x="1225" y="1182"/>
                </a:lnTo>
                <a:lnTo>
                  <a:pt x="1315" y="1228"/>
                </a:lnTo>
                <a:lnTo>
                  <a:pt x="1362" y="1251"/>
                </a:lnTo>
                <a:lnTo>
                  <a:pt x="1409" y="1273"/>
                </a:lnTo>
                <a:lnTo>
                  <a:pt x="1459" y="1295"/>
                </a:lnTo>
                <a:lnTo>
                  <a:pt x="1483" y="1304"/>
                </a:lnTo>
                <a:lnTo>
                  <a:pt x="1509" y="1314"/>
                </a:lnTo>
                <a:lnTo>
                  <a:pt x="1533" y="1322"/>
                </a:lnTo>
                <a:lnTo>
                  <a:pt x="1559" y="1330"/>
                </a:lnTo>
                <a:lnTo>
                  <a:pt x="1585" y="1337"/>
                </a:lnTo>
                <a:lnTo>
                  <a:pt x="1611" y="1343"/>
                </a:lnTo>
                <a:lnTo>
                  <a:pt x="1611" y="1343"/>
                </a:lnTo>
                <a:lnTo>
                  <a:pt x="1620" y="1346"/>
                </a:lnTo>
                <a:lnTo>
                  <a:pt x="1629" y="1347"/>
                </a:lnTo>
                <a:lnTo>
                  <a:pt x="1633" y="1347"/>
                </a:lnTo>
                <a:lnTo>
                  <a:pt x="1636" y="1347"/>
                </a:lnTo>
                <a:lnTo>
                  <a:pt x="1639" y="1346"/>
                </a:lnTo>
                <a:lnTo>
                  <a:pt x="1642" y="1343"/>
                </a:lnTo>
                <a:lnTo>
                  <a:pt x="1642" y="1343"/>
                </a:lnTo>
                <a:lnTo>
                  <a:pt x="1637" y="1339"/>
                </a:lnTo>
                <a:lnTo>
                  <a:pt x="1633" y="1334"/>
                </a:lnTo>
                <a:lnTo>
                  <a:pt x="1623" y="1327"/>
                </a:lnTo>
                <a:lnTo>
                  <a:pt x="1612" y="1321"/>
                </a:lnTo>
                <a:lnTo>
                  <a:pt x="1600" y="1317"/>
                </a:lnTo>
                <a:lnTo>
                  <a:pt x="1575" y="1312"/>
                </a:lnTo>
                <a:lnTo>
                  <a:pt x="1562" y="1309"/>
                </a:lnTo>
                <a:lnTo>
                  <a:pt x="1551" y="1304"/>
                </a:lnTo>
                <a:lnTo>
                  <a:pt x="1551" y="1304"/>
                </a:lnTo>
                <a:lnTo>
                  <a:pt x="1526" y="1296"/>
                </a:lnTo>
                <a:lnTo>
                  <a:pt x="1501" y="1286"/>
                </a:lnTo>
                <a:lnTo>
                  <a:pt x="1478" y="1276"/>
                </a:lnTo>
                <a:lnTo>
                  <a:pt x="1454" y="1266"/>
                </a:lnTo>
                <a:lnTo>
                  <a:pt x="1410" y="1244"/>
                </a:lnTo>
                <a:lnTo>
                  <a:pt x="1369" y="1221"/>
                </a:lnTo>
                <a:lnTo>
                  <a:pt x="1369" y="1221"/>
                </a:lnTo>
                <a:lnTo>
                  <a:pt x="1346" y="1209"/>
                </a:lnTo>
                <a:lnTo>
                  <a:pt x="1335" y="1203"/>
                </a:lnTo>
                <a:lnTo>
                  <a:pt x="1325" y="1196"/>
                </a:lnTo>
                <a:lnTo>
                  <a:pt x="1314" y="1190"/>
                </a:lnTo>
                <a:lnTo>
                  <a:pt x="1304" y="1181"/>
                </a:lnTo>
                <a:lnTo>
                  <a:pt x="1297" y="1173"/>
                </a:lnTo>
                <a:lnTo>
                  <a:pt x="1295" y="1167"/>
                </a:lnTo>
                <a:lnTo>
                  <a:pt x="1291" y="1161"/>
                </a:lnTo>
                <a:lnTo>
                  <a:pt x="1291" y="1161"/>
                </a:lnTo>
                <a:lnTo>
                  <a:pt x="1300" y="1163"/>
                </a:lnTo>
                <a:lnTo>
                  <a:pt x="1308" y="1165"/>
                </a:lnTo>
                <a:lnTo>
                  <a:pt x="1323" y="1170"/>
                </a:lnTo>
                <a:lnTo>
                  <a:pt x="1336" y="1178"/>
                </a:lnTo>
                <a:lnTo>
                  <a:pt x="1350" y="1186"/>
                </a:lnTo>
                <a:lnTo>
                  <a:pt x="1376" y="1206"/>
                </a:lnTo>
                <a:lnTo>
                  <a:pt x="1390" y="1215"/>
                </a:lnTo>
                <a:lnTo>
                  <a:pt x="1404" y="1224"/>
                </a:lnTo>
                <a:lnTo>
                  <a:pt x="1404" y="1224"/>
                </a:lnTo>
                <a:lnTo>
                  <a:pt x="1433" y="1239"/>
                </a:lnTo>
                <a:lnTo>
                  <a:pt x="1463" y="1254"/>
                </a:lnTo>
                <a:lnTo>
                  <a:pt x="1494" y="1266"/>
                </a:lnTo>
                <a:lnTo>
                  <a:pt x="1526" y="1277"/>
                </a:lnTo>
                <a:lnTo>
                  <a:pt x="1558" y="1286"/>
                </a:lnTo>
                <a:lnTo>
                  <a:pt x="1591" y="1294"/>
                </a:lnTo>
                <a:lnTo>
                  <a:pt x="1626" y="1299"/>
                </a:lnTo>
                <a:lnTo>
                  <a:pt x="1659" y="1301"/>
                </a:lnTo>
                <a:lnTo>
                  <a:pt x="1659" y="1301"/>
                </a:lnTo>
                <a:lnTo>
                  <a:pt x="1661" y="1295"/>
                </a:lnTo>
                <a:lnTo>
                  <a:pt x="1664" y="1289"/>
                </a:lnTo>
                <a:lnTo>
                  <a:pt x="1667" y="1283"/>
                </a:lnTo>
                <a:lnTo>
                  <a:pt x="1669" y="1276"/>
                </a:lnTo>
                <a:lnTo>
                  <a:pt x="1669" y="1276"/>
                </a:lnTo>
                <a:lnTo>
                  <a:pt x="1662" y="1274"/>
                </a:lnTo>
                <a:lnTo>
                  <a:pt x="1653" y="1272"/>
                </a:lnTo>
                <a:lnTo>
                  <a:pt x="1637" y="1266"/>
                </a:lnTo>
                <a:lnTo>
                  <a:pt x="1621" y="1258"/>
                </a:lnTo>
                <a:lnTo>
                  <a:pt x="1603" y="1252"/>
                </a:lnTo>
                <a:lnTo>
                  <a:pt x="1603" y="1252"/>
                </a:lnTo>
                <a:lnTo>
                  <a:pt x="1593" y="1251"/>
                </a:lnTo>
                <a:lnTo>
                  <a:pt x="1584" y="1249"/>
                </a:lnTo>
                <a:lnTo>
                  <a:pt x="1563" y="1246"/>
                </a:lnTo>
                <a:lnTo>
                  <a:pt x="1554" y="1244"/>
                </a:lnTo>
                <a:lnTo>
                  <a:pt x="1545" y="1241"/>
                </a:lnTo>
                <a:lnTo>
                  <a:pt x="1542" y="1238"/>
                </a:lnTo>
                <a:lnTo>
                  <a:pt x="1539" y="1236"/>
                </a:lnTo>
                <a:lnTo>
                  <a:pt x="1536" y="1231"/>
                </a:lnTo>
                <a:lnTo>
                  <a:pt x="1533" y="1228"/>
                </a:lnTo>
                <a:lnTo>
                  <a:pt x="1533" y="1228"/>
                </a:lnTo>
                <a:lnTo>
                  <a:pt x="1551" y="1227"/>
                </a:lnTo>
                <a:lnTo>
                  <a:pt x="1567" y="1228"/>
                </a:lnTo>
                <a:lnTo>
                  <a:pt x="1582" y="1229"/>
                </a:lnTo>
                <a:lnTo>
                  <a:pt x="1597" y="1230"/>
                </a:lnTo>
                <a:lnTo>
                  <a:pt x="1624" y="1236"/>
                </a:lnTo>
                <a:lnTo>
                  <a:pt x="1652" y="1242"/>
                </a:lnTo>
                <a:lnTo>
                  <a:pt x="1652" y="1242"/>
                </a:lnTo>
                <a:lnTo>
                  <a:pt x="1654" y="1231"/>
                </a:lnTo>
                <a:lnTo>
                  <a:pt x="1657" y="1223"/>
                </a:lnTo>
                <a:lnTo>
                  <a:pt x="1658" y="1208"/>
                </a:lnTo>
                <a:lnTo>
                  <a:pt x="1659" y="1193"/>
                </a:lnTo>
                <a:lnTo>
                  <a:pt x="1660" y="1186"/>
                </a:lnTo>
                <a:lnTo>
                  <a:pt x="1663" y="1179"/>
                </a:lnTo>
                <a:lnTo>
                  <a:pt x="1663" y="1179"/>
                </a:lnTo>
                <a:lnTo>
                  <a:pt x="1647" y="1175"/>
                </a:lnTo>
                <a:lnTo>
                  <a:pt x="1632" y="1170"/>
                </a:lnTo>
                <a:lnTo>
                  <a:pt x="1603" y="1165"/>
                </a:lnTo>
                <a:lnTo>
                  <a:pt x="1574" y="1161"/>
                </a:lnTo>
                <a:lnTo>
                  <a:pt x="1545" y="1158"/>
                </a:lnTo>
                <a:lnTo>
                  <a:pt x="1517" y="1154"/>
                </a:lnTo>
                <a:lnTo>
                  <a:pt x="1491" y="1149"/>
                </a:lnTo>
                <a:lnTo>
                  <a:pt x="1463" y="1143"/>
                </a:lnTo>
                <a:lnTo>
                  <a:pt x="1449" y="1138"/>
                </a:lnTo>
                <a:lnTo>
                  <a:pt x="1435" y="1133"/>
                </a:lnTo>
                <a:lnTo>
                  <a:pt x="1435" y="1133"/>
                </a:lnTo>
                <a:close/>
                <a:moveTo>
                  <a:pt x="841" y="1000"/>
                </a:moveTo>
                <a:lnTo>
                  <a:pt x="841" y="1000"/>
                </a:lnTo>
                <a:lnTo>
                  <a:pt x="796" y="986"/>
                </a:lnTo>
                <a:lnTo>
                  <a:pt x="775" y="981"/>
                </a:lnTo>
                <a:lnTo>
                  <a:pt x="756" y="974"/>
                </a:lnTo>
                <a:lnTo>
                  <a:pt x="739" y="967"/>
                </a:lnTo>
                <a:lnTo>
                  <a:pt x="722" y="958"/>
                </a:lnTo>
                <a:lnTo>
                  <a:pt x="706" y="949"/>
                </a:lnTo>
                <a:lnTo>
                  <a:pt x="690" y="937"/>
                </a:lnTo>
                <a:lnTo>
                  <a:pt x="690" y="937"/>
                </a:lnTo>
                <a:lnTo>
                  <a:pt x="693" y="948"/>
                </a:lnTo>
                <a:lnTo>
                  <a:pt x="698" y="958"/>
                </a:lnTo>
                <a:lnTo>
                  <a:pt x="704" y="967"/>
                </a:lnTo>
                <a:lnTo>
                  <a:pt x="711" y="976"/>
                </a:lnTo>
                <a:lnTo>
                  <a:pt x="720" y="983"/>
                </a:lnTo>
                <a:lnTo>
                  <a:pt x="729" y="989"/>
                </a:lnTo>
                <a:lnTo>
                  <a:pt x="740" y="995"/>
                </a:lnTo>
                <a:lnTo>
                  <a:pt x="751" y="999"/>
                </a:lnTo>
                <a:lnTo>
                  <a:pt x="762" y="1002"/>
                </a:lnTo>
                <a:lnTo>
                  <a:pt x="773" y="1006"/>
                </a:lnTo>
                <a:lnTo>
                  <a:pt x="785" y="1007"/>
                </a:lnTo>
                <a:lnTo>
                  <a:pt x="797" y="1008"/>
                </a:lnTo>
                <a:lnTo>
                  <a:pt x="809" y="1008"/>
                </a:lnTo>
                <a:lnTo>
                  <a:pt x="819" y="1006"/>
                </a:lnTo>
                <a:lnTo>
                  <a:pt x="830" y="1003"/>
                </a:lnTo>
                <a:lnTo>
                  <a:pt x="841" y="1000"/>
                </a:lnTo>
                <a:lnTo>
                  <a:pt x="841" y="1000"/>
                </a:lnTo>
                <a:close/>
                <a:moveTo>
                  <a:pt x="903" y="997"/>
                </a:moveTo>
                <a:lnTo>
                  <a:pt x="903" y="997"/>
                </a:lnTo>
                <a:lnTo>
                  <a:pt x="912" y="1007"/>
                </a:lnTo>
                <a:lnTo>
                  <a:pt x="922" y="1016"/>
                </a:lnTo>
                <a:lnTo>
                  <a:pt x="933" y="1025"/>
                </a:lnTo>
                <a:lnTo>
                  <a:pt x="944" y="1033"/>
                </a:lnTo>
                <a:lnTo>
                  <a:pt x="966" y="1049"/>
                </a:lnTo>
                <a:lnTo>
                  <a:pt x="977" y="1058"/>
                </a:lnTo>
                <a:lnTo>
                  <a:pt x="987" y="1067"/>
                </a:lnTo>
                <a:lnTo>
                  <a:pt x="987" y="1067"/>
                </a:lnTo>
                <a:lnTo>
                  <a:pt x="1031" y="1028"/>
                </a:lnTo>
                <a:lnTo>
                  <a:pt x="1075" y="989"/>
                </a:lnTo>
                <a:lnTo>
                  <a:pt x="1075" y="989"/>
                </a:lnTo>
                <a:lnTo>
                  <a:pt x="1056" y="981"/>
                </a:lnTo>
                <a:lnTo>
                  <a:pt x="1032" y="971"/>
                </a:lnTo>
                <a:lnTo>
                  <a:pt x="1006" y="962"/>
                </a:lnTo>
                <a:lnTo>
                  <a:pt x="992" y="957"/>
                </a:lnTo>
                <a:lnTo>
                  <a:pt x="978" y="954"/>
                </a:lnTo>
                <a:lnTo>
                  <a:pt x="964" y="953"/>
                </a:lnTo>
                <a:lnTo>
                  <a:pt x="951" y="952"/>
                </a:lnTo>
                <a:lnTo>
                  <a:pt x="939" y="954"/>
                </a:lnTo>
                <a:lnTo>
                  <a:pt x="929" y="957"/>
                </a:lnTo>
                <a:lnTo>
                  <a:pt x="924" y="959"/>
                </a:lnTo>
                <a:lnTo>
                  <a:pt x="920" y="963"/>
                </a:lnTo>
                <a:lnTo>
                  <a:pt x="916" y="967"/>
                </a:lnTo>
                <a:lnTo>
                  <a:pt x="912" y="971"/>
                </a:lnTo>
                <a:lnTo>
                  <a:pt x="909" y="977"/>
                </a:lnTo>
                <a:lnTo>
                  <a:pt x="907" y="982"/>
                </a:lnTo>
                <a:lnTo>
                  <a:pt x="905" y="989"/>
                </a:lnTo>
                <a:lnTo>
                  <a:pt x="903" y="997"/>
                </a:lnTo>
                <a:lnTo>
                  <a:pt x="903" y="997"/>
                </a:lnTo>
                <a:close/>
                <a:moveTo>
                  <a:pt x="998" y="1147"/>
                </a:moveTo>
                <a:lnTo>
                  <a:pt x="998" y="1147"/>
                </a:lnTo>
                <a:lnTo>
                  <a:pt x="990" y="1156"/>
                </a:lnTo>
                <a:lnTo>
                  <a:pt x="982" y="1167"/>
                </a:lnTo>
                <a:lnTo>
                  <a:pt x="976" y="1179"/>
                </a:lnTo>
                <a:lnTo>
                  <a:pt x="970" y="1192"/>
                </a:lnTo>
                <a:lnTo>
                  <a:pt x="967" y="1206"/>
                </a:lnTo>
                <a:lnTo>
                  <a:pt x="965" y="1220"/>
                </a:lnTo>
                <a:lnTo>
                  <a:pt x="965" y="1227"/>
                </a:lnTo>
                <a:lnTo>
                  <a:pt x="966" y="1235"/>
                </a:lnTo>
                <a:lnTo>
                  <a:pt x="967" y="1241"/>
                </a:lnTo>
                <a:lnTo>
                  <a:pt x="970" y="1249"/>
                </a:lnTo>
                <a:lnTo>
                  <a:pt x="970" y="1249"/>
                </a:lnTo>
                <a:lnTo>
                  <a:pt x="980" y="1239"/>
                </a:lnTo>
                <a:lnTo>
                  <a:pt x="990" y="1229"/>
                </a:lnTo>
                <a:lnTo>
                  <a:pt x="1009" y="1209"/>
                </a:lnTo>
                <a:lnTo>
                  <a:pt x="1018" y="1199"/>
                </a:lnTo>
                <a:lnTo>
                  <a:pt x="1030" y="1191"/>
                </a:lnTo>
                <a:lnTo>
                  <a:pt x="1043" y="1183"/>
                </a:lnTo>
                <a:lnTo>
                  <a:pt x="1050" y="1181"/>
                </a:lnTo>
                <a:lnTo>
                  <a:pt x="1057" y="1179"/>
                </a:lnTo>
                <a:lnTo>
                  <a:pt x="1057" y="1179"/>
                </a:lnTo>
                <a:lnTo>
                  <a:pt x="1061" y="1182"/>
                </a:lnTo>
                <a:lnTo>
                  <a:pt x="1066" y="1188"/>
                </a:lnTo>
                <a:lnTo>
                  <a:pt x="1069" y="1192"/>
                </a:lnTo>
                <a:lnTo>
                  <a:pt x="1071" y="1197"/>
                </a:lnTo>
                <a:lnTo>
                  <a:pt x="1074" y="1209"/>
                </a:lnTo>
                <a:lnTo>
                  <a:pt x="1077" y="1222"/>
                </a:lnTo>
                <a:lnTo>
                  <a:pt x="1081" y="1235"/>
                </a:lnTo>
                <a:lnTo>
                  <a:pt x="1085" y="1245"/>
                </a:lnTo>
                <a:lnTo>
                  <a:pt x="1088" y="1251"/>
                </a:lnTo>
                <a:lnTo>
                  <a:pt x="1092" y="1255"/>
                </a:lnTo>
                <a:lnTo>
                  <a:pt x="1097" y="1259"/>
                </a:lnTo>
                <a:lnTo>
                  <a:pt x="1103" y="1263"/>
                </a:lnTo>
                <a:lnTo>
                  <a:pt x="1103" y="1263"/>
                </a:lnTo>
                <a:lnTo>
                  <a:pt x="1107" y="1233"/>
                </a:lnTo>
                <a:lnTo>
                  <a:pt x="1113" y="1204"/>
                </a:lnTo>
                <a:lnTo>
                  <a:pt x="1119" y="1177"/>
                </a:lnTo>
                <a:lnTo>
                  <a:pt x="1127" y="1152"/>
                </a:lnTo>
                <a:lnTo>
                  <a:pt x="1136" y="1129"/>
                </a:lnTo>
                <a:lnTo>
                  <a:pt x="1143" y="1117"/>
                </a:lnTo>
                <a:lnTo>
                  <a:pt x="1148" y="1106"/>
                </a:lnTo>
                <a:lnTo>
                  <a:pt x="1156" y="1095"/>
                </a:lnTo>
                <a:lnTo>
                  <a:pt x="1163" y="1086"/>
                </a:lnTo>
                <a:lnTo>
                  <a:pt x="1171" y="1076"/>
                </a:lnTo>
                <a:lnTo>
                  <a:pt x="1180" y="1067"/>
                </a:lnTo>
                <a:lnTo>
                  <a:pt x="1180" y="1067"/>
                </a:lnTo>
                <a:lnTo>
                  <a:pt x="1160" y="1052"/>
                </a:lnTo>
                <a:lnTo>
                  <a:pt x="1141" y="1036"/>
                </a:lnTo>
                <a:lnTo>
                  <a:pt x="1121" y="1021"/>
                </a:lnTo>
                <a:lnTo>
                  <a:pt x="1111" y="1014"/>
                </a:lnTo>
                <a:lnTo>
                  <a:pt x="1100" y="1008"/>
                </a:lnTo>
                <a:lnTo>
                  <a:pt x="1100" y="1008"/>
                </a:lnTo>
                <a:lnTo>
                  <a:pt x="1082" y="1022"/>
                </a:lnTo>
                <a:lnTo>
                  <a:pt x="1065" y="1036"/>
                </a:lnTo>
                <a:lnTo>
                  <a:pt x="1048" y="1049"/>
                </a:lnTo>
                <a:lnTo>
                  <a:pt x="1033" y="1064"/>
                </a:lnTo>
                <a:lnTo>
                  <a:pt x="1026" y="1072"/>
                </a:lnTo>
                <a:lnTo>
                  <a:pt x="1020" y="1080"/>
                </a:lnTo>
                <a:lnTo>
                  <a:pt x="1014" y="1089"/>
                </a:lnTo>
                <a:lnTo>
                  <a:pt x="1009" y="1099"/>
                </a:lnTo>
                <a:lnTo>
                  <a:pt x="1005" y="1109"/>
                </a:lnTo>
                <a:lnTo>
                  <a:pt x="1001" y="1121"/>
                </a:lnTo>
                <a:lnTo>
                  <a:pt x="999" y="1133"/>
                </a:lnTo>
                <a:lnTo>
                  <a:pt x="998" y="1147"/>
                </a:lnTo>
                <a:lnTo>
                  <a:pt x="998" y="1147"/>
                </a:lnTo>
                <a:close/>
                <a:moveTo>
                  <a:pt x="858" y="1022"/>
                </a:moveTo>
                <a:lnTo>
                  <a:pt x="858" y="1022"/>
                </a:lnTo>
                <a:lnTo>
                  <a:pt x="882" y="1050"/>
                </a:lnTo>
                <a:lnTo>
                  <a:pt x="895" y="1064"/>
                </a:lnTo>
                <a:lnTo>
                  <a:pt x="908" y="1077"/>
                </a:lnTo>
                <a:lnTo>
                  <a:pt x="923" y="1089"/>
                </a:lnTo>
                <a:lnTo>
                  <a:pt x="938" y="1101"/>
                </a:lnTo>
                <a:lnTo>
                  <a:pt x="955" y="1110"/>
                </a:lnTo>
                <a:lnTo>
                  <a:pt x="974" y="1119"/>
                </a:lnTo>
                <a:lnTo>
                  <a:pt x="974" y="1119"/>
                </a:lnTo>
                <a:lnTo>
                  <a:pt x="974" y="1114"/>
                </a:lnTo>
                <a:lnTo>
                  <a:pt x="974" y="1108"/>
                </a:lnTo>
                <a:lnTo>
                  <a:pt x="975" y="1104"/>
                </a:lnTo>
                <a:lnTo>
                  <a:pt x="977" y="1100"/>
                </a:lnTo>
                <a:lnTo>
                  <a:pt x="981" y="1092"/>
                </a:lnTo>
                <a:lnTo>
                  <a:pt x="982" y="1089"/>
                </a:lnTo>
                <a:lnTo>
                  <a:pt x="984" y="1085"/>
                </a:lnTo>
                <a:lnTo>
                  <a:pt x="984" y="1085"/>
                </a:lnTo>
                <a:lnTo>
                  <a:pt x="975" y="1082"/>
                </a:lnTo>
                <a:lnTo>
                  <a:pt x="966" y="1078"/>
                </a:lnTo>
                <a:lnTo>
                  <a:pt x="957" y="1074"/>
                </a:lnTo>
                <a:lnTo>
                  <a:pt x="950" y="1069"/>
                </a:lnTo>
                <a:lnTo>
                  <a:pt x="935" y="1057"/>
                </a:lnTo>
                <a:lnTo>
                  <a:pt x="921" y="1044"/>
                </a:lnTo>
                <a:lnTo>
                  <a:pt x="907" y="1033"/>
                </a:lnTo>
                <a:lnTo>
                  <a:pt x="900" y="1028"/>
                </a:lnTo>
                <a:lnTo>
                  <a:pt x="892" y="1025"/>
                </a:lnTo>
                <a:lnTo>
                  <a:pt x="885" y="1022"/>
                </a:lnTo>
                <a:lnTo>
                  <a:pt x="876" y="1019"/>
                </a:lnTo>
                <a:lnTo>
                  <a:pt x="868" y="1019"/>
                </a:lnTo>
                <a:lnTo>
                  <a:pt x="858" y="1022"/>
                </a:lnTo>
                <a:lnTo>
                  <a:pt x="858" y="1022"/>
                </a:lnTo>
                <a:close/>
              </a:path>
            </a:pathLst>
          </a:custGeom>
          <a:gradFill>
            <a:gsLst>
              <a:gs pos="0">
                <a:srgbClr val="7B32B2"/>
              </a:gs>
              <a:gs pos="100000">
                <a:srgbClr val="401A5D"/>
              </a:gs>
            </a:gsLst>
            <a:lin ang="5400000" scaled="0"/>
          </a:gradFill>
          <a:ln w="9525">
            <a:solidFill>
              <a:srgbClr val="7030A0"/>
            </a:solidFill>
            <a:round/>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pic>
        <p:nvPicPr>
          <p:cNvPr id="101" name="图片 100"/>
          <p:cNvPicPr/>
          <p:nvPr/>
        </p:nvPicPr>
        <p:blipFill>
          <a:blip r:embed="rId4"/>
          <a:stretch>
            <a:fillRect/>
          </a:stretch>
        </p:blipFill>
        <p:spPr>
          <a:xfrm>
            <a:off x="2012950" y="1115695"/>
            <a:ext cx="3834765" cy="5226050"/>
          </a:xfrm>
          <a:prstGeom prst="rect">
            <a:avLst/>
          </a:prstGeom>
          <a:noFill/>
          <a:ln w="9525">
            <a:noFill/>
          </a:ln>
        </p:spPr>
      </p:pic>
      <p:sp>
        <p:nvSpPr>
          <p:cNvPr id="25" name="矩形 24"/>
          <p:cNvSpPr/>
          <p:nvPr/>
        </p:nvSpPr>
        <p:spPr>
          <a:xfrm>
            <a:off x="2281555" y="2634615"/>
            <a:ext cx="3295650" cy="485775"/>
          </a:xfrm>
          <a:prstGeom prst="rect">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p>
        </p:txBody>
      </p:sp>
      <p:grpSp>
        <p:nvGrpSpPr>
          <p:cNvPr id="15" name="组合 14"/>
          <p:cNvGrpSpPr/>
          <p:nvPr/>
        </p:nvGrpSpPr>
        <p:grpSpPr>
          <a:xfrm>
            <a:off x="6125210" y="1214270"/>
            <a:ext cx="5901055" cy="1724170"/>
            <a:chOff x="5730" y="520"/>
            <a:chExt cx="9293" cy="3872"/>
          </a:xfrm>
        </p:grpSpPr>
        <p:sp>
          <p:nvSpPr>
            <p:cNvPr id="16" name="等腰三角形 2"/>
            <p:cNvSpPr/>
            <p:nvPr/>
          </p:nvSpPr>
          <p:spPr bwMode="auto">
            <a:xfrm rot="16200000">
              <a:off x="8492" y="-2191"/>
              <a:ext cx="3769" cy="9293"/>
            </a:xfrm>
            <a:prstGeom prst="wedgeRectCallout">
              <a:avLst>
                <a:gd name="adj1" fmla="val -1887"/>
                <a:gd name="adj2" fmla="val -71139"/>
              </a:avLst>
            </a:prstGeom>
            <a:solidFill>
              <a:schemeClr val="accent4"/>
            </a:solidFill>
            <a:ln w="28575">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500" kern="0">
                <a:solidFill>
                  <a:srgbClr val="FFFFFF"/>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5730" y="520"/>
              <a:ext cx="9089" cy="3872"/>
            </a:xfrm>
            <a:prstGeom prst="roundRect">
              <a:avLst/>
            </a:prstGeom>
            <a:noFill/>
            <a:ln w="12700">
              <a:noFill/>
            </a:ln>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latin typeface="仿宋_GB2312" panose="02010609030101010101" charset="-122"/>
                  <a:ea typeface="仿宋_GB2312" panose="02010609030101010101" charset="-122"/>
                  <a:cs typeface="仿宋_GB2312" panose="02010609030101010101" charset="-122"/>
                </a:rPr>
                <a:t>例1分3个层次：</a:t>
              </a:r>
              <a:endParaRPr lang="zh-CN" altLang="en-US" sz="1600" b="1">
                <a:latin typeface="仿宋_GB2312" panose="02010609030101010101" charset="-122"/>
                <a:ea typeface="仿宋_GB2312" panose="02010609030101010101" charset="-122"/>
                <a:cs typeface="仿宋_GB2312" panose="02010609030101010101" charset="-122"/>
              </a:endParaRPr>
            </a:p>
            <a:p>
              <a:r>
                <a:rPr lang="zh-CN" altLang="en-US" sz="1600" b="1">
                  <a:latin typeface="仿宋_GB2312" panose="02010609030101010101" charset="-122"/>
                  <a:ea typeface="仿宋_GB2312" panose="02010609030101010101" charset="-122"/>
                  <a:cs typeface="仿宋_GB2312" panose="02010609030101010101" charset="-122"/>
                </a:rPr>
                <a:t>③通过毫米数改写成用米作单位的小数，说明千分之几用三位小数表示。</a:t>
              </a:r>
              <a:endParaRPr lang="zh-CN" altLang="en-US" sz="1600" b="1">
                <a:latin typeface="仿宋_GB2312" panose="02010609030101010101" charset="-122"/>
                <a:ea typeface="仿宋_GB2312" panose="02010609030101010101" charset="-122"/>
                <a:cs typeface="仿宋_GB2312" panose="02010609030101010101" charset="-122"/>
              </a:endParaRPr>
            </a:p>
            <a:p>
              <a:r>
                <a:rPr lang="zh-CN" altLang="en-US" sz="1600" b="1">
                  <a:latin typeface="仿宋_GB2312" panose="02010609030101010101" charset="-122"/>
                  <a:ea typeface="仿宋_GB2312" panose="02010609030101010101" charset="-122"/>
                  <a:cs typeface="仿宋_GB2312" panose="02010609030101010101" charset="-122"/>
                </a:rPr>
                <a:t>通过3个层次让学生进一步认识到：把低级长度单位的数改写成高级单位的数，可以用分母是10、100、1000的分数表示，这样的分数可以用小数表示。</a:t>
              </a:r>
              <a:endParaRPr lang="zh-CN" altLang="en-US" sz="1600" b="1">
                <a:latin typeface="仿宋_GB2312" panose="02010609030101010101" charset="-122"/>
                <a:ea typeface="仿宋_GB2312" panose="02010609030101010101" charset="-122"/>
                <a:cs typeface="仿宋_GB2312" panose="02010609030101010101" charset="-122"/>
              </a:endParaRPr>
            </a:p>
          </p:txBody>
        </p:sp>
      </p:grpSp>
      <p:grpSp>
        <p:nvGrpSpPr>
          <p:cNvPr id="19" name="组合 18"/>
          <p:cNvGrpSpPr/>
          <p:nvPr/>
        </p:nvGrpSpPr>
        <p:grpSpPr>
          <a:xfrm>
            <a:off x="6075045" y="3272155"/>
            <a:ext cx="5949315" cy="1955086"/>
            <a:chOff x="528" y="2253"/>
            <a:chExt cx="3939" cy="1437"/>
          </a:xfrm>
        </p:grpSpPr>
        <p:sp>
          <p:nvSpPr>
            <p:cNvPr id="20" name="等腰三角形 2"/>
            <p:cNvSpPr/>
            <p:nvPr/>
          </p:nvSpPr>
          <p:spPr bwMode="auto">
            <a:xfrm rot="5433">
              <a:off x="528" y="2253"/>
              <a:ext cx="3939" cy="1437"/>
            </a:xfrm>
            <a:prstGeom prst="round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none" lIns="68580" tIns="34290" rIns="68580" bIns="3429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sz="1500" kern="0">
                <a:solidFill>
                  <a:srgbClr val="FFFFFF"/>
                </a:solidFill>
                <a:latin typeface="微软雅黑" panose="020b0503020204020204" pitchFamily="34" charset="-122"/>
                <a:ea typeface="微软雅黑" panose="020b0503020204020204" pitchFamily="34" charset="-122"/>
              </a:endParaRPr>
            </a:p>
          </p:txBody>
        </p:sp>
        <p:sp>
          <p:nvSpPr>
            <p:cNvPr id="22" name="矩形 21"/>
            <p:cNvSpPr/>
            <p:nvPr/>
          </p:nvSpPr>
          <p:spPr>
            <a:xfrm>
              <a:off x="593" y="2327"/>
              <a:ext cx="3841" cy="1289"/>
            </a:xfrm>
            <a:prstGeom prst="rect">
              <a:avLst/>
            </a:prstGeom>
            <a:noFill/>
            <a:ln>
              <a:noFill/>
            </a:ln>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solidFill>
                    <a:schemeClr val="tx1"/>
                  </a:solidFill>
                  <a:effectLst/>
                  <a:latin typeface="方正大黑简体" panose="02010601030101010101" charset="-122"/>
                  <a:ea typeface="方正大黑简体" panose="02010601030101010101" charset="-122"/>
                </a:rPr>
                <a:t>在直观探究的基础上，抽象概括出小数的意义。考虑到学生的理解能力，在描述小数的意义时，教材淡化了十进分数为什么可以依照整数的写法用小数来表示的道理，着重从“小数是十进分数的另一种表示形式”的角度说明小数的含义。使学生明确：分母是10、100、1000…的分数可以用小数表示。</a:t>
              </a:r>
              <a:endParaRPr lang="zh-CN">
                <a:solidFill>
                  <a:schemeClr val="tx1"/>
                </a:solidFill>
                <a:effectLst/>
                <a:latin typeface="方正大黑简体" panose="02010601030101010101" charset="-122"/>
                <a:ea typeface="方正大黑简体" panose="02010601030101010101" charset="-122"/>
              </a:endParaRPr>
            </a:p>
          </p:txBody>
        </p:sp>
      </p:grpSp>
      <p:sp>
        <p:nvSpPr>
          <p:cNvPr id="21" name="矩形 20"/>
          <p:cNvSpPr/>
          <p:nvPr/>
        </p:nvSpPr>
        <p:spPr>
          <a:xfrm>
            <a:off x="2119630" y="3186430"/>
            <a:ext cx="3386455" cy="1084580"/>
          </a:xfrm>
          <a:prstGeom prst="rect">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p>
        </p:txBody>
      </p:sp>
      <p:grpSp>
        <p:nvGrpSpPr>
          <p:cNvPr id="23" name="组合 22"/>
          <p:cNvGrpSpPr/>
          <p:nvPr/>
        </p:nvGrpSpPr>
        <p:grpSpPr>
          <a:xfrm>
            <a:off x="19051" y="3267922"/>
            <a:ext cx="1993900" cy="607484"/>
            <a:chOff x="553" y="3006"/>
            <a:chExt cx="3140" cy="957"/>
          </a:xfrm>
        </p:grpSpPr>
        <p:grpSp>
          <p:nvGrpSpPr>
            <p:cNvPr id="9235" name="组合 8"/>
            <p:cNvGrpSpPr/>
            <p:nvPr/>
          </p:nvGrpSpPr>
          <p:grpSpPr>
            <a:xfrm>
              <a:off x="553" y="3006"/>
              <a:ext cx="3140" cy="957"/>
              <a:chOff x="611188" y="3033713"/>
              <a:chExt cx="6470650" cy="790575"/>
            </a:xfrm>
          </p:grpSpPr>
          <p:sp>
            <p:nvSpPr>
              <p:cNvPr id="9236" name="Freeform 8"/>
              <p:cNvSpPr/>
              <p:nvPr/>
            </p:nvSpPr>
            <p:spPr>
              <a:xfrm>
                <a:off x="6846888" y="3268663"/>
                <a:ext cx="234950" cy="346075"/>
              </a:xfrm>
              <a:custGeom>
                <a:cxnLst>
                  <a:cxn ang="0">
                    <a:pos x="234950" y="60325"/>
                  </a:cxn>
                  <a:cxn ang="0">
                    <a:pos x="28575" y="0"/>
                  </a:cxn>
                  <a:cxn ang="0">
                    <a:pos x="28575" y="0"/>
                  </a:cxn>
                  <a:cxn ang="0">
                    <a:pos x="15875" y="165100"/>
                  </a:cxn>
                  <a:cxn ang="0">
                    <a:pos x="0" y="336550"/>
                  </a:cxn>
                  <a:cxn ang="0">
                    <a:pos x="0" y="336550"/>
                  </a:cxn>
                  <a:cxn ang="0">
                    <a:pos x="0" y="346075"/>
                  </a:cxn>
                  <a:cxn ang="0">
                    <a:pos x="234950" y="279400"/>
                  </a:cxn>
                  <a:cxn ang="0">
                    <a:pos x="234950" y="60325"/>
                  </a:cxn>
                </a:cxnLst>
                <a:rect l="l" t="t" r="r" b="b"/>
                <a:pathLst>
                  <a:path w="148" h="218">
                    <a:moveTo>
                      <a:pt x="148" y="38"/>
                    </a:moveTo>
                    <a:lnTo>
                      <a:pt x="18" y="0"/>
                    </a:lnTo>
                    <a:lnTo>
                      <a:pt x="18" y="0"/>
                    </a:lnTo>
                    <a:lnTo>
                      <a:pt x="10" y="104"/>
                    </a:lnTo>
                    <a:lnTo>
                      <a:pt x="0" y="212"/>
                    </a:lnTo>
                    <a:lnTo>
                      <a:pt x="0" y="212"/>
                    </a:lnTo>
                    <a:lnTo>
                      <a:pt x="0" y="218"/>
                    </a:lnTo>
                    <a:lnTo>
                      <a:pt x="148" y="176"/>
                    </a:lnTo>
                    <a:lnTo>
                      <a:pt x="148" y="38"/>
                    </a:lnTo>
                    <a:close/>
                  </a:path>
                </a:pathLst>
              </a:custGeom>
              <a:solidFill>
                <a:srgbClr val="675046"/>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9237" name="Freeform 9"/>
              <p:cNvSpPr/>
              <p:nvPr/>
            </p:nvSpPr>
            <p:spPr>
              <a:xfrm>
                <a:off x="5519738" y="3033713"/>
                <a:ext cx="1355725" cy="790575"/>
              </a:xfrm>
              <a:custGeom>
                <a:cxnLst>
                  <a:cxn ang="0">
                    <a:pos x="1355725" y="234950"/>
                  </a:cxn>
                  <a:cxn ang="0">
                    <a:pos x="587375" y="0"/>
                  </a:cxn>
                  <a:cxn ang="0">
                    <a:pos x="0" y="317500"/>
                  </a:cxn>
                  <a:cxn ang="0">
                    <a:pos x="120650" y="657225"/>
                  </a:cxn>
                  <a:cxn ang="0">
                    <a:pos x="587375" y="790575"/>
                  </a:cxn>
                  <a:cxn ang="0">
                    <a:pos x="1327150" y="581025"/>
                  </a:cxn>
                  <a:cxn ang="0">
                    <a:pos x="1327150" y="581025"/>
                  </a:cxn>
                  <a:cxn ang="0">
                    <a:pos x="1327150" y="571500"/>
                  </a:cxn>
                  <a:cxn ang="0">
                    <a:pos x="1327150" y="571500"/>
                  </a:cxn>
                  <a:cxn ang="0">
                    <a:pos x="1343025" y="400050"/>
                  </a:cxn>
                  <a:cxn ang="0">
                    <a:pos x="1355725" y="234950"/>
                  </a:cxn>
                  <a:cxn ang="0">
                    <a:pos x="1355725" y="234950"/>
                  </a:cxn>
                </a:cxnLst>
                <a:rect l="l" t="t" r="r" b="b"/>
                <a:pathLst>
                  <a:path w="854" h="498">
                    <a:moveTo>
                      <a:pt x="854" y="148"/>
                    </a:moveTo>
                    <a:lnTo>
                      <a:pt x="370" y="0"/>
                    </a:lnTo>
                    <a:lnTo>
                      <a:pt x="0" y="200"/>
                    </a:lnTo>
                    <a:lnTo>
                      <a:pt x="76" y="414"/>
                    </a:lnTo>
                    <a:lnTo>
                      <a:pt x="370" y="498"/>
                    </a:lnTo>
                    <a:lnTo>
                      <a:pt x="836" y="366"/>
                    </a:lnTo>
                    <a:lnTo>
                      <a:pt x="836" y="366"/>
                    </a:lnTo>
                    <a:lnTo>
                      <a:pt x="836" y="360"/>
                    </a:lnTo>
                    <a:lnTo>
                      <a:pt x="836" y="360"/>
                    </a:lnTo>
                    <a:lnTo>
                      <a:pt x="846" y="252"/>
                    </a:lnTo>
                    <a:lnTo>
                      <a:pt x="854" y="148"/>
                    </a:lnTo>
                    <a:lnTo>
                      <a:pt x="854" y="148"/>
                    </a:lnTo>
                    <a:close/>
                  </a:path>
                </a:pathLst>
              </a:custGeom>
              <a:solidFill>
                <a:srgbClr val="F9CBB4"/>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9238" name="Freeform 10"/>
              <p:cNvSpPr/>
              <p:nvPr/>
            </p:nvSpPr>
            <p:spPr>
              <a:xfrm>
                <a:off x="611188" y="3033713"/>
                <a:ext cx="5495925" cy="790575"/>
              </a:xfrm>
              <a:custGeom>
                <a:gdLst>
                  <a:gd name="txL" fmla="*/ 0 w 3462"/>
                  <a:gd name="txT" fmla="*/ 0 h 498"/>
                  <a:gd name="txR" fmla="*/ 3462 w 3462"/>
                  <a:gd name="txB" fmla="*/ 498 h 498"/>
                </a:gdLst>
                <a:cxnLst>
                  <a:cxn ang="0">
                    <a:pos x="5486400" y="361950"/>
                  </a:cxn>
                  <a:cxn ang="0">
                    <a:pos x="5292725" y="196850"/>
                  </a:cxn>
                  <a:cxn ang="0">
                    <a:pos x="5495925" y="0"/>
                  </a:cxn>
                  <a:cxn ang="0">
                    <a:pos x="0" y="0"/>
                  </a:cxn>
                  <a:cxn ang="0">
                    <a:pos x="0" y="790575"/>
                  </a:cxn>
                  <a:cxn ang="0">
                    <a:pos x="5495925" y="790575"/>
                  </a:cxn>
                  <a:cxn ang="0">
                    <a:pos x="5334000" y="571500"/>
                  </a:cxn>
                  <a:cxn ang="0">
                    <a:pos x="5486400" y="361950"/>
                  </a:cxn>
                </a:cxnLst>
                <a:rect l="txL" t="txT" r="txR" b="txB"/>
                <a:pathLst>
                  <a:path w="3462" h="498">
                    <a:moveTo>
                      <a:pt x="3456" y="228"/>
                    </a:moveTo>
                    <a:lnTo>
                      <a:pt x="3334" y="124"/>
                    </a:lnTo>
                    <a:lnTo>
                      <a:pt x="3462" y="0"/>
                    </a:lnTo>
                    <a:lnTo>
                      <a:pt x="0" y="0"/>
                    </a:lnTo>
                    <a:lnTo>
                      <a:pt x="0" y="498"/>
                    </a:lnTo>
                    <a:lnTo>
                      <a:pt x="3462" y="498"/>
                    </a:lnTo>
                    <a:lnTo>
                      <a:pt x="3360" y="360"/>
                    </a:lnTo>
                    <a:lnTo>
                      <a:pt x="3456" y="228"/>
                    </a:lnTo>
                    <a:close/>
                  </a:path>
                </a:pathLst>
              </a:custGeom>
              <a:solidFill>
                <a:srgbClr val="00B050"/>
              </a:solidFill>
              <a:ln w="9525">
                <a:noFill/>
              </a:ln>
            </p:spPr>
            <p:txBody>
              <a:bodyPr wrap="square" lIns="121920" tIns="60960" rIns="121920" bIns="6096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265">
                    <a:solidFill>
                      <a:schemeClr val="bg1"/>
                    </a:solidFill>
                    <a:latin typeface="Arial" pitchFamily="34" charset="0"/>
                    <a:ea typeface="宋体" panose="02010600030101010101" pitchFamily="2" charset="-122"/>
                    <a:sym typeface="Arial" pitchFamily="34" charset="0"/>
                  </a:rPr>
                  <a:t>  </a:t>
                </a:r>
                <a:endParaRPr lang="zh-CN" altLang="en-US" sz="2665">
                  <a:solidFill>
                    <a:schemeClr val="bg1"/>
                  </a:solidFill>
                  <a:latin typeface="Arial" pitchFamily="34" charset="0"/>
                  <a:ea typeface="宋体" panose="02010600030101010101" pitchFamily="2" charset="-122"/>
                  <a:sym typeface="Arial" pitchFamily="34" charset="0"/>
                </a:endParaRPr>
              </a:p>
            </p:txBody>
          </p:sp>
        </p:grpSp>
        <p:sp>
          <p:nvSpPr>
            <p:cNvPr id="24" name="文本框 23"/>
            <p:cNvSpPr txBox="1"/>
            <p:nvPr/>
          </p:nvSpPr>
          <p:spPr>
            <a:xfrm>
              <a:off x="803" y="3137"/>
              <a:ext cx="2776" cy="7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solidFill>
                    <a:schemeClr val="bg1"/>
                  </a:solidFill>
                  <a:latin typeface="方正大黑简体" panose="02010601030101010101" charset="-122"/>
                  <a:ea typeface="方正大黑简体" panose="02010601030101010101" charset="-122"/>
                </a:rPr>
                <a:t>直观对比</a:t>
              </a:r>
              <a:endParaRPr lang="zh-CN" altLang="en-US" sz="2400">
                <a:solidFill>
                  <a:schemeClr val="bg1"/>
                </a:solidFill>
                <a:latin typeface="方正大黑简体" panose="02010601030101010101" charset="-122"/>
                <a:ea typeface="方正大黑简体" panose="02010601030101010101" charset="-122"/>
              </a:endParaRPr>
            </a:p>
          </p:txBody>
        </p:sp>
      </p:grpSp>
      <p:grpSp>
        <p:nvGrpSpPr>
          <p:cNvPr id="29" name="组合 28"/>
          <p:cNvGrpSpPr/>
          <p:nvPr/>
        </p:nvGrpSpPr>
        <p:grpSpPr>
          <a:xfrm>
            <a:off x="19051" y="4926542"/>
            <a:ext cx="1993900" cy="607484"/>
            <a:chOff x="553" y="3006"/>
            <a:chExt cx="3140" cy="957"/>
          </a:xfrm>
        </p:grpSpPr>
        <p:grpSp>
          <p:nvGrpSpPr>
            <p:cNvPr id="30" name="组合 8"/>
            <p:cNvGrpSpPr/>
            <p:nvPr/>
          </p:nvGrpSpPr>
          <p:grpSpPr>
            <a:xfrm>
              <a:off x="553" y="3006"/>
              <a:ext cx="3140" cy="957"/>
              <a:chOff x="611188" y="3033713"/>
              <a:chExt cx="6470650" cy="790575"/>
            </a:xfrm>
          </p:grpSpPr>
          <p:sp>
            <p:nvSpPr>
              <p:cNvPr id="31" name="Freeform 8"/>
              <p:cNvSpPr/>
              <p:nvPr/>
            </p:nvSpPr>
            <p:spPr>
              <a:xfrm>
                <a:off x="6846888" y="3268663"/>
                <a:ext cx="234950" cy="346075"/>
              </a:xfrm>
              <a:custGeom>
                <a:cxnLst>
                  <a:cxn ang="0">
                    <a:pos x="234950" y="60325"/>
                  </a:cxn>
                  <a:cxn ang="0">
                    <a:pos x="28575" y="0"/>
                  </a:cxn>
                  <a:cxn ang="0">
                    <a:pos x="28575" y="0"/>
                  </a:cxn>
                  <a:cxn ang="0">
                    <a:pos x="15875" y="165100"/>
                  </a:cxn>
                  <a:cxn ang="0">
                    <a:pos x="0" y="336550"/>
                  </a:cxn>
                  <a:cxn ang="0">
                    <a:pos x="0" y="336550"/>
                  </a:cxn>
                  <a:cxn ang="0">
                    <a:pos x="0" y="346075"/>
                  </a:cxn>
                  <a:cxn ang="0">
                    <a:pos x="234950" y="279400"/>
                  </a:cxn>
                  <a:cxn ang="0">
                    <a:pos x="234950" y="60325"/>
                  </a:cxn>
                </a:cxnLst>
                <a:rect l="l" t="t" r="r" b="b"/>
                <a:pathLst>
                  <a:path w="148" h="218">
                    <a:moveTo>
                      <a:pt x="148" y="38"/>
                    </a:moveTo>
                    <a:lnTo>
                      <a:pt x="18" y="0"/>
                    </a:lnTo>
                    <a:lnTo>
                      <a:pt x="18" y="0"/>
                    </a:lnTo>
                    <a:lnTo>
                      <a:pt x="10" y="104"/>
                    </a:lnTo>
                    <a:lnTo>
                      <a:pt x="0" y="212"/>
                    </a:lnTo>
                    <a:lnTo>
                      <a:pt x="0" y="212"/>
                    </a:lnTo>
                    <a:lnTo>
                      <a:pt x="0" y="218"/>
                    </a:lnTo>
                    <a:lnTo>
                      <a:pt x="148" y="176"/>
                    </a:lnTo>
                    <a:lnTo>
                      <a:pt x="148" y="38"/>
                    </a:lnTo>
                    <a:close/>
                  </a:path>
                </a:pathLst>
              </a:custGeom>
              <a:solidFill>
                <a:srgbClr val="675046"/>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32" name="Freeform 9"/>
              <p:cNvSpPr/>
              <p:nvPr/>
            </p:nvSpPr>
            <p:spPr>
              <a:xfrm>
                <a:off x="5519738" y="3033713"/>
                <a:ext cx="1355725" cy="790575"/>
              </a:xfrm>
              <a:custGeom>
                <a:cxnLst>
                  <a:cxn ang="0">
                    <a:pos x="1355725" y="234950"/>
                  </a:cxn>
                  <a:cxn ang="0">
                    <a:pos x="587375" y="0"/>
                  </a:cxn>
                  <a:cxn ang="0">
                    <a:pos x="0" y="317500"/>
                  </a:cxn>
                  <a:cxn ang="0">
                    <a:pos x="120650" y="657225"/>
                  </a:cxn>
                  <a:cxn ang="0">
                    <a:pos x="587375" y="790575"/>
                  </a:cxn>
                  <a:cxn ang="0">
                    <a:pos x="1327150" y="581025"/>
                  </a:cxn>
                  <a:cxn ang="0">
                    <a:pos x="1327150" y="581025"/>
                  </a:cxn>
                  <a:cxn ang="0">
                    <a:pos x="1327150" y="571500"/>
                  </a:cxn>
                  <a:cxn ang="0">
                    <a:pos x="1327150" y="571500"/>
                  </a:cxn>
                  <a:cxn ang="0">
                    <a:pos x="1343025" y="400050"/>
                  </a:cxn>
                  <a:cxn ang="0">
                    <a:pos x="1355725" y="234950"/>
                  </a:cxn>
                  <a:cxn ang="0">
                    <a:pos x="1355725" y="234950"/>
                  </a:cxn>
                </a:cxnLst>
                <a:rect l="l" t="t" r="r" b="b"/>
                <a:pathLst>
                  <a:path w="854" h="498">
                    <a:moveTo>
                      <a:pt x="854" y="148"/>
                    </a:moveTo>
                    <a:lnTo>
                      <a:pt x="370" y="0"/>
                    </a:lnTo>
                    <a:lnTo>
                      <a:pt x="0" y="200"/>
                    </a:lnTo>
                    <a:lnTo>
                      <a:pt x="76" y="414"/>
                    </a:lnTo>
                    <a:lnTo>
                      <a:pt x="370" y="498"/>
                    </a:lnTo>
                    <a:lnTo>
                      <a:pt x="836" y="366"/>
                    </a:lnTo>
                    <a:lnTo>
                      <a:pt x="836" y="366"/>
                    </a:lnTo>
                    <a:lnTo>
                      <a:pt x="836" y="360"/>
                    </a:lnTo>
                    <a:lnTo>
                      <a:pt x="836" y="360"/>
                    </a:lnTo>
                    <a:lnTo>
                      <a:pt x="846" y="252"/>
                    </a:lnTo>
                    <a:lnTo>
                      <a:pt x="854" y="148"/>
                    </a:lnTo>
                    <a:lnTo>
                      <a:pt x="854" y="148"/>
                    </a:lnTo>
                    <a:close/>
                  </a:path>
                </a:pathLst>
              </a:custGeom>
              <a:solidFill>
                <a:srgbClr val="F9CBB4"/>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33" name="Freeform 10"/>
              <p:cNvSpPr/>
              <p:nvPr/>
            </p:nvSpPr>
            <p:spPr>
              <a:xfrm>
                <a:off x="611188" y="3033713"/>
                <a:ext cx="5495925" cy="790575"/>
              </a:xfrm>
              <a:custGeom>
                <a:gdLst>
                  <a:gd name="txL" fmla="*/ 0 w 3462"/>
                  <a:gd name="txT" fmla="*/ 0 h 498"/>
                  <a:gd name="txR" fmla="*/ 3462 w 3462"/>
                  <a:gd name="txB" fmla="*/ 498 h 498"/>
                </a:gdLst>
                <a:cxnLst>
                  <a:cxn ang="0">
                    <a:pos x="5486400" y="361950"/>
                  </a:cxn>
                  <a:cxn ang="0">
                    <a:pos x="5292725" y="196850"/>
                  </a:cxn>
                  <a:cxn ang="0">
                    <a:pos x="5495925" y="0"/>
                  </a:cxn>
                  <a:cxn ang="0">
                    <a:pos x="0" y="0"/>
                  </a:cxn>
                  <a:cxn ang="0">
                    <a:pos x="0" y="790575"/>
                  </a:cxn>
                  <a:cxn ang="0">
                    <a:pos x="5495925" y="790575"/>
                  </a:cxn>
                  <a:cxn ang="0">
                    <a:pos x="5334000" y="571500"/>
                  </a:cxn>
                  <a:cxn ang="0">
                    <a:pos x="5486400" y="361950"/>
                  </a:cxn>
                </a:cxnLst>
                <a:rect l="txL" t="txT" r="txR" b="txB"/>
                <a:pathLst>
                  <a:path w="3462" h="498">
                    <a:moveTo>
                      <a:pt x="3456" y="228"/>
                    </a:moveTo>
                    <a:lnTo>
                      <a:pt x="3334" y="124"/>
                    </a:lnTo>
                    <a:lnTo>
                      <a:pt x="3462" y="0"/>
                    </a:lnTo>
                    <a:lnTo>
                      <a:pt x="0" y="0"/>
                    </a:lnTo>
                    <a:lnTo>
                      <a:pt x="0" y="498"/>
                    </a:lnTo>
                    <a:lnTo>
                      <a:pt x="3462" y="498"/>
                    </a:lnTo>
                    <a:lnTo>
                      <a:pt x="3360" y="360"/>
                    </a:lnTo>
                    <a:lnTo>
                      <a:pt x="3456" y="228"/>
                    </a:lnTo>
                    <a:close/>
                  </a:path>
                </a:pathLst>
              </a:custGeom>
              <a:solidFill>
                <a:srgbClr val="00B050"/>
              </a:solidFill>
              <a:ln w="9525">
                <a:noFill/>
              </a:ln>
            </p:spPr>
            <p:txBody>
              <a:bodyPr wrap="square" lIns="121920" tIns="60960" rIns="121920" bIns="6096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265">
                    <a:solidFill>
                      <a:schemeClr val="bg1"/>
                    </a:solidFill>
                    <a:latin typeface="Arial" pitchFamily="34" charset="0"/>
                    <a:ea typeface="宋体" panose="02010600030101010101" pitchFamily="2" charset="-122"/>
                    <a:sym typeface="Arial" pitchFamily="34" charset="0"/>
                  </a:rPr>
                  <a:t>  </a:t>
                </a:r>
                <a:endParaRPr lang="zh-CN" altLang="en-US" sz="2665">
                  <a:solidFill>
                    <a:schemeClr val="bg1"/>
                  </a:solidFill>
                  <a:latin typeface="Arial" pitchFamily="34" charset="0"/>
                  <a:ea typeface="宋体" panose="02010600030101010101" pitchFamily="2" charset="-122"/>
                  <a:sym typeface="Arial" pitchFamily="34" charset="0"/>
                </a:endParaRPr>
              </a:p>
            </p:txBody>
          </p:sp>
        </p:grpSp>
        <p:sp>
          <p:nvSpPr>
            <p:cNvPr id="34" name="文本框 33"/>
            <p:cNvSpPr txBox="1"/>
            <p:nvPr/>
          </p:nvSpPr>
          <p:spPr>
            <a:xfrm>
              <a:off x="561" y="3170"/>
              <a:ext cx="2776" cy="62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solidFill>
                    <a:schemeClr val="bg1"/>
                  </a:solidFill>
                  <a:latin typeface="方正大黑简体" panose="02010601030101010101" charset="-122"/>
                  <a:ea typeface="方正大黑简体" panose="02010601030101010101" charset="-122"/>
                </a:rPr>
                <a:t>数学文化渗透</a:t>
              </a:r>
              <a:endParaRPr lang="zh-CN" altLang="en-US" sz="2000">
                <a:solidFill>
                  <a:schemeClr val="bg1"/>
                </a:solidFill>
                <a:latin typeface="方正大黑简体" panose="02010601030101010101" charset="-122"/>
                <a:ea typeface="方正大黑简体" panose="02010601030101010101"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ppt_y</p:attrName>
                                        </p:attrNameLst>
                                      </p:cBhvr>
                                      <p:tavLst>
                                        <p:tav tm="0">
                                          <p:val>
                                            <p:strVal val="#ppt_y+#ppt_h*1.125000"/>
                                          </p:val>
                                        </p:tav>
                                        <p:tav tm="100000">
                                          <p:val>
                                            <p:strVal val="#ppt_y"/>
                                          </p:val>
                                        </p:tav>
                                      </p:tavLst>
                                    </p:anim>
                                    <p:animEffect transition="in" filter="wipe(up)">
                                      <p:cBhvr>
                                        <p:cTn id="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https://d.book118.com/878103023133006045</a:t>
            </a:r>
          </a:p>
        </p:txBody>
      </p:sp>
    </p:spTree>
  </p:cSld>
  <p:clrMapOvr>
    <a:masterClrMapping/>
  </p:clrMapOvr>
  <p:transition/>
  <p:timing/>
</p:sld>
</file>

<file path=ppt/tags/tag1.xml><?xml version="1.0" encoding="utf-8"?>
<p:tagLst xmlns:p="http://schemas.openxmlformats.org/presentationml/2006/main">
  <p:tag name="KSO_WM_UNIT_TABLE_BEAUTIFY" val="smartTable{17922b87-d28e-4ff9-b17c-cce06a3c1b71}"/>
  <p:tag name="TABLE_ENDDRAG_ORIGIN_RECT" val="539*394"/>
  <p:tag name="TABLE_ENDDRAG_RECT" val="144*0*539*394"/>
</p:tagLst>
</file>

<file path=ppt/tags/tag2.xml><?xml version="1.0" encoding="utf-8"?>
<p:tagLst xmlns:p="http://schemas.openxmlformats.org/presentationml/2006/main">
  <p:tag name="MH" val="20160302100122"/>
  <p:tag name="MH_LIBRARY" val="GRAPHIC"/>
  <p:tag name="MH_ORDER" val="1"/>
  <p:tag name="MH_TYPE" val="Other"/>
</p:tagLst>
</file>

<file path=ppt/tags/tag3.xml><?xml version="1.0" encoding="utf-8"?>
<p:tagLst xmlns:p="http://schemas.openxmlformats.org/presentationml/2006/main">
  <p:tag name="MH" val="20160302100122"/>
  <p:tag name="MH_LIBRARY" val="GRAPHIC"/>
  <p:tag name="MH_ORDER" val="2"/>
  <p:tag name="MH_TYPE" val="Other"/>
</p:tagLst>
</file>

<file path=ppt/tags/tag4.xml><?xml version="1.0" encoding="utf-8"?>
<p:tagLst xmlns:p="http://schemas.openxmlformats.org/presentationml/2006/main">
  <p:tag name="MH" val="20160302100122"/>
  <p:tag name="MH_LIBRARY" val="GRAPHIC"/>
  <p:tag name="MH_ORDER" val="3"/>
  <p:tag name="MH_TYPE" val="Other"/>
</p:tagLst>
</file>

<file path=ppt/tags/tag5.xml><?xml version="1.0" encoding="utf-8"?>
<p:tagLst xmlns:p="http://schemas.openxmlformats.org/presentationml/2006/main">
  <p:tag name="MH" val="20160302100122"/>
  <p:tag name="MH_LIBRARY" val="GRAPHIC"/>
  <p:tag name="MH_ORDER" val="4"/>
  <p:tag name="MH_TYPE" val="Other"/>
</p:tagLst>
</file>

<file path=ppt/tags/tag6.xml><?xml version="1.0" encoding="utf-8"?>
<p:tagLst xmlns:p="http://schemas.openxmlformats.org/presentationml/2006/main">
  <p:tag name="MH" val="20160302100122"/>
  <p:tag name="MH_LIBRARY" val="GRAPHIC"/>
  <p:tag name="MH_ORDER" val="7"/>
  <p:tag name="MH_TYPE" val="Other"/>
</p:tagLst>
</file>

<file path=ppt/tags/tag7.xml><?xml version="1.0" encoding="utf-8"?>
<p:tagLst xmlns:p="http://schemas.openxmlformats.org/presentationml/2006/main">
  <p:tag name="MH" val="20160302100122"/>
  <p:tag name="MH_LIBRARY" val="GRAPHIC"/>
  <p:tag name="MH_ORDER" val="8"/>
  <p:tag name="MH_TYPE" val="Other"/>
</p:tagLst>
</file>

<file path=ppt/tags/tag8.xml><?xml version="1.0" encoding="utf-8"?>
<p:tagLst xmlns:p="http://schemas.openxmlformats.org/presentationml/2006/main">
  <p:tag name="MH" val="20160302100122"/>
  <p:tag name="MH_LIBRARY" val="GRAPHIC"/>
  <p:tag name="MH_ORDER" val="9"/>
  <p:tag name="MH_TYPE" val="Other"/>
</p:tagLst>
</file>

<file path=ppt/tags/tag9.xml><?xml version="1.0" encoding="utf-8"?>
<p:tagLst xmlns:p="http://schemas.openxmlformats.org/presentationml/2006/main">
  <p:tag name="MH" val="20160302100122"/>
  <p:tag name="MH_LIBRARY" val="GRAPHIC"/>
  <p:tag name="MH_ORDER" val="10"/>
  <p:tag name="MH_TYPE" val="Other"/>
</p:tagLst>
</file>

<file path=ppt/tags/tag10.xml><?xml version="1.0" encoding="utf-8"?>
<p:tagLst xmlns:p="http://schemas.openxmlformats.org/presentationml/2006/main">
  <p:tag name="MH" val="20151019133200"/>
  <p:tag name="MH_LIBRARY" val="GRAPHIC"/>
  <p:tag name="MH_ORDER" val="10"/>
  <p:tag name="MH_TYPE" val="Other"/>
</p:tagLst>
</file>

<file path=ppt/tags/tag11.xml><?xml version="1.0" encoding="utf-8"?>
<p:tagLst xmlns:p="http://schemas.openxmlformats.org/presentationml/2006/main">
  <p:tag name="MH" val="20151019133200"/>
  <p:tag name="MH_LIBRARY" val="GRAPHIC"/>
  <p:tag name="MH_ORDER" val="12"/>
  <p:tag name="MH_TYPE" val="Other"/>
</p:tagLst>
</file>

<file path=ppt/tags/tag12.xml><?xml version="1.0" encoding="utf-8"?>
<p:tagLst xmlns:p="http://schemas.openxmlformats.org/presentationml/2006/main">
  <p:tag name="MH" val="20151019133200"/>
  <p:tag name="MH_LIBRARY" val="GRAPHIC"/>
  <p:tag name="MH_ORDER" val="3"/>
  <p:tag name="MH_TYPE" val="Other"/>
</p:tagLst>
</file>

<file path=ppt/tags/tag13.xml><?xml version="1.0" encoding="utf-8"?>
<p:tagLst xmlns:p="http://schemas.openxmlformats.org/presentationml/2006/main">
  <p:tag name="MH" val="20151019133200"/>
  <p:tag name="MH_LIBRARY" val="GRAPHIC"/>
  <p:tag name="MH_ORDER" val="4"/>
  <p:tag name="MH_TYPE" val="Other"/>
</p:tagLst>
</file>

<file path=ppt/tags/tag14.xml><?xml version="1.0" encoding="utf-8"?>
<p:tagLst xmlns:p="http://schemas.openxmlformats.org/presentationml/2006/main">
  <p:tag name="MH" val="20151019133200"/>
  <p:tag name="MH_LIBRARY" val="GRAPHIC"/>
  <p:tag name="MH_ORDER" val="2"/>
  <p:tag name="MH_TYPE" val="SubTitle"/>
</p:tagLst>
</file>

<file path=ppt/tags/tag15.xml><?xml version="1.0" encoding="utf-8"?>
<p:tagLst xmlns:p="http://schemas.openxmlformats.org/presentationml/2006/main">
  <p:tag name="MH" val="20151019133200"/>
  <p:tag name="MH_LIBRARY" val="GRAPHIC"/>
  <p:tag name="MH_ORDER" val="7"/>
  <p:tag name="MH_TYPE" val="Other"/>
</p:tagLst>
</file>

<file path=ppt/tags/tag16.xml><?xml version="1.0" encoding="utf-8"?>
<p:tagLst xmlns:p="http://schemas.openxmlformats.org/presentationml/2006/main">
  <p:tag name="MH" val="20151019133200"/>
  <p:tag name="MH_LIBRARY" val="GRAPHIC"/>
  <p:tag name="MH_ORDER" val="8"/>
  <p:tag name="MH_TYPE" val="Other"/>
</p:tagLst>
</file>

<file path=ppt/tags/tag17.xml><?xml version="1.0" encoding="utf-8"?>
<p:tagLst xmlns:p="http://schemas.openxmlformats.org/presentationml/2006/main">
  <p:tag name="MH" val="20151019133200"/>
  <p:tag name="MH_LIBRARY" val="GRAPHIC"/>
  <p:tag name="MH_ORDER" val="4"/>
  <p:tag name="MH_TYPE" val="SubTitle"/>
</p:tagLst>
</file>

<file path=ppt/tags/tag18.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教育讲座">
      <a:dk1>
        <a:sysClr val="windowText" lastClr="000000"/>
      </a:dk1>
      <a:lt1>
        <a:sysClr val="window" lastClr="FFFFFF"/>
      </a:lt1>
      <a:dk2>
        <a:srgbClr val="44546A"/>
      </a:dk2>
      <a:lt2>
        <a:srgbClr val="E7E6E6"/>
      </a:lt2>
      <a:accent1>
        <a:srgbClr val="D63318"/>
      </a:accent1>
      <a:accent2>
        <a:srgbClr val="3485EA"/>
      </a:accent2>
      <a:accent3>
        <a:srgbClr val="007F71"/>
      </a:accent3>
      <a:accent4>
        <a:srgbClr val="FFC000"/>
      </a:accent4>
      <a:accent5>
        <a:srgbClr val="4472C4"/>
      </a:accent5>
      <a:accent6>
        <a:srgbClr val="70A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107</Paragraphs>
  <Slides>16</Slides>
  <Notes>13</Notes>
  <TotalTime>1</TotalTime>
  <HiddenSlides>0</HiddenSlides>
  <MMClips>0</MMClips>
  <ScaleCrop>0</ScaleCrop>
  <HeadingPairs>
    <vt:vector baseType="variant" size="6">
      <vt:variant>
        <vt:lpstr>Fonts used</vt:lpstr>
      </vt:variant>
      <vt:variant>
        <vt:i4>16</vt:i4>
      </vt:variant>
      <vt:variant>
        <vt:lpstr>Theme</vt:lpstr>
      </vt:variant>
      <vt:variant>
        <vt:i4>1</vt:i4>
      </vt:variant>
      <vt:variant>
        <vt:lpstr>Slide Titles</vt:lpstr>
      </vt:variant>
      <vt:variant>
        <vt:i4>16</vt:i4>
      </vt:variant>
    </vt:vector>
  </HeadingPairs>
  <TitlesOfParts>
    <vt:vector baseType="lpstr" size="33">
      <vt:lpstr>Arial</vt:lpstr>
      <vt:lpstr>Calibri</vt:lpstr>
      <vt:lpstr>等线 Light</vt:lpstr>
      <vt:lpstr>等线</vt:lpstr>
      <vt:lpstr>黑体</vt:lpstr>
      <vt:lpstr>Wingdings</vt:lpstr>
      <vt:lpstr>微软雅黑</vt:lpstr>
      <vt:lpstr>华文行楷</vt:lpstr>
      <vt:lpstr>方正大黑简体</vt:lpstr>
      <vt:lpstr>楷体</vt:lpstr>
      <vt:lpstr>Impact</vt:lpstr>
      <vt:lpstr>幼圆</vt:lpstr>
      <vt:lpstr>宋体</vt:lpstr>
      <vt:lpstr>楷体_GB2312</vt:lpstr>
      <vt:lpstr>Arial Unicode MS</vt:lpstr>
      <vt:lpstr>仿宋_GB2312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2024-09-26T14:00:40.454</cp:lastPrinted>
  <dcterms:created xsi:type="dcterms:W3CDTF">2024-09-26T06:00:40Z</dcterms:created>
  <dcterms:modified xsi:type="dcterms:W3CDTF">2024-09-26T06:00:44Z</dcterms:modified>
</cp:coreProperties>
</file>