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OVGGL+MS-UIGothic"/>
      <p:regular r:id="rId18"/>
    </p:embeddedFont>
    <p:embeddedFont>
      <p:font typeface="GICJIF+FGFIIO+ArialMT"/>
      <p:regular r:id="rId19"/>
    </p:embeddedFont>
    <p:embeddedFont>
      <p:font typeface="VJFBVI+IOBWFR+MicrosoftYaHei-Bold"/>
      <p:regular r:id="rId20"/>
    </p:embeddedFont>
    <p:embeddedFont>
      <p:font typeface="THKVOU+DPKIAM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3CB02-FC12-4903-B501-46FA72A46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ABD06-C475-49D2-A410-B4E0AD31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2FF61-B643-4743-9D87-E4728F6F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3DE62-DB6B-4215-8930-720DF045A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BE8B0-DA8B-4E6B-9342-2000CCFC5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784FB-4331-48B8-BDD9-76E0F4E3D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814B2-A85A-4E60-A3B7-AFA19E5B7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DF192-3667-4A3F-B933-100BAAB8B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E600C-07EB-4EA0-B5A2-01532A284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C6987-B87D-49FB-AFF3-E227944D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9A875-4F21-448D-B6C3-9DA37864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502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395104"/>
            <a:ext cx="7952422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TOVGGL+MS-UIGothic"/>
                <a:cs typeface="TOVGGL+MS-UIGothic"/>
              </a:rPr>
              <a:t>大学新生法制宣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传讲</a:t>
            </a:r>
            <a:r>
              <a:rPr sz="4950">
                <a:solidFill>
                  <a:srgbClr val="CB3600"/>
                </a:solidFill>
                <a:latin typeface="TOVGGL+MS-UIGothic"/>
                <a:cs typeface="TOVGGL+MS-UIGothic"/>
              </a:rPr>
              <a:t>座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</a:p>
          <a:p>
            <a:pPr marL="31432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TOVGGL+MS-UIGothic"/>
                <a:cs typeface="TOVGG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TOVGGL+MS-UIGothic"/>
                <a:cs typeface="TOVGGL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3099958" cy="1380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GICJIF+FGFIIO+ArialMT"/>
                <a:cs typeface="GICJIF+FGFII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法制教育的重要性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GICJIF+FGFIIO+ArialMT"/>
                <a:cs typeface="GICJIF+FGFII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法律基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知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2426525"/>
            <a:ext cx="4089341" cy="19763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GICJIF+FGFIIO+ArialMT"/>
                <a:cs typeface="GICJIF+FGFII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大学生常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的法律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GICJIF+FGFIIO+ArialMT"/>
                <a:cs typeface="GICJIF+FGFII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如何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防和解决法律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GICJIF+FGFIIO+ArialMT"/>
                <a:cs typeface="GICJIF+FGFII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TOVGGL+MS-UIGothic"/>
                <a:cs typeface="TOVGGL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VJFBVI+IOBWFR+MicrosoftYaHei-Bold"/>
                <a:cs typeface="VJFBVI+IOBWF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TOVGGL+MS-UIGothic"/>
                <a:cs typeface="TOVGGL+MS-UIGothic"/>
              </a:rPr>
              <a:t>法制教育的重要性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什么是法制教育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9289" y="1793728"/>
            <a:ext cx="939626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法制教育是指通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过传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授法律知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、培养法律意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和素养，帮助大学生了解国家法律体系，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立正确的法制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念，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39289" y="208201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增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法律素养，提高法律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践能力的一种教育活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39289" y="4000988"/>
            <a:ext cx="913286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法制教育的内容包括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宪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法、民法、刑法、行政法、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诉讼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法等基本法律知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，以及与大学生日常生活相关的法律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法制教育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大学生的意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96414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增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法律意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0029" y="423227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促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进综</a:t>
            </a: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合素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提升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79559" y="423227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培养社会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责</a:t>
            </a: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任感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7994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法制教育，大学生能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更好地了解国家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法律体系，明确自己的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利和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，增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律意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，避免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违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法犯罪行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7994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培养大学生的法律素养，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还对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大学生的道德素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、人文素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等方面都有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极影响，促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大学生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合素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的提升。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法制教育，大学生能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更好地了解自己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在社会中的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任和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，增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社会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任感，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极参与社会公益活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法制教育在国内外的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9289" y="13563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国内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1550">
                <a:solidFill>
                  <a:srgbClr val="EB554D"/>
                </a:solidFill>
                <a:latin typeface="TOVGGL+MS-UIGothic"/>
                <a:cs typeface="TOVGGL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39289" y="1755628"/>
            <a:ext cx="939626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近年来，我国政府和高校越来越重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法制教育的重要性，不断加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法制教育的力度和广度，通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程、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举办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法治宣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等方式普及法律知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39289" y="366839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国外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1550">
                <a:solidFill>
                  <a:srgbClr val="EB554D"/>
                </a:solidFill>
                <a:latin typeface="TOVGGL+MS-UIGothic"/>
                <a:cs typeface="TOVGGL+MS-UIGothic"/>
              </a:rPr>
              <a:t>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39289" y="4067663"/>
            <a:ext cx="933002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多国家都非常重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法制教育，特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是在美国、英国、法国等国家，法制教育已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大学生的必修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程之一，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并且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些国家在法制建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方面也取得了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20000"/>
                </a:solidFill>
                <a:latin typeface="TOVGGL+MS-UIGothic"/>
                <a:cs typeface="TOVGGL+MS-UIGothic"/>
              </a:rPr>
              <a:t>著成果。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VJFBVI+IOBWFR+MicrosoftYaHei-Bold"/>
                <a:cs typeface="VJFBVI+IOBWF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TOVGGL+MS-UIGothic"/>
                <a:cs typeface="TOVGGL+MS-UIGothic"/>
              </a:rPr>
              <a:t>法律基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982900"/>
                </a:solidFill>
                <a:latin typeface="TOVGGL+MS-UIGothic"/>
                <a:cs typeface="TOVGGL+MS-UIGothic"/>
              </a:rPr>
              <a:t>知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法律体系概述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OVGGL+MS-UIGothic"/>
                <a:cs typeface="TOVGGL+MS-UIGothic"/>
              </a:rPr>
              <a:t>法律体系的概念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OVGGL+MS-UIGothic"/>
                <a:cs typeface="TOVGGL+MS-UIGothic"/>
              </a:rPr>
              <a:t>法律体系的地位与作用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法律体系是由一国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行法律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的有机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一整体，其特征包括国内法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与国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法、制定法与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体法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与程序法的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法律体系是衡量一国法治建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水平的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志，其作用在于保障公民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利、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社会秩序、促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进经济发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展等。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OVGGL+MS-UIGothic"/>
                <a:cs typeface="TOVGGL+MS-UIGothic"/>
              </a:rPr>
              <a:t>法律体系的划分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法律体系可划分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不同的部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法，包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法、行政法、民法、商法、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境法、刑法、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诉讼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诉讼</a:t>
            </a:r>
            <a:r>
              <a:rPr sz="1500">
                <a:solidFill>
                  <a:srgbClr val="FFFDFD"/>
                </a:solidFill>
                <a:latin typeface="TOVGGL+MS-UIGothic"/>
                <a:cs typeface="TOVGGL+MS-UIGothic"/>
              </a:rPr>
              <a:t>程序法等。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宪</a:t>
            </a: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法和公民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OVGGL+MS-UIGothic"/>
                <a:cs typeface="TOVGGL+MS-UIGothic"/>
              </a:rPr>
              <a:t>公民的基本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权</a:t>
            </a:r>
            <a:r>
              <a:rPr sz="2300">
                <a:solidFill>
                  <a:srgbClr val="EB554D"/>
                </a:solidFill>
                <a:latin typeface="TOVGGL+MS-UIGothic"/>
                <a:cs typeface="TOVGGL+MS-UIGothic"/>
              </a:rPr>
              <a:t>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公民的基本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利包括人身自由、言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自由、出版自由、集会自由等，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利是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予的，受到国家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法律的保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宪</a:t>
            </a:r>
            <a:r>
              <a:rPr sz="2300" spc="25">
                <a:solidFill>
                  <a:srgbClr val="EB554D"/>
                </a:solidFill>
                <a:latin typeface="TOVGGL+MS-UIGothic"/>
                <a:cs typeface="TOVGGL+MS-UIGothic"/>
              </a:rPr>
              <a:t>法的概念与特点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法是国家的根本大法，具有最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高的法律效力，其内容涉及国家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的基本制度、公民的基本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利和</a:t>
            </a:r>
          </a:p>
          <a:p>
            <a:pPr marL="2095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OVGGL+MS-UIGothic"/>
                <a:cs typeface="TOVGGL+MS-UIGothic"/>
              </a:rPr>
              <a:t>公民的基本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义务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770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公民的基本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包括遵守法律、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国家安全和荣誉、服兵役等，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定的，公民必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履行。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刑法与民法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OVGGL+MS-UIGothic"/>
                <a:cs typeface="TOVGGL+MS-UIGothic"/>
              </a:rPr>
              <a:t>刑法的概念与特点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67300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OVGGL+MS-UIGothic"/>
                <a:cs typeface="TOVGGL+MS-UIGothic"/>
              </a:rPr>
              <a:t>犯罪的种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2000" spc="23">
                <a:solidFill>
                  <a:srgbClr val="EB554D"/>
                </a:solidFill>
                <a:latin typeface="TOVGGL+MS-UIGothic"/>
                <a:cs typeface="TOVGGL+MS-UIGothic"/>
              </a:rPr>
              <a:t>与刑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32850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TOVGGL+MS-UIGothic"/>
                <a:cs typeface="TOVGGL+MS-UIGothic"/>
              </a:rPr>
              <a:t>民法的概念与特点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刑法是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定犯罪和刑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罚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的法律，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其特点在于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惩罚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犯罪、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社会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秩序和公共利益。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犯罪分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自然犯罪和法定犯罪，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罚则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包括有期徒刑、拘役、管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制、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罚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金等。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民法是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整平等民事主体之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身关系和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关系的法律，其特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点在于保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公民的合法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益、促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社会和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谐稳</a:t>
            </a:r>
            <a:r>
              <a:rPr sz="1500">
                <a:solidFill>
                  <a:srgbClr val="000000"/>
                </a:solidFill>
                <a:latin typeface="TOVGGL+MS-UIGothic"/>
                <a:cs typeface="TOVGGL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诉讼</a:t>
            </a: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法与仲裁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诉讼</a:t>
            </a: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的概念与种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诉讼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是指当事人通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司法程序解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决争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，其种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包括民事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诉讼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、刑事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诉讼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和行政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诉讼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OVGGL+MS-UIGothic"/>
                <a:cs typeface="TOVGGL+MS-UIGothic"/>
              </a:rPr>
              <a:t>仲裁的概念与特点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仲裁是指当事人通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仲裁机构解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决争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，其特点在于保密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、效率高、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用低等。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VJFBVI+IOBWFR+MicrosoftYaHei-Bold"/>
                <a:cs typeface="VJFBVI+IOBWF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TOVGGL+MS-UIGothic"/>
                <a:cs typeface="TOVGGL+MS-UIGothic"/>
              </a:rPr>
              <a:t>大学生常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见</a:t>
            </a:r>
            <a:r>
              <a:rPr sz="4500">
                <a:solidFill>
                  <a:srgbClr val="982900"/>
                </a:solidFill>
                <a:latin typeface="TOVGGL+MS-UIGothic"/>
                <a:cs typeface="TOVGGL+MS-UIGothic"/>
              </a:rPr>
              <a:t>的法律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合同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纠纷</a:t>
            </a:r>
            <a:r>
              <a:rPr sz="3000">
                <a:solidFill>
                  <a:srgbClr val="EB554D"/>
                </a:solidFill>
                <a:latin typeface="TOVGGL+MS-UIGothic"/>
                <a:cs typeface="TOVGGL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违约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18702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：了解合同法律知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防合同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纠纷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违约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5326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违约责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任的承担：了解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违约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的后果和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任，做好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违约预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防和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54747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合同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后的注意事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真履行合同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行使合同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利，避免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纠纷产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38419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合同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前的准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工作：了解合同条款，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03540" y="5510383"/>
            <a:ext cx="275880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OVGGL+MS-UIGothic"/>
                <a:cs typeface="TOVGGL+MS-UIGothic"/>
              </a:rPr>
              <a:t>确保合同内容合法、公正、合理。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https://d.book118.com/878105021070006042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TOVGGL+MS-UIGothic</vt:lpstr>
      <vt:lpstr>SimSun</vt:lpstr>
      <vt:lpstr>GICJIF+FGFIIO+ArialMT</vt:lpstr>
      <vt:lpstr>Times New Roman</vt:lpstr>
      <vt:lpstr>VJFBVI+IOBWFR+MicrosoftYaHei-Bold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2024-09-21T16:38:18.509</cp:lastPrinted>
  <dcterms:created xsi:type="dcterms:W3CDTF">2024-09-21T08:38:18Z</dcterms:created>
  <dcterms:modified xsi:type="dcterms:W3CDTF">2024-09-21T08:38:19Z</dcterms:modified>
</cp:coreProperties>
</file>