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46F0ED5-D773-4913-87B6-DA2B827105D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F223878-90E4-4754-9EC6-2F6F124E264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D57B141-54FA-4668-A2E0-0CE9525577B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B529E1E-741C-4B5A-8969-2E8541F45DA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FC857A9-9499-4010-924C-68A52462DC0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E7FAB53-52AA-4495-B9F9-55217B6E95D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C126117-AEC9-4661-84A1-3A853BFCEE5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7350694-B0AC-402B-A92C-FA125606FD3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8B1DA26-420A-46B2-A482-73FF7AA5934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5719A8C-A6AB-46A3-8292-D0C40E00071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A545939-4583-43AF-B338-C18121A43CE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7810511707300603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068855" y="4173441"/>
            <a:ext cx="20593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chemeClr val="lt2">
                    <a:alpha val="100000"/>
                  </a:schemeClr>
                </a:solidFill>
                <a:latin typeface="Microsoft Yahei"/>
                <a:ea typeface="Microsoft Yahei"/>
                <a:cs typeface="Microsoft Yahei"/>
              </a:rPr>
              <a:t>汇报人：XX</a:t>
            </a:r>
          </a:p>
        </p:txBody>
      </p:sp>
      <p:sp>
        <p:nvSpPr>
          <p:cNvPr id="3" name="TextBox 3"/>
          <p:cNvSpPr txBox="1"/>
          <p:nvPr/>
        </p:nvSpPr>
        <p:spPr>
          <a:xfrm>
            <a:off x="6218683" y="4173441"/>
            <a:ext cx="27451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chemeClr val="lt2">
                    <a:alpha val="100000"/>
                  </a:schemeClr>
                </a:solidFill>
                <a:latin typeface="Microsoft Yahei"/>
                <a:ea typeface="Microsoft Yahei"/>
                <a:cs typeface="Microsoft Yahei"/>
              </a:rPr>
              <a:t>2024-01-11</a:t>
            </a:r>
          </a:p>
        </p:txBody>
      </p:sp>
      <p:sp>
        <p:nvSpPr>
          <p:cNvPr id="4" name="TextBox 4"/>
          <p:cNvSpPr txBox="1"/>
          <p:nvPr/>
        </p:nvSpPr>
        <p:spPr>
          <a:xfrm>
            <a:off x="3242648" y="1870418"/>
            <a:ext cx="6503541" cy="2000250"/>
          </a:xfrm>
          <a:prstGeom prst="rect">
            <a:avLst/>
          </a:prstGeom>
        </p:spPr>
        <p:txBody>
          <a:bodyPr vert="horz" wrap="square" lIns="114300" tIns="57150" rIns="114300" bIns="571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5400" b="1">
                <a:solidFill>
                  <a:schemeClr val="dk1">
                    <a:alpha val="100000"/>
                  </a:schemeClr>
                </a:solidFill>
                <a:latin typeface="Microsoft Yahei"/>
                <a:ea typeface="Microsoft Yahei"/>
                <a:cs typeface="Microsoft Yahei"/>
              </a:rPr>
              <a:t>从成功历程中学习经营与管理</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699635" y="353186"/>
            <a:ext cx="2792730" cy="9772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rgbClr val="FFFFFF">
                    <a:alpha val="100000"/>
                  </a:srgbClr>
                </a:solidFill>
                <a:latin typeface="Microsoft Yahei"/>
                <a:ea typeface="Microsoft Yahei"/>
                <a:cs typeface="Microsoft Yahei"/>
              </a:rPr>
              <a:t>目录</a:t>
            </a:r>
          </a:p>
        </p:txBody>
      </p:sp>
      <p:sp>
        <p:nvSpPr>
          <p:cNvPr id="4" name="TextBox 4"/>
          <p:cNvSpPr txBox="1"/>
          <p:nvPr/>
        </p:nvSpPr>
        <p:spPr>
          <a:xfrm>
            <a:off x="2509269" y="1632546"/>
            <a:ext cx="7173462" cy="414029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引言</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成功历程中的经营智慧</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成功历程中的管理精髓</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从成功历程中汲取经验教训</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将学习成果应用于实际经营与管理中</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总结与展望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01</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提供经营与管理启示</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通过总结成功历程中的经验和教训，为其他企业或个人提供经营与管理的启示和借鉴。</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适应时代发展的需要</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随着市场竞争的加剧和全球化的深入发展，探究成功历程对于指导企业或个人在复杂环境中取得成功具有重要意义。</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探究成功背后的原因</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分析成功企业或个人背后的共同点和关键因素，以揭示成功的本质和规律。</a:t>
            </a:r>
          </a:p>
        </p:txBody>
      </p:sp>
      <p:pic>
        <p:nvPicPr>
          <p:cNvPr id="10" name="Picture 10"/>
          <p:cNvPicPr>
            <a:picLocks noChangeAspect="1"/>
          </p:cNvPicPr>
          <p:nvPr/>
        </p:nvPicPr>
        <p:blipFill>
          <a:blip r:embed="rId2"/>
          <a:stretch>
            <a:fillRect/>
          </a:stretch>
        </p:blipFill>
        <p:spPr>
          <a:xfrm>
            <a:off x="869006" y="1293634"/>
            <a:ext cx="4563025"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4231" r="24231"/>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指企业或个人在发展过程中经历的关键事件、决策和行动，以及这些因素之间的相互关系和影响。</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成功历程的定义</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通过分析成功历程，可以揭示成功的内在逻辑和规律，为企业或个人提供可复制的成功模式。</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揭示成功的内在逻辑</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成功历程中的经验和教训对于其他企业或个人具有宝贵的启示作用，可以避免重蹈覆辙，提高决策水平和行动效率。</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提供经验教训</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了解成功历程可以激发企业或个人对于成功的渴望和信心，提高追求成功的积极性和动力。</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激发信心和动力</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成功历程的定义与重要性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02</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成功历程中的经营智慧</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6675" r="16675"/>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持续跟踪市场变化</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密切关注市场动态和竞争对手，及时调整市场策略和定位，保持市场领先地位。</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深入了解市场需求</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通过市场调研和分析，了解目标市场的需求和趋势，为产品开发和营销策略提供有力支持。</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明确市场定位</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根据市场需求和竞争态势，明确企业的市场定位，包括目标客户、产品特点和竞争优势等。</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市场洞察与定位</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通过品牌名称、标志、口号等元素，塑造独特且易于识别的品牌形象，提升品牌知名度和美誉度。</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塑造品牌形象</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制定营销策略</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整合营销资源</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根据市场定位和目标客户，制定相应的营销策略，包括产品推广、渠道拓展、价格策略等。</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充分利用各种营销手段和资源，如广告、公关、社交媒体等，提高营销效果和品牌影响力。</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品牌建设与营销策略</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建立客户关系管理体系</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建立完善的客户关系管理体系，包括客户信息管理、客户服务流程、客户满意度调查等，提升客户满意度和忠诚度。</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提供个性化服务</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根据客户需求和偏好，提供个性化的产品和服务，满足客户的特殊需求，提高客户满意度。</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创新服务模式</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不断探索和创新服务模式，如定制化服务、智能化服务等，提升服务质量和效率，增强企业竞争力。</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客户关系管理与服务创新</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03</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成功历程中的管理精髓</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9995" r="19995"/>
          <a:stretch>
            <a:fillRect/>
          </a:stretch>
        </p:blipFill>
        <p:spPr>
          <a:xfrm>
            <a:off x="454963" y="1569535"/>
            <a:ext cx="4219249"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高效组织架构</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建立扁平化、灵活的组织架构，减少决策层级，提高响应速度。</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流程优化</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持续改进业务流程，消除浪费，提高效率。</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跨部门协作</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强化部门间沟通与合作，打破部门壁垒，实现资源共享。</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组织架构与流程优化</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重视领导者素质提升，培养具备战略眼光、团队协作和创新能力的领导者。</a:t>
            </a:r>
          </a:p>
        </p:txBody>
      </p:sp>
      <p:pic>
        <p:nvPicPr>
          <p:cNvPr id="5" name="Picture 5"/>
          <p:cNvPicPr>
            <a:picLocks noChangeAspect="1"/>
          </p:cNvPicPr>
          <p:nvPr/>
        </p:nvPicPr>
        <p:blipFill>
          <a:blip r:embed="rId2"/>
          <a:srcRect l="12500" r="12500"/>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rcRect l="13542" r="13542"/>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4"/>
          <a:srcRect l="16667" r="16667"/>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领导力培养</a:t>
            </a:r>
          </a:p>
        </p:txBody>
      </p:sp>
      <p:sp>
        <p:nvSpPr>
          <p:cNvPr id="11" name="AutoShape 11"/>
          <p:cNvSpPr/>
          <p:nvPr/>
        </p:nvSpPr>
        <p:spPr>
          <a:xfrm>
            <a:off x="123522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打造高效、和谐的团队，激发团队成员潜力，提高团队整体绩效。</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团队建设</a:t>
            </a:r>
          </a:p>
        </p:txBody>
      </p:sp>
      <p:sp>
        <p:nvSpPr>
          <p:cNvPr id="16" name="AutoShape 16"/>
          <p:cNvSpPr/>
          <p:nvPr/>
        </p:nvSpPr>
        <p:spPr>
          <a:xfrm>
            <a:off x="46396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建立科学合理的激励机制，吸引、留住和激励优秀人才。</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人才激励</a:t>
            </a:r>
          </a:p>
        </p:txBody>
      </p:sp>
      <p:sp>
        <p:nvSpPr>
          <p:cNvPr id="21" name="AutoShape 21"/>
          <p:cNvSpPr/>
          <p:nvPr/>
        </p:nvSpPr>
        <p:spPr>
          <a:xfrm>
            <a:off x="8309741"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领导力与团队建设</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积极培育健康向上、富有特色的企业文化，增强企业凝聚力。</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企业文化培育</a:t>
            </a:r>
          </a:p>
        </p:txBody>
      </p:sp>
      <p:pic>
        <p:nvPicPr>
          <p:cNvPr id="5" name="Picture 5"/>
          <p:cNvPicPr>
            <a:picLocks noChangeAspect="1"/>
          </p:cNvPicPr>
          <p:nvPr/>
        </p:nvPicPr>
        <p:blipFill>
          <a:blip r:embed="rId2"/>
          <a:srcRect l="25000" r="25000"/>
          <a:stretch>
            <a:fillRect/>
          </a:stretch>
        </p:blipFill>
        <p:spPr>
          <a:xfrm>
            <a:off x="6096000" y="1153983"/>
            <a:ext cx="5194482"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明确企业核心价值观，引导员工树立正确的价值追求。</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价值观塑造</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关注员工成长与发展，提升员工满意度和忠诚度。</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员工关怀</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企业文化与价值观塑造</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https://d.book118.com/878105117073006031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DDEDFF"/>
      </a:lt1>
      <a:dk2>
        <a:srgbClr val="000000"/>
      </a:dk2>
      <a:lt2>
        <a:srgbClr val="FFFFFF"/>
      </a:lt2>
      <a:accent1>
        <a:srgbClr val="3490F4"/>
      </a:accent1>
      <a:accent2>
        <a:srgbClr val="71A6E6"/>
      </a:accent2>
      <a:accent3>
        <a:srgbClr val="4CC8E3"/>
      </a:accent3>
      <a:accent4>
        <a:srgbClr val="5CB887"/>
      </a:accent4>
      <a:accent5>
        <a:srgbClr val="F6B048"/>
      </a:accent5>
      <a:accent6>
        <a:srgbClr val="A5A8F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81</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2024-09-08T13:06:31.718</cp:lastPrinted>
  <dcterms:created xsi:type="dcterms:W3CDTF">2024-09-08T05:06:31Z</dcterms:created>
  <dcterms:modified xsi:type="dcterms:W3CDTF">2024-09-08T05:06:33Z</dcterms:modified>
</cp:coreProperties>
</file>