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mp3" ContentType="audio/mp3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  <p:sldMasterId id="2147483707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Rectangle 2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2763"/>
          </a:xfrm>
          <a:prstGeom prst="rect">
            <a:avLst/>
          </a:prstGeom>
          <a:noFill/>
          <a:ln w="9525">
            <a:noFill/>
          </a:ln>
        </p:spPr>
        <p:txBody>
          <a:bodyPr vert="horz" lIns="91492" tIns="45745" rIns="91492" bIns="45745" anchor="t" anchorCtr="0"/>
          <a:lstStyle/>
          <a:p>
            <a:pPr lvl="0" algn="l" fontAlgn="base"/>
            <a:endParaRPr lang="en-US" altLang="en-US" sz="1100" strike="noStrike" noProof="1"/>
          </a:p>
        </p:txBody>
      </p:sp>
      <p:sp>
        <p:nvSpPr>
          <p:cNvPr id="1049365" name="Rectangle 3"/>
          <p:cNvSpPr>
            <a:spLocks noGrp="1"/>
          </p:cNvSpPr>
          <p:nvPr>
            <p:ph type="dt" idx="1"/>
          </p:nvPr>
        </p:nvSpPr>
        <p:spPr>
          <a:xfrm>
            <a:off x="4021138" y="0"/>
            <a:ext cx="3076575" cy="512763"/>
          </a:xfrm>
          <a:prstGeom prst="rect">
            <a:avLst/>
          </a:prstGeom>
          <a:noFill/>
          <a:ln w="9525">
            <a:noFill/>
          </a:ln>
        </p:spPr>
        <p:txBody>
          <a:bodyPr vert="horz" lIns="91492" tIns="45745" rIns="91492" bIns="45745" anchor="t" anchorCtr="0"/>
          <a:lstStyle/>
          <a:p>
            <a:pPr lvl="0" algn="r" fontAlgn="base"/>
            <a:endParaRPr lang="en-US" altLang="en-US" sz="1100" strike="noStrike" noProof="1"/>
          </a:p>
        </p:txBody>
      </p:sp>
      <p:sp>
        <p:nvSpPr>
          <p:cNvPr id="30724" name="Rectangle 4"/>
          <p:cNvSpPr>
            <a:spLocks noGrp="1" noRot="1" noChangeAspect="1"/>
          </p:cNvSpPr>
          <p:nvPr>
            <p:ph type="sldImg" idx="6"/>
          </p:nvPr>
        </p:nvSpPr>
        <p:spPr>
          <a:xfrm>
            <a:off x="990600" y="766763"/>
            <a:ext cx="5118100" cy="3838575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</p:sp>
      <p:sp>
        <p:nvSpPr>
          <p:cNvPr id="30725" name="Rectangle 5"/>
          <p:cNvSpPr>
            <a:spLocks noGrp="1"/>
          </p:cNvSpPr>
          <p:nvPr>
            <p:ph type="body" sz="quarter" idx="7"/>
          </p:nvPr>
        </p:nvSpPr>
        <p:spPr>
          <a:xfrm>
            <a:off x="709613" y="4862513"/>
            <a:ext cx="5680075" cy="4605337"/>
          </a:xfrm>
          <a:prstGeom prst="rect">
            <a:avLst/>
          </a:prstGeom>
          <a:noFill/>
          <a:ln w="9525">
            <a:noFill/>
          </a:ln>
        </p:spPr>
        <p:txBody>
          <a:bodyPr vert="horz" lIns="91492" tIns="45745" rIns="91492" bIns="45745" anchor="t" anchorCtr="0"/>
          <a:lstStyle/>
          <a:p>
            <a:pPr lvl="0"/>
            <a:r>
              <a:rPr lang="en-US" altLang="en-US"/>
              <a:t>Click to edit Master text styles</a:t>
            </a:r>
            <a:endParaRPr lang="en-US" altLang="en-US"/>
          </a:p>
          <a:p>
            <a:pPr lvl="1"/>
            <a:r>
              <a:rPr lang="en-US" altLang="en-US"/>
              <a:t>Second level</a:t>
            </a:r>
            <a:endParaRPr lang="en-US" altLang="en-US"/>
          </a:p>
          <a:p>
            <a:pPr lvl="2"/>
            <a:r>
              <a:rPr lang="en-US" altLang="en-US"/>
              <a:t>Third level</a:t>
            </a:r>
            <a:endParaRPr lang="en-US" altLang="en-US"/>
          </a:p>
          <a:p>
            <a:pPr lvl="3"/>
            <a:r>
              <a:rPr lang="en-US" altLang="en-US"/>
              <a:t>Fourth level</a:t>
            </a:r>
            <a:endParaRPr lang="en-US" altLang="en-US"/>
          </a:p>
          <a:p>
            <a:pPr lvl="4"/>
            <a:r>
              <a:rPr lang="en-US" altLang="en-US"/>
              <a:t>Fifth level</a:t>
            </a:r>
            <a:endParaRPr lang="en-US" altLang="en-US"/>
          </a:p>
        </p:txBody>
      </p:sp>
      <p:sp>
        <p:nvSpPr>
          <p:cNvPr id="1049368" name="Rectangle 6"/>
          <p:cNvSpPr>
            <a:spLocks noGrp="1"/>
          </p:cNvSpPr>
          <p:nvPr>
            <p:ph type="ftr" sz="quarter" idx="4"/>
          </p:nvPr>
        </p:nvSpPr>
        <p:spPr>
          <a:xfrm>
            <a:off x="0" y="9720263"/>
            <a:ext cx="3076575" cy="512763"/>
          </a:xfrm>
          <a:prstGeom prst="rect">
            <a:avLst/>
          </a:prstGeom>
          <a:noFill/>
          <a:ln w="9525">
            <a:noFill/>
          </a:ln>
        </p:spPr>
        <p:txBody>
          <a:bodyPr vert="horz" lIns="91492" tIns="45745" rIns="91492" bIns="45745" anchor="b" anchorCtr="0"/>
          <a:lstStyle/>
          <a:p>
            <a:pPr lvl="0" algn="l" fontAlgn="base"/>
            <a:endParaRPr lang="en-US" altLang="en-US" sz="1100" strike="noStrike" noProof="1"/>
          </a:p>
        </p:txBody>
      </p:sp>
      <p:sp>
        <p:nvSpPr>
          <p:cNvPr id="1049369" name="Rectangle 7"/>
          <p:cNvSpPr>
            <a:spLocks noGrp="1"/>
          </p:cNvSpPr>
          <p:nvPr>
            <p:ph type="sldNum" sz="quarter" idx="5"/>
          </p:nvPr>
        </p:nvSpPr>
        <p:spPr>
          <a:xfrm>
            <a:off x="4021138" y="9720263"/>
            <a:ext cx="3076575" cy="512763"/>
          </a:xfrm>
          <a:prstGeom prst="rect">
            <a:avLst/>
          </a:prstGeom>
          <a:noFill/>
          <a:ln w="9525">
            <a:noFill/>
          </a:ln>
        </p:spPr>
        <p:txBody>
          <a:bodyPr vert="horz" lIns="91492" tIns="45745" rIns="91492" bIns="45745" anchor="b" anchorCtr="0"/>
          <a:lstStyle/>
          <a:p>
            <a:pPr lvl="0" algn="r" fontAlgn="base"/>
            <a:fld id="{9A0DB2DC-4C9A-4742-B13C-FB6460FD3503}" type="slidenum">
              <a:rPr lang="en-US" altLang="en-US" sz="1100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en-US" sz="110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lvl="0" indent="0" algn="l" defTabSz="914400" fontAlgn="base">
      <a:spcBef>
        <a:spcPct val="30000"/>
      </a:spcBef>
      <a:spcAft>
        <a:spcPct val="0"/>
      </a:spcAft>
      <a:buNone/>
      <a:defRPr sz="1200" b="0" kern="1200">
        <a:solidFill>
          <a:srgbClr val="000000"/>
        </a:solidFill>
        <a:latin typeface="Arial" pitchFamily="34" charset="0"/>
        <a:ea typeface="宋体" panose="02010600030101010101" pitchFamily="2" charset="-122"/>
      </a:defRPr>
    </a:lvl1pPr>
    <a:lvl2pPr marL="457200" lvl="1" indent="-457200" algn="l" defTabSz="914400" fontAlgn="base">
      <a:spcBef>
        <a:spcPct val="30000"/>
      </a:spcBef>
      <a:spcAft>
        <a:spcPct val="0"/>
      </a:spcAft>
      <a:buNone/>
      <a:defRPr sz="1200" b="0" kern="1200">
        <a:solidFill>
          <a:srgbClr val="000000"/>
        </a:solidFill>
        <a:latin typeface="Arial" pitchFamily="34" charset="0"/>
        <a:ea typeface="宋体" panose="02010600030101010101" pitchFamily="2" charset="-122"/>
      </a:defRPr>
    </a:lvl2pPr>
    <a:lvl3pPr marL="914400" lvl="2" indent="-914400" algn="l" defTabSz="914400" fontAlgn="base">
      <a:spcBef>
        <a:spcPct val="30000"/>
      </a:spcBef>
      <a:spcAft>
        <a:spcPct val="0"/>
      </a:spcAft>
      <a:buNone/>
      <a:defRPr sz="1200" b="0" kern="1200">
        <a:solidFill>
          <a:srgbClr val="000000"/>
        </a:solidFill>
        <a:latin typeface="Arial" pitchFamily="34" charset="0"/>
        <a:ea typeface="宋体" panose="02010600030101010101" pitchFamily="2" charset="-122"/>
      </a:defRPr>
    </a:lvl3pPr>
    <a:lvl4pPr marL="1371600" lvl="3" indent="-1371600" algn="l" defTabSz="914400" fontAlgn="base">
      <a:spcBef>
        <a:spcPct val="30000"/>
      </a:spcBef>
      <a:spcAft>
        <a:spcPct val="0"/>
      </a:spcAft>
      <a:buNone/>
      <a:defRPr sz="1200" b="0" kern="1200">
        <a:solidFill>
          <a:srgbClr val="000000"/>
        </a:solidFill>
        <a:latin typeface="Arial" pitchFamily="34" charset="0"/>
        <a:ea typeface="宋体" panose="02010600030101010101" pitchFamily="2" charset="-122"/>
      </a:defRPr>
    </a:lvl4pPr>
    <a:lvl5pPr marL="1828800" lvl="4" indent="-1828800" algn="l" defTabSz="914400" fontAlgn="base">
      <a:spcBef>
        <a:spcPct val="30000"/>
      </a:spcBef>
      <a:spcAft>
        <a:spcPct val="0"/>
      </a:spcAft>
      <a:buNone/>
      <a:defRPr sz="1200" b="0" kern="1200">
        <a:solidFill>
          <a:srgbClr val="000000"/>
        </a:solidFill>
        <a:latin typeface="Arial" pitchFamily="34" charset="0"/>
        <a:ea typeface="宋体" panose="02010600030101010101" pitchFamily="2" charset="-122"/>
      </a:defRPr>
    </a:lvl5pPr>
    <a:lvl6pPr marL="2286000" lvl="5" indent="-1828800" algn="l" defTabSz="914400" fontAlgn="base">
      <a:spcBef>
        <a:spcPct val="30000"/>
      </a:spcBef>
      <a:spcAft>
        <a:spcPct val="0"/>
      </a:spcAft>
      <a:buNone/>
      <a:defRPr sz="1200" b="0" kern="1200">
        <a:solidFill>
          <a:srgbClr val="000000"/>
        </a:solidFill>
        <a:latin typeface="Arial" pitchFamily="34" charset="0"/>
        <a:ea typeface="宋体" panose="02010600030101010101" pitchFamily="2" charset="-122"/>
      </a:defRPr>
    </a:lvl6pPr>
    <a:lvl7pPr marL="2743200" lvl="6" indent="-1828800" algn="l" defTabSz="914400" fontAlgn="base">
      <a:spcBef>
        <a:spcPct val="30000"/>
      </a:spcBef>
      <a:spcAft>
        <a:spcPct val="0"/>
      </a:spcAft>
      <a:buNone/>
      <a:defRPr sz="1200" b="0" kern="1200">
        <a:solidFill>
          <a:srgbClr val="000000"/>
        </a:solidFill>
        <a:latin typeface="Arial" pitchFamily="34" charset="0"/>
        <a:ea typeface="宋体" panose="02010600030101010101" pitchFamily="2" charset="-122"/>
      </a:defRPr>
    </a:lvl7pPr>
    <a:lvl8pPr marL="3200400" lvl="7" indent="-1828800" algn="l" defTabSz="914400" fontAlgn="base">
      <a:spcBef>
        <a:spcPct val="30000"/>
      </a:spcBef>
      <a:spcAft>
        <a:spcPct val="0"/>
      </a:spcAft>
      <a:buNone/>
      <a:defRPr sz="1200" b="0" kern="1200">
        <a:solidFill>
          <a:srgbClr val="000000"/>
        </a:solidFill>
        <a:latin typeface="Arial" pitchFamily="34" charset="0"/>
        <a:ea typeface="宋体" panose="02010600030101010101" pitchFamily="2" charset="-122"/>
      </a:defRPr>
    </a:lvl8pPr>
    <a:lvl9pPr marL="3657600" lvl="8" indent="-1828800" algn="l" defTabSz="914400" fontAlgn="base">
      <a:spcBef>
        <a:spcPct val="30000"/>
      </a:spcBef>
      <a:spcAft>
        <a:spcPct val="0"/>
      </a:spcAft>
      <a:buNone/>
      <a:defRPr sz="1200" b="0" kern="1200">
        <a:solidFill>
          <a:srgbClr val="000000"/>
        </a:solidFill>
        <a:latin typeface="Arial" pitchFamily="34" charset="0"/>
        <a:ea typeface="宋体" panose="02010600030101010101" pitchFamily="2" charset="-122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在上课前，我们需要准备好以下学习用具：科学书、科学活动手册、塔台招标计划书、评价表、塔台模型设计图纸、塔台模型、测试塔台记录表、问题梳理记录单。材料有点多，大家可以按下暂停键赶紧准备哦！</a:t>
            </a: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本课的学习目标是：</a:t>
            </a:r>
            <a:endParaRPr lang="zh-CN" altLang="en-US"/>
          </a:p>
          <a:p>
            <a:r>
              <a:rPr lang="zh-CN" altLang="en-US"/>
              <a:t>1.能根据评估标准，针对每一组模型开展小组自我评估与组间评估。</a:t>
            </a:r>
            <a:endParaRPr lang="zh-CN" altLang="en-US"/>
          </a:p>
          <a:p>
            <a:r>
              <a:rPr lang="zh-CN" altLang="en-US"/>
              <a:t>2.能根据评估结果，梳理出需要进一步改进的问题。</a:t>
            </a:r>
            <a:endParaRPr lang="zh-CN" altLang="en-US"/>
          </a:p>
          <a:p>
            <a:r>
              <a:rPr lang="zh-CN" altLang="en-US"/>
              <a:t>3.根据已梳理的问题，依据塔台模型制作评价表再次改进设计。</a:t>
            </a:r>
            <a:endParaRPr lang="zh-CN" altLang="en-US"/>
          </a:p>
          <a:p>
            <a:r>
              <a:rPr lang="zh-CN" altLang="en-US"/>
              <a:t>4.学会倾听、乐于交流，不断改进设计，加深对工程的认识与理解。</a:t>
            </a:r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在正式学习本课之前，我们先来回顾一下我们的工程建设过程的步骤吧！一、明确一个要解决的问题；二、在限制条件下进行设计；三、制作一个模型；四、测试这个模型并评估改进；五、实施建设。</a:t>
            </a:r>
            <a:endParaRPr lang="zh-CN" altLang="en-US"/>
          </a:p>
          <a:p>
            <a:r>
              <a:rPr lang="zh-CN" altLang="en-US">
                <a:sym typeface="+mn-ea"/>
              </a:rPr>
              <a:t>那么我们又已经完成了哪些步骤呢？</a:t>
            </a:r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我们已经完成了明确一个要解决的问题并在限制条件下进行了设计</a:t>
            </a:r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还制作了一个模型并对模型进行了测试，那么接下来我们要进入下一步了。</a:t>
            </a:r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接下来我们要进入下一步了！到底建造的塔台模型存在哪些问题？怎样改进才能把它建得更好”呢？</a:t>
            </a:r>
            <a:endParaRPr lang="zh-CN" altLang="en-US"/>
          </a:p>
          <a:p>
            <a:r>
              <a:rPr lang="zh-CN" altLang="en-US"/>
              <a:t>现在我们来听听其中一位同学的想法吧！</a:t>
            </a:r>
            <a:endParaRPr lang="zh-CN" altLang="en-US"/>
          </a:p>
          <a:p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这位同学说得真好！测试完的塔台模型我们还要进行评估改进。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BFEFD-3E0D-4E7E-8DBD-E34C47334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CAA1E-502E-4E16-9156-90EA9A776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E9847-59F9-44FC-8EEA-958B687D1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1FEF2-E030-4164-9C6C-BBADB8502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256209-4D4B-4E4A-9B28-BAC9C642F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1F0332-CFC3-46BB-96E2-FFBEE1D27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C45830-5B1E-4C60-9C01-0F12760AE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A27AE-911A-4253-9E14-88B651962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528DC-E978-4058-B984-326A9C4CB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1BB10-BFB9-4DDC-A2F0-7084F0A7F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B19DB-E3F4-4450-8F65-3BC17250A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ags" Target="../tags/tag1.xml" /><Relationship Id="rId4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slideLayout" Target="../slideLayouts/slideLayout22.xml" /><Relationship Id="rId11" Type="http://schemas.openxmlformats.org/officeDocument/2006/relationships/slideLayout" Target="../slideLayouts/slideLayout23.xml" /><Relationship Id="rId12" Type="http://schemas.openxmlformats.org/officeDocument/2006/relationships/slideLayout" Target="../slideLayouts/slideLayout24.xml" /><Relationship Id="rId13" Type="http://schemas.openxmlformats.org/officeDocument/2006/relationships/slideLayout" Target="../slideLayouts/slideLayout25.xml" /><Relationship Id="rId14" Type="http://schemas.openxmlformats.org/officeDocument/2006/relationships/slideLayout" Target="../slideLayouts/slideLayout26.xml" /><Relationship Id="rId15" Type="http://schemas.openxmlformats.org/officeDocument/2006/relationships/slideLayout" Target="../slideLayouts/slideLayout27.xml" /><Relationship Id="rId16" Type="http://schemas.openxmlformats.org/officeDocument/2006/relationships/slideLayout" Target="../slideLayouts/slideLayout28.xml" /><Relationship Id="rId17" Type="http://schemas.openxmlformats.org/officeDocument/2006/relationships/slideLayout" Target="../slideLayouts/slideLayout29.xml" /><Relationship Id="rId18" Type="http://schemas.openxmlformats.org/officeDocument/2006/relationships/slideLayout" Target="../slideLayouts/slideLayout30.xml" /><Relationship Id="rId19" Type="http://schemas.openxmlformats.org/officeDocument/2006/relationships/slideLayout" Target="../slideLayouts/slideLayout31.xml" /><Relationship Id="rId2" Type="http://schemas.openxmlformats.org/officeDocument/2006/relationships/slideLayout" Target="../slideLayouts/slideLayout14.xml" /><Relationship Id="rId20" Type="http://schemas.openxmlformats.org/officeDocument/2006/relationships/slideLayout" Target="../slideLayouts/slideLayout32.xml" /><Relationship Id="rId21" Type="http://schemas.openxmlformats.org/officeDocument/2006/relationships/slideLayout" Target="../slideLayouts/slideLayout33.xml" /><Relationship Id="rId22" Type="http://schemas.openxmlformats.org/officeDocument/2006/relationships/slideLayout" Target="../slideLayouts/slideLayout34.xml" /><Relationship Id="rId23" Type="http://schemas.openxmlformats.org/officeDocument/2006/relationships/slideLayout" Target="../slideLayouts/slideLayout35.xml" /><Relationship Id="rId24" Type="http://schemas.openxmlformats.org/officeDocument/2006/relationships/slideLayout" Target="../slideLayouts/slideLayout36.xml" /><Relationship Id="rId25" Type="http://schemas.openxmlformats.org/officeDocument/2006/relationships/slideLayout" Target="../slideLayouts/slideLayout37.xml" /><Relationship Id="rId26" Type="http://schemas.openxmlformats.org/officeDocument/2006/relationships/slideLayout" Target="../slideLayouts/slideLayout38.xml" /><Relationship Id="rId27" Type="http://schemas.openxmlformats.org/officeDocument/2006/relationships/slideLayout" Target="../slideLayouts/slideLayout39.xml" /><Relationship Id="rId28" Type="http://schemas.openxmlformats.org/officeDocument/2006/relationships/slideLayout" Target="../slideLayouts/slideLayout40.xml" /><Relationship Id="rId29" Type="http://schemas.openxmlformats.org/officeDocument/2006/relationships/image" Target="../media/image1.png" /><Relationship Id="rId3" Type="http://schemas.openxmlformats.org/officeDocument/2006/relationships/slideLayout" Target="../slideLayouts/slideLayout15.xml" /><Relationship Id="rId30" Type="http://schemas.openxmlformats.org/officeDocument/2006/relationships/tags" Target="../tags/tag2.xml" /><Relationship Id="rId31" Type="http://schemas.openxmlformats.org/officeDocument/2006/relationships/theme" Target="../theme/theme3.xml" /><Relationship Id="rId4" Type="http://schemas.openxmlformats.org/officeDocument/2006/relationships/slideLayout" Target="../slideLayouts/slideLayout16.xml" /><Relationship Id="rId5" Type="http://schemas.openxmlformats.org/officeDocument/2006/relationships/slideLayout" Target="../slideLayouts/slideLayout17.xml" /><Relationship Id="rId6" Type="http://schemas.openxmlformats.org/officeDocument/2006/relationships/slideLayout" Target="../slideLayouts/slideLayout18.xml" /><Relationship Id="rId7" Type="http://schemas.openxmlformats.org/officeDocument/2006/relationships/slideLayout" Target="../slideLayouts/slideLayout19.xml" /><Relationship Id="rId8" Type="http://schemas.openxmlformats.org/officeDocument/2006/relationships/slideLayout" Target="../slideLayouts/slideLayout20.xml" /><Relationship Id="rId9" Type="http://schemas.openxmlformats.org/officeDocument/2006/relationships/slideLayout" Target="../slideLayouts/slideLayout2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custDataLst>
      <p:tags r:id="rId3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custDataLst>
      <p:tags r:id="rId3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  <p:sldLayoutId id="2147483696" r:id="rId18"/>
    <p:sldLayoutId id="2147483697" r:id="rId19"/>
    <p:sldLayoutId id="2147483698" r:id="rId20"/>
    <p:sldLayoutId id="2147483699" r:id="rId21"/>
    <p:sldLayoutId id="2147483700" r:id="rId22"/>
    <p:sldLayoutId id="2147483701" r:id="rId23"/>
    <p:sldLayoutId id="2147483702" r:id="rId24"/>
    <p:sldLayoutId id="2147483703" r:id="rId25"/>
    <p:sldLayoutId id="2147483704" r:id="rId26"/>
    <p:sldLayoutId id="2147483705" r:id="rId27"/>
    <p:sldLayoutId id="2147483706" r:id="rId2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microsoft.com/office/2007/relationships/media" Target="../media/media1.mp3" TargetMode="Internal" /><Relationship Id="rId11" Type="http://schemas.openxmlformats.org/officeDocument/2006/relationships/tags" Target="../tags/tag5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microsoft.com/office/2007/relationships/media" Target="../media/media1.mp3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7.png" /><Relationship Id="rId11" Type="http://schemas.microsoft.com/office/2007/relationships/media" Target="../media/media1.mp3" /><Relationship Id="rId12" Type="http://schemas.microsoft.com/office/2007/relationships/media" Target="../media/media1.mp3" TargetMode="Internal" /><Relationship Id="rId13" Type="http://schemas.openxmlformats.org/officeDocument/2006/relationships/tags" Target="../tags/tag10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tags" Target="../tags/tag6.xml" /><Relationship Id="rId5" Type="http://schemas.openxmlformats.org/officeDocument/2006/relationships/tags" Target="../tags/tag7.xml" /><Relationship Id="rId6" Type="http://schemas.openxmlformats.org/officeDocument/2006/relationships/tags" Target="../tags/tag8.xml" /><Relationship Id="rId7" Type="http://schemas.openxmlformats.org/officeDocument/2006/relationships/tags" Target="../tags/tag9.xml" /><Relationship Id="rId8" Type="http://schemas.openxmlformats.org/officeDocument/2006/relationships/image" Target="../media/image5.png" /><Relationship Id="rId9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5.jpeg" /><Relationship Id="rId11" Type="http://schemas.openxmlformats.org/officeDocument/2006/relationships/image" Target="../media/image2.png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png" /><Relationship Id="rId6" Type="http://schemas.openxmlformats.org/officeDocument/2006/relationships/image" Target="../media/image11.jpeg" /><Relationship Id="rId7" Type="http://schemas.openxmlformats.org/officeDocument/2006/relationships/image" Target="../media/image12.jpeg" /><Relationship Id="rId8" Type="http://schemas.openxmlformats.org/officeDocument/2006/relationships/image" Target="../media/image13.jpeg" /><Relationship Id="rId9" Type="http://schemas.openxmlformats.org/officeDocument/2006/relationships/image" Target="../media/image1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7.jpeg" /><Relationship Id="rId4" Type="http://schemas.openxmlformats.org/officeDocument/2006/relationships/tags" Target="../tags/tag11.xml" /><Relationship Id="rId5" Type="http://schemas.openxmlformats.org/officeDocument/2006/relationships/image" Target="../media/image18.jpeg" /><Relationship Id="rId6" Type="http://schemas.openxmlformats.org/officeDocument/2006/relationships/tags" Target="../tags/tag12.xml" /><Relationship Id="rId7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1.pn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1.pn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2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3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30006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7" name="组合 6"/>
          <p:cNvGrpSpPr/>
          <p:nvPr/>
        </p:nvGrpSpPr>
        <p:grpSpPr>
          <a:xfrm>
            <a:off x="1106787" y="3548560"/>
            <a:ext cx="10105390" cy="1344336"/>
            <a:chOff x="-68209" y="3266321"/>
            <a:chExt cx="10105389" cy="1344336"/>
          </a:xfrm>
        </p:grpSpPr>
        <p:sp>
          <p:nvSpPr>
            <p:cNvPr id="8" name="矩形 7"/>
            <p:cNvSpPr/>
            <p:nvPr/>
          </p:nvSpPr>
          <p:spPr bwMode="auto">
            <a:xfrm>
              <a:off x="-68209" y="3595927"/>
              <a:ext cx="10105389" cy="10147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342900">
                <a:defRPr/>
              </a:pPr>
              <a:r>
                <a:rPr lang="zh-CN" sz="6000" b="1" kern="100">
                  <a:solidFill>
                    <a:schemeClr val="accent5">
                      <a:lumMod val="7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lt"/>
                </a:rPr>
                <a:t>教</a:t>
              </a:r>
              <a:r>
                <a:rPr lang="en-US" altLang="zh-CN" sz="6000" b="1" kern="100">
                  <a:solidFill>
                    <a:schemeClr val="accent5">
                      <a:lumMod val="7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lt"/>
                </a:rPr>
                <a:t> </a:t>
              </a:r>
              <a:r>
                <a:rPr lang="zh-CN" sz="6000" b="1" kern="100">
                  <a:solidFill>
                    <a:schemeClr val="accent5">
                      <a:lumMod val="7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lt"/>
                </a:rPr>
                <a:t>学</a:t>
              </a:r>
              <a:r>
                <a:rPr lang="en-US" altLang="zh-CN" sz="6000" b="1" kern="100">
                  <a:solidFill>
                    <a:schemeClr val="accent5">
                      <a:lumMod val="7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lt"/>
                </a:rPr>
                <a:t> </a:t>
              </a:r>
              <a:r>
                <a:rPr lang="zh-CN" sz="6000" b="1" kern="100">
                  <a:solidFill>
                    <a:schemeClr val="accent5">
                      <a:lumMod val="7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lt"/>
                </a:rPr>
                <a:t>课</a:t>
              </a:r>
              <a:r>
                <a:rPr lang="en-US" altLang="zh-CN" sz="6000" b="1" kern="100">
                  <a:solidFill>
                    <a:schemeClr val="accent5">
                      <a:lumMod val="7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lt"/>
                </a:rPr>
                <a:t> </a:t>
              </a:r>
              <a:r>
                <a:rPr lang="zh-CN" sz="6000" b="1" kern="100">
                  <a:solidFill>
                    <a:schemeClr val="accent5">
                      <a:lumMod val="7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lt"/>
                </a:rPr>
                <a:t>件</a:t>
              </a:r>
              <a:endParaRPr lang="zh-CN" sz="6000" b="1" kern="100">
                <a:solidFill>
                  <a:schemeClr val="accent5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lt"/>
              </a:endParaRPr>
            </a:p>
          </p:txBody>
        </p:sp>
        <p:cxnSp>
          <p:nvCxnSpPr>
            <p:cNvPr id="10" name="直接连接符 9"/>
            <p:cNvCxnSpPr/>
            <p:nvPr>
              <p:custDataLst>
                <p:tags r:id="rId4"/>
              </p:custDataLst>
            </p:nvPr>
          </p:nvCxnSpPr>
          <p:spPr>
            <a:xfrm>
              <a:off x="563634" y="3266321"/>
              <a:ext cx="8909049" cy="0"/>
            </a:xfrm>
            <a:prstGeom prst="line">
              <a:avLst/>
            </a:prstGeom>
            <a:noFill/>
            <a:ln w="6350" cap="flat" cmpd="sng" algn="ctr">
              <a:solidFill>
                <a:schemeClr val="dk1"/>
              </a:solidFill>
              <a:prstDash val="solid"/>
              <a:miter lim="800000"/>
            </a:ln>
            <a:effectLst/>
          </p:spPr>
        </p:cxnSp>
      </p:grpSp>
      <p:sp>
        <p:nvSpPr>
          <p:cNvPr id="13" name="矩形 12"/>
          <p:cNvSpPr/>
          <p:nvPr>
            <p:custDataLst>
              <p:tags r:id="rId5"/>
            </p:custDataLst>
          </p:nvPr>
        </p:nvSpPr>
        <p:spPr>
          <a:xfrm>
            <a:off x="1738630" y="2296795"/>
            <a:ext cx="9041130" cy="922020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 defTabSz="342900"/>
            <a:r>
              <a:rPr lang="zh-CN" altLang="en-US" sz="54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+mn-ea"/>
                <a:sym typeface="+mn-lt"/>
              </a:rPr>
              <a:t>教科版六年级下册科学</a:t>
            </a:r>
            <a:endParaRPr lang="zh-CN" altLang="en-US" sz="540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cs typeface="+mn-ea"/>
              <a:sym typeface="+mn-lt"/>
            </a:endParaRPr>
          </a:p>
        </p:txBody>
      </p:sp>
      <p:pic>
        <p:nvPicPr>
          <p:cNvPr id="18" name="图片 1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2114" y="4329204"/>
            <a:ext cx="3337988" cy="3337988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507" y="4623212"/>
            <a:ext cx="2122728" cy="2122728"/>
          </a:xfrm>
          <a:prstGeom prst="rect">
            <a:avLst/>
          </a:prstGeom>
        </p:spPr>
      </p:pic>
      <p:pic>
        <p:nvPicPr>
          <p:cNvPr id="2" name="pd-5b7680a4038c5143">
            <a:hlinkClick action="ppaction://media"/>
          </p:cNvPr>
          <p:cNvPicPr>
            <a:picLocks noChangeAspect="1"/>
          </p:cNvPicPr>
          <p:nvPr>
            <a:audioFile r:link="rId9"/>
            <p:extLst>
              <p:ext uri="{DAA4B4D4-6D71-4841-9C94-3DE7FCFB9230}">
                <p14:media xmlns:p14="http://schemas.microsoft.com/office/powerpoint/2010/main" r:embed="rId10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2559070" y="73205"/>
            <a:ext cx="406400" cy="406400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9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7" name="组合 6"/>
          <p:cNvGrpSpPr/>
          <p:nvPr/>
        </p:nvGrpSpPr>
        <p:grpSpPr>
          <a:xfrm>
            <a:off x="1185527" y="2778981"/>
            <a:ext cx="10105390" cy="1835151"/>
            <a:chOff x="-68209" y="2263062"/>
            <a:chExt cx="10105389" cy="1835151"/>
          </a:xfrm>
        </p:grpSpPr>
        <p:sp>
          <p:nvSpPr>
            <p:cNvPr id="8" name="矩形 7"/>
            <p:cNvSpPr/>
            <p:nvPr/>
          </p:nvSpPr>
          <p:spPr bwMode="auto">
            <a:xfrm>
              <a:off x="-68209" y="2263062"/>
              <a:ext cx="10105389" cy="82994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342900">
                <a:defRPr/>
              </a:pPr>
              <a:r>
                <a:rPr lang="en-US" sz="4800" b="1" kern="100">
                  <a:solidFill>
                    <a:schemeClr val="accent5">
                      <a:lumMod val="7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lt"/>
                </a:rPr>
                <a:t>1.7  </a:t>
              </a:r>
              <a:r>
                <a:rPr lang="zh-CN" altLang="en-US" sz="4800" b="1" kern="100">
                  <a:solidFill>
                    <a:schemeClr val="accent5">
                      <a:lumMod val="7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lt"/>
                </a:rPr>
                <a:t>评估改进塔台模型</a:t>
              </a:r>
              <a:endParaRPr lang="zh-CN" altLang="en-US" sz="4800" b="1" kern="100">
                <a:solidFill>
                  <a:schemeClr val="accent5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lt"/>
              </a:endParaRPr>
            </a:p>
          </p:txBody>
        </p:sp>
        <p:sp>
          <p:nvSpPr>
            <p:cNvPr id="9" name="矩形 8"/>
            <p:cNvSpPr/>
            <p:nvPr>
              <p:custDataLst>
                <p:tags r:id="rId4"/>
              </p:custDataLst>
            </p:nvPr>
          </p:nvSpPr>
          <p:spPr>
            <a:xfrm>
              <a:off x="1571361" y="3637838"/>
              <a:ext cx="3472716" cy="46037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342900"/>
              <a:endParaRPr lang="zh-CN" altLang="en-US" sz="2400">
                <a:solidFill>
                  <a:schemeClr val="dk1"/>
                </a:solidFill>
                <a:cs typeface="+mn-ea"/>
                <a:sym typeface="+mn-lt"/>
              </a:endParaRPr>
            </a:p>
          </p:txBody>
        </p:sp>
        <p:cxnSp>
          <p:nvCxnSpPr>
            <p:cNvPr id="10" name="直接连接符 9"/>
            <p:cNvCxnSpPr/>
            <p:nvPr>
              <p:custDataLst>
                <p:tags r:id="rId5"/>
              </p:custDataLst>
            </p:nvPr>
          </p:nvCxnSpPr>
          <p:spPr>
            <a:xfrm>
              <a:off x="563634" y="3266321"/>
              <a:ext cx="8909049" cy="0"/>
            </a:xfrm>
            <a:prstGeom prst="line">
              <a:avLst/>
            </a:prstGeom>
            <a:noFill/>
            <a:ln w="6350" cap="flat" cmpd="sng" algn="ctr">
              <a:solidFill>
                <a:schemeClr val="dk1"/>
              </a:solidFill>
              <a:prstDash val="solid"/>
              <a:miter lim="800000"/>
            </a:ln>
            <a:effectLst/>
          </p:spPr>
        </p:cxnSp>
      </p:grpSp>
      <p:sp>
        <p:nvSpPr>
          <p:cNvPr id="11" name="矩形 10"/>
          <p:cNvSpPr/>
          <p:nvPr>
            <p:custDataLst>
              <p:tags r:id="rId6"/>
            </p:custDataLst>
          </p:nvPr>
        </p:nvSpPr>
        <p:spPr bwMode="auto">
          <a:xfrm>
            <a:off x="2059940" y="1527175"/>
            <a:ext cx="8331835" cy="706755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342900">
              <a:defRPr/>
            </a:pPr>
            <a:r>
              <a:rPr lang="zh-CN" altLang="en-US" sz="4000" b="1" kern="10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lt"/>
              </a:rPr>
              <a:t>第一单元</a:t>
            </a:r>
            <a:r>
              <a:rPr lang="en-US" altLang="zh-CN" sz="4000" b="1" kern="10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lt"/>
              </a:rPr>
              <a:t>    </a:t>
            </a:r>
            <a:r>
              <a:rPr lang="zh-CN" altLang="en-US" sz="4000" b="1" kern="10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lt"/>
              </a:rPr>
              <a:t>小小工程师</a:t>
            </a:r>
            <a:endParaRPr lang="zh-CN" altLang="en-US" sz="4000" b="1" kern="10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3" name="矩形 12"/>
          <p:cNvSpPr/>
          <p:nvPr>
            <p:custDataLst>
              <p:tags r:id="rId7"/>
            </p:custDataLst>
          </p:nvPr>
        </p:nvSpPr>
        <p:spPr>
          <a:xfrm>
            <a:off x="2683510" y="4170045"/>
            <a:ext cx="6952615" cy="645160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 defTabSz="342900"/>
            <a:r>
              <a:rPr lang="zh-CN" altLang="en-US" sz="36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+mn-ea"/>
                <a:sym typeface="+mn-lt"/>
              </a:rPr>
              <a:t>教科版科学（六年级下册）</a:t>
            </a:r>
            <a:endParaRPr lang="zh-CN" altLang="en-US" sz="360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cs typeface="+mn-ea"/>
              <a:sym typeface="+mn-lt"/>
            </a:endParaRPr>
          </a:p>
        </p:txBody>
      </p:sp>
      <p:pic>
        <p:nvPicPr>
          <p:cNvPr id="18" name="图片 1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2114" y="4329204"/>
            <a:ext cx="3337988" cy="3337988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507" y="4623212"/>
            <a:ext cx="2122728" cy="2122728"/>
          </a:xfrm>
          <a:prstGeom prst="rect">
            <a:avLst/>
          </a:prstGeom>
        </p:spPr>
      </p:pic>
      <p:pic>
        <p:nvPicPr>
          <p:cNvPr id="2" name="pd-5b7680a4038c5143">
            <a:hlinkClick action="ppaction://media"/>
          </p:cNvPr>
          <p:cNvPicPr>
            <a:picLocks noChangeAspect="1"/>
          </p:cNvPicPr>
          <p:nvPr>
            <a:audioFile r:link="rId11"/>
            <p:extLst>
              <p:ext uri="{DAA4B4D4-6D71-4841-9C94-3DE7FCFB9230}">
                <p14:media xmlns:p14="http://schemas.microsoft.com/office/powerpoint/2010/main" r:embed="rId12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2559070" y="73205"/>
            <a:ext cx="406400" cy="406400"/>
          </a:xfrm>
          <a:prstGeom prst="rect">
            <a:avLst/>
          </a:prstGeom>
        </p:spPr>
      </p:pic>
    </p:spTree>
    <p:custDataLst>
      <p:tags r:id="rId1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9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1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5" name="标题 3"/>
          <p:cNvSpPr>
            <a:spLocks noGrp="1"/>
          </p:cNvSpPr>
          <p:nvPr>
            <p:ph type="title" idx="4294967295"/>
          </p:nvPr>
        </p:nvSpPr>
        <p:spPr>
          <a:xfrm>
            <a:off x="609600" y="-317"/>
            <a:ext cx="10972800" cy="1143000"/>
          </a:xfrm>
        </p:spPr>
        <p:txBody>
          <a:bodyPr lIns="91440" tIns="45720" rIns="91440" bIns="45720" anchor="ctr" anchorCtr="0"/>
          <a:lstStyle/>
          <a:p>
            <a:r>
              <a:rPr lang="zh-CN" altLang="zh-CN" sz="4800">
                <a:latin typeface="黑体" panose="02010609060101010101" charset="-122"/>
                <a:ea typeface="黑体" panose="02010609060101010101" charset="-122"/>
              </a:rPr>
              <a:t>学习用具准备</a:t>
            </a:r>
            <a:endParaRPr lang="zh-CN" altLang="zh-CN" sz="4800"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19" name="组合 18"/>
          <p:cNvGrpSpPr/>
          <p:nvPr/>
        </p:nvGrpSpPr>
        <p:grpSpPr>
          <a:xfrm>
            <a:off x="604520" y="1052195"/>
            <a:ext cx="2506980" cy="2480310"/>
            <a:chOff x="688" y="1699"/>
            <a:chExt cx="3948" cy="3906"/>
          </a:xfrm>
        </p:grpSpPr>
        <p:pic>
          <p:nvPicPr>
            <p:cNvPr id="2" name="图片 1" descr="QQ图片2022022217232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435" y="1699"/>
              <a:ext cx="2454" cy="3114"/>
            </a:xfrm>
            <a:prstGeom prst="rect">
              <a:avLst/>
            </a:prstGeom>
          </p:spPr>
        </p:pic>
        <p:sp>
          <p:nvSpPr>
            <p:cNvPr id="35842" name="内容占位符 2"/>
            <p:cNvSpPr>
              <a:spLocks noGrp="1"/>
            </p:cNvSpPr>
            <p:nvPr/>
          </p:nvSpPr>
          <p:spPr>
            <a:xfrm>
              <a:off x="688" y="4807"/>
              <a:ext cx="3948" cy="798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horz" lIns="91440" tIns="45720" rIns="91440" bIns="45720" anchor="t" anchorCtr="0"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None/>
                <a:defRPr sz="2400" b="0" i="0" u="none" kern="1200" baseline="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20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zh-CN" altLang="en-US" sz="2800">
                  <a:latin typeface="黑体" panose="02010609060101010101" charset="-122"/>
                  <a:ea typeface="黑体" panose="02010609060101010101" charset="-122"/>
                </a:rPr>
                <a:t>科学书</a:t>
              </a:r>
              <a:endParaRPr lang="zh-CN" altLang="en-US" sz="2800"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grpSp>
        <p:nvGrpSpPr>
          <p:cNvPr id="21" name="组合 20"/>
          <p:cNvGrpSpPr/>
          <p:nvPr/>
        </p:nvGrpSpPr>
        <p:grpSpPr>
          <a:xfrm>
            <a:off x="3279775" y="1052195"/>
            <a:ext cx="2506980" cy="2484755"/>
            <a:chOff x="4652" y="1686"/>
            <a:chExt cx="3948" cy="3913"/>
          </a:xfrm>
        </p:grpSpPr>
        <p:pic>
          <p:nvPicPr>
            <p:cNvPr id="3" name="图片 2" descr="QQ图片2022022217230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405" y="1686"/>
              <a:ext cx="2444" cy="3115"/>
            </a:xfrm>
            <a:prstGeom prst="rect">
              <a:avLst/>
            </a:prstGeom>
          </p:spPr>
        </p:pic>
        <p:sp>
          <p:nvSpPr>
            <p:cNvPr id="14" name="内容占位符 2"/>
            <p:cNvSpPr>
              <a:spLocks noGrp="1"/>
            </p:cNvSpPr>
            <p:nvPr/>
          </p:nvSpPr>
          <p:spPr>
            <a:xfrm>
              <a:off x="4652" y="4801"/>
              <a:ext cx="3948" cy="798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horz" lIns="91440" tIns="45720" rIns="91440" bIns="45720" anchor="t" anchorCtr="0"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None/>
                <a:defRPr sz="2400" b="0" i="0" u="none" kern="1200" baseline="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20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zh-CN" altLang="en-US" sz="2800">
                  <a:latin typeface="黑体" panose="02010609060101010101" charset="-122"/>
                  <a:ea typeface="黑体" panose="02010609060101010101" charset="-122"/>
                </a:rPr>
                <a:t>科学活动手册</a:t>
              </a:r>
              <a:endParaRPr lang="zh-CN" altLang="en-US" sz="2800"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grpSp>
        <p:nvGrpSpPr>
          <p:cNvPr id="29" name="组合 28"/>
          <p:cNvGrpSpPr/>
          <p:nvPr/>
        </p:nvGrpSpPr>
        <p:grpSpPr>
          <a:xfrm>
            <a:off x="3281045" y="3678555"/>
            <a:ext cx="2506980" cy="2561590"/>
            <a:chOff x="4344" y="5563"/>
            <a:chExt cx="3948" cy="4034"/>
          </a:xfrm>
        </p:grpSpPr>
        <p:pic>
          <p:nvPicPr>
            <p:cNvPr id="20" name="图片 19" descr="图片1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209" y="5563"/>
              <a:ext cx="2218" cy="3165"/>
            </a:xfrm>
            <a:prstGeom prst="rect">
              <a:avLst/>
            </a:prstGeom>
          </p:spPr>
        </p:pic>
        <p:sp>
          <p:nvSpPr>
            <p:cNvPr id="24" name="内容占位符 2"/>
            <p:cNvSpPr>
              <a:spLocks noGrp="1"/>
            </p:cNvSpPr>
            <p:nvPr/>
          </p:nvSpPr>
          <p:spPr>
            <a:xfrm>
              <a:off x="4344" y="8799"/>
              <a:ext cx="3948" cy="798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horz" lIns="91440" tIns="45720" rIns="91440" bIns="45720" anchor="t" anchorCtr="0"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None/>
                <a:defRPr sz="2400" b="0" i="0" u="none" kern="1200" baseline="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20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zh-CN" altLang="en-US" sz="2800">
                  <a:latin typeface="黑体" panose="02010609060101010101" charset="-122"/>
                  <a:ea typeface="黑体" panose="02010609060101010101" charset="-122"/>
                </a:rPr>
                <a:t>塔台模型</a:t>
              </a:r>
              <a:endParaRPr lang="zh-CN" altLang="en-US" sz="2800"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6110605" y="1056005"/>
            <a:ext cx="2775585" cy="2484755"/>
            <a:chOff x="9819" y="1663"/>
            <a:chExt cx="4371" cy="3913"/>
          </a:xfrm>
        </p:grpSpPr>
        <p:sp>
          <p:nvSpPr>
            <p:cNvPr id="17" name="内容占位符 2"/>
            <p:cNvSpPr>
              <a:spLocks noGrp="1"/>
            </p:cNvSpPr>
            <p:nvPr/>
          </p:nvSpPr>
          <p:spPr>
            <a:xfrm>
              <a:off x="9819" y="4778"/>
              <a:ext cx="4371" cy="798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horz" lIns="91440" tIns="45720" rIns="91440" bIns="45720" anchor="t" anchorCtr="0"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None/>
                <a:defRPr sz="2400" b="0" i="0" u="none" kern="1200" baseline="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20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zh-CN" altLang="en-US" sz="2800">
                  <a:latin typeface="黑体" panose="02010609060101010101" charset="-122"/>
                  <a:ea typeface="黑体" panose="02010609060101010101" charset="-122"/>
                </a:rPr>
                <a:t>塔台召标计划书</a:t>
              </a:r>
              <a:endParaRPr lang="zh-CN" altLang="en-US" sz="2800">
                <a:latin typeface="黑体" panose="02010609060101010101" charset="-122"/>
                <a:ea typeface="黑体" panose="02010609060101010101" charset="-122"/>
              </a:endParaRPr>
            </a:p>
          </p:txBody>
        </p:sp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0817" y="1663"/>
              <a:ext cx="2163" cy="3115"/>
            </a:xfrm>
            <a:prstGeom prst="rect">
              <a:avLst/>
            </a:prstGeom>
          </p:spPr>
        </p:pic>
      </p:grpSp>
      <p:grpSp>
        <p:nvGrpSpPr>
          <p:cNvPr id="9" name="组合 8"/>
          <p:cNvGrpSpPr/>
          <p:nvPr/>
        </p:nvGrpSpPr>
        <p:grpSpPr>
          <a:xfrm>
            <a:off x="328930" y="3624580"/>
            <a:ext cx="3057525" cy="2624455"/>
            <a:chOff x="13950" y="1642"/>
            <a:chExt cx="4815" cy="4133"/>
          </a:xfrm>
        </p:grpSpPr>
        <p:sp>
          <p:nvSpPr>
            <p:cNvPr id="27" name="内容占位符 2"/>
            <p:cNvSpPr>
              <a:spLocks noGrp="1"/>
            </p:cNvSpPr>
            <p:nvPr/>
          </p:nvSpPr>
          <p:spPr>
            <a:xfrm>
              <a:off x="13950" y="4977"/>
              <a:ext cx="4815" cy="798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horz" lIns="91440" tIns="45720" rIns="91440" bIns="45720" anchor="t" anchorCtr="0"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None/>
                <a:defRPr sz="2400" b="0" i="0" u="none" kern="1200" baseline="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20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zh-CN" altLang="en-US" sz="2800">
                  <a:latin typeface="黑体" panose="02010609060101010101" charset="-122"/>
                  <a:ea typeface="黑体" panose="02010609060101010101" charset="-122"/>
                </a:rPr>
                <a:t>塔台模型设计图</a:t>
              </a:r>
              <a:endParaRPr lang="en-US" altLang="zh-CN" sz="2800">
                <a:latin typeface="黑体" panose="02010609060101010101" charset="-122"/>
                <a:ea typeface="黑体" panose="02010609060101010101" charset="-122"/>
              </a:endParaRPr>
            </a:p>
          </p:txBody>
        </p:sp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5208" y="1642"/>
              <a:ext cx="2297" cy="3335"/>
            </a:xfrm>
            <a:prstGeom prst="rect">
              <a:avLst/>
            </a:prstGeom>
          </p:spPr>
        </p:pic>
      </p:grpSp>
      <p:grpSp>
        <p:nvGrpSpPr>
          <p:cNvPr id="15" name="组合 14"/>
          <p:cNvGrpSpPr/>
          <p:nvPr/>
        </p:nvGrpSpPr>
        <p:grpSpPr>
          <a:xfrm>
            <a:off x="9030970" y="1056005"/>
            <a:ext cx="2987675" cy="2484755"/>
            <a:chOff x="13769" y="1663"/>
            <a:chExt cx="4705" cy="3913"/>
          </a:xfrm>
        </p:grpSpPr>
        <p:sp>
          <p:nvSpPr>
            <p:cNvPr id="10" name="内容占位符 2"/>
            <p:cNvSpPr>
              <a:spLocks noGrp="1"/>
            </p:cNvSpPr>
            <p:nvPr/>
          </p:nvSpPr>
          <p:spPr>
            <a:xfrm>
              <a:off x="13769" y="4778"/>
              <a:ext cx="4705" cy="798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horz" lIns="91440" tIns="45720" rIns="91440" bIns="45720" anchor="t" anchorCtr="0"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None/>
                <a:defRPr sz="2400" b="0" i="0" u="none" kern="1200" baseline="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20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zh-CN" altLang="zh-CN" sz="2800">
                  <a:latin typeface="黑体" panose="02010609060101010101" charset="-122"/>
                  <a:ea typeface="黑体" panose="02010609060101010101" charset="-122"/>
                </a:rPr>
                <a:t>评价表</a:t>
              </a:r>
              <a:endParaRPr lang="zh-CN" altLang="zh-CN" sz="2800">
                <a:latin typeface="黑体" panose="02010609060101010101" charset="-122"/>
                <a:ea typeface="黑体" panose="02010609060101010101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4590" y="1663"/>
              <a:ext cx="3004" cy="3115"/>
            </a:xfrm>
            <a:prstGeom prst="rect">
              <a:avLst/>
            </a:prstGeom>
          </p:spPr>
        </p:pic>
      </p:grpSp>
      <p:grpSp>
        <p:nvGrpSpPr>
          <p:cNvPr id="22" name="组合 21"/>
          <p:cNvGrpSpPr/>
          <p:nvPr/>
        </p:nvGrpSpPr>
        <p:grpSpPr>
          <a:xfrm>
            <a:off x="6004560" y="4437380"/>
            <a:ext cx="2987675" cy="1802765"/>
            <a:chOff x="8460" y="6801"/>
            <a:chExt cx="4705" cy="2839"/>
          </a:xfrm>
        </p:grpSpPr>
        <p:sp>
          <p:nvSpPr>
            <p:cNvPr id="5" name="内容占位符 2"/>
            <p:cNvSpPr>
              <a:spLocks noGrp="1"/>
            </p:cNvSpPr>
            <p:nvPr/>
          </p:nvSpPr>
          <p:spPr>
            <a:xfrm>
              <a:off x="8460" y="8842"/>
              <a:ext cx="4705" cy="798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horz" lIns="91440" tIns="45720" rIns="91440" bIns="45720" anchor="t" anchorCtr="0"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None/>
                <a:defRPr sz="2400" b="0" i="0" u="none" kern="1200" baseline="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20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zh-CN" altLang="zh-CN" sz="2800">
                  <a:latin typeface="黑体" panose="02010609060101010101" charset="-122"/>
                  <a:ea typeface="黑体" panose="02010609060101010101" charset="-122"/>
                </a:rPr>
                <a:t>测试塔台记录表</a:t>
              </a:r>
              <a:endParaRPr lang="zh-CN" altLang="zh-CN" sz="2800">
                <a:latin typeface="黑体" panose="02010609060101010101" charset="-122"/>
                <a:ea typeface="黑体" panose="02010609060101010101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8542" y="6801"/>
              <a:ext cx="4541" cy="2082"/>
            </a:xfrm>
            <a:prstGeom prst="rect">
              <a:avLst/>
            </a:prstGeom>
          </p:spPr>
        </p:pic>
      </p:grpSp>
      <p:grpSp>
        <p:nvGrpSpPr>
          <p:cNvPr id="16" name="组合 15"/>
          <p:cNvGrpSpPr/>
          <p:nvPr/>
        </p:nvGrpSpPr>
        <p:grpSpPr>
          <a:xfrm>
            <a:off x="9010650" y="3618865"/>
            <a:ext cx="2997200" cy="2621280"/>
            <a:chOff x="13647" y="5699"/>
            <a:chExt cx="4720" cy="4128"/>
          </a:xfrm>
        </p:grpSpPr>
        <p:sp>
          <p:nvSpPr>
            <p:cNvPr id="18" name="内容占位符 2"/>
            <p:cNvSpPr>
              <a:spLocks noGrp="1"/>
            </p:cNvSpPr>
            <p:nvPr/>
          </p:nvSpPr>
          <p:spPr>
            <a:xfrm>
              <a:off x="13647" y="9029"/>
              <a:ext cx="4720" cy="798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horz" lIns="91440" tIns="45720" rIns="91440" bIns="45720" anchor="t" anchorCtr="0"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None/>
                <a:defRPr sz="2400" b="0" i="0" u="none" kern="1200" baseline="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20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zh-CN" altLang="en-US" sz="2800">
                  <a:latin typeface="黑体" panose="02010609060101010101" charset="-122"/>
                  <a:ea typeface="黑体" panose="02010609060101010101" charset="-122"/>
                </a:rPr>
                <a:t>问题梳理记录表</a:t>
              </a:r>
              <a:endParaRPr lang="zh-CN" altLang="en-US" sz="2800">
                <a:latin typeface="黑体" panose="02010609060101010101" charset="-122"/>
                <a:ea typeface="黑体" panose="02010609060101010101" charset="-122"/>
              </a:endParaRPr>
            </a:p>
          </p:txBody>
        </p:sp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14857" y="5699"/>
              <a:ext cx="2349" cy="333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5" name="标题 3"/>
          <p:cNvSpPr>
            <a:spLocks noGrp="1"/>
          </p:cNvSpPr>
          <p:nvPr>
            <p:ph type="title" idx="4294967295"/>
          </p:nvPr>
        </p:nvSpPr>
        <p:spPr>
          <a:xfrm>
            <a:off x="609600" y="513398"/>
            <a:ext cx="10972800" cy="1143000"/>
          </a:xfrm>
        </p:spPr>
        <p:txBody>
          <a:bodyPr lIns="91440" tIns="45720" rIns="91440" bIns="45720" anchor="ctr" anchorCtr="0"/>
          <a:lstStyle/>
          <a:p>
            <a:r>
              <a:rPr lang="zh-CN" altLang="zh-CN" sz="4800">
                <a:latin typeface="黑体" panose="02010609060101010101" charset="-122"/>
                <a:ea typeface="黑体" panose="02010609060101010101" charset="-122"/>
              </a:rPr>
              <a:t>学习目标</a:t>
            </a:r>
            <a:endParaRPr lang="zh-CN" altLang="zh-CN" sz="4800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36866" name="文本框 1"/>
          <p:cNvSpPr txBox="1"/>
          <p:nvPr/>
        </p:nvSpPr>
        <p:spPr>
          <a:xfrm>
            <a:off x="748030" y="1988820"/>
            <a:ext cx="10695940" cy="263525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ts val="4060"/>
              </a:lnSpc>
              <a:spcBef>
                <a:spcPct val="0"/>
              </a:spcBef>
              <a:spcAft>
                <a:spcPts val="1200"/>
              </a:spcAft>
              <a:buSzTx/>
              <a:buNone/>
            </a:pPr>
            <a:r>
              <a:rPr lang="en-US" altLang="zh-CN" sz="2800">
                <a:latin typeface="黑体" panose="02010609060101010101" charset="-122"/>
                <a:ea typeface="黑体" panose="02010609060101010101" charset="-122"/>
              </a:rPr>
              <a:t>1.</a:t>
            </a:r>
            <a:r>
              <a:rPr lang="zh-CN" altLang="en-US" sz="2800">
                <a:latin typeface="黑体" panose="02010609060101010101" charset="-122"/>
                <a:ea typeface="黑体" panose="02010609060101010101" charset="-122"/>
              </a:rPr>
              <a:t>能根据评估标准，针对每一组模型开展小组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自我评估</a:t>
            </a:r>
            <a:r>
              <a:rPr lang="zh-CN" altLang="en-US" sz="2800">
                <a:latin typeface="黑体" panose="02010609060101010101" charset="-122"/>
                <a:ea typeface="黑体" panose="02010609060101010101" charset="-122"/>
              </a:rPr>
              <a:t>与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组间评估</a:t>
            </a:r>
            <a:r>
              <a:rPr lang="zh-CN" altLang="en-US" sz="2800">
                <a:latin typeface="黑体" panose="02010609060101010101" charset="-122"/>
                <a:ea typeface="黑体" panose="02010609060101010101" charset="-122"/>
              </a:rPr>
              <a:t>。</a:t>
            </a:r>
            <a:endParaRPr lang="zh-CN" altLang="en-US" sz="2800">
              <a:latin typeface="黑体" panose="02010609060101010101" charset="-122"/>
              <a:ea typeface="黑体" panose="02010609060101010101" charset="-122"/>
            </a:endParaRPr>
          </a:p>
          <a:p>
            <a:pPr algn="l">
              <a:lnSpc>
                <a:spcPts val="4060"/>
              </a:lnSpc>
              <a:spcBef>
                <a:spcPct val="0"/>
              </a:spcBef>
              <a:spcAft>
                <a:spcPts val="1200"/>
              </a:spcAft>
              <a:buSzTx/>
              <a:buNone/>
            </a:pPr>
            <a:r>
              <a:rPr lang="en-US" altLang="zh-CN" sz="2800">
                <a:latin typeface="黑体" panose="02010609060101010101" charset="-122"/>
                <a:ea typeface="黑体" panose="02010609060101010101" charset="-122"/>
              </a:rPr>
              <a:t>2.能</a:t>
            </a:r>
            <a:r>
              <a:rPr lang="zh-CN" altLang="en-US" sz="2800">
                <a:latin typeface="黑体" panose="02010609060101010101" charset="-122"/>
                <a:ea typeface="黑体" panose="02010609060101010101" charset="-122"/>
              </a:rPr>
              <a:t>根据评估结果，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梳理</a:t>
            </a:r>
            <a:r>
              <a:rPr lang="zh-CN" altLang="en-US" sz="2800">
                <a:latin typeface="黑体" panose="02010609060101010101" charset="-122"/>
                <a:ea typeface="黑体" panose="02010609060101010101" charset="-122"/>
              </a:rPr>
              <a:t>出需要进一步改进的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问题</a:t>
            </a:r>
            <a:r>
              <a:rPr lang="zh-CN" altLang="en-US" sz="2800">
                <a:latin typeface="黑体" panose="02010609060101010101" charset="-122"/>
                <a:ea typeface="黑体" panose="02010609060101010101" charset="-122"/>
              </a:rPr>
              <a:t>。</a:t>
            </a:r>
            <a:endParaRPr lang="zh-CN" altLang="en-US" sz="2800">
              <a:latin typeface="黑体" panose="02010609060101010101" charset="-122"/>
              <a:ea typeface="黑体" panose="02010609060101010101" charset="-122"/>
            </a:endParaRPr>
          </a:p>
          <a:p>
            <a:pPr algn="l">
              <a:lnSpc>
                <a:spcPts val="4060"/>
              </a:lnSpc>
              <a:spcBef>
                <a:spcPct val="0"/>
              </a:spcBef>
              <a:spcAft>
                <a:spcPts val="1200"/>
              </a:spcAft>
              <a:buSzTx/>
              <a:buNone/>
            </a:pPr>
            <a:r>
              <a:rPr lang="en-US" altLang="zh-CN" sz="2800">
                <a:latin typeface="黑体" panose="02010609060101010101" charset="-122"/>
                <a:ea typeface="黑体" panose="02010609060101010101" charset="-122"/>
              </a:rPr>
              <a:t>3.</a:t>
            </a:r>
            <a:r>
              <a:rPr lang="zh-CN" altLang="en-US" sz="2800">
                <a:latin typeface="黑体" panose="02010609060101010101" charset="-122"/>
                <a:ea typeface="黑体" panose="02010609060101010101" charset="-122"/>
              </a:rPr>
              <a:t>能根据已梳理的问题，依据塔台模型制作评价表再次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改进设计</a:t>
            </a:r>
            <a:r>
              <a:rPr lang="zh-CN" altLang="en-US" sz="2800">
                <a:latin typeface="黑体" panose="02010609060101010101" charset="-122"/>
                <a:ea typeface="黑体" panose="02010609060101010101" charset="-122"/>
              </a:rPr>
              <a:t>。</a:t>
            </a:r>
            <a:endParaRPr lang="zh-CN" altLang="en-US" sz="2800">
              <a:latin typeface="黑体" panose="02010609060101010101" charset="-122"/>
              <a:ea typeface="黑体" panose="02010609060101010101" charset="-122"/>
            </a:endParaRPr>
          </a:p>
          <a:p>
            <a:pPr algn="l">
              <a:lnSpc>
                <a:spcPts val="4060"/>
              </a:lnSpc>
              <a:spcBef>
                <a:spcPct val="0"/>
              </a:spcBef>
              <a:spcAft>
                <a:spcPts val="1200"/>
              </a:spcAft>
              <a:buSzTx/>
              <a:buNone/>
            </a:pPr>
            <a:r>
              <a:rPr lang="en-US" altLang="zh-CN" sz="2800">
                <a:latin typeface="黑体" panose="02010609060101010101" charset="-122"/>
                <a:ea typeface="黑体" panose="02010609060101010101" charset="-122"/>
              </a:rPr>
              <a:t>4.</a:t>
            </a:r>
            <a:r>
              <a:rPr lang="zh-CN" altLang="en-US" sz="2800">
                <a:latin typeface="黑体" panose="02010609060101010101" charset="-122"/>
                <a:ea typeface="黑体" panose="02010609060101010101" charset="-122"/>
              </a:rPr>
              <a:t>学会倾听、乐于交流，不断改进设计，加深对工程的认识与理解。</a:t>
            </a:r>
            <a:endParaRPr lang="zh-CN" altLang="en-US" sz="2800"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5" name="标题 3"/>
          <p:cNvSpPr>
            <a:spLocks noGrp="1"/>
          </p:cNvSpPr>
          <p:nvPr/>
        </p:nvSpPr>
        <p:spPr>
          <a:xfrm>
            <a:off x="551180" y="116205"/>
            <a:ext cx="11097895" cy="1143000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zh-CN" sz="4800">
                <a:latin typeface="黑体" panose="02010609060101010101" charset="-122"/>
                <a:ea typeface="黑体" panose="02010609060101010101" charset="-122"/>
              </a:rPr>
              <a:t>一、回顾</a:t>
            </a:r>
            <a:endParaRPr lang="en-US" altLang="zh-CN" sz="4800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9218" name="TextBox 231"/>
          <p:cNvSpPr txBox="1">
            <a:spLocks noChangeArrowheads="1"/>
          </p:cNvSpPr>
          <p:nvPr/>
        </p:nvSpPr>
        <p:spPr bwMode="auto">
          <a:xfrm>
            <a:off x="701040" y="1124585"/>
            <a:ext cx="1079817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Char char="•"/>
              <a:defRPr sz="32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•"/>
              <a:defRPr sz="24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SzTx/>
              <a:buFontTx/>
              <a:buNone/>
            </a:pPr>
            <a:r>
              <a:rPr lang="en-US" altLang="zh-CN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1.</a:t>
            </a:r>
            <a:r>
              <a:rPr lang="zh-CN" altLang="en-US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工程建设过程的步骤</a:t>
            </a:r>
            <a:endParaRPr lang="zh-CN" altLang="en-US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2886928" y="1773001"/>
            <a:ext cx="6426716" cy="3971925"/>
            <a:chOff x="4806" y="2533"/>
            <a:chExt cx="12297" cy="7458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806" y="2533"/>
              <a:ext cx="12297" cy="7458"/>
            </a:xfrm>
            <a:prstGeom prst="rect">
              <a:avLst/>
            </a:prstGeom>
          </p:spPr>
        </p:pic>
        <p:sp>
          <p:nvSpPr>
            <p:cNvPr id="9" name="文本框 8"/>
            <p:cNvSpPr txBox="1"/>
            <p:nvPr/>
          </p:nvSpPr>
          <p:spPr>
            <a:xfrm>
              <a:off x="7030" y="2612"/>
              <a:ext cx="6472" cy="8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明确一个要解决的问题</a:t>
              </a:r>
              <a:endParaRPr lang="zh-CN" altLang="en-US" sz="24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055" y="4236"/>
              <a:ext cx="6425" cy="8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 algn="ctr">
                <a:buClrTx/>
                <a:buSzTx/>
                <a:buFontTx/>
              </a:pPr>
              <a:r>
                <a:rPr lang="zh-CN" altLang="en-US" sz="240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在限制条件下进行设计</a:t>
              </a:r>
              <a:endParaRPr lang="zh-CN" altLang="en-US" sz="24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sp>
          <p:nvSpPr>
            <p:cNvPr id="16" name="文本框 15"/>
            <p:cNvSpPr txBox="1"/>
            <p:nvPr/>
          </p:nvSpPr>
          <p:spPr>
            <a:xfrm>
              <a:off x="6409" y="5830"/>
              <a:ext cx="9104" cy="8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 algn="ctr">
                <a:buClrTx/>
                <a:buSzTx/>
                <a:buFontTx/>
              </a:pPr>
              <a:r>
                <a:rPr lang="zh-CN" altLang="en-US" sz="240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制作一个模型（画或写解决方案）</a:t>
              </a:r>
              <a:endParaRPr lang="zh-CN" altLang="en-US" sz="24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6527" y="7480"/>
              <a:ext cx="7476" cy="8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 algn="ctr">
                <a:buClrTx/>
                <a:buSzTx/>
                <a:buFontTx/>
              </a:pPr>
              <a:r>
                <a:rPr lang="zh-CN" altLang="en-US" sz="240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测试这个模型，评估并改进</a:t>
              </a:r>
              <a:endParaRPr lang="zh-CN" altLang="en-US" sz="24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6574" y="9103"/>
              <a:ext cx="7383" cy="8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 algn="ctr">
                <a:buClrTx/>
                <a:buSzTx/>
                <a:buFontTx/>
              </a:pPr>
              <a:r>
                <a:rPr lang="zh-CN" altLang="en-US" sz="240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实施建设</a:t>
              </a:r>
              <a:endParaRPr lang="zh-CN" altLang="en-US" sz="24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TextBox 231"/>
          <p:cNvSpPr txBox="1">
            <a:spLocks noChangeArrowheads="1"/>
          </p:cNvSpPr>
          <p:nvPr/>
        </p:nvSpPr>
        <p:spPr bwMode="auto">
          <a:xfrm>
            <a:off x="697230" y="620395"/>
            <a:ext cx="1079817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Char char="•"/>
              <a:defRPr sz="32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•"/>
              <a:defRPr sz="24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SzTx/>
              <a:buFontTx/>
              <a:buNone/>
            </a:pPr>
            <a:r>
              <a:rPr lang="en-US" altLang="zh-CN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2.</a:t>
            </a:r>
            <a:r>
              <a:rPr lang="zh-CN" altLang="zh-CN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塔台建造工程中我们已经完成的步骤</a:t>
            </a:r>
            <a:endParaRPr lang="zh-CN" altLang="en-US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1271270" y="1531620"/>
            <a:ext cx="4364990" cy="4238625"/>
            <a:chOff x="1436" y="2225"/>
            <a:chExt cx="6874" cy="6675"/>
          </a:xfrm>
        </p:grpSpPr>
        <p:sp>
          <p:nvSpPr>
            <p:cNvPr id="9" name="文本框 8"/>
            <p:cNvSpPr txBox="1"/>
            <p:nvPr/>
          </p:nvSpPr>
          <p:spPr>
            <a:xfrm>
              <a:off x="2116" y="7593"/>
              <a:ext cx="5327" cy="1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明确一个要解决的问题</a:t>
              </a:r>
              <a:r>
                <a:rPr lang="en-US" altLang="zh-CN" sz="240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:</a:t>
              </a:r>
              <a:r>
                <a:rPr lang="zh-CN" altLang="zh-CN" sz="240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供足球教练指挥的塔台</a:t>
              </a:r>
              <a:endParaRPr lang="zh-CN" altLang="zh-CN" sz="24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pic>
          <p:nvPicPr>
            <p:cNvPr id="3" name="图片 2" descr="1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1436" y="2225"/>
              <a:ext cx="6874" cy="5156"/>
            </a:xfrm>
            <a:prstGeom prst="rect">
              <a:avLst/>
            </a:prstGeom>
          </p:spPr>
        </p:pic>
      </p:grpSp>
      <p:grpSp>
        <p:nvGrpSpPr>
          <p:cNvPr id="5" name="组合 4"/>
          <p:cNvGrpSpPr/>
          <p:nvPr/>
        </p:nvGrpSpPr>
        <p:grpSpPr>
          <a:xfrm>
            <a:off x="6671945" y="1527175"/>
            <a:ext cx="4370705" cy="3873500"/>
            <a:chOff x="10507" y="2405"/>
            <a:chExt cx="6883" cy="6100"/>
          </a:xfrm>
        </p:grpSpPr>
        <p:sp>
          <p:nvSpPr>
            <p:cNvPr id="7" name="文本框 6"/>
            <p:cNvSpPr txBox="1"/>
            <p:nvPr/>
          </p:nvSpPr>
          <p:spPr>
            <a:xfrm>
              <a:off x="10924" y="7780"/>
              <a:ext cx="6048" cy="725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40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在限制条件下进行塔台设计</a:t>
              </a:r>
              <a:endParaRPr lang="zh-CN" altLang="en-US" sz="24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  <p:pic>
          <p:nvPicPr>
            <p:cNvPr id="2" name="图片 1" descr="IMG_20220525_153151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10507" y="2405"/>
              <a:ext cx="6883" cy="5163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TextBox 231"/>
          <p:cNvSpPr txBox="1">
            <a:spLocks noChangeArrowheads="1"/>
          </p:cNvSpPr>
          <p:nvPr/>
        </p:nvSpPr>
        <p:spPr bwMode="auto">
          <a:xfrm>
            <a:off x="697230" y="620395"/>
            <a:ext cx="1079817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Char char="•"/>
              <a:defRPr sz="32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•"/>
              <a:defRPr sz="24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SzTx/>
              <a:buFontTx/>
              <a:buNone/>
            </a:pPr>
            <a:r>
              <a:rPr lang="en-US" altLang="zh-CN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2.</a:t>
            </a:r>
            <a:r>
              <a:rPr lang="zh-CN" altLang="zh-CN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塔台建造工程中我们已经完成的步骤</a:t>
            </a:r>
            <a:endParaRPr lang="zh-CN" altLang="en-US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1097280" y="1484630"/>
            <a:ext cx="4660265" cy="3844925"/>
            <a:chOff x="9827" y="2421"/>
            <a:chExt cx="7339" cy="6055"/>
          </a:xfrm>
        </p:grpSpPr>
        <p:sp>
          <p:nvSpPr>
            <p:cNvPr id="10" name="文本框 9"/>
            <p:cNvSpPr txBox="1"/>
            <p:nvPr/>
          </p:nvSpPr>
          <p:spPr>
            <a:xfrm>
              <a:off x="9827" y="7751"/>
              <a:ext cx="7339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 algn="ctr">
                <a:buClrTx/>
                <a:buSzTx/>
                <a:buFontTx/>
              </a:pPr>
              <a:r>
                <a:rPr lang="zh-CN" altLang="en-US" sz="240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制作一个塔台模型</a:t>
              </a:r>
              <a:endParaRPr lang="zh-CN" altLang="en-US" sz="24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pic>
          <p:nvPicPr>
            <p:cNvPr id="5" name="图片 4" descr="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101" y="2421"/>
              <a:ext cx="6791" cy="5095"/>
            </a:xfrm>
            <a:prstGeom prst="rect">
              <a:avLst/>
            </a:prstGeom>
          </p:spPr>
        </p:pic>
      </p:grpSp>
      <p:grpSp>
        <p:nvGrpSpPr>
          <p:cNvPr id="4" name="组合 3"/>
          <p:cNvGrpSpPr/>
          <p:nvPr/>
        </p:nvGrpSpPr>
        <p:grpSpPr>
          <a:xfrm>
            <a:off x="6600190" y="1477645"/>
            <a:ext cx="4322445" cy="3851910"/>
            <a:chOff x="10280" y="2327"/>
            <a:chExt cx="6807" cy="6066"/>
          </a:xfrm>
        </p:grpSpPr>
        <p:sp>
          <p:nvSpPr>
            <p:cNvPr id="17" name="文本框 16"/>
            <p:cNvSpPr txBox="1"/>
            <p:nvPr/>
          </p:nvSpPr>
          <p:spPr>
            <a:xfrm>
              <a:off x="10607" y="7668"/>
              <a:ext cx="6153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 algn="ctr">
                <a:buClrTx/>
                <a:buSzTx/>
                <a:buFontTx/>
              </a:pPr>
              <a:r>
                <a:rPr lang="zh-CN" altLang="en-US" sz="240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测试这个塔台模型</a:t>
              </a:r>
              <a:endParaRPr lang="zh-CN" altLang="en-US" sz="24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pic>
          <p:nvPicPr>
            <p:cNvPr id="3" name="图片 2" descr="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0280" y="2327"/>
              <a:ext cx="6807" cy="5106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5" name="标题 3"/>
          <p:cNvSpPr>
            <a:spLocks noGrp="1"/>
          </p:cNvSpPr>
          <p:nvPr>
            <p:ph type="title" idx="4294967295"/>
          </p:nvPr>
        </p:nvSpPr>
        <p:spPr>
          <a:xfrm>
            <a:off x="375285" y="513715"/>
            <a:ext cx="11097895" cy="1143000"/>
          </a:xfrm>
        </p:spPr>
        <p:txBody>
          <a:bodyPr lIns="91440" tIns="45720" rIns="91440" bIns="45720" anchor="ctr" anchorCtr="0"/>
          <a:lstStyle/>
          <a:p>
            <a:pPr algn="ctr"/>
            <a:r>
              <a:rPr lang="zh-CN" altLang="zh-CN" sz="4800">
                <a:latin typeface="黑体" panose="02010609060101010101" charset="-122"/>
                <a:ea typeface="黑体" panose="02010609060101010101" charset="-122"/>
              </a:rPr>
              <a:t>二、聚焦</a:t>
            </a:r>
            <a:endParaRPr lang="zh-CN" altLang="zh-CN" sz="4800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9218" name="TextBox 231"/>
          <p:cNvSpPr txBox="1">
            <a:spLocks noChangeArrowheads="1"/>
          </p:cNvSpPr>
          <p:nvPr/>
        </p:nvSpPr>
        <p:spPr bwMode="auto">
          <a:xfrm>
            <a:off x="525145" y="1772920"/>
            <a:ext cx="1079817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Char char="•"/>
              <a:defRPr sz="32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•"/>
              <a:defRPr sz="24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SzTx/>
              <a:buFontTx/>
              <a:buNone/>
            </a:pPr>
            <a:r>
              <a:rPr lang="zh-CN" altLang="en-US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建造的塔台模型存在哪些问题？怎样改进才能把它建得更好？</a:t>
            </a:r>
            <a:endParaRPr lang="zh-CN" altLang="en-US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29" name="组合 28"/>
          <p:cNvGrpSpPr/>
          <p:nvPr/>
        </p:nvGrpSpPr>
        <p:grpSpPr>
          <a:xfrm>
            <a:off x="4410075" y="2780665"/>
            <a:ext cx="3029585" cy="3353435"/>
            <a:chOff x="540" y="6080"/>
            <a:chExt cx="3948" cy="4087"/>
          </a:xfrm>
        </p:grpSpPr>
        <p:pic>
          <p:nvPicPr>
            <p:cNvPr id="20" name="图片 19" descr="图片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322" y="6080"/>
              <a:ext cx="2383" cy="3128"/>
            </a:xfrm>
            <a:prstGeom prst="rect">
              <a:avLst/>
            </a:prstGeom>
          </p:spPr>
        </p:pic>
        <p:sp>
          <p:nvSpPr>
            <p:cNvPr id="24" name="内容占位符 2"/>
            <p:cNvSpPr>
              <a:spLocks noGrp="1"/>
            </p:cNvSpPr>
            <p:nvPr/>
          </p:nvSpPr>
          <p:spPr>
            <a:xfrm>
              <a:off x="540" y="9369"/>
              <a:ext cx="3948" cy="798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horz" lIns="91440" tIns="45720" rIns="91440" bIns="45720" anchor="t" anchorCtr="0"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None/>
                <a:defRPr sz="2400" b="0" i="0" u="none" kern="1200" baseline="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20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zh-CN" altLang="en-US" sz="2800">
                  <a:latin typeface="黑体" panose="02010609060101010101" charset="-122"/>
                  <a:ea typeface="黑体" panose="02010609060101010101" charset="-122"/>
                </a:rPr>
                <a:t>塔台模型</a:t>
              </a:r>
              <a:endParaRPr lang="zh-CN" altLang="en-US" sz="2800"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5" name="标题 3"/>
          <p:cNvSpPr>
            <a:spLocks noGrp="1"/>
          </p:cNvSpPr>
          <p:nvPr>
            <p:ph type="title" idx="4294967295"/>
          </p:nvPr>
        </p:nvSpPr>
        <p:spPr>
          <a:xfrm>
            <a:off x="375285" y="513715"/>
            <a:ext cx="11097895" cy="1143000"/>
          </a:xfrm>
        </p:spPr>
        <p:txBody>
          <a:bodyPr lIns="91440" tIns="45720" rIns="91440" bIns="45720" anchor="ctr" anchorCtr="0"/>
          <a:lstStyle/>
          <a:p>
            <a:pPr algn="ctr"/>
            <a:r>
              <a:rPr lang="zh-CN" altLang="zh-CN" sz="4800">
                <a:latin typeface="黑体" panose="02010609060101010101" charset="-122"/>
                <a:ea typeface="黑体" panose="02010609060101010101" charset="-122"/>
              </a:rPr>
              <a:t>二、聚焦</a:t>
            </a:r>
            <a:endParaRPr lang="zh-CN" altLang="zh-CN" sz="4800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9218" name="TextBox 231"/>
          <p:cNvSpPr txBox="1">
            <a:spLocks noChangeArrowheads="1"/>
          </p:cNvSpPr>
          <p:nvPr/>
        </p:nvSpPr>
        <p:spPr bwMode="auto">
          <a:xfrm>
            <a:off x="525145" y="1772920"/>
            <a:ext cx="1079817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Char char="•"/>
              <a:defRPr sz="32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•"/>
              <a:defRPr sz="24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SzTx/>
              <a:buFontTx/>
              <a:buNone/>
            </a:pPr>
            <a:r>
              <a:rPr lang="zh-CN" altLang="en-US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建造的塔台模型存在哪些问题？怎样改进才能把它建得更好？</a:t>
            </a:r>
            <a:endParaRPr lang="zh-CN" altLang="en-US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29" name="组合 28"/>
          <p:cNvGrpSpPr/>
          <p:nvPr/>
        </p:nvGrpSpPr>
        <p:grpSpPr>
          <a:xfrm>
            <a:off x="4410075" y="2780665"/>
            <a:ext cx="3029585" cy="3353435"/>
            <a:chOff x="540" y="6080"/>
            <a:chExt cx="3948" cy="4087"/>
          </a:xfrm>
        </p:grpSpPr>
        <p:pic>
          <p:nvPicPr>
            <p:cNvPr id="20" name="图片 19" descr="图片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322" y="6080"/>
              <a:ext cx="2383" cy="3128"/>
            </a:xfrm>
            <a:prstGeom prst="rect">
              <a:avLst/>
            </a:prstGeom>
          </p:spPr>
        </p:pic>
        <p:sp>
          <p:nvSpPr>
            <p:cNvPr id="24" name="内容占位符 2"/>
            <p:cNvSpPr>
              <a:spLocks noGrp="1"/>
            </p:cNvSpPr>
            <p:nvPr/>
          </p:nvSpPr>
          <p:spPr>
            <a:xfrm>
              <a:off x="540" y="9369"/>
              <a:ext cx="3948" cy="798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horz" lIns="91440" tIns="45720" rIns="91440" bIns="45720" anchor="t" anchorCtr="0"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None/>
                <a:defRPr sz="2400" b="0" i="0" u="none" kern="1200" baseline="0">
                  <a:solidFill>
                    <a:srgbClr val="000000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20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SzTx/>
                <a:buFontTx/>
                <a:buNone/>
                <a:defRPr sz="1600" b="0" i="0" u="none" kern="1200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indent="0" algn="ctr">
                <a:buNone/>
              </a:pPr>
              <a:r>
                <a:rPr lang="zh-CN" altLang="en-US" sz="2800">
                  <a:latin typeface="黑体" panose="02010609060101010101" charset="-122"/>
                  <a:ea typeface="黑体" panose="02010609060101010101" charset="-122"/>
                </a:rPr>
                <a:t>塔台模型</a:t>
              </a:r>
              <a:endParaRPr lang="zh-CN" altLang="en-US" sz="2800"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231"/>
          <p:cNvSpPr txBox="1">
            <a:spLocks noChangeArrowheads="1"/>
          </p:cNvSpPr>
          <p:nvPr/>
        </p:nvSpPr>
        <p:spPr bwMode="auto">
          <a:xfrm>
            <a:off x="1094740" y="2420620"/>
            <a:ext cx="10003790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Char char="•"/>
              <a:defRPr sz="32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•"/>
              <a:defRPr sz="24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SzTx/>
              <a:buFontTx/>
              <a:buNone/>
            </a:pPr>
            <a:r>
              <a:rPr lang="zh-CN" altLang="en-US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第一环节</a:t>
            </a:r>
            <a:r>
              <a:rPr lang="en-US" altLang="zh-CN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 </a:t>
            </a:r>
            <a:r>
              <a:rPr lang="zh-CN" altLang="en-US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小组交流评估</a:t>
            </a:r>
            <a:endParaRPr lang="zh-CN" altLang="en-US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algn="ctr" eaLnBrk="1" hangingPunct="1">
              <a:spcBef>
                <a:spcPct val="0"/>
              </a:spcBef>
              <a:buSzTx/>
              <a:buFontTx/>
              <a:buNone/>
            </a:pPr>
            <a:endParaRPr lang="zh-CN" altLang="en-US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algn="ctr" eaLnBrk="1" hangingPunct="1">
              <a:spcBef>
                <a:spcPct val="0"/>
              </a:spcBef>
              <a:buSzTx/>
              <a:buFontTx/>
              <a:buNone/>
            </a:pPr>
            <a:r>
              <a:rPr lang="zh-CN" altLang="en-US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每组针对本组和其他小组建造的塔台模型进行交流评估。</a:t>
            </a:r>
            <a:endParaRPr lang="zh-CN" altLang="en-US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title" idx="4294967295"/>
          </p:nvPr>
        </p:nvSpPr>
        <p:spPr>
          <a:xfrm>
            <a:off x="2712085" y="980440"/>
            <a:ext cx="7073265" cy="1143000"/>
          </a:xfrm>
        </p:spPr>
        <p:txBody>
          <a:bodyPr lIns="91440" tIns="45720" rIns="91440" bIns="45720" anchor="ctr" anchorCtr="0"/>
          <a:lstStyle/>
          <a:p>
            <a:pPr algn="ctr"/>
            <a:r>
              <a:rPr lang="zh-CN" altLang="zh-CN" sz="4800">
                <a:latin typeface="黑体" panose="02010609060101010101" charset="-122"/>
                <a:ea typeface="黑体" panose="02010609060101010101" charset="-122"/>
              </a:rPr>
              <a:t>三、评估改进发布会</a:t>
            </a:r>
            <a:endParaRPr lang="en-US" altLang="zh-CN" sz="4800"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4625975" y="476885"/>
            <a:ext cx="338328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第一小组的交流评估</a:t>
            </a:r>
            <a:endParaRPr lang="zh-CN" altLang="en-US" sz="28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pic>
        <p:nvPicPr>
          <p:cNvPr id="7" name="图片 6" descr="1组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5085" y="1628775"/>
            <a:ext cx="2385695" cy="318071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4584065" y="314325"/>
            <a:ext cx="338328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第二小组的交流评估</a:t>
            </a:r>
            <a:endParaRPr lang="zh-CN" altLang="en-US" sz="2800"/>
          </a:p>
        </p:txBody>
      </p:sp>
      <p:pic>
        <p:nvPicPr>
          <p:cNvPr id="8" name="图片 7" descr="2组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455" y="1700530"/>
            <a:ext cx="1967865" cy="358711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https://d.book118.com/878130006057006032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5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7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0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.xml><?xml version="1.0" encoding="utf-8"?>
<p:tagLst xmlns:p="http://schemas.openxmlformats.org/presentationml/2006/main">
  <p:tag name="KSO_WM_UNIT_PLACING_PICTURE_USER_VIEWPORT" val="{&quot;height&quot;:5156,&quot;width&quot;:6874}"/>
</p:tagLst>
</file>

<file path=ppt/tags/tag12.xml><?xml version="1.0" encoding="utf-8"?>
<p:tagLst xmlns:p="http://schemas.openxmlformats.org/presentationml/2006/main">
  <p:tag name="KSO_WM_UNIT_PLACING_PICTURE_USER_VIEWPORT" val="{&quot;height&quot;:10800,&quot;width&quot;:14400}"/>
</p:tagLst>
</file>

<file path=ppt/tags/tag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">
  <a:themeElements>
    <a:clrScheme name="">
      <a:dk1>
        <a:srgbClr val="000000"/>
      </a:dk1>
      <a:lt1>
        <a:srgbClr val="FFFFFF"/>
      </a:lt1>
      <a:dk2>
        <a:srgbClr val="E7E6E6"/>
      </a:dk2>
      <a:lt2>
        <a:srgbClr val="44546A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6CBE6"/>
      </a:accent5>
      <a:accent6>
        <a:srgbClr val="D4702B"/>
      </a:accent6>
      <a:hlink>
        <a:srgbClr val="0563C1"/>
      </a:hlink>
      <a:folHlink>
        <a:srgbClr val="954F72"/>
      </a:folHlink>
    </a:clrScheme>
    <a:fontScheme name="Cambria-Calibri">
      <a:majorFont>
        <a:latin typeface="Cambria"/>
        <a:ea typeface="Cambria"/>
        <a:cs typeface="Arial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13</Slides>
  <Notes>10</Notes>
  <TotalTime>1</TotalTime>
  <HiddenSlides>0</HiddenSlides>
  <MMClips>2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楷体</vt:lpstr>
      <vt:lpstr>宋体</vt:lpstr>
      <vt:lpstr>黑体</vt:lpstr>
      <vt:lpstr>Cambria</vt:lpstr>
      <vt:lpstr>Office Theme</vt:lpstr>
      <vt:lpstr>PowerPoint Presentation</vt:lpstr>
      <vt:lpstr>PowerPoint Presentation</vt:lpstr>
      <vt:lpstr>学习用具准备</vt:lpstr>
      <vt:lpstr>学习目标</vt:lpstr>
      <vt:lpstr>PowerPoint Presentation</vt:lpstr>
      <vt:lpstr>PowerPoint Presentation</vt:lpstr>
      <vt:lpstr>PowerPoint Presentation</vt:lpstr>
      <vt:lpstr>二、聚焦</vt:lpstr>
      <vt:lpstr>二、聚焦</vt:lpstr>
      <vt:lpstr>三、评估改进发布会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2024-09-09T22:41:27.932</cp:lastPrinted>
  <dcterms:created xsi:type="dcterms:W3CDTF">2024-09-09T14:41:27Z</dcterms:created>
  <dcterms:modified xsi:type="dcterms:W3CDTF">2024-09-09T14:41:29Z</dcterms:modified>
</cp:coreProperties>
</file>