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0058400" cy="77724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fill>
          <a:solidFill>
            <a:schemeClr val="accent1">
              <a:alpha val="20000"/>
            </a:schemeClr>
          </a:solidFill>
        </a:fill>
      </a:tcStyle>
    </a:band1H>
    <a:band1V>
      <a:tcStyle>
        <a:fill>
          <a:solidFill>
            <a:schemeClr val="accent1">
              <a:alpha val="20000"/>
            </a:schemeClr>
          </a:solidFill>
        </a:fill>
      </a:tcStyle>
    </a:band1V>
    <a:lastCol>
      <a:tcTxStyle b="on"/>
    </a:lastCol>
    <a:firstCol>
      <a:tcTxStyle b="on"/>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27102A9-8310-4765-A935-A1911B00CA55}" styleName="Light Style 1 - Accent 4">
    <a:wholeTbl>
      <a:tcTxStyle>
        <a:fontRef idx="minor"/>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fill>
          <a:solidFill>
            <a:schemeClr val="accent4">
              <a:alpha val="20000"/>
            </a:schemeClr>
          </a:solidFill>
        </a:fill>
      </a:tcStyle>
    </a:band1H>
    <a:band1V>
      <a:tcStyle>
        <a:fill>
          <a:solidFill>
            <a:schemeClr val="accent4">
              <a:alpha val="20000"/>
            </a:schemeClr>
          </a:solidFill>
        </a:fill>
      </a:tcStyle>
    </a:band1V>
    <a:lastCol>
      <a:tcTxStyle b="on"/>
    </a:lastCol>
    <a:firstCol>
      <a:tcTxStyle b="on"/>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26.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1" y="1"/>
            <a:ext cx="3077739" cy="511651"/>
          </a:xfrm>
          <a:prstGeom prst="rect">
            <a:avLst/>
          </a:prstGeom>
        </p:spPr>
        <p:txBody>
          <a:bodyPr vert="horz" lIns="94659" tIns="47329" rIns="94659" bIns="47329" rtlCol="0"/>
          <a:lstStyle>
            <a:lvl1pPr algn="l">
              <a:defRPr sz="1200"/>
            </a:lvl1pPr>
          </a:lstStyle>
          <a:p>
            <a:endParaRPr lang="en-GB"/>
          </a:p>
        </p:txBody>
      </p:sp>
      <p:sp>
        <p:nvSpPr>
          <p:cNvPr id="3" name="Date Placeholder 2"/>
          <p:cNvSpPr>
            <a:spLocks noGrp="1"/>
          </p:cNvSpPr>
          <p:nvPr>
            <p:ph type="dt" idx="1"/>
          </p:nvPr>
        </p:nvSpPr>
        <p:spPr>
          <a:xfrm>
            <a:off x="4023093" y="1"/>
            <a:ext cx="3077739" cy="511651"/>
          </a:xfrm>
          <a:prstGeom prst="rect">
            <a:avLst/>
          </a:prstGeom>
        </p:spPr>
        <p:txBody>
          <a:bodyPr vert="horz" lIns="94659" tIns="47329" rIns="94659" bIns="47329" rtlCol="0"/>
          <a:lstStyle>
            <a:lvl1pPr algn="r">
              <a:defRPr sz="1200"/>
            </a:lvl1pPr>
          </a:lstStyle>
          <a:p>
            <a:fld id="{7E8B935B-3E5D-4FF0-8ED3-E5C882647223}" type="datetimeFigureOut">
              <a:rPr lang="en-US" smtClean="0"/>
              <a:t>12/14/2016</a:t>
            </a:fld>
            <a:endParaRPr lang="en-GB"/>
          </a:p>
        </p:txBody>
      </p:sp>
      <p:sp>
        <p:nvSpPr>
          <p:cNvPr id="4" name="Slide Image Placeholder 3"/>
          <p:cNvSpPr>
            <a:spLocks noGrp="1" noRot="1" noChangeAspect="1"/>
          </p:cNvSpPr>
          <p:nvPr>
            <p:ph type="sldImg" idx="2"/>
          </p:nvPr>
        </p:nvSpPr>
        <p:spPr>
          <a:xfrm>
            <a:off x="1068388" y="766763"/>
            <a:ext cx="4965700" cy="3836987"/>
          </a:xfrm>
          <a:prstGeom prst="rect">
            <a:avLst/>
          </a:prstGeom>
          <a:noFill/>
          <a:ln w="12700">
            <a:solidFill>
              <a:prstClr val="black"/>
            </a:solidFill>
          </a:ln>
        </p:spPr>
      </p:sp>
      <p:sp>
        <p:nvSpPr>
          <p:cNvPr id="5" name="Notes Placeholder 4"/>
          <p:cNvSpPr>
            <a:spLocks noGrp="1"/>
          </p:cNvSpPr>
          <p:nvPr>
            <p:ph type="body" sz="quarter" idx="3"/>
          </p:nvPr>
        </p:nvSpPr>
        <p:spPr>
          <a:xfrm>
            <a:off x="710248" y="4860687"/>
            <a:ext cx="5681980" cy="4604861"/>
          </a:xfrm>
          <a:prstGeom prst="rect">
            <a:avLst/>
          </a:prstGeom>
        </p:spPr>
        <p:txBody>
          <a:bodyPr vert="horz" lIns="94659" tIns="47329" rIns="94659" bIns="4732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719598"/>
            <a:ext cx="3077739" cy="511651"/>
          </a:xfrm>
          <a:prstGeom prst="rect">
            <a:avLst/>
          </a:prstGeom>
        </p:spPr>
        <p:txBody>
          <a:bodyPr vert="horz" lIns="94659" tIns="47329" rIns="94659" bIns="47329" rtlCol="0" anchor="b"/>
          <a:lstStyle>
            <a:lvl1pPr algn="l">
              <a:defRPr sz="1200"/>
            </a:lvl1pPr>
          </a:lstStyle>
          <a:p>
            <a:endParaRPr lang="en-GB"/>
          </a:p>
        </p:txBody>
      </p:sp>
      <p:sp>
        <p:nvSpPr>
          <p:cNvPr id="7" name="Slide Number Placeholder 6"/>
          <p:cNvSpPr>
            <a:spLocks noGrp="1"/>
          </p:cNvSpPr>
          <p:nvPr>
            <p:ph type="sldNum" sz="quarter" idx="5"/>
          </p:nvPr>
        </p:nvSpPr>
        <p:spPr>
          <a:xfrm>
            <a:off x="4023093" y="9719598"/>
            <a:ext cx="3077739" cy="511651"/>
          </a:xfrm>
          <a:prstGeom prst="rect">
            <a:avLst/>
          </a:prstGeom>
        </p:spPr>
        <p:txBody>
          <a:bodyPr vert="horz" lIns="94659" tIns="47329" rIns="94659" bIns="47329" rtlCol="0" anchor="b"/>
          <a:lstStyle>
            <a:lvl1pPr algn="r">
              <a:defRPr sz="1200"/>
            </a:lvl1pPr>
          </a:lstStyle>
          <a:p>
            <a:fld id="{048706B8-EBCC-470A-8AE8-B49CE76EE6E5}" type="slidenum">
              <a:rPr lang="en-GB" smtClean="0"/>
              <a:t>‹#›</a:t>
            </a:fld>
            <a:endParaRPr lang="en-GB"/>
          </a:p>
        </p:txBody>
      </p:sp>
    </p:spTree>
    <p:extLst>
      <p:ext uri="{BB962C8B-B14F-4D97-AF65-F5344CB8AC3E}">
        <p14:creationId xmlns:p14="http://schemas.microsoft.com/office/powerpoint/2010/main" val="2811548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smtClean="0"/>
              <a:t>http://sanwen8.cn/p/147yd8R.html</a:t>
            </a:r>
            <a:endParaRPr lang="zh-CN" altLang="en-US"/>
          </a:p>
        </p:txBody>
      </p:sp>
      <p:sp>
        <p:nvSpPr>
          <p:cNvPr id="4" name="Slide Number Placeholder 3"/>
          <p:cNvSpPr>
            <a:spLocks noGrp="1"/>
          </p:cNvSpPr>
          <p:nvPr>
            <p:ph type="sldNum" sz="quarter" idx="10"/>
          </p:nvPr>
        </p:nvSpPr>
        <p:spPr/>
        <p:txBody>
          <a:bodyPr/>
          <a:lstStyle/>
          <a:p>
            <a:fld id="{048706B8-EBCC-470A-8AE8-B49CE76EE6E5}" type="slidenum">
              <a:rPr lang="en-GB" smtClean="0"/>
              <a:t>11</a:t>
            </a:fld>
            <a:endParaRPr lang="en-GB"/>
          </a:p>
        </p:txBody>
      </p:sp>
    </p:spTree>
    <p:extLst>
      <p:ext uri="{BB962C8B-B14F-4D97-AF65-F5344CB8AC3E}">
        <p14:creationId xmlns:p14="http://schemas.microsoft.com/office/powerpoint/2010/main" val="184357335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10" Type="http://schemas.openxmlformats.org/officeDocument/2006/relationships/tags" Target="../tags/tag17.xml" /><Relationship Id="rId11" Type="http://schemas.openxmlformats.org/officeDocument/2006/relationships/slideMaster" Target="../slideMasters/slideMaster2.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tags" Target="../tags/tag16.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8.xml"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8.xml" /><Relationship Id="rId10" Type="http://schemas.openxmlformats.org/officeDocument/2006/relationships/tags" Target="../tags/tag47.xml" /><Relationship Id="rId11"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slideMaster" Target="../slideMasters/slideMaster2.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10" Type="http://schemas.openxmlformats.org/officeDocument/2006/relationships/tags" Target="../tags/tag68.xml" /><Relationship Id="rId11" Type="http://schemas.openxmlformats.org/officeDocument/2006/relationships/tags" Target="../tags/tag69.xml" /><Relationship Id="rId12" Type="http://schemas.openxmlformats.org/officeDocument/2006/relationships/slideMaster" Target="../slideMasters/slideMaster2.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tags" Target="../tags/tag66.xml" /><Relationship Id="rId9" Type="http://schemas.openxmlformats.org/officeDocument/2006/relationships/tags" Target="../tags/tag67.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82.xml" /><Relationship Id="rId10" Type="http://schemas.openxmlformats.org/officeDocument/2006/relationships/slideMaster" Target="../slideMasters/slideMaster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1.xml" /><Relationship Id="rId10"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02.xml" /><Relationship Id="rId2" Type="http://schemas.openxmlformats.org/officeDocument/2006/relationships/tags" Target="../tags/tag103.xml"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4.xml" /><Relationship Id="rId10" Type="http://schemas.openxmlformats.org/officeDocument/2006/relationships/slideMaster" Target="../slideMasters/slideMaster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1.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slideMaster" Target="../slideMasters/slideMaster2.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2.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slideMaster" Target="../slideMasters/slideMaster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9.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7.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A99DC1-606D-4A7C-BDF7-FA9952DF6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74A342-2C62-4820-ADFB-919C6B2CC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D0C093-B96F-48CD-9444-CCB9296CC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15A9B2-9876-48BE-BDFC-545D5AE52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80F484-08EF-4B1C-AC56-F28E57C138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66870F-A1AF-49D1-9813-D1CFC87D1B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781302-70AD-405F-A177-DE226E29D8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A0DE63-70D3-4B70-AB65-8DD1A1956D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1CD31B-956F-41B7-AF5C-2913443B2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E4E037-0EDB-4C60-A647-1ACCB1C39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11E53-F82E-44C7-A6C3-A4CE121F7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p:spTree>
      <p:nvGrpSpPr>
        <p:cNvPr id="1" name=""/>
        <p:cNvGrpSpPr/>
        <p:nvPr/>
      </p:nvGrpSpPr>
      <p:grpSpPr>
        <a:xfrm>
          <a:off x="0" y="0"/>
          <a:ext cx="0" cy="0"/>
        </a:xfrm>
      </p:grpSpPr>
      <p:grpSp>
        <p:nvGrpSpPr>
          <p:cNvPr id="40" name="Logo with Panels"/>
          <p:cNvGrpSpPr/>
          <p:nvPr userDrawn="1"/>
        </p:nvGrpSpPr>
        <p:grpSpPr>
          <a:xfrm>
            <a:off x="1130368" y="0"/>
            <a:ext cx="8928031" cy="7318210"/>
            <a:chOff x="1130368" y="0"/>
            <a:chExt cx="8928031" cy="7318210"/>
          </a:xfrm>
        </p:grpSpPr>
        <p:grpSp>
          <p:nvGrpSpPr>
            <p:cNvPr id="4" name="Logo Shapes"/>
            <p:cNvGrpSpPr/>
            <p:nvPr userDrawn="1"/>
          </p:nvGrpSpPr>
          <p:grpSpPr>
            <a:xfrm>
              <a:off x="1904992" y="0"/>
              <a:ext cx="8153407" cy="6792223"/>
              <a:chOff x="1828800" y="-7143"/>
              <a:chExt cx="8153407" cy="6792223"/>
            </a:xfrm>
          </p:grpSpPr>
          <p:sp>
            <p:nvSpPr>
              <p:cNvPr id="23" name="Rectangle 1"/>
              <p:cNvSpPr>
                <a:spLocks noChangeArrowheads="1"/>
              </p:cNvSpPr>
              <p:nvPr/>
            </p:nvSpPr>
            <p:spPr bwMode="gray">
              <a:xfrm>
                <a:off x="1832930" y="4496096"/>
                <a:ext cx="8149277" cy="2288752"/>
              </a:xfrm>
              <a:prstGeom prst="rect">
                <a:avLst/>
              </a:prstGeom>
              <a:solidFill>
                <a:srgbClr val="F3BE2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8" name="Rectangle 2"/>
              <p:cNvSpPr>
                <a:spLocks noChangeArrowheads="1"/>
              </p:cNvSpPr>
              <p:nvPr userDrawn="1"/>
            </p:nvSpPr>
            <p:spPr bwMode="gray">
              <a:xfrm>
                <a:off x="1828800" y="3583783"/>
                <a:ext cx="7132320" cy="3201066"/>
              </a:xfrm>
              <a:prstGeom prst="rect">
                <a:avLst/>
              </a:prstGeom>
              <a:solidFill>
                <a:srgbClr val="F3BC8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0" name="Rectangle 3"/>
              <p:cNvSpPr>
                <a:spLocks noChangeArrowheads="1"/>
              </p:cNvSpPr>
              <p:nvPr userDrawn="1"/>
            </p:nvSpPr>
            <p:spPr bwMode="gray">
              <a:xfrm>
                <a:off x="1828800" y="4496096"/>
                <a:ext cx="7132320" cy="2288752"/>
              </a:xfrm>
              <a:prstGeom prst="rect">
                <a:avLst/>
              </a:prstGeom>
              <a:solidFill>
                <a:srgbClr val="E88C1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4" name="Rectangle 4"/>
              <p:cNvSpPr>
                <a:spLocks noChangeArrowheads="1"/>
              </p:cNvSpPr>
              <p:nvPr/>
            </p:nvSpPr>
            <p:spPr bwMode="gray">
              <a:xfrm>
                <a:off x="1828800" y="-7143"/>
                <a:ext cx="6248400" cy="6772722"/>
              </a:xfrm>
              <a:prstGeom prst="rect">
                <a:avLst/>
              </a:prstGeom>
              <a:solidFill>
                <a:srgbClr val="EE9C3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8" name="Rectangle 5"/>
              <p:cNvSpPr>
                <a:spLocks noChangeArrowheads="1"/>
              </p:cNvSpPr>
              <p:nvPr userDrawn="1"/>
            </p:nvSpPr>
            <p:spPr bwMode="gray">
              <a:xfrm>
                <a:off x="1828800" y="1057864"/>
                <a:ext cx="6492240" cy="5707715"/>
              </a:xfrm>
              <a:prstGeom prst="rect">
                <a:avLst/>
              </a:prstGeom>
              <a:solidFill>
                <a:srgbClr val="E669A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9" name="Rectangle 6"/>
              <p:cNvSpPr>
                <a:spLocks noChangeArrowheads="1"/>
              </p:cNvSpPr>
              <p:nvPr userDrawn="1"/>
            </p:nvSpPr>
            <p:spPr bwMode="gray">
              <a:xfrm>
                <a:off x="1828800" y="3583783"/>
                <a:ext cx="6492240" cy="3201066"/>
              </a:xfrm>
              <a:prstGeom prst="rect">
                <a:avLst/>
              </a:prstGeom>
              <a:solidFill>
                <a:srgbClr val="DB4D5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9" name="Rectangle 7"/>
              <p:cNvSpPr>
                <a:spLocks noChangeArrowheads="1"/>
              </p:cNvSpPr>
              <p:nvPr userDrawn="1"/>
            </p:nvSpPr>
            <p:spPr bwMode="gray">
              <a:xfrm>
                <a:off x="1828800" y="1057864"/>
                <a:ext cx="6248400" cy="5707715"/>
              </a:xfrm>
              <a:prstGeom prst="rect">
                <a:avLst/>
              </a:prstGeom>
              <a:solidFill>
                <a:srgbClr val="D74021"/>
              </a:solidFill>
              <a:ln w="0">
                <a:noFill/>
                <a:prstDash val="solid"/>
                <a:miter lim="800000"/>
              </a:ln>
            </p:spPr>
            <p:txBody>
              <a:bodyPr vert="horz" wrap="square" lIns="0" tIns="0" rIns="0" bIns="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6" name="Rectangle 8"/>
              <p:cNvSpPr>
                <a:spLocks noChangeArrowheads="1"/>
              </p:cNvSpPr>
              <p:nvPr userDrawn="1"/>
            </p:nvSpPr>
            <p:spPr bwMode="gray">
              <a:xfrm>
                <a:off x="1828800" y="4496096"/>
                <a:ext cx="6492240" cy="2288752"/>
              </a:xfrm>
              <a:prstGeom prst="rect">
                <a:avLst/>
              </a:prstGeom>
              <a:solidFill>
                <a:srgbClr val="D1390D"/>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7" name="Rectangle 9"/>
              <p:cNvSpPr/>
              <p:nvPr userDrawn="1"/>
            </p:nvSpPr>
            <p:spPr bwMode="gray">
              <a:xfrm>
                <a:off x="1828800" y="3583783"/>
                <a:ext cx="6246019" cy="3201066"/>
              </a:xfrm>
              <a:prstGeom prst="rect">
                <a:avLst/>
              </a:prstGeom>
              <a:solidFill>
                <a:srgbClr val="CD2F0E"/>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algn="l" defTabSz="1018824" rtl="0" eaLnBrk="1" latinLnBrk="0" hangingPunct="1"/>
                <a:endParaRPr lang="zh-CN" altLang="en-US" sz="2000" kern="1200" noProof="0">
                  <a:solidFill>
                    <a:schemeClr val="tx1"/>
                  </a:solidFill>
                  <a:latin typeface="+mn-lt"/>
                  <a:ea typeface="+mn-ea"/>
                  <a:cs typeface="+mn-cs"/>
                </a:endParaRPr>
              </a:p>
            </p:txBody>
          </p:sp>
          <p:sp>
            <p:nvSpPr>
              <p:cNvPr id="30" name="Rectangle 10"/>
              <p:cNvSpPr>
                <a:spLocks noChangeArrowheads="1"/>
              </p:cNvSpPr>
              <p:nvPr userDrawn="1"/>
            </p:nvSpPr>
            <p:spPr bwMode="gray">
              <a:xfrm>
                <a:off x="1828800" y="4495801"/>
                <a:ext cx="6245352" cy="2288752"/>
              </a:xfrm>
              <a:prstGeom prst="rect">
                <a:avLst/>
              </a:prstGeom>
              <a:solidFill>
                <a:srgbClr val="C42303"/>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71" name="Rectangle 11"/>
              <p:cNvSpPr>
                <a:spLocks noChangeArrowheads="1"/>
              </p:cNvSpPr>
              <p:nvPr userDrawn="1"/>
            </p:nvSpPr>
            <p:spPr bwMode="gray">
              <a:xfrm>
                <a:off x="1828800" y="4800832"/>
                <a:ext cx="2286000" cy="1984248"/>
              </a:xfrm>
              <a:prstGeom prst="rect">
                <a:avLst/>
              </a:prstGeom>
              <a:solidFill>
                <a:srgbClr val="9A170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grpSp>
        <p:grpSp>
          <p:nvGrpSpPr>
            <p:cNvPr id="36" name="Logo"/>
            <p:cNvGrpSpPr/>
            <p:nvPr userDrawn="1"/>
          </p:nvGrpSpPr>
          <p:grpSpPr>
            <a:xfrm>
              <a:off x="1130368" y="6790556"/>
              <a:ext cx="905256" cy="527654"/>
              <a:chOff x="1130368" y="6790556"/>
              <a:chExt cx="905256" cy="527654"/>
            </a:xfrm>
          </p:grpSpPr>
          <p:sp>
            <p:nvSpPr>
              <p:cNvPr id="38" name="Rectangle 0"/>
              <p:cNvSpPr>
                <a:spLocks noChangeArrowheads="1"/>
              </p:cNvSpPr>
              <p:nvPr userDrawn="1"/>
            </p:nvSpPr>
            <p:spPr bwMode="black">
              <a:xfrm>
                <a:off x="1676368" y="6790556"/>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9" name="Freeform 38"/>
              <p:cNvSpPr>
                <a:spLocks noEditPoints="1"/>
              </p:cNvSpPr>
              <p:nvPr userDrawn="1"/>
            </p:nvSpPr>
            <p:spPr bwMode="black">
              <a:xfrm>
                <a:off x="1130368" y="6976999"/>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43" name="Descriptor"/>
          <p:cNvSpPr txBox="1"/>
          <p:nvPr userDrawn="1">
            <p:custDataLst>
              <p:tags r:id="rId1"/>
            </p:custDataLst>
          </p:nvPr>
        </p:nvSpPr>
        <p:spPr bwMode="white">
          <a:xfrm>
            <a:off x="2057400" y="678216"/>
            <a:ext cx="35266" cy="153888"/>
          </a:xfrm>
          <a:prstGeom prst="rect">
            <a:avLst/>
          </a:prstGeom>
          <a:noFill/>
          <a:ln>
            <a:noFill/>
          </a:ln>
        </p:spPr>
        <p:txBody>
          <a:bodyPr wrap="non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bg2"/>
                </a:solidFill>
                <a:latin typeface="Arial" pitchFamily="34" charset="0"/>
                <a:cs typeface="Arial" pitchFamily="34" charset="0"/>
              </a:rPr>
              <a:t> </a:t>
            </a:r>
          </a:p>
        </p:txBody>
      </p:sp>
      <p:sp>
        <p:nvSpPr>
          <p:cNvPr id="42" name="Report Title"/>
          <p:cNvSpPr>
            <a:spLocks noGrp="1"/>
          </p:cNvSpPr>
          <p:nvPr>
            <p:ph type="ctrTitle" hasCustomPrompt="1"/>
            <p:custDataLst>
              <p:tags r:id="rId2"/>
            </p:custDataLst>
          </p:nvPr>
        </p:nvSpPr>
        <p:spPr bwMode="white">
          <a:xfrm>
            <a:off x="2056818" y="1261037"/>
            <a:ext cx="5943600" cy="534077"/>
          </a:xfrm>
        </p:spPr>
        <p:txBody>
          <a:bodyPr vert="horz" lIns="0" tIns="0" rIns="0" bIns="90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bg1"/>
                </a:solidFill>
                <a:latin typeface="+mj-lt"/>
                <a:ea typeface="+mj-ea"/>
                <a:cs typeface="+mj-cs"/>
              </a:defRPr>
            </a:lvl1pPr>
          </a:lstStyle>
          <a:p>
            <a:r>
              <a:rPr lang="en-US" altLang="zh-CN" noProof="0" smtClean="0"/>
              <a:t>Report Title</a:t>
            </a:r>
            <a:endParaRPr lang="zh-CN" altLang="en-US" noProof="0"/>
          </a:p>
        </p:txBody>
      </p:sp>
      <p:sp>
        <p:nvSpPr>
          <p:cNvPr id="41" name="Report Subtitle"/>
          <p:cNvSpPr>
            <a:spLocks noGrp="1"/>
          </p:cNvSpPr>
          <p:nvPr>
            <p:ph type="subTitle" idx="1" hasCustomPrompt="1"/>
            <p:custDataLst>
              <p:tags r:id="rId3"/>
            </p:custDataLst>
          </p:nvPr>
        </p:nvSpPr>
        <p:spPr bwMode="white">
          <a:xfrm>
            <a:off x="2056818" y="1825290"/>
            <a:ext cx="5943600" cy="443198"/>
          </a:xfrm>
        </p:spPr>
        <p:txBody>
          <a:bodyPr tIns="0" bIns="0">
            <a:spAutoFit/>
          </a:bodyPr>
          <a:lstStyle>
            <a:lvl1pPr marL="0" indent="0" algn="l">
              <a:lnSpc>
                <a:spcPct val="90000"/>
              </a:lnSpc>
              <a:spcAft>
                <a:spcPct val="0"/>
              </a:spcAft>
              <a:buNone/>
              <a:defRPr sz="3200" baseline="0">
                <a:solidFill>
                  <a:schemeClr val="bg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smtClean="0"/>
          </a:p>
        </p:txBody>
      </p:sp>
      <p:sp>
        <p:nvSpPr>
          <p:cNvPr id="45" name="Confidentiality Stamp"/>
          <p:cNvSpPr txBox="1"/>
          <p:nvPr userDrawn="1">
            <p:custDataLst>
              <p:tags r:id="rId4"/>
            </p:custDataLst>
          </p:nvPr>
        </p:nvSpPr>
        <p:spPr>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i="1" noProof="0" smtClean="0">
                <a:solidFill>
                  <a:schemeClr val="tx1"/>
                </a:solidFill>
                <a:latin typeface="Georgia" pitchFamily="18" charset="0"/>
                <a:cs typeface="Arial" pitchFamily="34" charset="0"/>
              </a:rPr>
              <a:t> </a:t>
            </a:r>
          </a:p>
        </p:txBody>
      </p:sp>
      <p:sp>
        <p:nvSpPr>
          <p:cNvPr id="3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endParaRPr lang="zh-CN" altLang="en-US" sz="1000" b="1" i="1">
              <a:solidFill>
                <a:schemeClr val="tx1"/>
              </a:solidFill>
              <a:latin typeface="Georgia" pitchFamily="18" charset="0"/>
            </a:endParaRPr>
          </a:p>
        </p:txBody>
      </p:sp>
      <p:sp>
        <p:nvSpPr>
          <p:cNvPr id="33" name="Report Date"/>
          <p:cNvSpPr txBox="1"/>
          <p:nvPr userDrawn="1">
            <p:custDataLst>
              <p:tags r:id="rId6"/>
            </p:custDataLst>
          </p:nvPr>
        </p:nvSpPr>
        <p:spPr bwMode="black">
          <a:xfrm>
            <a:off x="530352" y="434340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1000" i="1">
              <a:latin typeface="Georgia" pitchFamily="18" charset="0"/>
            </a:endParaRPr>
          </a:p>
        </p:txBody>
      </p:sp>
      <p:cxnSp>
        <p:nvCxnSpPr>
          <p:cNvPr id="25" name="Frame Line"/>
          <p:cNvCxnSpPr/>
          <p:nvPr userDrawn="1"/>
        </p:nvCxnSpPr>
        <p:spPr>
          <a:xfrm flipV="1">
            <a:off x="381000" y="3594352"/>
            <a:ext cx="1371600" cy="144000"/>
          </a:xfrm>
          <a:prstGeom prst="bentConnector3">
            <a:avLst>
              <a:gd name="adj1" fmla="val -174"/>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34" name="Cover image"/>
          <p:cNvSpPr txBox="1">
            <a:spLocks noChangeAspect="1"/>
          </p:cNvSpPr>
          <p:nvPr userDrawn="1">
            <p:custDataLst>
              <p:tags r:id="rId7"/>
            </p:custDataLst>
          </p:nvPr>
        </p:nvSpPr>
        <p:spPr>
          <a:xfrm>
            <a:off x="1904334" y="3589973"/>
            <a:ext cx="6719929" cy="3200400"/>
          </a:xfrm>
          <a:prstGeom prst="rect">
            <a:avLst/>
          </a:prstGeom>
          <a:noFill/>
          <a:ln w="3175">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endParaRPr lang="zh-CN" altLang="en-US" sz="2200" smtClean="0">
              <a:latin typeface="Georgia" pitchFamily="18"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ER: One">
    <p:spTree>
      <p:nvGrpSpPr>
        <p:cNvPr id="1" name=""/>
        <p:cNvGrpSpPr/>
        <p:nvPr/>
      </p:nvGrpSpPr>
      <p:grpSpPr>
        <a:xfrm>
          <a:off x="0" y="0"/>
          <a:ext cx="0" cy="0"/>
        </a:xfrm>
      </p:grpSpPr>
      <p:sp>
        <p:nvSpPr>
          <p:cNvPr id="22" name="Banner Statement"/>
          <p:cNvSpPr>
            <a:spLocks noGrp="1"/>
          </p:cNvSpPr>
          <p:nvPr>
            <p:ph type="title" hasCustomPrompt="1"/>
          </p:nvPr>
        </p:nvSpPr>
        <p:spPr>
          <a:xfrm>
            <a:off x="530352" y="1069848"/>
            <a:ext cx="4422648" cy="841248"/>
          </a:xfrm>
        </p:spPr>
        <p:txBody>
          <a:bodyPr vert="horz" lIns="0" tIns="0" rIns="0" bIns="0" rtlCol="0" anchor="t" anchorCtr="0">
            <a:noAutofit/>
          </a:bodyPr>
          <a:lstStyle>
            <a:lvl1pPr algn="l" defTabSz="1018824" rtl="0" eaLnBrk="1" latinLnBrk="0" hangingPunct="1">
              <a:spcBef>
                <a:spcPct val="0"/>
              </a:spcBef>
              <a:buNone/>
              <a:defRPr lang="en-GB" sz="1100" b="1" i="0"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heading here</a:t>
            </a:r>
            <a:r>
              <a:rPr lang="zh-CN" altLang="en-US" smtClean="0"/>
              <a:t> </a:t>
            </a:r>
            <a:r>
              <a:rPr lang="en-US" altLang="zh-CN" smtClean="0"/>
              <a:t>– Insert text here</a:t>
            </a:r>
            <a:endParaRPr lang="zh-CN" altLang="en-US"/>
          </a:p>
        </p:txBody>
      </p:sp>
      <p:sp>
        <p:nvSpPr>
          <p:cNvPr id="28" name="Text Placeholder 27"/>
          <p:cNvSpPr>
            <a:spLocks noGrp="1"/>
          </p:cNvSpPr>
          <p:nvPr>
            <p:ph type="body" sz="quarter" idx="37" hasCustomPrompt="1"/>
          </p:nvPr>
        </p:nvSpPr>
        <p:spPr>
          <a:xfrm>
            <a:off x="5105399" y="1069975"/>
            <a:ext cx="4425696" cy="841375"/>
          </a:xfrm>
        </p:spPr>
        <p:txBody>
          <a:bodyPr vert="horz" lIns="0" tIns="0" rIns="0" bIns="0" rtlCol="0" anchor="t" anchorCtr="0">
            <a:noAutofit/>
          </a:bodyPr>
          <a:lstStyle>
            <a:lvl1pPr algn="l" defTabSz="1018824" rtl="0" eaLnBrk="1" latinLnBrk="0" hangingPunct="1">
              <a:spcBef>
                <a:spcPct val="0"/>
              </a:spcBef>
              <a:buNone/>
              <a:defRPr lang="en-GB" sz="1100" b="1" i="1" kern="1200" baseline="0" noProof="0" smtClean="0">
                <a:solidFill>
                  <a:schemeClr val="tx2"/>
                </a:solidFill>
                <a:latin typeface="+mj-lt"/>
                <a:ea typeface="+mj-ea"/>
                <a:cs typeface="+mj-cs"/>
              </a:defRPr>
            </a:lvl1pPr>
          </a:lstStyle>
          <a:p>
            <a:pPr lvl="0" algn="l" defTabSz="1018824" rtl="0" eaLnBrk="1" latinLnBrk="0" hangingPunct="1">
              <a:spcBef>
                <a:spcPct val="0"/>
              </a:spcBef>
              <a:buNone/>
            </a:pPr>
            <a:r>
              <a:rPr lang="en-US" altLang="zh-CN" smtClean="0"/>
              <a:t>PwC view – Inserted text here should not be bold.</a:t>
            </a:r>
            <a:endParaRPr lang="zh-CN" altLang="en-US"/>
          </a:p>
        </p:txBody>
      </p:sp>
      <p:sp>
        <p:nvSpPr>
          <p:cNvPr id="34" name="Content Placeholder 2"/>
          <p:cNvSpPr>
            <a:spLocks noGrp="1"/>
          </p:cNvSpPr>
          <p:nvPr>
            <p:ph sz="quarter" idx="24"/>
            <p:custDataLst>
              <p:tags r:id="rId1"/>
            </p:custDataLst>
          </p:nvPr>
        </p:nvSpPr>
        <p:spPr>
          <a:xfrm>
            <a:off x="530352" y="2057400"/>
            <a:ext cx="8997696" cy="4882896"/>
          </a:xfrm>
        </p:spPr>
        <p:txBody>
          <a:bodyPr tIns="0" bIns="0"/>
          <a:lstStyle>
            <a:lvl5pPr>
              <a:defRPr/>
            </a:lvl5pPr>
            <a:lvl6pPr>
              <a:buAutoNum type="arabicPeriod"/>
              <a:defRPr/>
            </a:lvl6pPr>
            <a:lvl7pPr>
              <a:buAutoNum type="alphaLcPeriod"/>
              <a:defRPr/>
            </a:lvl7pPr>
            <a:lvl8pPr>
              <a:buAutoNum type="romanLcPeriod"/>
              <a:defRPr/>
            </a:lvl8p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smtClean="0"/>
          </a:p>
        </p:txBody>
      </p:sp>
      <p:cxnSp>
        <p:nvCxnSpPr>
          <p:cNvPr id="29" name="Straight Connector 28"/>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14"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17" name="Report Date"/>
          <p:cNvSpPr txBox="1"/>
          <p:nvPr userDrawn="1">
            <p:custDataLst>
              <p:tags r:id="rId2"/>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15" name="Page Number"/>
          <p:cNvSpPr txBox="1"/>
          <p:nvPr userDrawn="1">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30" name="HeaderTOCPlaceholder"/>
          <p:cNvSpPr txBox="1"/>
          <p:nvPr userDrawn="1">
            <p:custDataLst>
              <p:tags r:id="rId4"/>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19" name="Presentation Disclaimer"/>
          <p:cNvSpPr txBox="1"/>
          <p:nvPr userDrawn="1">
            <p:custDataLst>
              <p:tags r:id="rId5"/>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35"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Section Footer"/>
          <p:cNvSpPr txBox="1"/>
          <p:nvPr userDrawn="1">
            <p:custDataLst>
              <p:tags r:id="rId6"/>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5" name="Section Header"/>
          <p:cNvSpPr txBox="1"/>
          <p:nvPr userDrawn="1">
            <p:custDataLst>
              <p:tags r:id="rId7"/>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raft stamp"/>
          <p:cNvSpPr txBox="1"/>
          <p:nvPr userDrawn="1">
            <p:custDataLst>
              <p:tags r:id="rId8"/>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23" name="Date/Filepath" hidden="1"/>
          <p:cNvSpPr txBox="1"/>
          <p:nvPr userDrawn="1">
            <p:custDataLst>
              <p:tags r:id="rId9"/>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24" name="Slide Tags" hidden="1"/>
          <p:cNvSpPr txBox="1"/>
          <p:nvPr userDrawn="1">
            <p:custDataLst>
              <p:tags r:id="rId10"/>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ER: Two">
    <p:spTree>
      <p:nvGrpSpPr>
        <p:cNvPr id="1" name=""/>
        <p:cNvGrpSpPr/>
        <p:nvPr/>
      </p:nvGrpSpPr>
      <p:grpSpPr>
        <a:xfrm>
          <a:off x="0" y="0"/>
          <a:ext cx="0" cy="0"/>
        </a:xfrm>
      </p:grpSpPr>
      <p:sp>
        <p:nvSpPr>
          <p:cNvPr id="30" name="Banner Statement"/>
          <p:cNvSpPr>
            <a:spLocks noGrp="1"/>
          </p:cNvSpPr>
          <p:nvPr>
            <p:ph type="title" hasCustomPrompt="1"/>
          </p:nvPr>
        </p:nvSpPr>
        <p:spPr>
          <a:xfrm>
            <a:off x="530352" y="1069848"/>
            <a:ext cx="4422648" cy="841248"/>
          </a:xfrm>
        </p:spPr>
        <p:txBody>
          <a:bodyPr vert="horz" lIns="0" tIns="0" rIns="0" bIns="0" rtlCol="0" anchor="t" anchorCtr="0">
            <a:noAutofit/>
          </a:bodyPr>
          <a:lstStyle>
            <a:lvl1pPr algn="l" defTabSz="1018824" rtl="0" eaLnBrk="1" latinLnBrk="0" hangingPunct="1">
              <a:spcBef>
                <a:spcPct val="0"/>
              </a:spcBef>
              <a:buNone/>
              <a:defRPr lang="en-GB" sz="1100" b="1" i="0"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heading here</a:t>
            </a:r>
            <a:r>
              <a:rPr lang="zh-CN" altLang="en-US" smtClean="0"/>
              <a:t> </a:t>
            </a:r>
            <a:r>
              <a:rPr lang="en-US" altLang="zh-CN" smtClean="0"/>
              <a:t>– Insert text here</a:t>
            </a:r>
            <a:endParaRPr lang="zh-CN" altLang="en-US"/>
          </a:p>
        </p:txBody>
      </p:sp>
      <p:sp>
        <p:nvSpPr>
          <p:cNvPr id="35" name="Text Placeholder 27"/>
          <p:cNvSpPr>
            <a:spLocks noGrp="1"/>
          </p:cNvSpPr>
          <p:nvPr>
            <p:ph type="body" sz="quarter" idx="37" hasCustomPrompt="1"/>
          </p:nvPr>
        </p:nvSpPr>
        <p:spPr>
          <a:xfrm>
            <a:off x="5105399" y="1069975"/>
            <a:ext cx="4425696" cy="841375"/>
          </a:xfrm>
        </p:spPr>
        <p:txBody>
          <a:bodyPr vert="horz" lIns="0" tIns="0" rIns="0" bIns="0" rtlCol="0" anchor="t" anchorCtr="0">
            <a:noAutofit/>
          </a:bodyPr>
          <a:lstStyle>
            <a:lvl1pPr algn="l" defTabSz="1018824" rtl="0" eaLnBrk="1" latinLnBrk="0" hangingPunct="1">
              <a:spcBef>
                <a:spcPct val="0"/>
              </a:spcBef>
              <a:buNone/>
              <a:defRPr lang="en-GB" sz="1100" b="1" i="1" kern="1200" baseline="0" noProof="0" smtClean="0">
                <a:solidFill>
                  <a:schemeClr val="tx2"/>
                </a:solidFill>
                <a:latin typeface="+mj-lt"/>
                <a:ea typeface="+mj-ea"/>
                <a:cs typeface="+mj-cs"/>
              </a:defRPr>
            </a:lvl1pPr>
          </a:lstStyle>
          <a:p>
            <a:pPr lvl="0" algn="l" defTabSz="1018824" rtl="0" eaLnBrk="1" latinLnBrk="0" hangingPunct="1">
              <a:spcBef>
                <a:spcPct val="0"/>
              </a:spcBef>
              <a:buNone/>
            </a:pPr>
            <a:r>
              <a:rPr lang="en-US" altLang="zh-CN" smtClean="0"/>
              <a:t>PwC view – Inserted text here should not be bold.</a:t>
            </a:r>
            <a:endParaRPr lang="zh-CN" altLang="en-US" smtClean="0"/>
          </a:p>
        </p:txBody>
      </p:sp>
      <p:sp>
        <p:nvSpPr>
          <p:cNvPr id="34" name="Content Placeholder 2"/>
          <p:cNvSpPr>
            <a:spLocks noGrp="1"/>
          </p:cNvSpPr>
          <p:nvPr>
            <p:ph sz="quarter" idx="24"/>
            <p:custDataLst>
              <p:tags r:id="rId1"/>
            </p:custDataLst>
          </p:nvPr>
        </p:nvSpPr>
        <p:spPr>
          <a:xfrm>
            <a:off x="530352" y="2057400"/>
            <a:ext cx="4421981" cy="4882896"/>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5106195" y="2057400"/>
            <a:ext cx="4425696" cy="4882896"/>
          </a:xfrm>
        </p:spPr>
        <p:txBody>
          <a:bodyPr tIns="0" bIns="0"/>
          <a:lstStyle>
            <a:lvl5pPr>
              <a:defRPr/>
            </a:lvl5p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cxnSp>
        <p:nvCxnSpPr>
          <p:cNvPr id="37" name="Straight Connector 36"/>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22"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3" name="Report Date"/>
          <p:cNvSpPr txBox="1"/>
          <p:nvPr userDrawn="1">
            <p:custDataLst>
              <p:tags r:id="rId3"/>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27" name="Page Number"/>
          <p:cNvSpPr txBox="1"/>
          <p:nvPr userDrawn="1">
            <p:custDataLst>
              <p:tags r:id="rId4"/>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8" name="HeaderTOCPlaceholder"/>
          <p:cNvSpPr txBox="1"/>
          <p:nvPr userDrawn="1">
            <p:custDataLst>
              <p:tags r:id="rId5"/>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31" name="Presentation Disclaimer"/>
          <p:cNvSpPr txBox="1"/>
          <p:nvPr userDrawn="1">
            <p:custDataLst>
              <p:tags r:id="rId6"/>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33" name="Straight Connector 32"/>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Section Footer"/>
          <p:cNvSpPr txBox="1"/>
          <p:nvPr userDrawn="1">
            <p:custDataLst>
              <p:tags r:id="rId7"/>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9" name="Section Header"/>
          <p:cNvSpPr txBox="1"/>
          <p:nvPr userDrawn="1">
            <p:custDataLst>
              <p:tags r:id="rId8"/>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5" name="Draft stamp"/>
          <p:cNvSpPr txBox="1"/>
          <p:nvPr userDrawn="1">
            <p:custDataLst>
              <p:tags r:id="rId9"/>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21" name="Date/Filepath" hidden="1"/>
          <p:cNvSpPr txBox="1"/>
          <p:nvPr userDrawn="1">
            <p:custDataLst>
              <p:tags r:id="rId10"/>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9" name="Slide Tags" hidden="1"/>
          <p:cNvSpPr txBox="1"/>
          <p:nvPr userDrawn="1">
            <p:custDataLst>
              <p:tags r:id="rId11"/>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6"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ER: Title Only">
    <p:spTree>
      <p:nvGrpSpPr>
        <p:cNvPr id="1" name=""/>
        <p:cNvGrpSpPr/>
        <p:nvPr/>
      </p:nvGrpSpPr>
      <p:grpSpPr>
        <a:xfrm>
          <a:off x="0" y="0"/>
          <a:ext cx="0" cy="0"/>
        </a:xfrm>
      </p:grpSpPr>
      <p:sp>
        <p:nvSpPr>
          <p:cNvPr id="49" name="Banner Statement"/>
          <p:cNvSpPr>
            <a:spLocks noGrp="1"/>
          </p:cNvSpPr>
          <p:nvPr>
            <p:ph type="title" hasCustomPrompt="1"/>
          </p:nvPr>
        </p:nvSpPr>
        <p:spPr>
          <a:xfrm>
            <a:off x="530352" y="1069848"/>
            <a:ext cx="4422648" cy="841248"/>
          </a:xfrm>
        </p:spPr>
        <p:txBody>
          <a:bodyPr vert="horz" lIns="0" tIns="0" rIns="0" bIns="0" rtlCol="0" anchor="t" anchorCtr="0">
            <a:noAutofit/>
          </a:bodyPr>
          <a:lstStyle>
            <a:lvl1pPr algn="l" defTabSz="1018824" rtl="0" eaLnBrk="1" latinLnBrk="0" hangingPunct="1">
              <a:spcBef>
                <a:spcPct val="0"/>
              </a:spcBef>
              <a:buNone/>
              <a:defRPr lang="en-GB" sz="1100" b="1" i="0"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heading here</a:t>
            </a:r>
            <a:r>
              <a:rPr lang="zh-CN" altLang="en-US" smtClean="0"/>
              <a:t> </a:t>
            </a:r>
            <a:r>
              <a:rPr lang="en-US" altLang="zh-CN" smtClean="0"/>
              <a:t>– Insert text here</a:t>
            </a:r>
            <a:endParaRPr lang="zh-CN" altLang="en-US"/>
          </a:p>
        </p:txBody>
      </p:sp>
      <p:sp>
        <p:nvSpPr>
          <p:cNvPr id="53" name="Text Placeholder 27"/>
          <p:cNvSpPr>
            <a:spLocks noGrp="1"/>
          </p:cNvSpPr>
          <p:nvPr>
            <p:ph type="body" sz="quarter" idx="37" hasCustomPrompt="1"/>
          </p:nvPr>
        </p:nvSpPr>
        <p:spPr>
          <a:xfrm>
            <a:off x="5105399" y="1069975"/>
            <a:ext cx="4425696" cy="841375"/>
          </a:xfrm>
        </p:spPr>
        <p:txBody>
          <a:bodyPr vert="horz" lIns="0" tIns="0" rIns="0" bIns="0" rtlCol="0" anchor="t" anchorCtr="0">
            <a:noAutofit/>
          </a:bodyPr>
          <a:lstStyle>
            <a:lvl1pPr algn="l" defTabSz="1018824" rtl="0" eaLnBrk="1" latinLnBrk="0" hangingPunct="1">
              <a:spcBef>
                <a:spcPct val="0"/>
              </a:spcBef>
              <a:buNone/>
              <a:defRPr lang="en-GB" sz="1100" b="1" i="1" kern="1200" baseline="0" noProof="0" smtClean="0">
                <a:solidFill>
                  <a:schemeClr val="tx2"/>
                </a:solidFill>
                <a:latin typeface="+mj-lt"/>
                <a:ea typeface="+mj-ea"/>
                <a:cs typeface="+mj-cs"/>
              </a:defRPr>
            </a:lvl1pPr>
          </a:lstStyle>
          <a:p>
            <a:pPr lvl="0" algn="l" defTabSz="1018824" rtl="0" eaLnBrk="1" latinLnBrk="0" hangingPunct="1">
              <a:spcBef>
                <a:spcPct val="0"/>
              </a:spcBef>
              <a:buNone/>
            </a:pPr>
            <a:r>
              <a:rPr lang="en-US" altLang="zh-CN" smtClean="0"/>
              <a:t>PwC view – Inserted text here should not be bold.</a:t>
            </a:r>
            <a:endParaRPr lang="zh-CN" altLang="en-US" smtClean="0"/>
          </a:p>
        </p:txBody>
      </p:sp>
      <p:sp>
        <p:nvSpPr>
          <p:cNvPr id="41"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42" name="Report Date"/>
          <p:cNvSpPr txBox="1"/>
          <p:nvPr userDrawn="1">
            <p:custDataLst>
              <p:tags r:id="rId1"/>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46" name="Page Number"/>
          <p:cNvSpPr txBox="1"/>
          <p:nvPr userDrawn="1">
            <p:custDataLst>
              <p:tags r:id="rId2"/>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47" name="HeaderTOCPlaceholder"/>
          <p:cNvSpPr txBox="1"/>
          <p:nvPr userDrawn="1">
            <p:custDataLst>
              <p:tags r:id="rId3"/>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50" name="Presentation Disclaimer"/>
          <p:cNvSpPr txBox="1"/>
          <p:nvPr userDrawn="1">
            <p:custDataLst>
              <p:tags r:id="rId4"/>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52" name="Straight Connector 51"/>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20" name="Section Footer"/>
          <p:cNvSpPr txBox="1"/>
          <p:nvPr userDrawn="1">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2" name="Section Header"/>
          <p:cNvSpPr txBox="1"/>
          <p:nvPr userDrawn="1">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44" name="Draft stamp"/>
          <p:cNvSpPr txBox="1"/>
          <p:nvPr userDrawn="1">
            <p:custDataLst>
              <p:tags r:id="rId7"/>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30" name="Date/Filepath" hidden="1"/>
          <p:cNvSpPr txBox="1"/>
          <p:nvPr userDrawn="1">
            <p:custDataLst>
              <p:tags r:id="rId8"/>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7" name="Slide Tags" hidden="1"/>
          <p:cNvSpPr txBox="1"/>
          <p:nvPr userDrawn="1">
            <p:custDataLst>
              <p:tags r:id="rId9"/>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1"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One">
    <p:spTree>
      <p:nvGrpSpPr>
        <p:cNvPr id="1" name=""/>
        <p:cNvGrpSpPr/>
        <p:nvPr/>
      </p:nvGrpSpPr>
      <p:grpSpPr>
        <a:xfrm>
          <a:off x="0" y="0"/>
          <a:ext cx="0" cy="0"/>
        </a:xfrm>
      </p:grpSpPr>
      <p:sp>
        <p:nvSpPr>
          <p:cNvPr id="47" name="Banner Statement"/>
          <p:cNvSpPr>
            <a:spLocks noGrp="1"/>
          </p:cNvSpPr>
          <p:nvPr>
            <p:ph type="title" hasCustomPrompt="1"/>
          </p:nvPr>
        </p:nvSpPr>
        <p:spPr>
          <a:xfrm>
            <a:off x="530352" y="1069848"/>
            <a:ext cx="8997696" cy="841248"/>
          </a:xfrm>
        </p:spPr>
        <p:txBody>
          <a:bodyPr vert="horz" lIns="0" tIns="0" rIns="0" bIns="0" rtlCol="0" anchor="t" anchorCtr="0">
            <a:noAutofit/>
          </a:bodyPr>
          <a:lstStyle>
            <a:lvl1pPr algn="l" defTabSz="1018824" rtl="0" eaLnBrk="1" latinLnBrk="0" hangingPunct="1">
              <a:spcBef>
                <a:spcPct val="0"/>
              </a:spcBef>
              <a:buNone/>
              <a:defRPr lang="en-GB" sz="1800" b="1" i="1"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057400"/>
            <a:ext cx="8997696" cy="4882896"/>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4"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2"/>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31" name="Page Number"/>
          <p:cNvSpPr txBox="1"/>
          <p:nvPr userDrawn="1">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45" name="HeaderTOCPlaceholder"/>
          <p:cNvSpPr txBox="1"/>
          <p:nvPr userDrawn="1">
            <p:custDataLst>
              <p:tags r:id="rId4"/>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48" name="Presentation Disclaimer"/>
          <p:cNvSpPr txBox="1"/>
          <p:nvPr userDrawn="1">
            <p:custDataLst>
              <p:tags r:id="rId5"/>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50" name="Straight Connector 49"/>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23" name="Section Footer"/>
          <p:cNvSpPr txBox="1"/>
          <p:nvPr userDrawn="1">
            <p:custDataLst>
              <p:tags r:id="rId6"/>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8" name="Section Header"/>
          <p:cNvSpPr txBox="1"/>
          <p:nvPr userDrawn="1">
            <p:custDataLst>
              <p:tags r:id="rId7"/>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raft stamp"/>
          <p:cNvSpPr txBox="1"/>
          <p:nvPr userDrawn="1">
            <p:custDataLst>
              <p:tags r:id="rId8"/>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21" name="Date/Filepath" hidden="1"/>
          <p:cNvSpPr txBox="1"/>
          <p:nvPr userDrawn="1">
            <p:custDataLst>
              <p:tags r:id="rId9"/>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9" name="Slide Tags" hidden="1"/>
          <p:cNvSpPr txBox="1"/>
          <p:nvPr userDrawn="1">
            <p:custDataLst>
              <p:tags r:id="rId10"/>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6"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wo">
    <p:spTree>
      <p:nvGrpSpPr>
        <p:cNvPr id="1" name=""/>
        <p:cNvGrpSpPr/>
        <p:nvPr/>
      </p:nvGrpSpPr>
      <p:grpSpPr>
        <a:xfrm>
          <a:off x="0" y="0"/>
          <a:ext cx="0" cy="0"/>
        </a:xfrm>
      </p:grpSpPr>
      <p:sp>
        <p:nvSpPr>
          <p:cNvPr id="47" name="Banner Statement"/>
          <p:cNvSpPr>
            <a:spLocks noGrp="1"/>
          </p:cNvSpPr>
          <p:nvPr>
            <p:ph type="title" hasCustomPrompt="1"/>
          </p:nvPr>
        </p:nvSpPr>
        <p:spPr>
          <a:xfrm>
            <a:off x="530352" y="1069848"/>
            <a:ext cx="8997696" cy="841248"/>
          </a:xfrm>
        </p:spPr>
        <p:txBody>
          <a:bodyPr vert="horz" lIns="0" tIns="0" rIns="0" bIns="0" rtlCol="0" anchor="t" anchorCtr="0">
            <a:noAutofit/>
          </a:bodyPr>
          <a:lstStyle>
            <a:lvl1pPr algn="l" defTabSz="1018824" rtl="0" eaLnBrk="1" latinLnBrk="0" hangingPunct="1">
              <a:spcBef>
                <a:spcPct val="0"/>
              </a:spcBef>
              <a:buNone/>
              <a:defRPr lang="en-GB" sz="1800" b="1" i="1"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057400"/>
            <a:ext cx="4425696" cy="4882896"/>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5102352" y="2057400"/>
            <a:ext cx="4425696" cy="4882896"/>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4"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3"/>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31" name="Page Number"/>
          <p:cNvSpPr txBox="1"/>
          <p:nvPr userDrawn="1">
            <p:custDataLst>
              <p:tags r:id="rId4"/>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45" name="HeaderTOCPlaceholder"/>
          <p:cNvSpPr txBox="1"/>
          <p:nvPr userDrawn="1">
            <p:custDataLst>
              <p:tags r:id="rId5"/>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48" name="Presentation Disclaimer"/>
          <p:cNvSpPr txBox="1"/>
          <p:nvPr userDrawn="1">
            <p:custDataLst>
              <p:tags r:id="rId6"/>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50" name="Straight Connector 49"/>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23" name="Section Footer"/>
          <p:cNvSpPr txBox="1"/>
          <p:nvPr userDrawn="1">
            <p:custDataLst>
              <p:tags r:id="rId7"/>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8" name="Section Header"/>
          <p:cNvSpPr txBox="1"/>
          <p:nvPr userDrawn="1">
            <p:custDataLst>
              <p:tags r:id="rId8"/>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raft stamp"/>
          <p:cNvSpPr txBox="1"/>
          <p:nvPr userDrawn="1">
            <p:custDataLst>
              <p:tags r:id="rId9"/>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21" name="Date/Filepath" hidden="1"/>
          <p:cNvSpPr txBox="1"/>
          <p:nvPr userDrawn="1">
            <p:custDataLst>
              <p:tags r:id="rId10"/>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9" name="Slide Tags" hidden="1"/>
          <p:cNvSpPr txBox="1"/>
          <p:nvPr userDrawn="1">
            <p:custDataLst>
              <p:tags r:id="rId11"/>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2"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arge left">
    <p:spTree>
      <p:nvGrpSpPr>
        <p:cNvPr id="1" name=""/>
        <p:cNvGrpSpPr/>
        <p:nvPr/>
      </p:nvGrpSpPr>
      <p:grpSpPr>
        <a:xfrm>
          <a:off x="0" y="0"/>
          <a:ext cx="0" cy="0"/>
        </a:xfrm>
      </p:grpSpPr>
      <p:sp>
        <p:nvSpPr>
          <p:cNvPr id="47" name="Banner Statement"/>
          <p:cNvSpPr>
            <a:spLocks noGrp="1"/>
          </p:cNvSpPr>
          <p:nvPr>
            <p:ph type="title" hasCustomPrompt="1"/>
          </p:nvPr>
        </p:nvSpPr>
        <p:spPr>
          <a:xfrm>
            <a:off x="530352" y="1069848"/>
            <a:ext cx="8997696" cy="841248"/>
          </a:xfrm>
        </p:spPr>
        <p:txBody>
          <a:bodyPr vert="horz" lIns="0" tIns="0" rIns="0" bIns="0" rtlCol="0" anchor="t" anchorCtr="0">
            <a:noAutofit/>
          </a:bodyPr>
          <a:lstStyle>
            <a:lvl1pPr algn="l" defTabSz="1018824" rtl="0" eaLnBrk="1" latinLnBrk="0" hangingPunct="1">
              <a:spcBef>
                <a:spcPct val="0"/>
              </a:spcBef>
              <a:buNone/>
              <a:defRPr lang="en-GB" sz="1800" b="1" i="1"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057400"/>
            <a:ext cx="5956300" cy="4882896"/>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6629401" y="2057400"/>
            <a:ext cx="2892552" cy="4882896"/>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4"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3"/>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31" name="Page Number"/>
          <p:cNvSpPr txBox="1"/>
          <p:nvPr userDrawn="1">
            <p:custDataLst>
              <p:tags r:id="rId4"/>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45" name="HeaderTOCPlaceholder"/>
          <p:cNvSpPr txBox="1"/>
          <p:nvPr userDrawn="1">
            <p:custDataLst>
              <p:tags r:id="rId5"/>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48" name="Presentation Disclaimer"/>
          <p:cNvSpPr txBox="1"/>
          <p:nvPr userDrawn="1">
            <p:custDataLst>
              <p:tags r:id="rId6"/>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50" name="Straight Connector 49"/>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23" name="Section Footer"/>
          <p:cNvSpPr txBox="1"/>
          <p:nvPr userDrawn="1">
            <p:custDataLst>
              <p:tags r:id="rId7"/>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8" name="Section Header"/>
          <p:cNvSpPr txBox="1"/>
          <p:nvPr userDrawn="1">
            <p:custDataLst>
              <p:tags r:id="rId8"/>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raft stamp"/>
          <p:cNvSpPr txBox="1"/>
          <p:nvPr userDrawn="1">
            <p:custDataLst>
              <p:tags r:id="rId9"/>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21" name="Date/Filepath" hidden="1"/>
          <p:cNvSpPr txBox="1"/>
          <p:nvPr userDrawn="1">
            <p:custDataLst>
              <p:tags r:id="rId10"/>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9" name="Slide Tags" hidden="1"/>
          <p:cNvSpPr txBox="1"/>
          <p:nvPr userDrawn="1">
            <p:custDataLst>
              <p:tags r:id="rId11"/>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2"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wo Left">
    <p:spTree>
      <p:nvGrpSpPr>
        <p:cNvPr id="1" name=""/>
        <p:cNvGrpSpPr/>
        <p:nvPr/>
      </p:nvGrpSpPr>
      <p:grpSpPr>
        <a:xfrm>
          <a:off x="0" y="0"/>
          <a:ext cx="0" cy="0"/>
        </a:xfrm>
      </p:grpSpPr>
      <p:sp>
        <p:nvSpPr>
          <p:cNvPr id="47" name="Banner Statement"/>
          <p:cNvSpPr>
            <a:spLocks noGrp="1"/>
          </p:cNvSpPr>
          <p:nvPr>
            <p:ph type="title" hasCustomPrompt="1"/>
          </p:nvPr>
        </p:nvSpPr>
        <p:spPr>
          <a:xfrm>
            <a:off x="530352" y="1069848"/>
            <a:ext cx="8997696" cy="841248"/>
          </a:xfrm>
        </p:spPr>
        <p:txBody>
          <a:bodyPr vert="horz" lIns="0" tIns="0" rIns="0" bIns="0" rtlCol="0" anchor="t" anchorCtr="0">
            <a:noAutofit/>
          </a:bodyPr>
          <a:lstStyle>
            <a:lvl1pPr algn="l" defTabSz="1018824" rtl="0" eaLnBrk="1" latinLnBrk="0" hangingPunct="1">
              <a:spcBef>
                <a:spcPct val="0"/>
              </a:spcBef>
              <a:buNone/>
              <a:defRPr lang="en-GB" sz="1800" b="1" i="1"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1" y="2057400"/>
            <a:ext cx="4422649" cy="2362200"/>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530351" y="4572000"/>
            <a:ext cx="4422649" cy="23591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custDataLst>
              <p:tags r:id="rId3"/>
            </p:custDataLst>
          </p:nvPr>
        </p:nvSpPr>
        <p:spPr>
          <a:xfrm>
            <a:off x="5105400" y="2057400"/>
            <a:ext cx="4425696" cy="4882896"/>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6"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7" name="Report Date"/>
          <p:cNvSpPr txBox="1"/>
          <p:nvPr userDrawn="1">
            <p:custDataLst>
              <p:tags r:id="rId4"/>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43" name="Page Number"/>
          <p:cNvSpPr txBox="1"/>
          <p:nvPr userDrawn="1">
            <p:custDataLst>
              <p:tags r:id="rId5"/>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44" name="HeaderTOCPlaceholder"/>
          <p:cNvSpPr txBox="1"/>
          <p:nvPr userDrawn="1">
            <p:custDataLst>
              <p:tags r:id="rId6"/>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48" name="Presentation Disclaimer"/>
          <p:cNvSpPr txBox="1"/>
          <p:nvPr userDrawn="1">
            <p:custDataLst>
              <p:tags r:id="rId7"/>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50" name="Straight Connector 49"/>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userDrawn="1"/>
        </p:nvCxnSpPr>
        <p:spPr>
          <a:xfrm>
            <a:off x="5364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23" name="Section Footer"/>
          <p:cNvSpPr txBox="1"/>
          <p:nvPr userDrawn="1">
            <p:custDataLst>
              <p:tags r:id="rId8"/>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8" name="Section Header"/>
          <p:cNvSpPr txBox="1"/>
          <p:nvPr userDrawn="1">
            <p:custDataLst>
              <p:tags r:id="rId9"/>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30" name="Draft stamp"/>
          <p:cNvSpPr txBox="1"/>
          <p:nvPr userDrawn="1">
            <p:custDataLst>
              <p:tags r:id="rId10"/>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25" name="Date/Filepath" hidden="1"/>
          <p:cNvSpPr txBox="1"/>
          <p:nvPr userDrawn="1">
            <p:custDataLst>
              <p:tags r:id="rId11"/>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20" name="Slide Tags" hidden="1"/>
          <p:cNvSpPr txBox="1"/>
          <p:nvPr userDrawn="1">
            <p:custDataLst>
              <p:tags r:id="rId12"/>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2"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hree Large Bottom">
    <p:spTree>
      <p:nvGrpSpPr>
        <p:cNvPr id="1" name=""/>
        <p:cNvGrpSpPr/>
        <p:nvPr/>
      </p:nvGrpSpPr>
      <p:grpSpPr>
        <a:xfrm>
          <a:off x="0" y="0"/>
          <a:ext cx="0" cy="0"/>
        </a:xfrm>
      </p:grpSpPr>
      <p:sp>
        <p:nvSpPr>
          <p:cNvPr id="48" name="Banner Statement"/>
          <p:cNvSpPr>
            <a:spLocks noGrp="1"/>
          </p:cNvSpPr>
          <p:nvPr>
            <p:ph type="title" hasCustomPrompt="1"/>
          </p:nvPr>
        </p:nvSpPr>
        <p:spPr>
          <a:xfrm>
            <a:off x="530352" y="1069848"/>
            <a:ext cx="8997696" cy="841248"/>
          </a:xfrm>
        </p:spPr>
        <p:txBody>
          <a:bodyPr vert="horz" lIns="0" tIns="0" rIns="0" bIns="0" rtlCol="0" anchor="t" anchorCtr="0">
            <a:noAutofit/>
          </a:bodyPr>
          <a:lstStyle>
            <a:lvl1pPr algn="l" defTabSz="1018824" rtl="0" eaLnBrk="1" latinLnBrk="0" hangingPunct="1">
              <a:spcBef>
                <a:spcPct val="0"/>
              </a:spcBef>
              <a:buNone/>
              <a:defRPr lang="en-GB" sz="1800" b="1" i="1"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banner statement here</a:t>
            </a:r>
            <a:endParaRPr lang="zh-CN" altLang="en-US"/>
          </a:p>
        </p:txBody>
      </p:sp>
      <p:sp>
        <p:nvSpPr>
          <p:cNvPr id="16" name="Content Placeholder 2"/>
          <p:cNvSpPr>
            <a:spLocks noGrp="1"/>
          </p:cNvSpPr>
          <p:nvPr>
            <p:ph sz="quarter" idx="10"/>
          </p:nvPr>
        </p:nvSpPr>
        <p:spPr>
          <a:xfrm>
            <a:off x="530352" y="2057400"/>
            <a:ext cx="4425696" cy="1527048"/>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Content Placeholder 3"/>
          <p:cNvSpPr>
            <a:spLocks noGrp="1"/>
          </p:cNvSpPr>
          <p:nvPr>
            <p:ph sz="quarter" idx="11"/>
          </p:nvPr>
        </p:nvSpPr>
        <p:spPr>
          <a:xfrm>
            <a:off x="5102352" y="2057400"/>
            <a:ext cx="4425696" cy="1527048"/>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0" name="Content Placeholder 4"/>
          <p:cNvSpPr>
            <a:spLocks noGrp="1"/>
          </p:cNvSpPr>
          <p:nvPr>
            <p:ph sz="quarter" idx="12"/>
          </p:nvPr>
        </p:nvSpPr>
        <p:spPr>
          <a:xfrm>
            <a:off x="530352" y="3733800"/>
            <a:ext cx="8997696" cy="32004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3"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1"/>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45" name="Page Number"/>
          <p:cNvSpPr txBox="1"/>
          <p:nvPr userDrawn="1">
            <p:custDataLst>
              <p:tags r:id="rId2"/>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46" name="HeaderTOCPlaceholder"/>
          <p:cNvSpPr txBox="1"/>
          <p:nvPr userDrawn="1">
            <p:custDataLst>
              <p:tags r:id="rId3"/>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49" name="Presentation Disclaimer"/>
          <p:cNvSpPr txBox="1"/>
          <p:nvPr userDrawn="1">
            <p:custDataLst>
              <p:tags r:id="rId4"/>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51" name="Straight Connector 50"/>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30" name="Section Footer"/>
          <p:cNvSpPr txBox="1"/>
          <p:nvPr userDrawn="1">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31" name="Section Header"/>
          <p:cNvSpPr txBox="1"/>
          <p:nvPr userDrawn="1">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raft stamp"/>
          <p:cNvSpPr txBox="1"/>
          <p:nvPr userDrawn="1">
            <p:custDataLst>
              <p:tags r:id="rId7"/>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22" name="Date/Filepath" hidden="1"/>
          <p:cNvSpPr txBox="1"/>
          <p:nvPr userDrawn="1">
            <p:custDataLst>
              <p:tags r:id="rId8"/>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21" name="Slide Tags" hidden="1"/>
          <p:cNvSpPr txBox="1"/>
          <p:nvPr userDrawn="1">
            <p:custDataLst>
              <p:tags r:id="rId9"/>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8"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Four">
    <p:spTree>
      <p:nvGrpSpPr>
        <p:cNvPr id="1" name=""/>
        <p:cNvGrpSpPr/>
        <p:nvPr/>
      </p:nvGrpSpPr>
      <p:grpSpPr>
        <a:xfrm>
          <a:off x="0" y="0"/>
          <a:ext cx="0" cy="0"/>
        </a:xfrm>
      </p:grpSpPr>
      <p:sp>
        <p:nvSpPr>
          <p:cNvPr id="53" name="Banner Statement"/>
          <p:cNvSpPr>
            <a:spLocks noGrp="1"/>
          </p:cNvSpPr>
          <p:nvPr>
            <p:ph type="title" hasCustomPrompt="1"/>
          </p:nvPr>
        </p:nvSpPr>
        <p:spPr>
          <a:xfrm>
            <a:off x="530352" y="1069848"/>
            <a:ext cx="8997696" cy="841248"/>
          </a:xfrm>
        </p:spPr>
        <p:txBody>
          <a:bodyPr vert="horz" lIns="0" tIns="0" rIns="0" bIns="0" rtlCol="0" anchor="t" anchorCtr="0">
            <a:noAutofit/>
          </a:bodyPr>
          <a:lstStyle>
            <a:lvl1pPr algn="l" defTabSz="1018824" rtl="0" eaLnBrk="1" latinLnBrk="0" hangingPunct="1">
              <a:spcBef>
                <a:spcPct val="0"/>
              </a:spcBef>
              <a:buNone/>
              <a:defRPr lang="en-GB" sz="1800" b="1" i="1"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banner statement here</a:t>
            </a:r>
            <a:endParaRPr lang="zh-CN" altLang="en-US"/>
          </a:p>
        </p:txBody>
      </p:sp>
      <p:sp>
        <p:nvSpPr>
          <p:cNvPr id="34" name="Content Placeholder 2"/>
          <p:cNvSpPr>
            <a:spLocks noGrp="1"/>
          </p:cNvSpPr>
          <p:nvPr>
            <p:ph sz="quarter" idx="24"/>
          </p:nvPr>
        </p:nvSpPr>
        <p:spPr>
          <a:xfrm>
            <a:off x="530352" y="2057400"/>
            <a:ext cx="4425696" cy="23591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nvPr>
        </p:nvSpPr>
        <p:spPr>
          <a:xfrm>
            <a:off x="5102352" y="2057400"/>
            <a:ext cx="4425696" cy="23591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nvPr>
        </p:nvSpPr>
        <p:spPr>
          <a:xfrm>
            <a:off x="530352" y="4572000"/>
            <a:ext cx="4425696" cy="23591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0" name="Content Placeholder 5"/>
          <p:cNvSpPr>
            <a:spLocks noGrp="1"/>
          </p:cNvSpPr>
          <p:nvPr>
            <p:ph sz="quarter" idx="27"/>
          </p:nvPr>
        </p:nvSpPr>
        <p:spPr>
          <a:xfrm>
            <a:off x="5102352" y="4572000"/>
            <a:ext cx="4425696" cy="23591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9"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1" name="Report Date"/>
          <p:cNvSpPr txBox="1"/>
          <p:nvPr userDrawn="1">
            <p:custDataLst>
              <p:tags r:id="rId1"/>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50" name="Page Number"/>
          <p:cNvSpPr txBox="1"/>
          <p:nvPr userDrawn="1">
            <p:custDataLst>
              <p:tags r:id="rId2"/>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51" name="HeaderTOCPlaceholder"/>
          <p:cNvSpPr txBox="1"/>
          <p:nvPr userDrawn="1">
            <p:custDataLst>
              <p:tags r:id="rId3"/>
            </p:custDataLst>
          </p:nvPr>
        </p:nvSpPr>
        <p:spPr>
          <a:xfrm>
            <a:off x="3581400" y="704088"/>
            <a:ext cx="5939414"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54" name="Presentation Disclaimer"/>
          <p:cNvSpPr txBox="1"/>
          <p:nvPr userDrawn="1">
            <p:custDataLst>
              <p:tags r:id="rId4"/>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56" name="Straight Connector 55"/>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24" name="Section Footer"/>
          <p:cNvSpPr txBox="1"/>
          <p:nvPr userDrawn="1">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6" name="Section Header"/>
          <p:cNvSpPr txBox="1"/>
          <p:nvPr userDrawn="1">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33" name="Draft stamp"/>
          <p:cNvSpPr txBox="1"/>
          <p:nvPr userDrawn="1">
            <p:custDataLst>
              <p:tags r:id="rId7"/>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27" name="Date/Filepath" hidden="1"/>
          <p:cNvSpPr txBox="1"/>
          <p:nvPr userDrawn="1">
            <p:custDataLst>
              <p:tags r:id="rId8"/>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21" name="Slide Tags" hidden="1"/>
          <p:cNvSpPr txBox="1"/>
          <p:nvPr userDrawn="1">
            <p:custDataLst>
              <p:tags r:id="rId9"/>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3"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Empty">
    <p:spTree>
      <p:nvGrpSpPr>
        <p:cNvPr id="1" name=""/>
        <p:cNvGrpSpPr/>
        <p:nvPr/>
      </p:nvGrpSpPr>
      <p:grpSpPr>
        <a:xfrm>
          <a:off x="0" y="0"/>
          <a:ext cx="0" cy="0"/>
        </a:xfrm>
      </p:grpSpPr>
      <p:sp>
        <p:nvSpPr>
          <p:cNvPr id="2" name="Date/Filepath" hidden="1"/>
          <p:cNvSpPr txBox="1"/>
          <p:nvPr userDrawn="1">
            <p:custDataLst>
              <p:tags r:id="rId1"/>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5" name="Slide Tags" hidden="1"/>
          <p:cNvSpPr txBox="1"/>
          <p:nvPr userDrawn="1">
            <p:custDataLst>
              <p:tags r:id="rId2"/>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itle Only No Header Footer">
    <p:spTree>
      <p:nvGrpSpPr>
        <p:cNvPr id="1" name=""/>
        <p:cNvGrpSpPr/>
        <p:nvPr/>
      </p:nvGrpSpPr>
      <p:grpSpPr>
        <a:xfrm>
          <a:off x="0" y="0"/>
          <a:ext cx="0" cy="0"/>
        </a:xfrm>
      </p:grpSpPr>
      <p:sp>
        <p:nvSpPr>
          <p:cNvPr id="22" name="Banner Statement"/>
          <p:cNvSpPr>
            <a:spLocks noGrp="1"/>
          </p:cNvSpPr>
          <p:nvPr>
            <p:ph type="title" hasCustomPrompt="1"/>
          </p:nvPr>
        </p:nvSpPr>
        <p:spPr>
          <a:xfrm>
            <a:off x="530352" y="1069848"/>
            <a:ext cx="8997696" cy="841248"/>
          </a:xfrm>
        </p:spPr>
        <p:txBody>
          <a:bodyPr vert="horz" lIns="0" tIns="0" rIns="0" bIns="0" rtlCol="0" anchor="t" anchorCtr="0">
            <a:noAutofit/>
          </a:bodyPr>
          <a:lstStyle>
            <a:lvl1pPr algn="l" defTabSz="1018824" rtl="0" eaLnBrk="1" latinLnBrk="0" hangingPunct="1">
              <a:spcBef>
                <a:spcPct val="0"/>
              </a:spcBef>
              <a:buNone/>
              <a:defRPr lang="en-GB" sz="1800" b="1" i="1" kern="1200" baseline="0" noProof="0">
                <a:solidFill>
                  <a:schemeClr val="tx2"/>
                </a:solidFill>
                <a:latin typeface="+mj-lt"/>
                <a:ea typeface="+mj-ea"/>
                <a:cs typeface="+mj-cs"/>
              </a:defRPr>
            </a:lvl1pPr>
          </a:lstStyle>
          <a:p>
            <a:pPr lvl="0" algn="l" defTabSz="1018824" rtl="0" eaLnBrk="1" latinLnBrk="0" hangingPunct="1">
              <a:spcBef>
                <a:spcPct val="0"/>
              </a:spcBef>
              <a:buNone/>
            </a:pPr>
            <a:r>
              <a:rPr lang="en-US" altLang="zh-CN" noProof="0" smtClean="0"/>
              <a:t>Insert banner statement here</a:t>
            </a:r>
            <a:endParaRPr lang="zh-CN" altLang="en-US"/>
          </a:p>
        </p:txBody>
      </p:sp>
      <p:sp>
        <p:nvSpPr>
          <p:cNvPr id="12" name="HeaderTOCPlaceholder"/>
          <p:cNvSpPr txBox="1"/>
          <p:nvPr userDrawn="1">
            <p:custDataLst>
              <p:tags r:id="rId1"/>
            </p:custDataLst>
          </p:nvPr>
        </p:nvSpPr>
        <p:spPr>
          <a:xfrm>
            <a:off x="3581399" y="704088"/>
            <a:ext cx="5943600"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cxnSp>
        <p:nvCxnSpPr>
          <p:cNvPr id="21" name="Straight Connector 20"/>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8" name="Slide Tags" hidden="1"/>
          <p:cNvSpPr txBox="1"/>
          <p:nvPr userDrawn="1">
            <p:custDataLst>
              <p:tags r:id="rId2"/>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13"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Header Footer Only">
    <p:spTree>
      <p:nvGrpSpPr>
        <p:cNvPr id="1" name=""/>
        <p:cNvGrpSpPr/>
        <p:nvPr/>
      </p:nvGrpSpPr>
      <p:grpSpPr>
        <a:xfrm>
          <a:off x="0" y="0"/>
          <a:ext cx="0" cy="0"/>
        </a:xfrm>
      </p:grpSpPr>
      <p:sp>
        <p:nvSpPr>
          <p:cNvPr id="7"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8" name="Report Date"/>
          <p:cNvSpPr txBox="1"/>
          <p:nvPr userDrawn="1">
            <p:custDataLst>
              <p:tags r:id="rId1"/>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12" name="Page Number"/>
          <p:cNvSpPr txBox="1"/>
          <p:nvPr userDrawn="1">
            <p:custDataLst>
              <p:tags r:id="rId2"/>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13" name="HeaderTOCPlaceholder"/>
          <p:cNvSpPr txBox="1"/>
          <p:nvPr userDrawn="1">
            <p:custDataLst>
              <p:tags r:id="rId3"/>
            </p:custDataLst>
          </p:nvPr>
        </p:nvSpPr>
        <p:spPr>
          <a:xfrm>
            <a:off x="3581399" y="704088"/>
            <a:ext cx="5943600"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20" name="Presentation Disclaimer"/>
          <p:cNvSpPr txBox="1"/>
          <p:nvPr userDrawn="1">
            <p:custDataLst>
              <p:tags r:id="rId4"/>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22" name="Straight Connector 21"/>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Section Footer"/>
          <p:cNvSpPr txBox="1"/>
          <p:nvPr userDrawn="1">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8" name="Section Header"/>
          <p:cNvSpPr txBox="1"/>
          <p:nvPr userDrawn="1">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0" name="Draft stamp"/>
          <p:cNvSpPr txBox="1"/>
          <p:nvPr userDrawn="1">
            <p:custDataLst>
              <p:tags r:id="rId7"/>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6" name="Date/Filepath" hidden="1"/>
          <p:cNvSpPr txBox="1"/>
          <p:nvPr userDrawn="1">
            <p:custDataLst>
              <p:tags r:id="rId8"/>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7" name="Slide Tags" hidden="1"/>
          <p:cNvSpPr txBox="1"/>
          <p:nvPr userDrawn="1">
            <p:custDataLst>
              <p:tags r:id="rId9"/>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1"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Intro Only">
    <p:spTree>
      <p:nvGrpSpPr>
        <p:cNvPr id="1" name=""/>
        <p:cNvGrpSpPr/>
        <p:nvPr/>
      </p:nvGrpSpPr>
      <p:grpSpPr>
        <a:xfrm>
          <a:off x="0" y="0"/>
          <a:ext cx="0" cy="0"/>
        </a:xfrm>
      </p:grpSpPr>
      <p:sp>
        <p:nvSpPr>
          <p:cNvPr id="7"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8" name="Report Date"/>
          <p:cNvSpPr txBox="1"/>
          <p:nvPr userDrawn="1">
            <p:custDataLst>
              <p:tags r:id="rId1"/>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12" name="Page Number"/>
          <p:cNvSpPr txBox="1"/>
          <p:nvPr userDrawn="1">
            <p:custDataLst>
              <p:tags r:id="rId2"/>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13" name="HeaderTOCPlaceholder"/>
          <p:cNvSpPr txBox="1"/>
          <p:nvPr userDrawn="1">
            <p:custDataLst>
              <p:tags r:id="rId3"/>
            </p:custDataLst>
          </p:nvPr>
        </p:nvSpPr>
        <p:spPr>
          <a:xfrm>
            <a:off x="3581399" y="704088"/>
            <a:ext cx="5943600"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20" name="Presentation Disclaimer"/>
          <p:cNvSpPr txBox="1"/>
          <p:nvPr userDrawn="1">
            <p:custDataLst>
              <p:tags r:id="rId4"/>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22" name="Straight Connector 21"/>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Section Footer"/>
          <p:cNvSpPr txBox="1"/>
          <p:nvPr userDrawn="1">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0" name="Draft stamp"/>
          <p:cNvSpPr txBox="1"/>
          <p:nvPr userDrawn="1">
            <p:custDataLst>
              <p:tags r:id="rId6"/>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6" name="Date/Filepath" hidden="1"/>
          <p:cNvSpPr txBox="1"/>
          <p:nvPr userDrawn="1">
            <p:custDataLst>
              <p:tags r:id="rId7"/>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7" name="Slide Tags" hidden="1"/>
          <p:cNvSpPr txBox="1"/>
          <p:nvPr userDrawn="1">
            <p:custDataLst>
              <p:tags r:id="rId8"/>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15"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Divider">
    <p:spTree>
      <p:nvGrpSpPr>
        <p:cNvPr id="1" name=""/>
        <p:cNvGrpSpPr/>
        <p:nvPr/>
      </p:nvGrpSpPr>
      <p:grpSpPr>
        <a:xfrm>
          <a:off x="0" y="0"/>
          <a:ext cx="0" cy="0"/>
        </a:xfrm>
      </p:grpSpPr>
      <p:sp>
        <p:nvSpPr>
          <p:cNvPr id="13" name="Section Divider Title"/>
          <p:cNvSpPr>
            <a:spLocks noGrp="1"/>
          </p:cNvSpPr>
          <p:nvPr>
            <p:ph type="title" hasCustomPrompt="1"/>
            <p:custDataLst>
              <p:tags r:id="rId1"/>
            </p:custDataLst>
          </p:nvPr>
        </p:nvSpPr>
        <p:spPr>
          <a:xfrm>
            <a:off x="529200" y="1004400"/>
            <a:ext cx="2891125" cy="1477328"/>
          </a:xfrm>
        </p:spPr>
        <p:txBody>
          <a:bodyPr wrap="square" tIns="0" bIns="0" anchor="t">
            <a:spAutoFit/>
          </a:bodyPr>
          <a:lstStyle>
            <a:lvl1pPr algn="l">
              <a:defRPr sz="3200" b="1" i="1" cap="none">
                <a:solidFill>
                  <a:schemeClr val="tx2"/>
                </a:solidFill>
              </a:defRPr>
            </a:lvl1pPr>
          </a:lstStyle>
          <a:p>
            <a:r>
              <a:rPr lang="en-US" altLang="zh-CN" noProof="0" smtClean="0"/>
              <a:t>Click to add Section Divider Title</a:t>
            </a:r>
            <a:endParaRPr lang="zh-CN" altLang="en-US" noProof="0"/>
          </a:p>
        </p:txBody>
      </p:sp>
      <p:sp>
        <p:nvSpPr>
          <p:cNvPr id="25" name="DividerTOCPlaceholder"/>
          <p:cNvSpPr txBox="1"/>
          <p:nvPr userDrawn="1">
            <p:custDataLst>
              <p:tags r:id="rId2"/>
            </p:custDataLst>
          </p:nvPr>
        </p:nvSpPr>
        <p:spPr>
          <a:xfrm>
            <a:off x="3589200" y="1029600"/>
            <a:ext cx="5943600" cy="5904600"/>
          </a:xfrm>
          <a:prstGeom prst="rect">
            <a:avLst/>
          </a:prstGeom>
          <a:noFill/>
          <a:ln>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1" smtClean="0">
              <a:solidFill>
                <a:schemeClr val="tx1"/>
              </a:solidFill>
              <a:latin typeface="Georgia" pitchFamily="18" charset="0"/>
              <a:cs typeface="Arial" pitchFamily="34" charset="0"/>
            </a:endParaRPr>
          </a:p>
        </p:txBody>
      </p:sp>
      <p:sp>
        <p:nvSpPr>
          <p:cNvPr id="18"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19" name="Report Date"/>
          <p:cNvSpPr txBox="1"/>
          <p:nvPr userDrawn="1">
            <p:custDataLst>
              <p:tags r:id="rId3"/>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23" name="Page Number"/>
          <p:cNvSpPr txBox="1"/>
          <p:nvPr userDrawn="1">
            <p:custDataLst>
              <p:tags r:id="rId4"/>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4" name="HeaderTOCPlaceholder"/>
          <p:cNvSpPr txBox="1"/>
          <p:nvPr userDrawn="1">
            <p:custDataLst>
              <p:tags r:id="rId5"/>
            </p:custDataLst>
          </p:nvPr>
        </p:nvSpPr>
        <p:spPr>
          <a:xfrm>
            <a:off x="3581399" y="704088"/>
            <a:ext cx="5943600"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26" name="Presentation Disclaimer"/>
          <p:cNvSpPr txBox="1"/>
          <p:nvPr userDrawn="1">
            <p:custDataLst>
              <p:tags r:id="rId6"/>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28" name="Straight Connector 27"/>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Section Footer"/>
          <p:cNvSpPr txBox="1"/>
          <p:nvPr userDrawn="1">
            <p:custDataLst>
              <p:tags r:id="rId7"/>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9" name="Section Header"/>
          <p:cNvSpPr txBox="1"/>
          <p:nvPr userDrawn="1">
            <p:custDataLst>
              <p:tags r:id="rId8"/>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raft stamp"/>
          <p:cNvSpPr txBox="1"/>
          <p:nvPr userDrawn="1">
            <p:custDataLst>
              <p:tags r:id="rId9"/>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14" name="Date/Filepath" hidden="1"/>
          <p:cNvSpPr txBox="1"/>
          <p:nvPr userDrawn="1">
            <p:custDataLst>
              <p:tags r:id="rId10"/>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1" name="Slide Tags" hidden="1"/>
          <p:cNvSpPr txBox="1"/>
          <p:nvPr userDrawn="1">
            <p:custDataLst>
              <p:tags r:id="rId11"/>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0"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Appendix Divider">
    <p:spTree>
      <p:nvGrpSpPr>
        <p:cNvPr id="1" name=""/>
        <p:cNvGrpSpPr/>
        <p:nvPr/>
      </p:nvGrpSpPr>
      <p:grpSpPr>
        <a:xfrm>
          <a:off x="0" y="0"/>
          <a:ext cx="0" cy="0"/>
        </a:xfrm>
      </p:grpSpPr>
      <p:sp>
        <p:nvSpPr>
          <p:cNvPr id="2" name="Appendix Divider Title"/>
          <p:cNvSpPr>
            <a:spLocks noGrp="1"/>
          </p:cNvSpPr>
          <p:nvPr>
            <p:ph type="title" hasCustomPrompt="1"/>
            <p:custDataLst>
              <p:tags r:id="rId1"/>
            </p:custDataLst>
          </p:nvPr>
        </p:nvSpPr>
        <p:spPr>
          <a:xfrm>
            <a:off x="530351" y="1004400"/>
            <a:ext cx="2898649" cy="1477328"/>
          </a:xfrm>
        </p:spPr>
        <p:txBody>
          <a:bodyPr wrap="square" tIns="0" bIns="0" anchor="t">
            <a:spAutoFit/>
          </a:bodyPr>
          <a:lstStyle>
            <a:lvl1pPr algn="l">
              <a:defRPr sz="3200" b="1" i="1" cap="none" baseline="0">
                <a:latin typeface="+mj-lt"/>
              </a:defRPr>
            </a:lvl1pPr>
          </a:lstStyle>
          <a:p>
            <a:r>
              <a:rPr lang="en-US" altLang="zh-CN" noProof="0" smtClean="0"/>
              <a:t>Click to add Appendix Divider Title</a:t>
            </a:r>
            <a:endParaRPr lang="zh-CN" altLang="en-US" noProof="0"/>
          </a:p>
        </p:txBody>
      </p:sp>
      <p:sp>
        <p:nvSpPr>
          <p:cNvPr id="18" name="DividerTOCPlaceholder"/>
          <p:cNvSpPr txBox="1"/>
          <p:nvPr userDrawn="1">
            <p:custDataLst>
              <p:tags r:id="rId2"/>
            </p:custDataLst>
          </p:nvPr>
        </p:nvSpPr>
        <p:spPr>
          <a:xfrm>
            <a:off x="3589200" y="1029600"/>
            <a:ext cx="5943600" cy="5904000"/>
          </a:xfrm>
          <a:prstGeom prst="rect">
            <a:avLst/>
          </a:prstGeom>
          <a:noFill/>
          <a:ln>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1" smtClean="0">
              <a:solidFill>
                <a:schemeClr val="tx1"/>
              </a:solidFill>
              <a:latin typeface="Georgia" pitchFamily="18" charset="0"/>
              <a:cs typeface="Arial" pitchFamily="34" charset="0"/>
            </a:endParaRPr>
          </a:p>
        </p:txBody>
      </p:sp>
      <p:sp>
        <p:nvSpPr>
          <p:cNvPr id="20"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1" name="Report Date"/>
          <p:cNvSpPr txBox="1"/>
          <p:nvPr userDrawn="1">
            <p:custDataLst>
              <p:tags r:id="rId3"/>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25" name="Page Number"/>
          <p:cNvSpPr txBox="1"/>
          <p:nvPr userDrawn="1">
            <p:custDataLst>
              <p:tags r:id="rId4"/>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6" name="HeaderTOCPlaceholder"/>
          <p:cNvSpPr txBox="1"/>
          <p:nvPr userDrawn="1">
            <p:custDataLst>
              <p:tags r:id="rId5"/>
            </p:custDataLst>
          </p:nvPr>
        </p:nvSpPr>
        <p:spPr>
          <a:xfrm>
            <a:off x="3581399" y="704088"/>
            <a:ext cx="5943600"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27" name="Presentation Disclaimer"/>
          <p:cNvSpPr txBox="1"/>
          <p:nvPr userDrawn="1">
            <p:custDataLst>
              <p:tags r:id="rId6"/>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29" name="Straight Connector 28"/>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
        <p:nvSpPr>
          <p:cNvPr id="30" name="Section Footer"/>
          <p:cNvSpPr txBox="1"/>
          <p:nvPr userDrawn="1">
            <p:custDataLst>
              <p:tags r:id="rId7"/>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9" name="Section Header"/>
          <p:cNvSpPr txBox="1"/>
          <p:nvPr userDrawn="1">
            <p:custDataLst>
              <p:tags r:id="rId8"/>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3" name="Draft stamp"/>
          <p:cNvSpPr txBox="1"/>
          <p:nvPr userDrawn="1">
            <p:custDataLst>
              <p:tags r:id="rId9"/>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17" name="Date/Filepath" hidden="1"/>
          <p:cNvSpPr txBox="1"/>
          <p:nvPr userDrawn="1">
            <p:custDataLst>
              <p:tags r:id="rId10"/>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6" name="Slide Tags" hidden="1"/>
          <p:cNvSpPr txBox="1"/>
          <p:nvPr userDrawn="1">
            <p:custDataLst>
              <p:tags r:id="rId11"/>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8"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At a glance">
    <p:spTree>
      <p:nvGrpSpPr>
        <p:cNvPr id="1" name=""/>
        <p:cNvGrpSpPr/>
        <p:nvPr/>
      </p:nvGrpSpPr>
      <p:grpSpPr>
        <a:xfrm>
          <a:off x="0" y="0"/>
          <a:ext cx="0" cy="0"/>
        </a:xfrm>
      </p:grpSpPr>
      <p:sp>
        <p:nvSpPr>
          <p:cNvPr id="13" name="Banner"/>
          <p:cNvSpPr>
            <a:spLocks noGrp="1"/>
          </p:cNvSpPr>
          <p:nvPr>
            <p:ph type="title" hasCustomPrompt="1"/>
          </p:nvPr>
        </p:nvSpPr>
        <p:spPr>
          <a:xfrm>
            <a:off x="530352" y="1066800"/>
            <a:ext cx="2898648" cy="841248"/>
          </a:xfrm>
        </p:spPr>
        <p:txBody>
          <a:bodyPr wrap="square" tIns="0" bIns="0" anchor="t">
            <a:noAutofit/>
          </a:bodyPr>
          <a:lstStyle>
            <a:lvl1pPr algn="l">
              <a:defRPr sz="1500" b="1" i="0" cap="none">
                <a:solidFill>
                  <a:schemeClr val="tx2"/>
                </a:solidFill>
              </a:defRPr>
            </a:lvl1pPr>
          </a:lstStyle>
          <a:p>
            <a:r>
              <a:rPr lang="en-US" altLang="zh-CN" noProof="0" smtClean="0"/>
              <a:t>At a glance</a:t>
            </a:r>
            <a:endParaRPr lang="zh-CN" altLang="en-US" noProof="0"/>
          </a:p>
        </p:txBody>
      </p:sp>
      <p:sp>
        <p:nvSpPr>
          <p:cNvPr id="17" name="Text Placeholder"/>
          <p:cNvSpPr>
            <a:spLocks noGrp="1"/>
          </p:cNvSpPr>
          <p:nvPr>
            <p:ph type="body" sz="quarter" idx="30" hasCustomPrompt="1"/>
          </p:nvPr>
        </p:nvSpPr>
        <p:spPr>
          <a:xfrm>
            <a:off x="3585600" y="1066799"/>
            <a:ext cx="5942448" cy="841248"/>
          </a:xfrm>
        </p:spPr>
        <p:txBody>
          <a:bodyPr vert="horz" lIns="0" tIns="0" rIns="0" bIns="0" rtlCol="0">
            <a:noAutofit/>
          </a:bodyPr>
          <a:lstStyle>
            <a:lvl1pPr marL="0" marR="0" indent="0" algn="l" defTabSz="1018824" rtl="0" eaLnBrk="1" fontAlgn="base" latinLnBrk="0" hangingPunct="1">
              <a:lnSpc>
                <a:spcPct val="100000"/>
              </a:lnSpc>
              <a:spcBef>
                <a:spcPct val="0"/>
              </a:spcBef>
              <a:spcAft>
                <a:spcPct val="0"/>
              </a:spcAft>
              <a:buClr>
                <a:srgbClr val="000000"/>
              </a:buClr>
              <a:buSzTx/>
              <a:buFont typeface="Wingdings" pitchFamily="2" charset="2"/>
              <a:buNone/>
              <a:defRPr lang="en-GB" sz="1100" b="0" i="1" kern="1200" noProof="0" smtClean="0">
                <a:solidFill>
                  <a:schemeClr val="tx2"/>
                </a:solidFill>
                <a:latin typeface="Georgia" pitchFamily="18" charset="0"/>
                <a:ea typeface="+mn-ea"/>
                <a:cs typeface="+mn-cs"/>
              </a:defRPr>
            </a:lvl1pPr>
          </a:lstStyle>
          <a:p>
            <a:pPr lvl="0" algn="l" defTabSz="1018824" rtl="0" eaLnBrk="1" latinLnBrk="0" hangingPunct="1">
              <a:spcBef>
                <a:spcPct val="0"/>
              </a:spcBef>
              <a:buNone/>
            </a:pPr>
            <a:r>
              <a:rPr lang="en-US" altLang="zh-CN" smtClean="0"/>
              <a:t>PwC view – Insert text here</a:t>
            </a:r>
            <a:endParaRPr lang="zh-CN" altLang="en-US" smtClean="0"/>
          </a:p>
        </p:txBody>
      </p:sp>
      <p:sp>
        <p:nvSpPr>
          <p:cNvPr id="18"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19" name="Report Date"/>
          <p:cNvSpPr txBox="1"/>
          <p:nvPr userDrawn="1">
            <p:custDataLst>
              <p:tags r:id="rId1"/>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23" name="Page Number"/>
          <p:cNvSpPr txBox="1"/>
          <p:nvPr userDrawn="1">
            <p:custDataLst>
              <p:tags r:id="rId2"/>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6" name="Presentation Disclaimer"/>
          <p:cNvSpPr txBox="1"/>
          <p:nvPr userDrawn="1">
            <p:custDataLst>
              <p:tags r:id="rId3"/>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28" name="Straight Connector 27"/>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30" name="HeaderTOCPlaceholder"/>
          <p:cNvSpPr txBox="1"/>
          <p:nvPr userDrawn="1">
            <p:custDataLst>
              <p:tags r:id="rId4"/>
            </p:custDataLst>
          </p:nvPr>
        </p:nvSpPr>
        <p:spPr>
          <a:xfrm>
            <a:off x="3584448" y="704088"/>
            <a:ext cx="5943600"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24" name="Section Footer"/>
          <p:cNvSpPr txBox="1"/>
          <p:nvPr userDrawn="1">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5" name="Section Header"/>
          <p:cNvSpPr txBox="1"/>
          <p:nvPr userDrawn="1">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raft stamp"/>
          <p:cNvSpPr txBox="1"/>
          <p:nvPr userDrawn="1">
            <p:custDataLst>
              <p:tags r:id="rId7"/>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14" name="Date/Filepath" hidden="1"/>
          <p:cNvSpPr txBox="1"/>
          <p:nvPr userDrawn="1">
            <p:custDataLst>
              <p:tags r:id="rId8"/>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1" name="Slide Tags" hidden="1"/>
          <p:cNvSpPr txBox="1"/>
          <p:nvPr userDrawn="1"/>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2"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At a glance Content: Three">
    <p:spTree>
      <p:nvGrpSpPr>
        <p:cNvPr id="1" name=""/>
        <p:cNvGrpSpPr/>
        <p:nvPr/>
      </p:nvGrpSpPr>
      <p:grpSpPr>
        <a:xfrm>
          <a:off x="0" y="0"/>
          <a:ext cx="0" cy="0"/>
        </a:xfrm>
      </p:grpSpPr>
      <p:sp>
        <p:nvSpPr>
          <p:cNvPr id="13" name="Banner"/>
          <p:cNvSpPr>
            <a:spLocks noGrp="1"/>
          </p:cNvSpPr>
          <p:nvPr>
            <p:ph type="title" hasCustomPrompt="1"/>
          </p:nvPr>
        </p:nvSpPr>
        <p:spPr>
          <a:xfrm>
            <a:off x="530352" y="1066800"/>
            <a:ext cx="2898648" cy="841248"/>
          </a:xfrm>
        </p:spPr>
        <p:txBody>
          <a:bodyPr wrap="square" tIns="0" bIns="0" anchor="t">
            <a:noAutofit/>
          </a:bodyPr>
          <a:lstStyle>
            <a:lvl1pPr algn="l">
              <a:defRPr sz="1500" b="1" i="0" cap="none">
                <a:solidFill>
                  <a:schemeClr val="tx2"/>
                </a:solidFill>
                <a:latin typeface="+mj-lt"/>
                <a:cs typeface="Arial"/>
              </a:defRPr>
            </a:lvl1pPr>
          </a:lstStyle>
          <a:p>
            <a:r>
              <a:rPr lang="en-US" altLang="zh-CN" noProof="0" smtClean="0"/>
              <a:t>At a glance – our views</a:t>
            </a:r>
            <a:endParaRPr lang="zh-CN" altLang="en-US" noProof="0"/>
          </a:p>
        </p:txBody>
      </p:sp>
      <p:sp>
        <p:nvSpPr>
          <p:cNvPr id="17" name="Text Placeholder"/>
          <p:cNvSpPr>
            <a:spLocks noGrp="1"/>
          </p:cNvSpPr>
          <p:nvPr>
            <p:ph type="body" sz="quarter" idx="30" hasCustomPrompt="1"/>
          </p:nvPr>
        </p:nvSpPr>
        <p:spPr>
          <a:xfrm>
            <a:off x="3585600" y="1066799"/>
            <a:ext cx="5943600" cy="841248"/>
          </a:xfrm>
        </p:spPr>
        <p:txBody>
          <a:bodyPr vert="horz" lIns="0" tIns="0" rIns="0" bIns="0" rtlCol="0">
            <a:noAutofit/>
          </a:bodyPr>
          <a:lstStyle>
            <a:lvl1pPr marL="0" marR="0" indent="0" algn="l" defTabSz="1018824" rtl="0" eaLnBrk="1" fontAlgn="base" latinLnBrk="0" hangingPunct="1">
              <a:lnSpc>
                <a:spcPct val="100000"/>
              </a:lnSpc>
              <a:spcBef>
                <a:spcPct val="0"/>
              </a:spcBef>
              <a:spcAft>
                <a:spcPct val="0"/>
              </a:spcAft>
              <a:buClr>
                <a:srgbClr val="000000"/>
              </a:buClr>
              <a:buSzTx/>
              <a:buFont typeface="Wingdings" pitchFamily="2" charset="2"/>
              <a:buNone/>
              <a:defRPr lang="en-GB" sz="1100" b="0" i="1" kern="1200" noProof="0" smtClean="0">
                <a:solidFill>
                  <a:schemeClr val="tx2"/>
                </a:solidFill>
                <a:latin typeface="Georgia" pitchFamily="18" charset="0"/>
                <a:ea typeface="+mn-ea"/>
                <a:cs typeface="+mn-cs"/>
              </a:defRPr>
            </a:lvl1pPr>
          </a:lstStyle>
          <a:p>
            <a:pPr lvl="0" algn="l" defTabSz="1018824" rtl="0" eaLnBrk="1" latinLnBrk="0" hangingPunct="1">
              <a:spcBef>
                <a:spcPct val="0"/>
              </a:spcBef>
              <a:buNone/>
            </a:pPr>
            <a:r>
              <a:rPr lang="en-US" altLang="zh-CN" smtClean="0"/>
              <a:t>Insert text here</a:t>
            </a:r>
            <a:endParaRPr lang="zh-CN" altLang="en-US" smtClean="0"/>
          </a:p>
        </p:txBody>
      </p:sp>
      <p:sp>
        <p:nvSpPr>
          <p:cNvPr id="22" name="Content Placeholder 2"/>
          <p:cNvSpPr>
            <a:spLocks noGrp="1"/>
          </p:cNvSpPr>
          <p:nvPr>
            <p:ph sz="quarter" idx="31"/>
          </p:nvPr>
        </p:nvSpPr>
        <p:spPr>
          <a:xfrm>
            <a:off x="530352" y="2057400"/>
            <a:ext cx="2898648" cy="4882896"/>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31" name="Content Placeholder 3"/>
          <p:cNvSpPr>
            <a:spLocks noGrp="1"/>
          </p:cNvSpPr>
          <p:nvPr>
            <p:ph sz="quarter" idx="32"/>
          </p:nvPr>
        </p:nvSpPr>
        <p:spPr>
          <a:xfrm>
            <a:off x="3584448" y="2057400"/>
            <a:ext cx="2898648" cy="4882896"/>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33" name="Content Placeholder 4"/>
          <p:cNvSpPr>
            <a:spLocks noGrp="1"/>
          </p:cNvSpPr>
          <p:nvPr>
            <p:ph sz="quarter" idx="33"/>
          </p:nvPr>
        </p:nvSpPr>
        <p:spPr>
          <a:xfrm>
            <a:off x="6629400" y="2057400"/>
            <a:ext cx="2898648" cy="4882896"/>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19" name="Report Date"/>
          <p:cNvSpPr txBox="1"/>
          <p:nvPr userDrawn="1">
            <p:custDataLst>
              <p:tags r:id="rId1"/>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23" name="Page Number"/>
          <p:cNvSpPr txBox="1"/>
          <p:nvPr userDrawn="1">
            <p:custDataLst>
              <p:tags r:id="rId2"/>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6" name="Presentation Disclaimer"/>
          <p:cNvSpPr txBox="1"/>
          <p:nvPr userDrawn="1">
            <p:custDataLst>
              <p:tags r:id="rId3"/>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28" name="Straight Connector 27"/>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30" name="HeaderTOCPlaceholder"/>
          <p:cNvSpPr txBox="1"/>
          <p:nvPr userDrawn="1">
            <p:custDataLst>
              <p:tags r:id="rId4"/>
            </p:custDataLst>
          </p:nvPr>
        </p:nvSpPr>
        <p:spPr>
          <a:xfrm>
            <a:off x="3584448" y="704088"/>
            <a:ext cx="5943600"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24" name="Section Footer"/>
          <p:cNvSpPr txBox="1"/>
          <p:nvPr userDrawn="1">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5" name="Section Header"/>
          <p:cNvSpPr txBox="1"/>
          <p:nvPr userDrawn="1">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raft stamp"/>
          <p:cNvSpPr txBox="1"/>
          <p:nvPr userDrawn="1">
            <p:custDataLst>
              <p:tags r:id="rId7"/>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14" name="Date/Filepath" hidden="1"/>
          <p:cNvSpPr txBox="1"/>
          <p:nvPr userDrawn="1">
            <p:custDataLst>
              <p:tags r:id="rId8"/>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1" name="Slide Tags" hidden="1"/>
          <p:cNvSpPr txBox="1"/>
          <p:nvPr userDrawn="1"/>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7"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At a glance Content: Six">
    <p:spTree>
      <p:nvGrpSpPr>
        <p:cNvPr id="1" name=""/>
        <p:cNvGrpSpPr/>
        <p:nvPr/>
      </p:nvGrpSpPr>
      <p:grpSpPr>
        <a:xfrm>
          <a:off x="0" y="0"/>
          <a:ext cx="0" cy="0"/>
        </a:xfrm>
      </p:grpSpPr>
      <p:sp>
        <p:nvSpPr>
          <p:cNvPr id="13" name="Banner"/>
          <p:cNvSpPr>
            <a:spLocks noGrp="1"/>
          </p:cNvSpPr>
          <p:nvPr>
            <p:ph type="title" hasCustomPrompt="1"/>
          </p:nvPr>
        </p:nvSpPr>
        <p:spPr>
          <a:xfrm>
            <a:off x="530352" y="1066800"/>
            <a:ext cx="2898648" cy="841248"/>
          </a:xfrm>
        </p:spPr>
        <p:txBody>
          <a:bodyPr wrap="square" tIns="0" bIns="0" anchor="t">
            <a:noAutofit/>
          </a:bodyPr>
          <a:lstStyle>
            <a:lvl1pPr algn="l">
              <a:defRPr sz="1500" b="1" i="0" cap="none">
                <a:solidFill>
                  <a:schemeClr val="tx2"/>
                </a:solidFill>
              </a:defRPr>
            </a:lvl1pPr>
          </a:lstStyle>
          <a:p>
            <a:r>
              <a:rPr lang="en-US" altLang="zh-CN" noProof="0" smtClean="0"/>
              <a:t>At a glance – our views</a:t>
            </a:r>
            <a:endParaRPr lang="zh-CN" altLang="en-US" noProof="0"/>
          </a:p>
        </p:txBody>
      </p:sp>
      <p:sp>
        <p:nvSpPr>
          <p:cNvPr id="17" name="Text Placeholder"/>
          <p:cNvSpPr>
            <a:spLocks noGrp="1"/>
          </p:cNvSpPr>
          <p:nvPr>
            <p:ph type="body" sz="quarter" idx="30" hasCustomPrompt="1"/>
          </p:nvPr>
        </p:nvSpPr>
        <p:spPr>
          <a:xfrm>
            <a:off x="3585600" y="1066799"/>
            <a:ext cx="5943600" cy="841248"/>
          </a:xfrm>
        </p:spPr>
        <p:txBody>
          <a:bodyPr vert="horz" lIns="0" tIns="0" rIns="0" bIns="0" rtlCol="0">
            <a:noAutofit/>
          </a:bodyPr>
          <a:lstStyle>
            <a:lvl1pPr marL="0" marR="0" indent="0" algn="l" defTabSz="1018824" rtl="0" eaLnBrk="1" fontAlgn="base" latinLnBrk="0" hangingPunct="1">
              <a:lnSpc>
                <a:spcPct val="100000"/>
              </a:lnSpc>
              <a:spcBef>
                <a:spcPct val="0"/>
              </a:spcBef>
              <a:spcAft>
                <a:spcPct val="0"/>
              </a:spcAft>
              <a:buClr>
                <a:srgbClr val="000000"/>
              </a:buClr>
              <a:buSzTx/>
              <a:buFont typeface="Wingdings" pitchFamily="2" charset="2"/>
              <a:buNone/>
              <a:defRPr lang="en-GB" sz="1100" b="0" i="1" kern="1200" noProof="0" smtClean="0">
                <a:solidFill>
                  <a:schemeClr val="tx2"/>
                </a:solidFill>
                <a:latin typeface="Georgia" pitchFamily="18" charset="0"/>
                <a:ea typeface="+mn-ea"/>
                <a:cs typeface="+mn-cs"/>
              </a:defRPr>
            </a:lvl1pPr>
          </a:lstStyle>
          <a:p>
            <a:pPr lvl="0" algn="l" defTabSz="1018824" rtl="0" eaLnBrk="1" latinLnBrk="0" hangingPunct="1">
              <a:spcBef>
                <a:spcPct val="0"/>
              </a:spcBef>
              <a:buNone/>
            </a:pPr>
            <a:r>
              <a:rPr lang="en-US" altLang="zh-CN" smtClean="0"/>
              <a:t>Insert text here</a:t>
            </a:r>
            <a:endParaRPr lang="zh-CN" altLang="en-US" smtClean="0"/>
          </a:p>
        </p:txBody>
      </p:sp>
      <p:sp>
        <p:nvSpPr>
          <p:cNvPr id="22" name="Content Placeholder 2"/>
          <p:cNvSpPr>
            <a:spLocks noGrp="1"/>
          </p:cNvSpPr>
          <p:nvPr>
            <p:ph sz="quarter" idx="31"/>
          </p:nvPr>
        </p:nvSpPr>
        <p:spPr>
          <a:xfrm>
            <a:off x="530352" y="2057400"/>
            <a:ext cx="2898648" cy="23591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31" name="Content Placeholder 3"/>
          <p:cNvSpPr>
            <a:spLocks noGrp="1"/>
          </p:cNvSpPr>
          <p:nvPr>
            <p:ph sz="quarter" idx="32"/>
          </p:nvPr>
        </p:nvSpPr>
        <p:spPr>
          <a:xfrm>
            <a:off x="3584447" y="2057400"/>
            <a:ext cx="2898648" cy="23591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33" name="Content Placeholder 4"/>
          <p:cNvSpPr>
            <a:spLocks noGrp="1"/>
          </p:cNvSpPr>
          <p:nvPr>
            <p:ph sz="quarter" idx="33"/>
          </p:nvPr>
        </p:nvSpPr>
        <p:spPr>
          <a:xfrm>
            <a:off x="6629399" y="2057400"/>
            <a:ext cx="2898648" cy="23591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36" name="Content Placeholder 5"/>
          <p:cNvSpPr>
            <a:spLocks noGrp="1"/>
          </p:cNvSpPr>
          <p:nvPr>
            <p:ph sz="quarter" idx="34"/>
          </p:nvPr>
        </p:nvSpPr>
        <p:spPr>
          <a:xfrm>
            <a:off x="530352" y="4572000"/>
            <a:ext cx="2898648" cy="23591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38" name="Content Placeholder 6"/>
          <p:cNvSpPr>
            <a:spLocks noGrp="1"/>
          </p:cNvSpPr>
          <p:nvPr>
            <p:ph sz="quarter" idx="35"/>
          </p:nvPr>
        </p:nvSpPr>
        <p:spPr>
          <a:xfrm>
            <a:off x="3584447" y="4572000"/>
            <a:ext cx="2898648" cy="23591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0" name="Content Placeholder 7"/>
          <p:cNvSpPr>
            <a:spLocks noGrp="1"/>
          </p:cNvSpPr>
          <p:nvPr>
            <p:ph sz="quarter" idx="36"/>
          </p:nvPr>
        </p:nvSpPr>
        <p:spPr>
          <a:xfrm>
            <a:off x="6629399" y="4572000"/>
            <a:ext cx="2898648" cy="23591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PwC Text"/>
          <p:cNvSpPr txBox="1"/>
          <p:nvPr userDrawn="1"/>
        </p:nvSpPr>
        <p:spPr>
          <a:xfrm>
            <a:off x="530352" y="7315200"/>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19" name="Report Date"/>
          <p:cNvSpPr txBox="1"/>
          <p:nvPr userDrawn="1">
            <p:custDataLst>
              <p:tags r:id="rId1"/>
            </p:custDataLst>
          </p:nvPr>
        </p:nvSpPr>
        <p:spPr>
          <a:xfrm>
            <a:off x="8967252" y="7159752"/>
            <a:ext cx="55143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2016</a:t>
            </a:r>
            <a:r>
              <a:rPr lang="zh-CN" altLang="en-US" sz="900" noProof="1" smtClean="0">
                <a:latin typeface="+mn-lt"/>
              </a:rPr>
              <a:t>年</a:t>
            </a:r>
            <a:r>
              <a:rPr lang="en-US" altLang="zh-CN" sz="900" noProof="1" smtClean="0">
                <a:latin typeface="+mn-lt"/>
              </a:rPr>
              <a:t>9</a:t>
            </a:r>
            <a:r>
              <a:rPr lang="zh-CN" altLang="en-US" sz="900" noProof="1" smtClean="0">
                <a:latin typeface="+mn-lt"/>
              </a:rPr>
              <a:t>月</a:t>
            </a:r>
          </a:p>
        </p:txBody>
      </p:sp>
      <p:sp>
        <p:nvSpPr>
          <p:cNvPr id="23" name="Page Number"/>
          <p:cNvSpPr txBox="1"/>
          <p:nvPr userDrawn="1">
            <p:custDataLst>
              <p:tags r:id="rId2"/>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6" name="Presentation Disclaimer"/>
          <p:cNvSpPr txBox="1"/>
          <p:nvPr userDrawn="1">
            <p:custDataLst>
              <p:tags r:id="rId3"/>
            </p:custDataLst>
          </p:nvPr>
        </p:nvSpPr>
        <p:spPr>
          <a:xfrm>
            <a:off x="3584448" y="7159752"/>
            <a:ext cx="461665" cy="138499"/>
          </a:xfrm>
          <a:prstGeom prst="rect">
            <a:avLst/>
          </a:prstGeom>
          <a:noFill/>
        </p:spPr>
        <p:txBody>
          <a:bodyPr wrap="non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严格保密</a:t>
            </a:r>
          </a:p>
        </p:txBody>
      </p:sp>
      <p:cxnSp>
        <p:nvCxnSpPr>
          <p:cNvPr id="28" name="Straight Connector 27"/>
          <p:cNvCxnSpPr/>
          <p:nvPr userDrawn="1"/>
        </p:nvCxnSpPr>
        <p:spPr>
          <a:xfrm>
            <a:off x="530351" y="7086600"/>
            <a:ext cx="8997697"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userDrawn="1"/>
        </p:nvCxnSpPr>
        <p:spPr>
          <a:xfrm>
            <a:off x="529200" y="1981200"/>
            <a:ext cx="8996400" cy="0"/>
          </a:xfrm>
          <a:prstGeom prst="line">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30" name="HeaderTOCPlaceholder"/>
          <p:cNvSpPr txBox="1"/>
          <p:nvPr userDrawn="1">
            <p:custDataLst>
              <p:tags r:id="rId4"/>
            </p:custDataLst>
          </p:nvPr>
        </p:nvSpPr>
        <p:spPr>
          <a:xfrm>
            <a:off x="3584448" y="704088"/>
            <a:ext cx="5943600"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latin typeface="+mn-lt"/>
              <a:cs typeface="Arial" pitchFamily="34" charset="0"/>
            </a:endParaRPr>
          </a:p>
        </p:txBody>
      </p:sp>
      <p:sp>
        <p:nvSpPr>
          <p:cNvPr id="24" name="Section Footer"/>
          <p:cNvSpPr txBox="1"/>
          <p:nvPr userDrawn="1">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5" name="Section Header"/>
          <p:cNvSpPr txBox="1"/>
          <p:nvPr userDrawn="1">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raft stamp"/>
          <p:cNvSpPr txBox="1"/>
          <p:nvPr userDrawn="1">
            <p:custDataLst>
              <p:tags r:id="rId7"/>
            </p:custDataLst>
          </p:nvPr>
        </p:nvSpPr>
        <p:spPr>
          <a:xfrm>
            <a:off x="3584448" y="7298142"/>
            <a:ext cx="2130552" cy="13849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900" noProof="1" smtClean="0"/>
              <a:t>初稿</a:t>
            </a:r>
            <a:endParaRPr lang="zh-CN" altLang="en-US" sz="900" noProof="1"/>
          </a:p>
        </p:txBody>
      </p:sp>
      <p:sp>
        <p:nvSpPr>
          <p:cNvPr id="14" name="Date/Filepath" hidden="1"/>
          <p:cNvSpPr txBox="1"/>
          <p:nvPr userDrawn="1">
            <p:custDataLst>
              <p:tags r:id="rId8"/>
            </p:custDataLst>
          </p:nvPr>
        </p:nvSpPr>
        <p:spPr>
          <a:xfrm>
            <a:off x="3299464" y="303092"/>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23/09/2016 C:\Users\Samuel Gu\Desktop\</a:t>
            </a:r>
            <a:r>
              <a:rPr lang="zh-CN" altLang="en-US" sz="900" noProof="1" smtClean="0"/>
              <a:t>模块二</a:t>
            </a:r>
            <a:r>
              <a:rPr lang="en-US" altLang="zh-CN" sz="900" noProof="1" smtClean="0"/>
              <a:t>-</a:t>
            </a:r>
            <a:r>
              <a:rPr lang="zh-CN" altLang="en-US" sz="900" noProof="1" smtClean="0"/>
              <a:t>房地产信托（初稿）</a:t>
            </a:r>
            <a:r>
              <a:rPr lang="en-US" altLang="zh-CN" sz="900" noProof="1" smtClean="0"/>
              <a:t>.pptx</a:t>
            </a:r>
            <a:endParaRPr lang="zh-CN" altLang="en-US" sz="900" noProof="1"/>
          </a:p>
        </p:txBody>
      </p:sp>
      <p:sp>
        <p:nvSpPr>
          <p:cNvPr id="11" name="Slide Tags" hidden="1"/>
          <p:cNvSpPr txBox="1"/>
          <p:nvPr userDrawn="1"/>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27" name="Frame Line"/>
          <p:cNvCxnSpPr/>
          <p:nvPr userDrawn="1"/>
        </p:nvCxnSpPr>
        <p:spPr>
          <a:xfrm flipV="1">
            <a:off x="381000" y="933196"/>
            <a:ext cx="9144002" cy="144000"/>
          </a:xfrm>
          <a:prstGeom prst="bentConnector3">
            <a:avLst>
              <a:gd name="adj1" fmla="val 0"/>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with Content">
    <p:spTree>
      <p:nvGrpSpPr>
        <p:cNvPr id="1" name=""/>
        <p:cNvGrpSpPr/>
        <p:nvPr/>
      </p:nvGrpSpPr>
      <p:grpSpPr>
        <a:xfrm>
          <a:off x="0" y="0"/>
          <a:ext cx="0" cy="0"/>
        </a:xfrm>
      </p:grpSpPr>
      <p:grpSp>
        <p:nvGrpSpPr>
          <p:cNvPr id="4" name="Logo with Panels"/>
          <p:cNvGrpSpPr/>
          <p:nvPr userDrawn="1"/>
        </p:nvGrpSpPr>
        <p:grpSpPr>
          <a:xfrm>
            <a:off x="1130368" y="0"/>
            <a:ext cx="8928031" cy="7318210"/>
            <a:chOff x="1130368" y="0"/>
            <a:chExt cx="8928031" cy="7318210"/>
          </a:xfrm>
        </p:grpSpPr>
        <p:grpSp>
          <p:nvGrpSpPr>
            <p:cNvPr id="5" name="Logo Shapes"/>
            <p:cNvGrpSpPr/>
            <p:nvPr userDrawn="1"/>
          </p:nvGrpSpPr>
          <p:grpSpPr>
            <a:xfrm>
              <a:off x="1904992" y="0"/>
              <a:ext cx="8153407" cy="6792223"/>
              <a:chOff x="1828800" y="-7143"/>
              <a:chExt cx="8153407" cy="6792223"/>
            </a:xfrm>
          </p:grpSpPr>
          <p:sp>
            <p:nvSpPr>
              <p:cNvPr id="23" name="Rectangle 1"/>
              <p:cNvSpPr>
                <a:spLocks noChangeArrowheads="1"/>
              </p:cNvSpPr>
              <p:nvPr/>
            </p:nvSpPr>
            <p:spPr bwMode="gray">
              <a:xfrm>
                <a:off x="1832930" y="4496096"/>
                <a:ext cx="8149277" cy="2288752"/>
              </a:xfrm>
              <a:prstGeom prst="rect">
                <a:avLst/>
              </a:prstGeom>
              <a:solidFill>
                <a:srgbClr val="F3BE2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8" name="Rectangle 2"/>
              <p:cNvSpPr>
                <a:spLocks noChangeArrowheads="1"/>
              </p:cNvSpPr>
              <p:nvPr userDrawn="1"/>
            </p:nvSpPr>
            <p:spPr bwMode="gray">
              <a:xfrm>
                <a:off x="1828800" y="3583782"/>
                <a:ext cx="7132320" cy="3201066"/>
              </a:xfrm>
              <a:prstGeom prst="rect">
                <a:avLst/>
              </a:prstGeom>
              <a:solidFill>
                <a:srgbClr val="F3BC8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0" name="Rectangle 3"/>
              <p:cNvSpPr>
                <a:spLocks noChangeArrowheads="1"/>
              </p:cNvSpPr>
              <p:nvPr userDrawn="1"/>
            </p:nvSpPr>
            <p:spPr bwMode="gray">
              <a:xfrm>
                <a:off x="1828800" y="4496096"/>
                <a:ext cx="7132320" cy="2288752"/>
              </a:xfrm>
              <a:prstGeom prst="rect">
                <a:avLst/>
              </a:prstGeom>
              <a:solidFill>
                <a:srgbClr val="E88C1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4" name="Rectangle 4"/>
              <p:cNvSpPr>
                <a:spLocks noChangeArrowheads="1"/>
              </p:cNvSpPr>
              <p:nvPr/>
            </p:nvSpPr>
            <p:spPr bwMode="gray">
              <a:xfrm>
                <a:off x="1828800" y="-7143"/>
                <a:ext cx="6248400" cy="6772722"/>
              </a:xfrm>
              <a:prstGeom prst="rect">
                <a:avLst/>
              </a:prstGeom>
              <a:solidFill>
                <a:srgbClr val="EE9C3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8" name="Rectangle 5"/>
              <p:cNvSpPr>
                <a:spLocks noChangeArrowheads="1"/>
              </p:cNvSpPr>
              <p:nvPr userDrawn="1"/>
            </p:nvSpPr>
            <p:spPr bwMode="gray">
              <a:xfrm>
                <a:off x="1828800" y="1057382"/>
                <a:ext cx="6492240" cy="5708197"/>
              </a:xfrm>
              <a:prstGeom prst="rect">
                <a:avLst/>
              </a:prstGeom>
              <a:solidFill>
                <a:srgbClr val="E669A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9" name="Rectangle 6"/>
              <p:cNvSpPr>
                <a:spLocks noChangeArrowheads="1"/>
              </p:cNvSpPr>
              <p:nvPr userDrawn="1"/>
            </p:nvSpPr>
            <p:spPr bwMode="gray">
              <a:xfrm>
                <a:off x="1828800" y="3583782"/>
                <a:ext cx="6492240" cy="3201066"/>
              </a:xfrm>
              <a:prstGeom prst="rect">
                <a:avLst/>
              </a:prstGeom>
              <a:solidFill>
                <a:srgbClr val="DB4D5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9" name="Rectangle 7"/>
              <p:cNvSpPr>
                <a:spLocks noChangeArrowheads="1"/>
              </p:cNvSpPr>
              <p:nvPr userDrawn="1"/>
            </p:nvSpPr>
            <p:spPr bwMode="gray">
              <a:xfrm>
                <a:off x="1828800" y="1057382"/>
                <a:ext cx="6248400" cy="5708197"/>
              </a:xfrm>
              <a:prstGeom prst="rect">
                <a:avLst/>
              </a:prstGeom>
              <a:solidFill>
                <a:srgbClr val="D74021"/>
              </a:solidFill>
              <a:ln w="0">
                <a:noFill/>
                <a:prstDash val="solid"/>
                <a:miter lim="800000"/>
              </a:ln>
            </p:spPr>
            <p:txBody>
              <a:bodyPr vert="horz" wrap="square" lIns="0" tIns="0" rIns="0" bIns="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6" name="Rectangle 8"/>
              <p:cNvSpPr>
                <a:spLocks noChangeArrowheads="1"/>
              </p:cNvSpPr>
              <p:nvPr userDrawn="1"/>
            </p:nvSpPr>
            <p:spPr bwMode="gray">
              <a:xfrm>
                <a:off x="1828800" y="4496096"/>
                <a:ext cx="6492240" cy="2288752"/>
              </a:xfrm>
              <a:prstGeom prst="rect">
                <a:avLst/>
              </a:prstGeom>
              <a:solidFill>
                <a:srgbClr val="D1390D"/>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7" name="Rectangle 9"/>
              <p:cNvSpPr/>
              <p:nvPr userDrawn="1"/>
            </p:nvSpPr>
            <p:spPr bwMode="gray">
              <a:xfrm>
                <a:off x="1828800" y="3583782"/>
                <a:ext cx="6246019" cy="3201066"/>
              </a:xfrm>
              <a:prstGeom prst="rect">
                <a:avLst/>
              </a:prstGeom>
              <a:solidFill>
                <a:srgbClr val="CD2F0E"/>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algn="l" defTabSz="1018824" rtl="0" eaLnBrk="1" latinLnBrk="0" hangingPunct="1"/>
                <a:endParaRPr lang="zh-CN" altLang="en-US" sz="2000" kern="1200" noProof="0">
                  <a:solidFill>
                    <a:schemeClr val="tx1"/>
                  </a:solidFill>
                  <a:latin typeface="+mn-lt"/>
                  <a:ea typeface="+mn-ea"/>
                  <a:cs typeface="+mn-cs"/>
                </a:endParaRPr>
              </a:p>
            </p:txBody>
          </p:sp>
          <p:sp>
            <p:nvSpPr>
              <p:cNvPr id="30" name="Rectangle 10"/>
              <p:cNvSpPr>
                <a:spLocks noChangeArrowheads="1"/>
              </p:cNvSpPr>
              <p:nvPr userDrawn="1"/>
            </p:nvSpPr>
            <p:spPr bwMode="gray">
              <a:xfrm>
                <a:off x="1828800" y="4495801"/>
                <a:ext cx="6245352" cy="2288752"/>
              </a:xfrm>
              <a:prstGeom prst="rect">
                <a:avLst/>
              </a:prstGeom>
              <a:solidFill>
                <a:srgbClr val="C42303"/>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71" name="Rectangle 11"/>
              <p:cNvSpPr>
                <a:spLocks noChangeArrowheads="1"/>
              </p:cNvSpPr>
              <p:nvPr userDrawn="1"/>
            </p:nvSpPr>
            <p:spPr bwMode="gray">
              <a:xfrm>
                <a:off x="1828800" y="4800832"/>
                <a:ext cx="2286000" cy="1984248"/>
              </a:xfrm>
              <a:prstGeom prst="rect">
                <a:avLst/>
              </a:prstGeom>
              <a:solidFill>
                <a:srgbClr val="9A170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grpSp>
        <p:grpSp>
          <p:nvGrpSpPr>
            <p:cNvPr id="6" name="Logo"/>
            <p:cNvGrpSpPr/>
            <p:nvPr userDrawn="1"/>
          </p:nvGrpSpPr>
          <p:grpSpPr>
            <a:xfrm>
              <a:off x="1130368" y="6790556"/>
              <a:ext cx="905256" cy="527654"/>
              <a:chOff x="1130368" y="6790556"/>
              <a:chExt cx="905256" cy="527654"/>
            </a:xfrm>
          </p:grpSpPr>
          <p:sp>
            <p:nvSpPr>
              <p:cNvPr id="38" name="Rectangle 0"/>
              <p:cNvSpPr>
                <a:spLocks noChangeArrowheads="1"/>
              </p:cNvSpPr>
              <p:nvPr userDrawn="1"/>
            </p:nvSpPr>
            <p:spPr bwMode="black">
              <a:xfrm>
                <a:off x="1676368" y="6790556"/>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9" name="Freeform 38"/>
              <p:cNvSpPr>
                <a:spLocks noEditPoints="1"/>
              </p:cNvSpPr>
              <p:nvPr userDrawn="1"/>
            </p:nvSpPr>
            <p:spPr bwMode="black">
              <a:xfrm>
                <a:off x="1130368" y="6976999"/>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41" name="Descriptor"/>
          <p:cNvSpPr txBox="1"/>
          <p:nvPr userDrawn="1">
            <p:custDataLst>
              <p:tags r:id="rId1"/>
            </p:custDataLst>
          </p:nvPr>
        </p:nvSpPr>
        <p:spPr bwMode="white">
          <a:xfrm>
            <a:off x="2057400" y="673200"/>
            <a:ext cx="35266" cy="153888"/>
          </a:xfrm>
          <a:prstGeom prst="rect">
            <a:avLst/>
          </a:prstGeom>
          <a:noFill/>
          <a:ln>
            <a:noFill/>
          </a:ln>
        </p:spPr>
        <p:txBody>
          <a:bodyPr wrap="non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bg2"/>
                </a:solidFill>
                <a:latin typeface="Arial" pitchFamily="34" charset="0"/>
                <a:cs typeface="Arial" pitchFamily="34" charset="0"/>
              </a:rPr>
              <a:t> </a:t>
            </a:r>
          </a:p>
        </p:txBody>
      </p:sp>
      <p:sp>
        <p:nvSpPr>
          <p:cNvPr id="32" name="Report Title"/>
          <p:cNvSpPr>
            <a:spLocks noGrp="1"/>
          </p:cNvSpPr>
          <p:nvPr>
            <p:ph type="ctrTitle" hasCustomPrompt="1"/>
            <p:custDataLst>
              <p:tags r:id="rId2"/>
            </p:custDataLst>
          </p:nvPr>
        </p:nvSpPr>
        <p:spPr bwMode="white">
          <a:xfrm>
            <a:off x="2056818" y="1261037"/>
            <a:ext cx="5943600" cy="534077"/>
          </a:xfrm>
        </p:spPr>
        <p:txBody>
          <a:bodyPr vert="horz" lIns="0" tIns="0" rIns="0" bIns="90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bg1"/>
                </a:solidFill>
                <a:latin typeface="+mj-lt"/>
                <a:ea typeface="+mj-ea"/>
                <a:cs typeface="+mj-cs"/>
              </a:defRPr>
            </a:lvl1pPr>
          </a:lstStyle>
          <a:p>
            <a:r>
              <a:rPr lang="en-US" altLang="zh-CN" noProof="0" smtClean="0"/>
              <a:t>Report Title</a:t>
            </a:r>
            <a:endParaRPr lang="zh-CN" altLang="en-US" noProof="0"/>
          </a:p>
        </p:txBody>
      </p:sp>
      <p:sp>
        <p:nvSpPr>
          <p:cNvPr id="31" name="Report Subtitle"/>
          <p:cNvSpPr>
            <a:spLocks noGrp="1"/>
          </p:cNvSpPr>
          <p:nvPr>
            <p:ph type="subTitle" idx="1" hasCustomPrompt="1"/>
            <p:custDataLst>
              <p:tags r:id="rId3"/>
            </p:custDataLst>
          </p:nvPr>
        </p:nvSpPr>
        <p:spPr bwMode="white">
          <a:xfrm>
            <a:off x="2056818" y="1825290"/>
            <a:ext cx="5943600" cy="443198"/>
          </a:xfrm>
        </p:spPr>
        <p:txBody>
          <a:bodyPr tIns="0" bIns="0">
            <a:spAutoFit/>
          </a:bodyPr>
          <a:lstStyle>
            <a:lvl1pPr marL="0" indent="0" algn="l">
              <a:lnSpc>
                <a:spcPct val="90000"/>
              </a:lnSpc>
              <a:spcAft>
                <a:spcPct val="0"/>
              </a:spcAft>
              <a:buNone/>
              <a:defRPr sz="3200" baseline="0">
                <a:solidFill>
                  <a:schemeClr val="bg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smtClean="0"/>
          </a:p>
        </p:txBody>
      </p:sp>
      <p:sp>
        <p:nvSpPr>
          <p:cNvPr id="42" name="Confidentiality Stamp"/>
          <p:cNvSpPr txBox="1"/>
          <p:nvPr userDrawn="1">
            <p:custDataLst>
              <p:tags r:id="rId4"/>
            </p:custDataLst>
          </p:nvPr>
        </p:nvSpPr>
        <p:spPr>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i="1" noProof="0" smtClean="0">
                <a:solidFill>
                  <a:schemeClr val="tx1"/>
                </a:solidFill>
                <a:latin typeface="Georgia" pitchFamily="18" charset="0"/>
                <a:cs typeface="Arial" pitchFamily="34" charset="0"/>
              </a:rPr>
              <a:t> </a:t>
            </a:r>
          </a:p>
        </p:txBody>
      </p:sp>
      <p:sp>
        <p:nvSpPr>
          <p:cNvPr id="34"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endParaRPr lang="zh-CN" altLang="en-US" sz="1000" b="1" i="1">
              <a:solidFill>
                <a:schemeClr val="tx1"/>
              </a:solidFill>
              <a:latin typeface="Georgia" pitchFamily="18" charset="0"/>
            </a:endParaRPr>
          </a:p>
        </p:txBody>
      </p:sp>
      <p:sp>
        <p:nvSpPr>
          <p:cNvPr id="40" name="Report Date"/>
          <p:cNvSpPr txBox="1"/>
          <p:nvPr userDrawn="1">
            <p:custDataLst>
              <p:tags r:id="rId6"/>
            </p:custDataLst>
          </p:nvPr>
        </p:nvSpPr>
        <p:spPr bwMode="black">
          <a:xfrm>
            <a:off x="530352" y="434340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1000" i="1">
              <a:latin typeface="Georgia" pitchFamily="18" charset="0"/>
            </a:endParaRPr>
          </a:p>
        </p:txBody>
      </p:sp>
      <p:cxnSp>
        <p:nvCxnSpPr>
          <p:cNvPr id="25" name="Frame Line"/>
          <p:cNvCxnSpPr/>
          <p:nvPr userDrawn="1"/>
        </p:nvCxnSpPr>
        <p:spPr>
          <a:xfrm flipV="1">
            <a:off x="381000" y="3593592"/>
            <a:ext cx="1371600" cy="144000"/>
          </a:xfrm>
          <a:prstGeom prst="bentConnector3">
            <a:avLst>
              <a:gd name="adj1" fmla="val -174"/>
            </a:avLst>
          </a:prstGeom>
          <a:ln w="12700" cap="rnd">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35" name="Content Placeholder 34"/>
          <p:cNvSpPr>
            <a:spLocks noGrp="1"/>
          </p:cNvSpPr>
          <p:nvPr>
            <p:ph sz="quarter" idx="10" hasCustomPrompt="1"/>
            <p:custDataLst>
              <p:tags r:id="rId7"/>
            </p:custDataLst>
          </p:nvPr>
        </p:nvSpPr>
        <p:spPr>
          <a:xfrm>
            <a:off x="530352" y="4645152"/>
            <a:ext cx="1225296" cy="1298448"/>
          </a:xfrm>
        </p:spPr>
        <p:txBody>
          <a:bodyPr/>
          <a:lstStyle>
            <a:lvl1pPr>
              <a:defRPr sz="1000" i="1"/>
            </a:lvl1pPr>
          </a:lstStyle>
          <a:p>
            <a:pPr lvl="0"/>
            <a:r>
              <a:rPr lang="en-US" altLang="zh-CN" smtClean="0"/>
              <a:t>Click to enter text</a:t>
            </a:r>
            <a:endParaRPr lang="zh-CN" altLang="en-US"/>
          </a:p>
        </p:txBody>
      </p:sp>
      <p:sp>
        <p:nvSpPr>
          <p:cNvPr id="36" name="Cover image"/>
          <p:cNvSpPr txBox="1">
            <a:spLocks noChangeAspect="1"/>
          </p:cNvSpPr>
          <p:nvPr userDrawn="1">
            <p:custDataLst>
              <p:tags r:id="rId8"/>
            </p:custDataLst>
          </p:nvPr>
        </p:nvSpPr>
        <p:spPr>
          <a:xfrm>
            <a:off x="1904334" y="3589973"/>
            <a:ext cx="6719929" cy="3200400"/>
          </a:xfrm>
          <a:prstGeom prst="rect">
            <a:avLst/>
          </a:prstGeom>
          <a:noFill/>
          <a:ln w="3175">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endParaRPr lang="zh-CN" altLang="en-US" sz="2200" smtClean="0">
              <a:latin typeface="Georgia" pitchFamily="18"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ags" Target="../tags/tag175.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0" name="Grid" hidden="1"/>
          <p:cNvGrpSpPr/>
          <p:nvPr>
            <p:custDataLst>
              <p:tags r:id="rId21"/>
            </p:custDataLst>
          </p:nvPr>
        </p:nvGrpSpPr>
        <p:grpSpPr>
          <a:xfrm>
            <a:off x="530352" y="612648"/>
            <a:ext cx="8997696" cy="6848856"/>
            <a:chOff x="530352" y="612648"/>
            <a:chExt cx="8997696" cy="6848856"/>
          </a:xfrm>
        </p:grpSpPr>
        <p:grpSp>
          <p:nvGrpSpPr>
            <p:cNvPr id="108" name="Group 107" hidden="1"/>
            <p:cNvGrpSpPr/>
            <p:nvPr userDrawn="1"/>
          </p:nvGrpSpPr>
          <p:grpSpPr>
            <a:xfrm>
              <a:off x="530352" y="7159752"/>
              <a:ext cx="8997696" cy="301752"/>
              <a:chOff x="530352" y="7159752"/>
              <a:chExt cx="8997696" cy="301752"/>
            </a:xfrm>
          </p:grpSpPr>
          <p:sp>
            <p:nvSpPr>
              <p:cNvPr id="43"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7" name="Group 106" hidden="1"/>
            <p:cNvGrpSpPr/>
            <p:nvPr userDrawn="1"/>
          </p:nvGrpSpPr>
          <p:grpSpPr>
            <a:xfrm>
              <a:off x="530352" y="1066800"/>
              <a:ext cx="8997696" cy="835152"/>
              <a:chOff x="530352" y="1066800"/>
              <a:chExt cx="8997696" cy="835152"/>
            </a:xfrm>
          </p:grpSpPr>
          <p:sp>
            <p:nvSpPr>
              <p:cNvPr id="45"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5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06" name="Group 600" hidden="1"/>
            <p:cNvGrpSpPr/>
            <p:nvPr userDrawn="1"/>
          </p:nvGrpSpPr>
          <p:grpSpPr>
            <a:xfrm>
              <a:off x="533400" y="6245352"/>
              <a:ext cx="8994648" cy="688848"/>
              <a:chOff x="533400" y="6013704"/>
              <a:chExt cx="8994648" cy="688848"/>
            </a:xfrm>
          </p:grpSpPr>
          <p:sp>
            <p:nvSpPr>
              <p:cNvPr id="50"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5" name="Group 500" hidden="1"/>
            <p:cNvGrpSpPr/>
            <p:nvPr userDrawn="1"/>
          </p:nvGrpSpPr>
          <p:grpSpPr>
            <a:xfrm>
              <a:off x="533400" y="5407152"/>
              <a:ext cx="8994648" cy="688848"/>
              <a:chOff x="533400" y="5026152"/>
              <a:chExt cx="8994648" cy="688848"/>
            </a:xfrm>
          </p:grpSpPr>
          <p:sp>
            <p:nvSpPr>
              <p:cNvPr id="52"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4" name="Group 400" hidden="1"/>
            <p:cNvGrpSpPr/>
            <p:nvPr userDrawn="1"/>
          </p:nvGrpSpPr>
          <p:grpSpPr>
            <a:xfrm>
              <a:off x="533400" y="4568952"/>
              <a:ext cx="8994648" cy="688848"/>
              <a:chOff x="533400" y="4038600"/>
              <a:chExt cx="8994648" cy="688848"/>
            </a:xfrm>
          </p:grpSpPr>
          <p:sp>
            <p:nvSpPr>
              <p:cNvPr id="54"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3" name="Group 300" hidden="1"/>
            <p:cNvGrpSpPr/>
            <p:nvPr userDrawn="1"/>
          </p:nvGrpSpPr>
          <p:grpSpPr>
            <a:xfrm>
              <a:off x="533400" y="3730752"/>
              <a:ext cx="8994648" cy="688848"/>
              <a:chOff x="533400" y="3041904"/>
              <a:chExt cx="8994648" cy="688848"/>
            </a:xfrm>
          </p:grpSpPr>
          <p:sp>
            <p:nvSpPr>
              <p:cNvPr id="65"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1" name="Group 200" hidden="1"/>
            <p:cNvGrpSpPr/>
            <p:nvPr userDrawn="1"/>
          </p:nvGrpSpPr>
          <p:grpSpPr>
            <a:xfrm>
              <a:off x="533400" y="2892552"/>
              <a:ext cx="8994648" cy="688848"/>
              <a:chOff x="533400" y="1066800"/>
              <a:chExt cx="8994648" cy="688848"/>
            </a:xfrm>
          </p:grpSpPr>
          <p:sp>
            <p:nvSpPr>
              <p:cNvPr id="77"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2" name="Group 100" hidden="1"/>
            <p:cNvGrpSpPr/>
            <p:nvPr userDrawn="1"/>
          </p:nvGrpSpPr>
          <p:grpSpPr>
            <a:xfrm>
              <a:off x="533400" y="2054352"/>
              <a:ext cx="8994648" cy="688848"/>
              <a:chOff x="533400" y="2054352"/>
              <a:chExt cx="8994648" cy="688848"/>
            </a:xfrm>
          </p:grpSpPr>
          <p:sp>
            <p:nvSpPr>
              <p:cNvPr id="71"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Placeholder 1"/>
          <p:cNvSpPr>
            <a:spLocks noGrp="1"/>
          </p:cNvSpPr>
          <p:nvPr>
            <p:ph type="title"/>
          </p:nvPr>
        </p:nvSpPr>
        <p:spPr>
          <a:xfrm>
            <a:off x="530352" y="1069848"/>
            <a:ext cx="8997696" cy="841248"/>
          </a:xfrm>
          <a:prstGeom prst="rect">
            <a:avLst/>
          </a:prstGeom>
        </p:spPr>
        <p:txBody>
          <a:bodyPr vert="horz" lIns="0" tIns="0" rIns="0" bIns="0" rtlCol="0" anchor="t" anchorCtr="0">
            <a:noAutofit/>
          </a:bodyPr>
          <a:lstStyle/>
          <a:p>
            <a:r>
              <a:rPr lang="en-US" altLang="zh-CN" noProof="0" smtClean="0"/>
              <a:t>Click to edit Master title style</a:t>
            </a:r>
            <a:endParaRPr lang="zh-CN" altLang="en-US" noProof="0"/>
          </a:p>
        </p:txBody>
      </p:sp>
      <p:sp>
        <p:nvSpPr>
          <p:cNvPr id="3" name="Text Placeholder 2"/>
          <p:cNvSpPr>
            <a:spLocks noGrp="1"/>
          </p:cNvSpPr>
          <p:nvPr>
            <p:ph type="body" idx="1"/>
          </p:nvPr>
        </p:nvSpPr>
        <p:spPr>
          <a:xfrm>
            <a:off x="530352" y="2057400"/>
            <a:ext cx="8997696" cy="4881600"/>
          </a:xfrm>
          <a:prstGeom prst="rect">
            <a:avLst/>
          </a:prstGeom>
        </p:spPr>
        <p:txBody>
          <a:bodyPr vert="horz" lIns="0" tIns="0" rIns="0" bIns="0" rtlCol="0">
            <a:noAutofit/>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smtClean="0"/>
          </a:p>
        </p:txBody>
      </p:sp>
      <p:sp>
        <p:nvSpPr>
          <p:cNvPr id="4" name="Date Placeholder 3"/>
          <p:cNvSpPr>
            <a:spLocks noGrp="1"/>
          </p:cNvSpPr>
          <p:nvPr>
            <p:ph type="dt" sz="half" idx="2"/>
          </p:nvPr>
        </p:nvSpPr>
        <p:spPr>
          <a:xfrm>
            <a:off x="7845552" y="7086600"/>
            <a:ext cx="1673352" cy="155448"/>
          </a:xfrm>
          <a:prstGeom prst="rect">
            <a:avLst/>
          </a:prstGeom>
        </p:spPr>
        <p:txBody>
          <a:bodyPr vert="horz" lIns="101882" tIns="50941" rIns="101882" bIns="50941" rtlCol="0" anchor="ctr"/>
          <a:lstStyle>
            <a:defPPr>
              <a:defRPr lang="en-US"/>
            </a:defPPr>
            <a:lvl1pPr marL="0" algn="r"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fld id="{19421298-5ECC-4ECF-8253-524571409FFE}" type="datetimeFigureOut">
              <a:rPr lang="en-US" altLang="zh-CN" smtClean="0"/>
              <a:t>12/14/2016</a:t>
            </a:fld>
            <a:endParaRPr lang="zh-CN" altLang="en-US"/>
          </a:p>
        </p:txBody>
      </p:sp>
      <p:sp>
        <p:nvSpPr>
          <p:cNvPr id="5" name="Footer Placeholder 4"/>
          <p:cNvSpPr>
            <a:spLocks noGrp="1"/>
          </p:cNvSpPr>
          <p:nvPr>
            <p:ph type="ftr" sz="quarter" idx="3"/>
          </p:nvPr>
        </p:nvSpPr>
        <p:spPr>
          <a:xfrm>
            <a:off x="530352" y="7086600"/>
            <a:ext cx="5779008" cy="155448"/>
          </a:xfrm>
          <a:prstGeom prst="rect">
            <a:avLst/>
          </a:prstGeom>
        </p:spPr>
        <p:txBody>
          <a:bodyPr vert="horz" lIns="101882" tIns="50941" rIns="101882" bIns="50941" rtlCol="0" anchor="ctr"/>
          <a:lstStyle>
            <a:defPPr>
              <a:defRPr lang="en-US"/>
            </a:defPPr>
            <a:lvl1pPr marL="0" algn="l"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7845552" y="7242048"/>
            <a:ext cx="1673352" cy="155448"/>
          </a:xfrm>
          <a:prstGeom prst="rect">
            <a:avLst/>
          </a:prstGeom>
        </p:spPr>
        <p:txBody>
          <a:bodyPr vert="horz" lIns="101882" tIns="50941" rIns="101882" bIns="50941" rtlCol="0" anchor="ctr"/>
          <a:lstStyle>
            <a:defPPr>
              <a:defRPr lang="en-US"/>
            </a:defPPr>
            <a:lvl1pPr marL="0" algn="r"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fld id="{4D5A39AF-FEF5-47AB-AA80-4C0BD4A8B092}" type="slidenum">
              <a:rPr lang="en-US" altLang="zh-CN"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1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 id="2147483743" r:id="rId18"/>
    <p:sldLayoutId id="2147483744" r:id="rId19"/>
    <p:sldLayoutId id="2147483745" r:id="rId20"/>
  </p:sldLayoutIdLst>
  <p:transition/>
  <p:timing/>
  <p:txStyles>
    <p:titleStyle>
      <a:lvl1pPr algn="l" defTabSz="1018824" rtl="0" eaLnBrk="1" latinLnBrk="0" hangingPunct="1">
        <a:spcBef>
          <a:spcPct val="0"/>
        </a:spcBef>
        <a:buNone/>
        <a:defRPr sz="1400" b="1" i="1" kern="1200">
          <a:solidFill>
            <a:schemeClr val="tx2"/>
          </a:solidFill>
          <a:latin typeface="+mj-lt"/>
          <a:ea typeface="+mj-ea"/>
          <a:cs typeface="+mj-cs"/>
        </a:defRPr>
      </a:lvl1pPr>
    </p:titleStyle>
    <p:bodyStyle>
      <a:lvl1pPr marL="0" marR="0" indent="0" algn="l" defTabSz="1019175" rtl="0" eaLnBrk="1" fontAlgn="base" latinLnBrk="0" hangingPunct="1">
        <a:lnSpc>
          <a:spcPct val="100000"/>
        </a:lnSpc>
        <a:spcBef>
          <a:spcPct val="0"/>
        </a:spcBef>
        <a:spcAft>
          <a:spcPts val="600"/>
        </a:spcAft>
        <a:buClr>
          <a:srgbClr val="000000"/>
        </a:buClr>
        <a:buSzTx/>
        <a:buFont typeface="Wingdings" pitchFamily="2" charset="2"/>
        <a:buNone/>
        <a:defRPr sz="1100" kern="1200">
          <a:solidFill>
            <a:schemeClr val="tx1"/>
          </a:solidFill>
          <a:latin typeface="Georgia" pitchFamily="18" charset="0"/>
          <a:ea typeface="+mn-ea"/>
          <a:cs typeface="+mn-cs"/>
        </a:defRPr>
      </a:lvl1pPr>
      <a:lvl2pPr marL="234950" marR="0" indent="-228600" algn="l" defTabSz="1019175" rtl="0" eaLnBrk="1" fontAlgn="base" latinLnBrk="0" hangingPunct="1">
        <a:lnSpc>
          <a:spcPct val="100000"/>
        </a:lnSpc>
        <a:spcBef>
          <a:spcPct val="0"/>
        </a:spcBef>
        <a:spcAft>
          <a:spcPts val="600"/>
        </a:spcAft>
        <a:buClr>
          <a:srgbClr val="000000"/>
        </a:buClr>
        <a:buSzTx/>
        <a:buFont typeface="Times New Roman" pitchFamily="18" charset="0"/>
        <a:buChar char="•"/>
        <a:defRPr sz="1100" kern="1200">
          <a:solidFill>
            <a:schemeClr val="tx1"/>
          </a:solidFill>
          <a:latin typeface="Georgia" pitchFamily="18" charset="0"/>
          <a:ea typeface="+mn-ea"/>
          <a:cs typeface="+mn-cs"/>
        </a:defRPr>
      </a:lvl2pPr>
      <a:lvl3pPr marL="468000" marR="0" indent="-230400" algn="l" defTabSz="1019175" rtl="0" eaLnBrk="1" fontAlgn="base" latinLnBrk="0" hangingPunct="1">
        <a:lnSpc>
          <a:spcPct val="100000"/>
        </a:lnSpc>
        <a:spcBef>
          <a:spcPct val="0"/>
        </a:spcBef>
        <a:spcAft>
          <a:spcPts val="600"/>
        </a:spcAft>
        <a:buClr>
          <a:srgbClr val="000000"/>
        </a:buClr>
        <a:buSzTx/>
        <a:buFont typeface="Arial" pitchFamily="34" charset="0"/>
        <a:buChar char="-"/>
        <a:defRPr sz="1100" kern="1200">
          <a:solidFill>
            <a:schemeClr val="tx1"/>
          </a:solidFill>
          <a:latin typeface="Georgia" pitchFamily="18" charset="0"/>
          <a:ea typeface="+mn-ea"/>
          <a:cs typeface="+mn-cs"/>
        </a:defRPr>
      </a:lvl3pPr>
      <a:lvl4pPr marL="694800" marR="0" indent="-2304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a:solidFill>
            <a:schemeClr val="tx1"/>
          </a:solidFill>
          <a:latin typeface="Georgia" pitchFamily="18" charset="0"/>
          <a:ea typeface="+mn-ea"/>
          <a:cs typeface="+mn-cs"/>
        </a:defRPr>
      </a:lvl4pPr>
      <a:lvl5pPr marL="914400" marR="0" indent="-2286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baseline="0">
          <a:solidFill>
            <a:schemeClr val="tx1"/>
          </a:solidFill>
          <a:latin typeface="Georgia" pitchFamily="18" charset="0"/>
          <a:ea typeface="+mn-ea"/>
          <a:cs typeface="+mn-cs"/>
        </a:defRPr>
      </a:lvl5pPr>
      <a:lvl6pPr marL="234000" indent="-230400" algn="l" defTabSz="1018824" rtl="0" eaLnBrk="1" latinLnBrk="0" hangingPunct="1">
        <a:lnSpc>
          <a:spcPct val="100000"/>
        </a:lnSpc>
        <a:spcBef>
          <a:spcPct val="0"/>
        </a:spcBef>
        <a:spcAft>
          <a:spcPct val="0"/>
        </a:spcAft>
        <a:buFont typeface="+mj-lt"/>
        <a:buAutoNum type="arabicPeriod"/>
        <a:defRPr lang="en-GB" sz="1100" kern="1200" baseline="0" noProof="0" smtClean="0">
          <a:solidFill>
            <a:schemeClr val="tx1"/>
          </a:solidFill>
          <a:latin typeface="Georgia" pitchFamily="18" charset="0"/>
          <a:ea typeface="+mn-ea"/>
          <a:cs typeface="+mn-cs"/>
        </a:defRPr>
      </a:lvl6pPr>
      <a:lvl7pPr marL="468000" indent="-228600" algn="l" defTabSz="1018824" rtl="0" eaLnBrk="1" latinLnBrk="0" hangingPunct="1">
        <a:lnSpc>
          <a:spcPct val="100000"/>
        </a:lnSpc>
        <a:spcBef>
          <a:spcPct val="0"/>
        </a:spcBef>
        <a:spcAft>
          <a:spcPct val="0"/>
        </a:spcAft>
        <a:buFont typeface="+mj-lt"/>
        <a:buAutoNum type="alphaLcPeriod"/>
        <a:defRPr lang="en-GB" sz="1100" kern="1200" baseline="0" noProof="0" smtClean="0">
          <a:solidFill>
            <a:schemeClr val="tx1"/>
          </a:solidFill>
          <a:latin typeface="Georgia" pitchFamily="18" charset="0"/>
          <a:ea typeface="+mn-ea"/>
          <a:cs typeface="+mn-cs"/>
        </a:defRPr>
      </a:lvl7pPr>
      <a:lvl8pPr marL="694800" indent="-228600" algn="l" defTabSz="1018824" rtl="0" eaLnBrk="1" latinLnBrk="0" hangingPunct="1">
        <a:lnSpc>
          <a:spcPct val="100000"/>
        </a:lnSpc>
        <a:spcBef>
          <a:spcPct val="0"/>
        </a:spcBef>
        <a:spcAft>
          <a:spcPct val="0"/>
        </a:spcAft>
        <a:buFont typeface="+mj-lt"/>
        <a:buAutoNum type="romanLcPeriod"/>
        <a:defRPr lang="en-GB" sz="1100" kern="1200" baseline="0" noProof="0" smtClean="0">
          <a:solidFill>
            <a:schemeClr val="tx1"/>
          </a:solidFill>
          <a:latin typeface="Georgia" pitchFamily="18" charset="0"/>
          <a:ea typeface="+mn-ea"/>
          <a:cs typeface="+mn-cs"/>
        </a:defRPr>
      </a:lvl8pPr>
      <a:lvl9pPr marL="0" indent="0" algn="l" defTabSz="1018824" rtl="0" eaLnBrk="1" latinLnBrk="0" hangingPunct="1">
        <a:lnSpc>
          <a:spcPct val="100000"/>
        </a:lnSpc>
        <a:spcBef>
          <a:spcPct val="0"/>
        </a:spcBef>
        <a:spcAft>
          <a:spcPts val="600"/>
        </a:spcAft>
        <a:buFont typeface="Arial" pitchFamily="34" charset="0"/>
        <a:buNone/>
        <a:defRPr lang="en-GB" sz="1100" b="1" kern="1200" baseline="0" noProof="0" smtClean="0">
          <a:solidFill>
            <a:schemeClr val="tx2"/>
          </a:solidFill>
          <a:latin typeface="Georgia" pitchFamily="18" charset="0"/>
          <a:ea typeface="+mn-ea"/>
          <a:cs typeface="+mn-cs"/>
        </a:defRPr>
      </a:lvl9pPr>
    </p:bodyStyle>
    <p:other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tags" Target="../tags/tag182.xml" /><Relationship Id="rId20" Type="http://schemas.openxmlformats.org/officeDocument/2006/relationships/tags" Target="../tags/tag200.xml" /><Relationship Id="rId21" Type="http://schemas.openxmlformats.org/officeDocument/2006/relationships/tags" Target="../tags/tag201.xml" /><Relationship Id="rId22" Type="http://schemas.openxmlformats.org/officeDocument/2006/relationships/tags" Target="../tags/tag202.xml" /><Relationship Id="rId23" Type="http://schemas.openxmlformats.org/officeDocument/2006/relationships/tags" Target="../tags/tag203.xml" /><Relationship Id="rId24" Type="http://schemas.openxmlformats.org/officeDocument/2006/relationships/tags" Target="../tags/tag204.xml" /><Relationship Id="rId25" Type="http://schemas.openxmlformats.org/officeDocument/2006/relationships/tags" Target="../tags/tag205.xml" /><Relationship Id="rId26" Type="http://schemas.openxmlformats.org/officeDocument/2006/relationships/tags" Target="../tags/tag206.xml" /><Relationship Id="rId27" Type="http://schemas.openxmlformats.org/officeDocument/2006/relationships/tags" Target="../tags/tag207.xml" /><Relationship Id="rId28" Type="http://schemas.openxmlformats.org/officeDocument/2006/relationships/tags" Target="../tags/tag208.xml" /><Relationship Id="rId29" Type="http://schemas.openxmlformats.org/officeDocument/2006/relationships/tags" Target="../tags/tag209.xml" /><Relationship Id="rId3" Type="http://schemas.openxmlformats.org/officeDocument/2006/relationships/tags" Target="../tags/tag183.xml" /><Relationship Id="rId30" Type="http://schemas.openxmlformats.org/officeDocument/2006/relationships/tags" Target="../tags/tag210.xml" /><Relationship Id="rId31" Type="http://schemas.openxmlformats.org/officeDocument/2006/relationships/tags" Target="../tags/tag211.xml" /><Relationship Id="rId32" Type="http://schemas.openxmlformats.org/officeDocument/2006/relationships/tags" Target="../tags/tag212.xml" /><Relationship Id="rId33" Type="http://schemas.openxmlformats.org/officeDocument/2006/relationships/tags" Target="../tags/tag213.xml" /><Relationship Id="rId34" Type="http://schemas.openxmlformats.org/officeDocument/2006/relationships/tags" Target="../tags/tag214.xml" /><Relationship Id="rId35" Type="http://schemas.openxmlformats.org/officeDocument/2006/relationships/tags" Target="../tags/tag215.xml" /><Relationship Id="rId36" Type="http://schemas.openxmlformats.org/officeDocument/2006/relationships/tags" Target="../tags/tag216.xml" /><Relationship Id="rId37" Type="http://schemas.openxmlformats.org/officeDocument/2006/relationships/tags" Target="../tags/tag217.xml" /><Relationship Id="rId38" Type="http://schemas.openxmlformats.org/officeDocument/2006/relationships/tags" Target="../tags/tag218.xml" /><Relationship Id="rId39" Type="http://schemas.openxmlformats.org/officeDocument/2006/relationships/tags" Target="../tags/tag219.xml" /><Relationship Id="rId4" Type="http://schemas.openxmlformats.org/officeDocument/2006/relationships/tags" Target="../tags/tag184.xml" /><Relationship Id="rId40" Type="http://schemas.openxmlformats.org/officeDocument/2006/relationships/tags" Target="../tags/tag220.xml" /><Relationship Id="rId41" Type="http://schemas.openxmlformats.org/officeDocument/2006/relationships/tags" Target="../tags/tag221.xml" /><Relationship Id="rId42" Type="http://schemas.openxmlformats.org/officeDocument/2006/relationships/tags" Target="../tags/tag222.xml" /><Relationship Id="rId43" Type="http://schemas.openxmlformats.org/officeDocument/2006/relationships/tags" Target="../tags/tag223.xml" /><Relationship Id="rId44" Type="http://schemas.openxmlformats.org/officeDocument/2006/relationships/tags" Target="../tags/tag224.xml" /><Relationship Id="rId45" Type="http://schemas.openxmlformats.org/officeDocument/2006/relationships/tags" Target="../tags/tag225.xml" /><Relationship Id="rId46" Type="http://schemas.openxmlformats.org/officeDocument/2006/relationships/tags" Target="../tags/tag226.xml" /><Relationship Id="rId47" Type="http://schemas.openxmlformats.org/officeDocument/2006/relationships/tags" Target="../tags/tag227.xml" /><Relationship Id="rId48" Type="http://schemas.openxmlformats.org/officeDocument/2006/relationships/tags" Target="../tags/tag228.xml" /><Relationship Id="rId49" Type="http://schemas.openxmlformats.org/officeDocument/2006/relationships/tags" Target="../tags/tag229.xml" /><Relationship Id="rId5" Type="http://schemas.openxmlformats.org/officeDocument/2006/relationships/tags" Target="../tags/tag185.xml" /><Relationship Id="rId50" Type="http://schemas.openxmlformats.org/officeDocument/2006/relationships/tags" Target="../tags/tag230.xml" /><Relationship Id="rId51" Type="http://schemas.openxmlformats.org/officeDocument/2006/relationships/tags" Target="../tags/tag231.xml" /><Relationship Id="rId52" Type="http://schemas.openxmlformats.org/officeDocument/2006/relationships/tags" Target="../tags/tag232.xml" /><Relationship Id="rId53" Type="http://schemas.openxmlformats.org/officeDocument/2006/relationships/tags" Target="../tags/tag233.xml" /><Relationship Id="rId54" Type="http://schemas.openxmlformats.org/officeDocument/2006/relationships/tags" Target="../tags/tag234.xml" /><Relationship Id="rId55" Type="http://schemas.openxmlformats.org/officeDocument/2006/relationships/tags" Target="../tags/tag235.xml" /><Relationship Id="rId56" Type="http://schemas.openxmlformats.org/officeDocument/2006/relationships/tags" Target="../tags/tag236.xml" /><Relationship Id="rId57" Type="http://schemas.openxmlformats.org/officeDocument/2006/relationships/tags" Target="../tags/tag237.xml" /><Relationship Id="rId58" Type="http://schemas.openxmlformats.org/officeDocument/2006/relationships/tags" Target="../tags/tag238.xml" /><Relationship Id="rId59" Type="http://schemas.openxmlformats.org/officeDocument/2006/relationships/tags" Target="../tags/tag239.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tags" Target="../tags/tag248.xml" /><Relationship Id="rId11" Type="http://schemas.openxmlformats.org/officeDocument/2006/relationships/tags" Target="../tags/tag249.xml" /><Relationship Id="rId12" Type="http://schemas.openxmlformats.org/officeDocument/2006/relationships/tags" Target="../tags/tag250.xml" /><Relationship Id="rId2" Type="http://schemas.openxmlformats.org/officeDocument/2006/relationships/tags" Target="../tags/tag240.xml"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tags" Target="../tags/tag24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76.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81.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92.xml" /><Relationship Id="rId3" Type="http://schemas.openxmlformats.org/officeDocument/2006/relationships/tags" Target="../tags/tag293.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97.xml" /><Relationship Id="rId3" Type="http://schemas.openxmlformats.org/officeDocument/2006/relationships/tags" Target="../tags/tag298.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302.xml" /><Relationship Id="rId3" Type="http://schemas.openxmlformats.org/officeDocument/2006/relationships/tags" Target="../tags/tag303.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tags" Target="../tags/tag30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tags" Target="../tags/tag315.xml" /><Relationship Id="rId11" Type="http://schemas.openxmlformats.org/officeDocument/2006/relationships/tags" Target="../tags/tag316.xml" /><Relationship Id="rId12" Type="http://schemas.openxmlformats.org/officeDocument/2006/relationships/tags" Target="../tags/tag317.xml" /><Relationship Id="rId13" Type="http://schemas.openxmlformats.org/officeDocument/2006/relationships/tags" Target="../tags/tag318.xml" /><Relationship Id="rId14" Type="http://schemas.openxmlformats.org/officeDocument/2006/relationships/tags" Target="../tags/tag319.xml" /><Relationship Id="rId2" Type="http://schemas.openxmlformats.org/officeDocument/2006/relationships/tags" Target="../tags/tag307.xml" /><Relationship Id="rId3" Type="http://schemas.openxmlformats.org/officeDocument/2006/relationships/tags" Target="../tags/tag308.xml"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tags" Target="../tags/tag311.xml" /><Relationship Id="rId7" Type="http://schemas.openxmlformats.org/officeDocument/2006/relationships/tags" Target="../tags/tag312.xml" /><Relationship Id="rId8" Type="http://schemas.openxmlformats.org/officeDocument/2006/relationships/tags" Target="../tags/tag313.xml" /><Relationship Id="rId9" Type="http://schemas.openxmlformats.org/officeDocument/2006/relationships/tags" Target="../tags/tag3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320.xml" /><Relationship Id="rId3" Type="http://schemas.openxmlformats.org/officeDocument/2006/relationships/tags" Target="../tags/tag321.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tags" Target="../tags/tag324.xml" /><Relationship Id="rId7" Type="http://schemas.openxmlformats.org/officeDocument/2006/relationships/tags" Target="../tags/tag32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3005113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12648"/>
            <a:ext cx="8997696" cy="6848856"/>
            <a:chOff x="530352" y="612648"/>
            <a:chExt cx="8997696" cy="6848856"/>
          </a:xfrm>
        </p:grpSpPr>
        <p:grpSp>
          <p:nvGrpSpPr>
            <p:cNvPr id="5" name="Group 107" hidden="1"/>
            <p:cNvGrpSpPr/>
            <p:nvPr/>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106" hidden="1"/>
            <p:cNvGrpSpPr/>
            <p:nvPr/>
          </p:nvGrpSpPr>
          <p:grpSpPr>
            <a:xfrm>
              <a:off x="530352" y="1066800"/>
              <a:ext cx="8997696" cy="835152"/>
              <a:chOff x="530352" y="1066800"/>
              <a:chExt cx="8997696" cy="835152"/>
            </a:xfrm>
          </p:grpSpPr>
          <p:sp>
            <p:nvSpPr>
              <p:cNvPr id="50" name="Title block" hidden="1"/>
              <p:cNvSpPr>
                <a:spLocks noChangeArrowheads="1"/>
              </p:cNvSpPr>
              <p:nvPr/>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p:nvGrpSpPr>
          <p:grpSpPr>
            <a:xfrm>
              <a:off x="533400" y="6245352"/>
              <a:ext cx="8994648" cy="688848"/>
              <a:chOff x="533400" y="6013704"/>
              <a:chExt cx="8994648" cy="688848"/>
            </a:xfrm>
          </p:grpSpPr>
          <p:sp>
            <p:nvSpPr>
              <p:cNvPr id="44" name="Content block 606" hidden="1"/>
              <p:cNvSpPr>
                <a:spLocks noChangeArrowheads="1"/>
              </p:cNvSpPr>
              <p:nvPr/>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p:nvGrpSpPr>
          <p:grpSpPr>
            <a:xfrm>
              <a:off x="533400" y="5407152"/>
              <a:ext cx="8994648" cy="688848"/>
              <a:chOff x="533400" y="5026152"/>
              <a:chExt cx="8994648" cy="688848"/>
            </a:xfrm>
          </p:grpSpPr>
          <p:sp>
            <p:nvSpPr>
              <p:cNvPr id="38" name="Content block 506" hidden="1"/>
              <p:cNvSpPr>
                <a:spLocks noChangeArrowheads="1"/>
              </p:cNvSpPr>
              <p:nvPr/>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p:nvGrpSpPr>
          <p:grpSpPr>
            <a:xfrm>
              <a:off x="533400" y="4568952"/>
              <a:ext cx="8994648" cy="688848"/>
              <a:chOff x="533400" y="4038600"/>
              <a:chExt cx="8994648" cy="688848"/>
            </a:xfrm>
          </p:grpSpPr>
          <p:sp>
            <p:nvSpPr>
              <p:cNvPr id="32" name="Content block 406" hidden="1"/>
              <p:cNvSpPr>
                <a:spLocks noChangeArrowheads="1"/>
              </p:cNvSpPr>
              <p:nvPr/>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p:nvGrpSpPr>
          <p:grpSpPr>
            <a:xfrm>
              <a:off x="533400" y="3730752"/>
              <a:ext cx="8994648" cy="688848"/>
              <a:chOff x="533400" y="3041904"/>
              <a:chExt cx="8994648" cy="688848"/>
            </a:xfrm>
          </p:grpSpPr>
          <p:sp>
            <p:nvSpPr>
              <p:cNvPr id="26" name="Content block 306" hidden="1"/>
              <p:cNvSpPr>
                <a:spLocks noChangeArrowheads="1"/>
              </p:cNvSpPr>
              <p:nvPr/>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p:nvGrpSpPr>
          <p:grpSpPr>
            <a:xfrm>
              <a:off x="533400" y="2892552"/>
              <a:ext cx="8994648" cy="688848"/>
              <a:chOff x="533400" y="1066800"/>
              <a:chExt cx="8994648" cy="688848"/>
            </a:xfrm>
          </p:grpSpPr>
          <p:sp>
            <p:nvSpPr>
              <p:cNvPr id="20" name="Content block 206" hidden="1"/>
              <p:cNvSpPr>
                <a:spLocks noChangeArrowheads="1"/>
              </p:cNvSpPr>
              <p:nvPr/>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p:nvGrpSpPr>
          <p:grpSpPr>
            <a:xfrm>
              <a:off x="533400" y="2054352"/>
              <a:ext cx="8994648" cy="688848"/>
              <a:chOff x="533400" y="2054352"/>
              <a:chExt cx="8994648" cy="688848"/>
            </a:xfrm>
          </p:grpSpPr>
          <p:sp>
            <p:nvSpPr>
              <p:cNvPr id="14" name="Content block 106" hidden="1"/>
              <p:cNvSpPr>
                <a:spLocks noChangeArrowheads="1"/>
              </p:cNvSpPr>
              <p:nvPr/>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55" name="Descriptor"/>
          <p:cNvSpPr txBox="1"/>
          <p:nvPr>
            <p:custDataLst>
              <p:tags r:id="rId3"/>
            </p:custDataLst>
          </p:nvPr>
        </p:nvSpPr>
        <p:spPr bwMode="white">
          <a:xfrm>
            <a:off x="2057400" y="678216"/>
            <a:ext cx="953787" cy="153888"/>
          </a:xfrm>
          <a:prstGeom prst="rect">
            <a:avLst/>
          </a:prstGeom>
          <a:noFill/>
          <a:ln>
            <a:noFill/>
          </a:ln>
        </p:spPr>
        <p:txBody>
          <a:bodyPr wrap="non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000" smtClean="0">
                <a:solidFill>
                  <a:schemeClr val="bg2"/>
                </a:solidFill>
                <a:latin typeface="Arial" pitchFamily="34" charset="0"/>
                <a:cs typeface="Arial" pitchFamily="34" charset="0"/>
              </a:rPr>
              <a:t>www.pwccn.com</a:t>
            </a:r>
            <a:endParaRPr lang="zh-CN" altLang="en-US" sz="1000">
              <a:solidFill>
                <a:schemeClr val="bg2"/>
              </a:solidFill>
              <a:latin typeface="Arial" pitchFamily="34" charset="0"/>
              <a:cs typeface="Arial" pitchFamily="34" charset="0"/>
            </a:endParaRPr>
          </a:p>
        </p:txBody>
      </p:sp>
      <p:sp>
        <p:nvSpPr>
          <p:cNvPr id="2" name="Title 1"/>
          <p:cNvSpPr>
            <a:spLocks noGrp="1"/>
          </p:cNvSpPr>
          <p:nvPr>
            <p:ph type="ctrTitle"/>
            <p:custDataLst>
              <p:tags r:id="rId4"/>
            </p:custDataLst>
          </p:nvPr>
        </p:nvSpPr>
        <p:spPr/>
        <p:txBody>
          <a:bodyPr/>
          <a:lstStyle/>
          <a:p>
            <a:r>
              <a:rPr lang="zh-CN" altLang="en-US" smtClean="0"/>
              <a:t>模块二：房地产信托初步研究</a:t>
            </a:r>
            <a:endParaRPr lang="zh-CN" altLang="en-US"/>
          </a:p>
        </p:txBody>
      </p:sp>
      <p:sp>
        <p:nvSpPr>
          <p:cNvPr id="56" name="Confidentiality Stamp"/>
          <p:cNvSpPr txBox="1"/>
          <p:nvPr>
            <p:custDataLst>
              <p:tags r:id="rId5"/>
            </p:custDataLst>
          </p:nvPr>
        </p:nvSpPr>
        <p:spPr>
          <a:xfrm>
            <a:off x="530351"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i="1">
                <a:latin typeface="Georgia" pitchFamily="18" charset="0"/>
                <a:cs typeface="Arial" pitchFamily="34" charset="0"/>
              </a:rPr>
              <a:t>严格保密</a:t>
            </a:r>
          </a:p>
        </p:txBody>
      </p:sp>
      <p:sp>
        <p:nvSpPr>
          <p:cNvPr id="58" name="Report Date"/>
          <p:cNvSpPr txBox="1"/>
          <p:nvPr>
            <p:custDataLst>
              <p:tags r:id="rId6"/>
            </p:custDataLst>
          </p:nvPr>
        </p:nvSpPr>
        <p:spPr bwMode="black">
          <a:xfrm>
            <a:off x="530351" y="388464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000" i="1" smtClean="0">
                <a:latin typeface="Georgia" pitchFamily="18" charset="0"/>
              </a:rPr>
              <a:t>2016</a:t>
            </a:r>
            <a:r>
              <a:rPr lang="zh-CN" altLang="en-US" sz="1000" i="1" smtClean="0">
                <a:latin typeface="Georgia" pitchFamily="18" charset="0"/>
              </a:rPr>
              <a:t>年</a:t>
            </a:r>
            <a:r>
              <a:rPr lang="en-US" altLang="zh-CN" sz="1000" i="1" smtClean="0">
                <a:latin typeface="Georgia" pitchFamily="18" charset="0"/>
              </a:rPr>
              <a:t>9</a:t>
            </a:r>
            <a:r>
              <a:rPr lang="zh-CN" altLang="en-US" sz="1000" i="1" smtClean="0">
                <a:latin typeface="Georgia" pitchFamily="18" charset="0"/>
              </a:rPr>
              <a:t>月</a:t>
            </a:r>
            <a:endParaRPr lang="zh-CN" altLang="en-US" sz="1000" i="1">
              <a:latin typeface="Georgia" pitchFamily="18" charset="0"/>
            </a:endParaRPr>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 name="Grid" hidden="1"/>
          <p:cNvGrpSpPr/>
          <p:nvPr>
            <p:custDataLst>
              <p:tags r:id="rId2"/>
            </p:custDataLst>
          </p:nvPr>
        </p:nvGrpSpPr>
        <p:grpSpPr>
          <a:xfrm>
            <a:off x="530352" y="612648"/>
            <a:ext cx="8997696" cy="6848856"/>
            <a:chOff x="530352" y="612648"/>
            <a:chExt cx="8997696" cy="6848856"/>
          </a:xfrm>
        </p:grpSpPr>
        <p:grpSp>
          <p:nvGrpSpPr>
            <p:cNvPr id="47" name="Group 46" hidden="1"/>
            <p:cNvGrpSpPr/>
            <p:nvPr userDrawn="1"/>
          </p:nvGrpSpPr>
          <p:grpSpPr>
            <a:xfrm>
              <a:off x="530352" y="7159752"/>
              <a:ext cx="8997696" cy="301752"/>
              <a:chOff x="530352" y="7159752"/>
              <a:chExt cx="8997696" cy="301752"/>
            </a:xfrm>
          </p:grpSpPr>
          <p:sp>
            <p:nvSpPr>
              <p:cNvPr id="94"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8" name="Group 47" hidden="1"/>
            <p:cNvGrpSpPr/>
            <p:nvPr userDrawn="1"/>
          </p:nvGrpSpPr>
          <p:grpSpPr>
            <a:xfrm>
              <a:off x="530352" y="1066800"/>
              <a:ext cx="8997696" cy="835152"/>
              <a:chOff x="530352" y="1066800"/>
              <a:chExt cx="8997696" cy="835152"/>
            </a:xfrm>
          </p:grpSpPr>
          <p:sp>
            <p:nvSpPr>
              <p:cNvPr id="92"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49"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0" name="Group 600" hidden="1"/>
            <p:cNvGrpSpPr/>
            <p:nvPr userDrawn="1"/>
          </p:nvGrpSpPr>
          <p:grpSpPr>
            <a:xfrm>
              <a:off x="533400" y="6245352"/>
              <a:ext cx="8994648" cy="688848"/>
              <a:chOff x="533400" y="6013704"/>
              <a:chExt cx="8994648" cy="688848"/>
            </a:xfrm>
          </p:grpSpPr>
          <p:sp>
            <p:nvSpPr>
              <p:cNvPr id="86"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1" name="Group 500" hidden="1"/>
            <p:cNvGrpSpPr/>
            <p:nvPr userDrawn="1"/>
          </p:nvGrpSpPr>
          <p:grpSpPr>
            <a:xfrm>
              <a:off x="533400" y="5407152"/>
              <a:ext cx="8994648" cy="688848"/>
              <a:chOff x="533400" y="5026152"/>
              <a:chExt cx="8994648" cy="688848"/>
            </a:xfrm>
          </p:grpSpPr>
          <p:sp>
            <p:nvSpPr>
              <p:cNvPr id="80"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2" name="Group 400" hidden="1"/>
            <p:cNvGrpSpPr/>
            <p:nvPr userDrawn="1"/>
          </p:nvGrpSpPr>
          <p:grpSpPr>
            <a:xfrm>
              <a:off x="533400" y="4568952"/>
              <a:ext cx="8994648" cy="688848"/>
              <a:chOff x="533400" y="4038600"/>
              <a:chExt cx="8994648" cy="688848"/>
            </a:xfrm>
          </p:grpSpPr>
          <p:sp>
            <p:nvSpPr>
              <p:cNvPr id="74"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3" name="Group 300" hidden="1"/>
            <p:cNvGrpSpPr/>
            <p:nvPr userDrawn="1"/>
          </p:nvGrpSpPr>
          <p:grpSpPr>
            <a:xfrm>
              <a:off x="533400" y="3730752"/>
              <a:ext cx="8994648" cy="688848"/>
              <a:chOff x="533400" y="3041904"/>
              <a:chExt cx="8994648" cy="688848"/>
            </a:xfrm>
          </p:grpSpPr>
          <p:sp>
            <p:nvSpPr>
              <p:cNvPr id="68"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4" name="Group 200" hidden="1"/>
            <p:cNvGrpSpPr/>
            <p:nvPr userDrawn="1"/>
          </p:nvGrpSpPr>
          <p:grpSpPr>
            <a:xfrm>
              <a:off x="533400" y="2892552"/>
              <a:ext cx="8994648" cy="688848"/>
              <a:chOff x="533400" y="1066800"/>
              <a:chExt cx="8994648" cy="688848"/>
            </a:xfrm>
          </p:grpSpPr>
          <p:sp>
            <p:nvSpPr>
              <p:cNvPr id="62"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5" name="Group 100" hidden="1"/>
            <p:cNvGrpSpPr/>
            <p:nvPr userDrawn="1"/>
          </p:nvGrpSpPr>
          <p:grpSpPr>
            <a:xfrm>
              <a:off x="533400" y="2054352"/>
              <a:ext cx="8994648" cy="688848"/>
              <a:chOff x="533400" y="2054352"/>
              <a:chExt cx="8994648" cy="688848"/>
            </a:xfrm>
          </p:grpSpPr>
          <p:sp>
            <p:nvSpPr>
              <p:cNvPr id="56"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graphicFrame>
        <p:nvGraphicFramePr>
          <p:cNvPr id="2" name="Table 1"/>
          <p:cNvGraphicFramePr>
            <a:graphicFrameLocks noGrp="1"/>
          </p:cNvGraphicFramePr>
          <p:nvPr>
            <p:custDataLst>
              <p:tags r:id="rId3"/>
            </p:custDataLst>
            <p:extLst>
              <p:ext uri="{D42A27DB-BD31-4B8C-83A1-F6EECF244321}">
                <p14:modId xmlns:p14="http://schemas.microsoft.com/office/powerpoint/2010/main" val="3532694769"/>
              </p:ext>
            </p:extLst>
          </p:nvPr>
        </p:nvGraphicFramePr>
        <p:xfrm>
          <a:off x="3589200" y="1029600"/>
          <a:ext cx="5940923" cy="3130296"/>
        </p:xfrm>
        <a:graphic>
          <a:graphicData uri="http://schemas.openxmlformats.org/drawingml/2006/table">
            <a:tbl>
              <a:tblPr>
                <a:tableStyleId>{2D5ABB26-0587-4C30-8999-92F81FD0307C}</a:tableStyleId>
              </a:tblPr>
              <a:tblGrid>
                <a:gridCol w="4672636"/>
                <a:gridCol w="1268287"/>
              </a:tblGrid>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1 	</a:t>
                      </a:r>
                      <a:r>
                        <a:rPr kumimoji="0" lang="zh-CN" altLang="en-US" sz="1100" b="0" i="0" u="none" strike="noStrike" kern="1200" cap="none" normalizeH="0" baseline="0" noProof="1" smtClean="0">
                          <a:ln>
                            <a:noFill/>
                          </a:ln>
                          <a:solidFill>
                            <a:srgbClr val="000000"/>
                          </a:solidFill>
                          <a:effectLst/>
                          <a:latin typeface="Georgia"/>
                          <a:ea typeface="+mn-ea"/>
                          <a:cs typeface="+mn-cs"/>
                        </a:rPr>
                        <a:t>资产证券化概述</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3</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1.1 	</a:t>
                      </a:r>
                      <a:r>
                        <a:rPr kumimoji="0" lang="zh-CN" altLang="en-US" sz="1100" b="0" i="0" u="none" strike="noStrike" kern="1200" cap="none" normalizeH="0" baseline="0" noProof="1" smtClean="0">
                          <a:ln>
                            <a:noFill/>
                          </a:ln>
                          <a:solidFill>
                            <a:srgbClr val="000000"/>
                          </a:solidFill>
                          <a:effectLst/>
                          <a:latin typeface="Georgia"/>
                          <a:ea typeface="+mn-ea"/>
                          <a:cs typeface="+mn-cs"/>
                        </a:rPr>
                        <a:t>资产证券化基本概念</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4</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1.2 	</a:t>
                      </a:r>
                      <a:r>
                        <a:rPr kumimoji="0" lang="zh-CN" altLang="en-US" sz="1100" b="0" i="0" u="none" strike="noStrike" kern="1200" cap="none" normalizeH="0" baseline="0" noProof="1" smtClean="0">
                          <a:ln>
                            <a:noFill/>
                          </a:ln>
                          <a:solidFill>
                            <a:srgbClr val="000000"/>
                          </a:solidFill>
                          <a:effectLst/>
                          <a:latin typeface="Georgia"/>
                          <a:ea typeface="+mn-ea"/>
                          <a:cs typeface="+mn-cs"/>
                        </a:rPr>
                        <a:t>资产证券化的发展趋势</a:t>
                      </a:r>
                      <a:r>
                        <a:rPr kumimoji="0" lang="en-US" altLang="zh-CN" sz="1100" b="0" i="0" u="none" strike="noStrike" kern="1200" cap="none" normalizeH="0" baseline="0" noProof="1" smtClean="0">
                          <a:ln>
                            <a:noFill/>
                          </a:ln>
                          <a:solidFill>
                            <a:srgbClr val="000000"/>
                          </a:solidFill>
                          <a:effectLst/>
                          <a:latin typeface="Georgia"/>
                          <a:ea typeface="+mn-ea"/>
                          <a:cs typeface="+mn-cs"/>
                        </a:rPr>
                        <a:t>——</a:t>
                      </a:r>
                      <a:r>
                        <a:rPr kumimoji="0" lang="zh-CN" altLang="en-US" sz="1100" b="0" i="0" u="none" strike="noStrike" kern="1200" cap="none" normalizeH="0" baseline="0" noProof="1" smtClean="0">
                          <a:ln>
                            <a:noFill/>
                          </a:ln>
                          <a:solidFill>
                            <a:srgbClr val="000000"/>
                          </a:solidFill>
                          <a:effectLst/>
                          <a:latin typeface="Georgia"/>
                          <a:ea typeface="+mn-ea"/>
                          <a:cs typeface="+mn-cs"/>
                        </a:rPr>
                        <a:t>房地产信托基金</a:t>
                      </a:r>
                      <a:r>
                        <a:rPr kumimoji="0" lang="en-US" altLang="zh-CN" sz="1100" b="0" i="0" u="none" strike="noStrike" kern="1200" cap="none" normalizeH="0" baseline="0" noProof="1" smtClean="0">
                          <a:ln>
                            <a:noFill/>
                          </a:ln>
                          <a:solidFill>
                            <a:srgbClr val="000000"/>
                          </a:solidFill>
                          <a:effectLst/>
                          <a:latin typeface="Georgia"/>
                          <a:ea typeface="+mn-ea"/>
                          <a:cs typeface="+mn-cs"/>
                        </a:rPr>
                        <a:t>(REITs)</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11</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2 	</a:t>
                      </a:r>
                      <a:r>
                        <a:rPr kumimoji="0" lang="zh-CN" altLang="en-US" sz="1100" b="0" i="0" u="none" strike="noStrike" kern="1200" cap="none" normalizeH="0" baseline="0" noProof="1" smtClean="0">
                          <a:ln>
                            <a:noFill/>
                          </a:ln>
                          <a:solidFill>
                            <a:srgbClr val="000000"/>
                          </a:solidFill>
                          <a:effectLst/>
                          <a:latin typeface="Georgia"/>
                          <a:ea typeface="+mn-ea"/>
                          <a:cs typeface="+mn-cs"/>
                        </a:rPr>
                        <a:t>房地产信托基金（</a:t>
                      </a:r>
                      <a:r>
                        <a:rPr kumimoji="0" lang="en-US" altLang="zh-CN" sz="1100" b="0" i="0" u="none" strike="noStrike" kern="1200" cap="none" normalizeH="0" baseline="0" noProof="1" smtClean="0">
                          <a:ln>
                            <a:noFill/>
                          </a:ln>
                          <a:solidFill>
                            <a:srgbClr val="000000"/>
                          </a:solidFill>
                          <a:effectLst/>
                          <a:latin typeface="Georgia"/>
                          <a:ea typeface="+mn-ea"/>
                          <a:cs typeface="+mn-cs"/>
                        </a:rPr>
                        <a:t>REITs</a:t>
                      </a:r>
                      <a:r>
                        <a:rPr kumimoji="0" lang="zh-CN" altLang="en-US" sz="1100" b="0" i="0" u="none" strike="noStrike" kern="1200" cap="none" normalizeH="0" baseline="0" noProof="1" smtClean="0">
                          <a:ln>
                            <a:noFill/>
                          </a:ln>
                          <a:solidFill>
                            <a:srgbClr val="000000"/>
                          </a:solidFill>
                          <a:effectLst/>
                          <a:latin typeface="Georgia"/>
                          <a:ea typeface="+mn-ea"/>
                          <a:cs typeface="+mn-cs"/>
                        </a:rPr>
                        <a:t>）在国内的实际操作</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15</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2.1 	</a:t>
                      </a:r>
                      <a:r>
                        <a:rPr kumimoji="0" lang="zh-CN" altLang="en-US" sz="1100" b="0" i="0" u="none" strike="noStrike" kern="1200" cap="none" normalizeH="0" baseline="0" noProof="1" smtClean="0">
                          <a:ln>
                            <a:noFill/>
                          </a:ln>
                          <a:solidFill>
                            <a:srgbClr val="000000"/>
                          </a:solidFill>
                          <a:effectLst/>
                          <a:latin typeface="Georgia"/>
                          <a:ea typeface="+mn-ea"/>
                          <a:cs typeface="+mn-cs"/>
                        </a:rPr>
                        <a:t>现阶段国内典型</a:t>
                      </a:r>
                      <a:r>
                        <a:rPr kumimoji="0" lang="en-US" altLang="zh-CN" sz="1100" b="0" i="0" u="none" strike="noStrike" kern="1200" cap="none" normalizeH="0" baseline="0" noProof="1" smtClean="0">
                          <a:ln>
                            <a:noFill/>
                          </a:ln>
                          <a:solidFill>
                            <a:srgbClr val="000000"/>
                          </a:solidFill>
                          <a:effectLst/>
                          <a:latin typeface="Georgia"/>
                          <a:ea typeface="+mn-ea"/>
                          <a:cs typeface="+mn-cs"/>
                        </a:rPr>
                        <a:t>REITs</a:t>
                      </a:r>
                      <a:r>
                        <a:rPr kumimoji="0" lang="zh-CN" altLang="en-US" sz="1100" b="0" i="0" u="none" strike="noStrike" kern="1200" cap="none" normalizeH="0" baseline="0" noProof="1" smtClean="0">
                          <a:ln>
                            <a:noFill/>
                          </a:ln>
                          <a:solidFill>
                            <a:srgbClr val="000000"/>
                          </a:solidFill>
                          <a:effectLst/>
                          <a:latin typeface="Georgia"/>
                          <a:ea typeface="+mn-ea"/>
                          <a:cs typeface="+mn-cs"/>
                        </a:rPr>
                        <a:t>模式</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16</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2.2 	REITs“</a:t>
                      </a:r>
                      <a:r>
                        <a:rPr kumimoji="0" lang="zh-CN" altLang="en-US" sz="1100" b="0" i="0" u="none" strike="noStrike" kern="1200" cap="none" normalizeH="0" baseline="0" noProof="1" smtClean="0">
                          <a:ln>
                            <a:noFill/>
                          </a:ln>
                          <a:solidFill>
                            <a:srgbClr val="000000"/>
                          </a:solidFill>
                          <a:effectLst/>
                          <a:latin typeface="Georgia"/>
                          <a:ea typeface="+mn-ea"/>
                          <a:cs typeface="+mn-cs"/>
                        </a:rPr>
                        <a:t>物业资产”的评估方法</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18</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2.3 	REITs“</a:t>
                      </a:r>
                      <a:r>
                        <a:rPr kumimoji="0" lang="zh-CN" altLang="en-US" sz="1100" b="0" i="0" u="none" strike="noStrike" kern="1200" cap="none" normalizeH="0" baseline="0" noProof="1" smtClean="0">
                          <a:ln>
                            <a:noFill/>
                          </a:ln>
                          <a:solidFill>
                            <a:srgbClr val="000000"/>
                          </a:solidFill>
                          <a:effectLst/>
                          <a:latin typeface="Georgia"/>
                          <a:ea typeface="+mn-ea"/>
                          <a:cs typeface="+mn-cs"/>
                        </a:rPr>
                        <a:t>物业资产”的转让</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19</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3 	</a:t>
                      </a:r>
                      <a:r>
                        <a:rPr kumimoji="0" lang="zh-CN" altLang="en-US" sz="1100" b="0" i="0" u="none" strike="noStrike" kern="1200" cap="none" normalizeH="0" baseline="0" noProof="1" smtClean="0">
                          <a:ln>
                            <a:noFill/>
                          </a:ln>
                          <a:solidFill>
                            <a:srgbClr val="000000"/>
                          </a:solidFill>
                          <a:effectLst/>
                          <a:latin typeface="Georgia"/>
                          <a:ea typeface="+mn-ea"/>
                          <a:cs typeface="+mn-cs"/>
                        </a:rPr>
                        <a:t>国内</a:t>
                      </a:r>
                      <a:r>
                        <a:rPr kumimoji="0" lang="en-US" altLang="zh-CN" sz="1100" b="0" i="0" u="none" strike="noStrike" kern="1200" cap="none" normalizeH="0" baseline="0" noProof="1" smtClean="0">
                          <a:ln>
                            <a:noFill/>
                          </a:ln>
                          <a:solidFill>
                            <a:srgbClr val="000000"/>
                          </a:solidFill>
                          <a:effectLst/>
                          <a:latin typeface="Georgia"/>
                          <a:ea typeface="+mn-ea"/>
                          <a:cs typeface="+mn-cs"/>
                        </a:rPr>
                        <a:t>REITs</a:t>
                      </a:r>
                      <a:r>
                        <a:rPr kumimoji="0" lang="zh-CN" altLang="en-US" sz="1100" b="0" i="0" u="none" strike="noStrike" kern="1200" cap="none" normalizeH="0" baseline="0" noProof="1" smtClean="0">
                          <a:ln>
                            <a:noFill/>
                          </a:ln>
                          <a:solidFill>
                            <a:srgbClr val="000000"/>
                          </a:solidFill>
                          <a:effectLst/>
                          <a:latin typeface="Georgia"/>
                          <a:ea typeface="+mn-ea"/>
                          <a:cs typeface="+mn-cs"/>
                        </a:rPr>
                        <a:t>的案例分析及借鉴</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23</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3.1 	</a:t>
                      </a:r>
                      <a:r>
                        <a:rPr kumimoji="0" lang="zh-CN" altLang="en-US" sz="1100" b="0" i="0" u="none" strike="noStrike" kern="1200" cap="none" normalizeH="0" baseline="0" noProof="1" smtClean="0">
                          <a:ln>
                            <a:noFill/>
                          </a:ln>
                          <a:solidFill>
                            <a:srgbClr val="000000"/>
                          </a:solidFill>
                          <a:effectLst/>
                          <a:latin typeface="Georgia"/>
                          <a:ea typeface="+mn-ea"/>
                          <a:cs typeface="+mn-cs"/>
                        </a:rPr>
                        <a:t>中信启航专项资产管理计划</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24</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3.2 	</a:t>
                      </a:r>
                      <a:r>
                        <a:rPr kumimoji="0" lang="zh-CN" altLang="en-US" sz="1100" b="0" i="0" u="none" strike="noStrike" kern="1200" cap="none" normalizeH="0" baseline="0" noProof="1" smtClean="0">
                          <a:ln>
                            <a:noFill/>
                          </a:ln>
                          <a:solidFill>
                            <a:srgbClr val="000000"/>
                          </a:solidFill>
                          <a:effectLst/>
                          <a:latin typeface="Georgia"/>
                          <a:ea typeface="+mn-ea"/>
                          <a:cs typeface="+mn-cs"/>
                        </a:rPr>
                        <a:t>华侨城门票资产证券化</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25</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3.3 	</a:t>
                      </a:r>
                      <a:r>
                        <a:rPr kumimoji="0" lang="zh-CN" altLang="en-US" sz="1100" b="0" i="0" u="none" strike="noStrike" kern="1200" cap="none" normalizeH="0" baseline="0" noProof="1" smtClean="0">
                          <a:ln>
                            <a:noFill/>
                          </a:ln>
                          <a:solidFill>
                            <a:srgbClr val="000000"/>
                          </a:solidFill>
                          <a:effectLst/>
                          <a:latin typeface="Georgia"/>
                          <a:ea typeface="+mn-ea"/>
                          <a:cs typeface="+mn-cs"/>
                        </a:rPr>
                        <a:t>中信华夏苏宁云创资产支持专项计划</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26</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4 	</a:t>
                      </a:r>
                      <a:r>
                        <a:rPr kumimoji="0" lang="zh-CN" altLang="en-US" sz="1100" b="0" i="0" u="none" strike="noStrike" kern="1200" cap="none" normalizeH="0" baseline="0" noProof="1" smtClean="0">
                          <a:ln>
                            <a:noFill/>
                          </a:ln>
                          <a:solidFill>
                            <a:srgbClr val="000000"/>
                          </a:solidFill>
                          <a:effectLst/>
                          <a:latin typeface="Georgia"/>
                          <a:ea typeface="+mn-ea"/>
                          <a:cs typeface="+mn-cs"/>
                        </a:rPr>
                        <a:t>城投置业现有物业资产证券化的路径分析</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27</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4.1 	</a:t>
                      </a:r>
                      <a:r>
                        <a:rPr kumimoji="0" lang="zh-CN" altLang="en-US" sz="1100" b="0" i="0" u="none" strike="noStrike" kern="1200" cap="none" normalizeH="0" baseline="0" noProof="1" smtClean="0">
                          <a:ln>
                            <a:noFill/>
                          </a:ln>
                          <a:solidFill>
                            <a:srgbClr val="000000"/>
                          </a:solidFill>
                          <a:effectLst/>
                          <a:latin typeface="Georgia"/>
                          <a:ea typeface="+mn-ea"/>
                          <a:cs typeface="+mn-cs"/>
                        </a:rPr>
                        <a:t>针对不同类型物业进行房地产证券化的可能性探讨</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28</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alpha val="0"/>
                        </a:schemeClr>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bl>
          </a:graphicData>
        </a:graphic>
      </p:graphicFrame>
      <p:sp>
        <p:nvSpPr>
          <p:cNvPr id="4" name="Rectangle 3"/>
          <p:cNvSpPr>
            <a:spLocks noGrp="1"/>
          </p:cNvSpPr>
          <p:nvPr>
            <p:custDataLst>
              <p:tags r:id="rId4"/>
            </p:custDataLst>
          </p:nvPr>
        </p:nvSpPr>
        <p:spPr>
          <a:xfrm>
            <a:off x="529200" y="1004399"/>
            <a:ext cx="2901600" cy="838800"/>
          </a:xfrm>
          <a:prstGeom prst="rect">
            <a:avLst/>
          </a:prstGeom>
        </p:spPr>
        <p:txBody>
          <a:bodyPr vert="horz" wrap="square" lIns="0" tIns="0" rIns="0" bIns="0" rtlCol="0">
            <a:noAutofit/>
          </a:bodyPr>
          <a:lstStyle>
            <a:defPPr>
              <a:defRPr lang="en-US"/>
            </a:defPPr>
            <a:lvl1pPr marL="0" marR="0" indent="0" algn="l" defTabSz="1019175" rtl="0" eaLnBrk="1" fontAlgn="base" latinLnBrk="0" hangingPunct="1">
              <a:lnSpc>
                <a:spcPct val="100000"/>
              </a:lnSpc>
              <a:spcBef>
                <a:spcPct val="0"/>
              </a:spcBef>
              <a:spcAft>
                <a:spcPct val="0"/>
              </a:spcAft>
              <a:buClr>
                <a:srgbClr val="000000"/>
              </a:buClr>
              <a:buSzTx/>
              <a:buFont typeface="Wingdings" pitchFamily="2" charset="2"/>
              <a:buNone/>
              <a:defRPr sz="1100" kern="1200">
                <a:solidFill>
                  <a:schemeClr val="tx1"/>
                </a:solidFill>
                <a:latin typeface="Georgia" pitchFamily="18" charset="0"/>
                <a:ea typeface="+mn-ea"/>
                <a:cs typeface="+mn-cs"/>
              </a:defRPr>
            </a:lvl1pPr>
            <a:lvl2pPr marL="234950" marR="0" indent="-228600" algn="l" defTabSz="1019175" rtl="0" eaLnBrk="1" fontAlgn="base" latinLnBrk="0" hangingPunct="1">
              <a:lnSpc>
                <a:spcPct val="100000"/>
              </a:lnSpc>
              <a:spcBef>
                <a:spcPct val="0"/>
              </a:spcBef>
              <a:spcAft>
                <a:spcPct val="0"/>
              </a:spcAft>
              <a:buClr>
                <a:srgbClr val="000000"/>
              </a:buClr>
              <a:buSzTx/>
              <a:buFont typeface="Times New Roman" pitchFamily="18" charset="0"/>
              <a:buChar char="•"/>
              <a:defRPr sz="1100" kern="1200">
                <a:solidFill>
                  <a:schemeClr val="tx1"/>
                </a:solidFill>
                <a:latin typeface="Georgia" pitchFamily="18" charset="0"/>
                <a:ea typeface="+mn-ea"/>
                <a:cs typeface="+mn-cs"/>
              </a:defRPr>
            </a:lvl2pPr>
            <a:lvl3pPr marL="475488" marR="0" indent="-227013" algn="l" defTabSz="1019175" rtl="0" eaLnBrk="1" fontAlgn="base" latinLnBrk="0" hangingPunct="1">
              <a:lnSpc>
                <a:spcPct val="100000"/>
              </a:lnSpc>
              <a:spcBef>
                <a:spcPct val="0"/>
              </a:spcBef>
              <a:spcAft>
                <a:spcPct val="0"/>
              </a:spcAft>
              <a:buClr>
                <a:srgbClr val="000000"/>
              </a:buClr>
              <a:buSzTx/>
              <a:buFont typeface="Arial" pitchFamily="34" charset="0"/>
              <a:buChar char="-"/>
              <a:defRPr sz="1100" kern="1200">
                <a:solidFill>
                  <a:schemeClr val="tx1"/>
                </a:solidFill>
                <a:latin typeface="Georgia" pitchFamily="18" charset="0"/>
                <a:ea typeface="+mn-ea"/>
                <a:cs typeface="+mn-cs"/>
              </a:defRPr>
            </a:lvl3pPr>
            <a:lvl4pPr marL="685800" marR="0" indent="-237744" algn="l" defTabSz="1019175" rtl="0" eaLnBrk="1" fontAlgn="base" latinLnBrk="0" hangingPunct="1">
              <a:lnSpc>
                <a:spcPct val="100000"/>
              </a:lnSpc>
              <a:spcBef>
                <a:spcPct val="0"/>
              </a:spcBef>
              <a:spcAft>
                <a:spcPct val="0"/>
              </a:spcAft>
              <a:buClr>
                <a:srgbClr val="000000"/>
              </a:buClr>
              <a:buSzTx/>
              <a:buFont typeface="Georgia" pitchFamily="18" charset="0"/>
              <a:buChar char="◦"/>
              <a:defRPr sz="1100" kern="1200">
                <a:solidFill>
                  <a:schemeClr val="tx1"/>
                </a:solidFill>
                <a:latin typeface="Georgia" pitchFamily="18" charset="0"/>
                <a:ea typeface="+mn-ea"/>
                <a:cs typeface="+mn-cs"/>
              </a:defRPr>
            </a:lvl4pPr>
            <a:lvl5pPr marL="914400" marR="0" indent="-228600" algn="l" defTabSz="1019175" rtl="0" eaLnBrk="1" fontAlgn="base" latinLnBrk="0" hangingPunct="1">
              <a:lnSpc>
                <a:spcPct val="100000"/>
              </a:lnSpc>
              <a:spcBef>
                <a:spcPct val="0"/>
              </a:spcBef>
              <a:spcAft>
                <a:spcPct val="0"/>
              </a:spcAft>
              <a:buClr>
                <a:srgbClr val="000000"/>
              </a:buClr>
              <a:buSzTx/>
              <a:buFont typeface="Georgia" pitchFamily="18" charset="0"/>
              <a:buChar char="›"/>
              <a:defRPr sz="1100" kern="1200" baseline="0">
                <a:solidFill>
                  <a:schemeClr val="tx1"/>
                </a:solidFill>
                <a:latin typeface="Georgia" pitchFamily="18" charset="0"/>
                <a:ea typeface="+mn-ea"/>
                <a:cs typeface="+mn-cs"/>
              </a:defRPr>
            </a:lvl5pPr>
            <a:lvl6pPr marL="237744" indent="-237744" algn="l" defTabSz="1018824" rtl="0" eaLnBrk="1" latinLnBrk="0" hangingPunct="1">
              <a:lnSpc>
                <a:spcPct val="100000"/>
              </a:lnSpc>
              <a:spcBef>
                <a:spcPct val="0"/>
              </a:spcBef>
              <a:spcAft>
                <a:spcPct val="0"/>
              </a:spcAft>
              <a:buFont typeface="+mj-lt"/>
              <a:buAutoNum type="arabicPeriod"/>
              <a:defRPr lang="en-GB" sz="1100" kern="1200" baseline="0" noProof="0">
                <a:solidFill>
                  <a:schemeClr val="tx1"/>
                </a:solidFill>
                <a:latin typeface="Georgia" pitchFamily="18" charset="0"/>
                <a:ea typeface="+mn-ea"/>
                <a:cs typeface="+mn-cs"/>
              </a:defRPr>
            </a:lvl6pPr>
            <a:lvl7pPr marL="475488" indent="-228600" algn="l" defTabSz="1018824" rtl="0" eaLnBrk="1" latinLnBrk="0" hangingPunct="1">
              <a:lnSpc>
                <a:spcPct val="100000"/>
              </a:lnSpc>
              <a:spcBef>
                <a:spcPct val="0"/>
              </a:spcBef>
              <a:spcAft>
                <a:spcPct val="0"/>
              </a:spcAft>
              <a:buFont typeface="+mj-lt"/>
              <a:buAutoNum type="alphaLcPeriod"/>
              <a:defRPr lang="en-GB" sz="1100" kern="1200" baseline="0" noProof="0">
                <a:solidFill>
                  <a:schemeClr val="tx1"/>
                </a:solidFill>
                <a:latin typeface="Georgia" pitchFamily="18" charset="0"/>
                <a:ea typeface="+mn-ea"/>
                <a:cs typeface="+mn-cs"/>
              </a:defRPr>
            </a:lvl7pPr>
            <a:lvl8pPr marL="682625" indent="-228600" algn="l" defTabSz="1018824" rtl="0" eaLnBrk="1" latinLnBrk="0" hangingPunct="1">
              <a:lnSpc>
                <a:spcPct val="100000"/>
              </a:lnSpc>
              <a:spcBef>
                <a:spcPct val="0"/>
              </a:spcBef>
              <a:spcAft>
                <a:spcPct val="0"/>
              </a:spcAft>
              <a:buFont typeface="+mj-lt"/>
              <a:buAutoNum type="romanLcPeriod"/>
              <a:defRPr lang="en-GB" sz="1100" kern="1200" baseline="0" noProof="0">
                <a:solidFill>
                  <a:schemeClr val="tx1"/>
                </a:solidFill>
                <a:latin typeface="Georgia" pitchFamily="18" charset="0"/>
                <a:ea typeface="+mn-ea"/>
                <a:cs typeface="+mn-cs"/>
              </a:defRPr>
            </a:lvl8pPr>
            <a:lvl9pPr marL="0" indent="0" algn="l" defTabSz="1018824" rtl="0" eaLnBrk="1" latinLnBrk="0" hangingPunct="1">
              <a:lnSpc>
                <a:spcPct val="100000"/>
              </a:lnSpc>
              <a:spcBef>
                <a:spcPct val="0"/>
              </a:spcBef>
              <a:spcAft>
                <a:spcPts val="600"/>
              </a:spcAft>
              <a:buFont typeface="Arial" pitchFamily="34" charset="0"/>
              <a:buNone/>
              <a:defRPr lang="en-GB" sz="1100" b="1" kern="1200" baseline="0" noProof="0">
                <a:solidFill>
                  <a:schemeClr val="tx2"/>
                </a:solidFill>
                <a:latin typeface="Georgia" pitchFamily="18" charset="0"/>
                <a:ea typeface="+mn-ea"/>
                <a:cs typeface="+mn-cs"/>
              </a:defRPr>
            </a:lvl9pPr>
          </a:lstStyle>
          <a:p>
            <a:pPr lvl="0">
              <a:spcBef>
                <a:spcPct val="0"/>
              </a:spcBef>
              <a:defRPr/>
            </a:pPr>
            <a:r>
              <a:rPr lang="zh-CN" altLang="en-US" sz="3200" b="1" i="1" smtClean="0">
                <a:solidFill>
                  <a:schemeClr val="tx2"/>
                </a:solidFill>
              </a:rPr>
              <a:t>目录</a:t>
            </a:r>
            <a:endParaRPr lang="zh-CN" altLang="en-US" sz="3200" b="1" i="1">
              <a:solidFill>
                <a:schemeClr val="tx2"/>
              </a:solidFill>
            </a:endParaRPr>
          </a:p>
        </p:txBody>
      </p:sp>
      <p:sp>
        <p:nvSpPr>
          <p:cNvPr id="97" name="Page Number"/>
          <p:cNvSpPr txBox="1"/>
          <p:nvPr>
            <p:custDataLst>
              <p:tags r:id="rId5"/>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a:t>
            </a:r>
            <a:endParaRPr lang="zh-CN" altLang="en-US" sz="900" noProof="1" smtClean="0"/>
          </a:p>
        </p:txBody>
      </p:sp>
      <p:sp>
        <p:nvSpPr>
          <p:cNvPr id="98" name="Section Footer"/>
          <p:cNvSpPr txBox="1"/>
          <p:nvPr>
            <p:custDataLst>
              <p:tags r:id="rId6"/>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124" name="TextBox 123"/>
          <p:cNvSpPr txBox="1"/>
          <p:nvPr>
            <p:custDataLst>
              <p:tags r:id="rId7"/>
            </p:custDataLst>
          </p:nvPr>
        </p:nvSpPr>
        <p:spPr>
          <a:xfrm>
            <a:off x="3589200" y="109310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25" name="TextBox 124"/>
          <p:cNvSpPr txBox="1"/>
          <p:nvPr>
            <p:custDataLst>
              <p:tags r:id="rId8"/>
            </p:custDataLst>
          </p:nvPr>
        </p:nvSpPr>
        <p:spPr>
          <a:xfrm>
            <a:off x="3589200" y="109310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26" name="TextBox 125"/>
          <p:cNvSpPr txBox="1"/>
          <p:nvPr>
            <p:custDataLst>
              <p:tags r:id="rId9"/>
            </p:custDataLst>
          </p:nvPr>
        </p:nvSpPr>
        <p:spPr>
          <a:xfrm>
            <a:off x="3589200" y="133389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27" name="TextBox 126"/>
          <p:cNvSpPr txBox="1"/>
          <p:nvPr>
            <p:custDataLst>
              <p:tags r:id="rId10"/>
            </p:custDataLst>
          </p:nvPr>
        </p:nvSpPr>
        <p:spPr>
          <a:xfrm>
            <a:off x="3589200" y="133389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28" name="TextBox 127"/>
          <p:cNvSpPr txBox="1"/>
          <p:nvPr>
            <p:custDataLst>
              <p:tags r:id="rId11"/>
            </p:custDataLst>
          </p:nvPr>
        </p:nvSpPr>
        <p:spPr>
          <a:xfrm>
            <a:off x="3589200" y="157468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29" name="TextBox 128"/>
          <p:cNvSpPr txBox="1"/>
          <p:nvPr>
            <p:custDataLst>
              <p:tags r:id="rId12"/>
            </p:custDataLst>
          </p:nvPr>
        </p:nvSpPr>
        <p:spPr>
          <a:xfrm>
            <a:off x="3589200" y="157468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0" name="TextBox 129"/>
          <p:cNvSpPr txBox="1"/>
          <p:nvPr>
            <p:custDataLst>
              <p:tags r:id="rId13"/>
            </p:custDataLst>
          </p:nvPr>
        </p:nvSpPr>
        <p:spPr>
          <a:xfrm>
            <a:off x="3589200" y="1815476"/>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1" name="TextBox 130"/>
          <p:cNvSpPr txBox="1"/>
          <p:nvPr>
            <p:custDataLst>
              <p:tags r:id="rId14"/>
            </p:custDataLst>
          </p:nvPr>
        </p:nvSpPr>
        <p:spPr>
          <a:xfrm>
            <a:off x="3589200" y="1815476"/>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2" name="TextBox 131"/>
          <p:cNvSpPr txBox="1"/>
          <p:nvPr>
            <p:custDataLst>
              <p:tags r:id="rId15"/>
            </p:custDataLst>
          </p:nvPr>
        </p:nvSpPr>
        <p:spPr>
          <a:xfrm>
            <a:off x="3589200" y="2056268"/>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3" name="TextBox 132"/>
          <p:cNvSpPr txBox="1"/>
          <p:nvPr>
            <p:custDataLst>
              <p:tags r:id="rId16"/>
            </p:custDataLst>
          </p:nvPr>
        </p:nvSpPr>
        <p:spPr>
          <a:xfrm>
            <a:off x="3589200" y="2056268"/>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4" name="TextBox 133"/>
          <p:cNvSpPr txBox="1"/>
          <p:nvPr>
            <p:custDataLst>
              <p:tags r:id="rId17"/>
            </p:custDataLst>
          </p:nvPr>
        </p:nvSpPr>
        <p:spPr>
          <a:xfrm>
            <a:off x="3589200" y="229706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5" name="TextBox 134"/>
          <p:cNvSpPr txBox="1"/>
          <p:nvPr>
            <p:custDataLst>
              <p:tags r:id="rId18"/>
            </p:custDataLst>
          </p:nvPr>
        </p:nvSpPr>
        <p:spPr>
          <a:xfrm>
            <a:off x="3589200" y="229706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7" name="TextBox 136"/>
          <p:cNvSpPr txBox="1"/>
          <p:nvPr>
            <p:custDataLst>
              <p:tags r:id="rId19"/>
            </p:custDataLst>
          </p:nvPr>
        </p:nvSpPr>
        <p:spPr>
          <a:xfrm>
            <a:off x="3589200" y="253785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8" name="TextBox 137"/>
          <p:cNvSpPr txBox="1"/>
          <p:nvPr>
            <p:custDataLst>
              <p:tags r:id="rId20"/>
            </p:custDataLst>
          </p:nvPr>
        </p:nvSpPr>
        <p:spPr>
          <a:xfrm>
            <a:off x="3589200" y="253785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9" name="TextBox 138"/>
          <p:cNvSpPr txBox="1"/>
          <p:nvPr>
            <p:custDataLst>
              <p:tags r:id="rId21"/>
            </p:custDataLst>
          </p:nvPr>
        </p:nvSpPr>
        <p:spPr>
          <a:xfrm>
            <a:off x="3589200" y="277864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0" name="TextBox 139"/>
          <p:cNvSpPr txBox="1"/>
          <p:nvPr>
            <p:custDataLst>
              <p:tags r:id="rId22"/>
            </p:custDataLst>
          </p:nvPr>
        </p:nvSpPr>
        <p:spPr>
          <a:xfrm>
            <a:off x="3589200" y="277864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1" name="TextBox 140"/>
          <p:cNvSpPr txBox="1"/>
          <p:nvPr>
            <p:custDataLst>
              <p:tags r:id="rId23"/>
            </p:custDataLst>
          </p:nvPr>
        </p:nvSpPr>
        <p:spPr>
          <a:xfrm>
            <a:off x="3589200" y="3019436"/>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2" name="TextBox 141"/>
          <p:cNvSpPr txBox="1"/>
          <p:nvPr>
            <p:custDataLst>
              <p:tags r:id="rId24"/>
            </p:custDataLst>
          </p:nvPr>
        </p:nvSpPr>
        <p:spPr>
          <a:xfrm>
            <a:off x="3589200" y="3019436"/>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3" name="TextBox 142"/>
          <p:cNvSpPr txBox="1"/>
          <p:nvPr>
            <p:custDataLst>
              <p:tags r:id="rId25"/>
            </p:custDataLst>
          </p:nvPr>
        </p:nvSpPr>
        <p:spPr>
          <a:xfrm>
            <a:off x="3589200" y="3260228"/>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4" name="TextBox 143"/>
          <p:cNvSpPr txBox="1"/>
          <p:nvPr>
            <p:custDataLst>
              <p:tags r:id="rId26"/>
            </p:custDataLst>
          </p:nvPr>
        </p:nvSpPr>
        <p:spPr>
          <a:xfrm>
            <a:off x="3589200" y="3260228"/>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5" name="TextBox 144"/>
          <p:cNvSpPr txBox="1"/>
          <p:nvPr>
            <p:custDataLst>
              <p:tags r:id="rId27"/>
            </p:custDataLst>
          </p:nvPr>
        </p:nvSpPr>
        <p:spPr>
          <a:xfrm>
            <a:off x="3589200" y="350102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6" name="TextBox 145"/>
          <p:cNvSpPr txBox="1"/>
          <p:nvPr>
            <p:custDataLst>
              <p:tags r:id="rId28"/>
            </p:custDataLst>
          </p:nvPr>
        </p:nvSpPr>
        <p:spPr>
          <a:xfrm>
            <a:off x="3589200" y="350102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7" name="TextBox 146"/>
          <p:cNvSpPr txBox="1"/>
          <p:nvPr>
            <p:custDataLst>
              <p:tags r:id="rId29"/>
            </p:custDataLst>
          </p:nvPr>
        </p:nvSpPr>
        <p:spPr>
          <a:xfrm>
            <a:off x="3589200" y="374181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8" name="TextBox 147"/>
          <p:cNvSpPr txBox="1"/>
          <p:nvPr>
            <p:custDataLst>
              <p:tags r:id="rId30"/>
            </p:custDataLst>
          </p:nvPr>
        </p:nvSpPr>
        <p:spPr>
          <a:xfrm>
            <a:off x="3589200" y="374181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9" name="TextBox 148"/>
          <p:cNvSpPr txBox="1"/>
          <p:nvPr>
            <p:custDataLst>
              <p:tags r:id="rId31"/>
            </p:custDataLst>
          </p:nvPr>
        </p:nvSpPr>
        <p:spPr>
          <a:xfrm>
            <a:off x="3589200" y="398260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50" name="TextBox 149"/>
          <p:cNvSpPr txBox="1"/>
          <p:nvPr>
            <p:custDataLst>
              <p:tags r:id="rId32"/>
            </p:custDataLst>
          </p:nvPr>
        </p:nvSpPr>
        <p:spPr>
          <a:xfrm>
            <a:off x="3589200" y="398260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51" name="TextBox 150"/>
          <p:cNvSpPr txBox="1"/>
          <p:nvPr>
            <p:custDataLst>
              <p:tags r:id="rId33"/>
            </p:custDataLst>
          </p:nvPr>
        </p:nvSpPr>
        <p:spPr>
          <a:xfrm>
            <a:off x="3589200" y="109310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2" name="TextBox 151"/>
          <p:cNvSpPr txBox="1"/>
          <p:nvPr>
            <p:custDataLst>
              <p:tags r:id="rId34"/>
            </p:custDataLst>
          </p:nvPr>
        </p:nvSpPr>
        <p:spPr>
          <a:xfrm>
            <a:off x="3589200" y="109310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3" name="TextBox 152"/>
          <p:cNvSpPr txBox="1"/>
          <p:nvPr>
            <p:custDataLst>
              <p:tags r:id="rId35"/>
            </p:custDataLst>
          </p:nvPr>
        </p:nvSpPr>
        <p:spPr>
          <a:xfrm>
            <a:off x="3589200" y="133389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4" name="TextBox 153"/>
          <p:cNvSpPr txBox="1"/>
          <p:nvPr>
            <p:custDataLst>
              <p:tags r:id="rId36"/>
            </p:custDataLst>
          </p:nvPr>
        </p:nvSpPr>
        <p:spPr>
          <a:xfrm>
            <a:off x="3589200" y="133389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5" name="TextBox 154"/>
          <p:cNvSpPr txBox="1"/>
          <p:nvPr>
            <p:custDataLst>
              <p:tags r:id="rId37"/>
            </p:custDataLst>
          </p:nvPr>
        </p:nvSpPr>
        <p:spPr>
          <a:xfrm>
            <a:off x="3589200" y="157468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6" name="TextBox 155"/>
          <p:cNvSpPr txBox="1"/>
          <p:nvPr>
            <p:custDataLst>
              <p:tags r:id="rId38"/>
            </p:custDataLst>
          </p:nvPr>
        </p:nvSpPr>
        <p:spPr>
          <a:xfrm>
            <a:off x="3589200" y="157468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7" name="TextBox 156"/>
          <p:cNvSpPr txBox="1"/>
          <p:nvPr>
            <p:custDataLst>
              <p:tags r:id="rId39"/>
            </p:custDataLst>
          </p:nvPr>
        </p:nvSpPr>
        <p:spPr>
          <a:xfrm>
            <a:off x="3589200" y="1815476"/>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8" name="TextBox 157"/>
          <p:cNvSpPr txBox="1"/>
          <p:nvPr>
            <p:custDataLst>
              <p:tags r:id="rId40"/>
            </p:custDataLst>
          </p:nvPr>
        </p:nvSpPr>
        <p:spPr>
          <a:xfrm>
            <a:off x="3589200" y="1815476"/>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9" name="TextBox 158"/>
          <p:cNvSpPr txBox="1"/>
          <p:nvPr>
            <p:custDataLst>
              <p:tags r:id="rId41"/>
            </p:custDataLst>
          </p:nvPr>
        </p:nvSpPr>
        <p:spPr>
          <a:xfrm>
            <a:off x="3589200" y="2056268"/>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0" name="TextBox 159"/>
          <p:cNvSpPr txBox="1"/>
          <p:nvPr>
            <p:custDataLst>
              <p:tags r:id="rId42"/>
            </p:custDataLst>
          </p:nvPr>
        </p:nvSpPr>
        <p:spPr>
          <a:xfrm>
            <a:off x="3589200" y="2056268"/>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1" name="TextBox 160"/>
          <p:cNvSpPr txBox="1"/>
          <p:nvPr>
            <p:custDataLst>
              <p:tags r:id="rId43"/>
            </p:custDataLst>
          </p:nvPr>
        </p:nvSpPr>
        <p:spPr>
          <a:xfrm>
            <a:off x="3589200" y="229706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2" name="TextBox 161"/>
          <p:cNvSpPr txBox="1"/>
          <p:nvPr>
            <p:custDataLst>
              <p:tags r:id="rId44"/>
            </p:custDataLst>
          </p:nvPr>
        </p:nvSpPr>
        <p:spPr>
          <a:xfrm>
            <a:off x="3589200" y="229706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4" name="TextBox 163"/>
          <p:cNvSpPr txBox="1"/>
          <p:nvPr>
            <p:custDataLst>
              <p:tags r:id="rId45"/>
            </p:custDataLst>
          </p:nvPr>
        </p:nvSpPr>
        <p:spPr>
          <a:xfrm>
            <a:off x="3589200" y="253785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5" name="TextBox 164"/>
          <p:cNvSpPr txBox="1"/>
          <p:nvPr>
            <p:custDataLst>
              <p:tags r:id="rId46"/>
            </p:custDataLst>
          </p:nvPr>
        </p:nvSpPr>
        <p:spPr>
          <a:xfrm>
            <a:off x="3589200" y="253785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6" name="TextBox 165"/>
          <p:cNvSpPr txBox="1"/>
          <p:nvPr>
            <p:custDataLst>
              <p:tags r:id="rId47"/>
            </p:custDataLst>
          </p:nvPr>
        </p:nvSpPr>
        <p:spPr>
          <a:xfrm>
            <a:off x="3589200" y="277864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7" name="TextBox 166"/>
          <p:cNvSpPr txBox="1"/>
          <p:nvPr>
            <p:custDataLst>
              <p:tags r:id="rId48"/>
            </p:custDataLst>
          </p:nvPr>
        </p:nvSpPr>
        <p:spPr>
          <a:xfrm>
            <a:off x="3589200" y="277864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8" name="TextBox 167"/>
          <p:cNvSpPr txBox="1"/>
          <p:nvPr>
            <p:custDataLst>
              <p:tags r:id="rId49"/>
            </p:custDataLst>
          </p:nvPr>
        </p:nvSpPr>
        <p:spPr>
          <a:xfrm>
            <a:off x="3589200" y="3019436"/>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69" name="TextBox 168"/>
          <p:cNvSpPr txBox="1"/>
          <p:nvPr>
            <p:custDataLst>
              <p:tags r:id="rId50"/>
            </p:custDataLst>
          </p:nvPr>
        </p:nvSpPr>
        <p:spPr>
          <a:xfrm>
            <a:off x="3589200" y="3019436"/>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0" name="TextBox 169"/>
          <p:cNvSpPr txBox="1"/>
          <p:nvPr>
            <p:custDataLst>
              <p:tags r:id="rId51"/>
            </p:custDataLst>
          </p:nvPr>
        </p:nvSpPr>
        <p:spPr>
          <a:xfrm>
            <a:off x="3589200" y="3260228"/>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1" name="TextBox 170"/>
          <p:cNvSpPr txBox="1"/>
          <p:nvPr>
            <p:custDataLst>
              <p:tags r:id="rId52"/>
            </p:custDataLst>
          </p:nvPr>
        </p:nvSpPr>
        <p:spPr>
          <a:xfrm>
            <a:off x="3589200" y="3260228"/>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2" name="TextBox 171"/>
          <p:cNvSpPr txBox="1"/>
          <p:nvPr>
            <p:custDataLst>
              <p:tags r:id="rId53"/>
            </p:custDataLst>
          </p:nvPr>
        </p:nvSpPr>
        <p:spPr>
          <a:xfrm>
            <a:off x="3589200" y="350102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3" name="TextBox 172"/>
          <p:cNvSpPr txBox="1"/>
          <p:nvPr>
            <p:custDataLst>
              <p:tags r:id="rId54"/>
            </p:custDataLst>
          </p:nvPr>
        </p:nvSpPr>
        <p:spPr>
          <a:xfrm>
            <a:off x="3589200" y="350102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4" name="TextBox 173"/>
          <p:cNvSpPr txBox="1"/>
          <p:nvPr>
            <p:custDataLst>
              <p:tags r:id="rId55"/>
            </p:custDataLst>
          </p:nvPr>
        </p:nvSpPr>
        <p:spPr>
          <a:xfrm>
            <a:off x="3589200" y="374181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5" name="TextBox 174"/>
          <p:cNvSpPr txBox="1"/>
          <p:nvPr>
            <p:custDataLst>
              <p:tags r:id="rId56"/>
            </p:custDataLst>
          </p:nvPr>
        </p:nvSpPr>
        <p:spPr>
          <a:xfrm>
            <a:off x="3589200" y="374181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6" name="TextBox 175"/>
          <p:cNvSpPr txBox="1"/>
          <p:nvPr>
            <p:custDataLst>
              <p:tags r:id="rId57"/>
            </p:custDataLst>
          </p:nvPr>
        </p:nvSpPr>
        <p:spPr>
          <a:xfrm>
            <a:off x="3589200" y="398260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7" name="TextBox 176"/>
          <p:cNvSpPr txBox="1"/>
          <p:nvPr>
            <p:custDataLst>
              <p:tags r:id="rId58"/>
            </p:custDataLst>
          </p:nvPr>
        </p:nvSpPr>
        <p:spPr>
          <a:xfrm>
            <a:off x="3589200" y="398260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09" name="Rectangle 108"/>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59"/>
    </p:custDataLst>
    <p:extLst>
      <p:ext uri="{BB962C8B-B14F-4D97-AF65-F5344CB8AC3E}">
        <p14:creationId xmlns:p14="http://schemas.microsoft.com/office/powerpoint/2010/main" val="193550650"/>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Grid" hidden="1"/>
          <p:cNvGrpSpPr/>
          <p:nvPr>
            <p:custDataLst>
              <p:tags r:id="rId2"/>
            </p:custDataLst>
          </p:nvPr>
        </p:nvGrpSpPr>
        <p:grpSpPr>
          <a:xfrm>
            <a:off x="530352" y="612648"/>
            <a:ext cx="8997696" cy="6848856"/>
            <a:chOff x="530352" y="612648"/>
            <a:chExt cx="8997696" cy="6848856"/>
          </a:xfrm>
        </p:grpSpPr>
        <p:grpSp>
          <p:nvGrpSpPr>
            <p:cNvPr id="4" name="Group 3" hidden="1"/>
            <p:cNvGrpSpPr/>
            <p:nvPr userDrawn="1"/>
          </p:nvGrpSpPr>
          <p:grpSpPr>
            <a:xfrm>
              <a:off x="530352" y="7159752"/>
              <a:ext cx="8997696" cy="301752"/>
              <a:chOff x="530352" y="7159752"/>
              <a:chExt cx="8997696" cy="301752"/>
            </a:xfrm>
          </p:grpSpPr>
          <p:sp>
            <p:nvSpPr>
              <p:cNvPr id="51"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 name="Group 4" hidden="1"/>
            <p:cNvGrpSpPr/>
            <p:nvPr userDrawn="1"/>
          </p:nvGrpSpPr>
          <p:grpSpPr>
            <a:xfrm>
              <a:off x="530352" y="1066800"/>
              <a:ext cx="8997696" cy="835152"/>
              <a:chOff x="530352" y="1066800"/>
              <a:chExt cx="8997696" cy="835152"/>
            </a:xfrm>
          </p:grpSpPr>
          <p:sp>
            <p:nvSpPr>
              <p:cNvPr id="49"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6"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7" name="Group 600" hidden="1"/>
            <p:cNvGrpSpPr/>
            <p:nvPr userDrawn="1"/>
          </p:nvGrpSpPr>
          <p:grpSpPr>
            <a:xfrm>
              <a:off x="533400" y="6245352"/>
              <a:ext cx="8994648" cy="688848"/>
              <a:chOff x="533400" y="6013704"/>
              <a:chExt cx="8994648" cy="688848"/>
            </a:xfrm>
          </p:grpSpPr>
          <p:sp>
            <p:nvSpPr>
              <p:cNvPr id="43"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 name="Group 500" hidden="1"/>
            <p:cNvGrpSpPr/>
            <p:nvPr userDrawn="1"/>
          </p:nvGrpSpPr>
          <p:grpSpPr>
            <a:xfrm>
              <a:off x="533400" y="5407152"/>
              <a:ext cx="8994648" cy="688848"/>
              <a:chOff x="533400" y="5026152"/>
              <a:chExt cx="8994648" cy="688848"/>
            </a:xfrm>
          </p:grpSpPr>
          <p:sp>
            <p:nvSpPr>
              <p:cNvPr id="37"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400" hidden="1"/>
            <p:cNvGrpSpPr/>
            <p:nvPr userDrawn="1"/>
          </p:nvGrpSpPr>
          <p:grpSpPr>
            <a:xfrm>
              <a:off x="533400" y="4568952"/>
              <a:ext cx="8994648" cy="688848"/>
              <a:chOff x="533400" y="4038600"/>
              <a:chExt cx="8994648" cy="688848"/>
            </a:xfrm>
          </p:grpSpPr>
          <p:sp>
            <p:nvSpPr>
              <p:cNvPr id="31"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300" hidden="1"/>
            <p:cNvGrpSpPr/>
            <p:nvPr userDrawn="1"/>
          </p:nvGrpSpPr>
          <p:grpSpPr>
            <a:xfrm>
              <a:off x="533400" y="3730752"/>
              <a:ext cx="8994648" cy="688848"/>
              <a:chOff x="533400" y="3041904"/>
              <a:chExt cx="8994648" cy="688848"/>
            </a:xfrm>
          </p:grpSpPr>
          <p:sp>
            <p:nvSpPr>
              <p:cNvPr id="25"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200" hidden="1"/>
            <p:cNvGrpSpPr/>
            <p:nvPr userDrawn="1"/>
          </p:nvGrpSpPr>
          <p:grpSpPr>
            <a:xfrm>
              <a:off x="533400" y="2892552"/>
              <a:ext cx="8994648" cy="688848"/>
              <a:chOff x="533400" y="1066800"/>
              <a:chExt cx="8994648" cy="688848"/>
            </a:xfrm>
          </p:grpSpPr>
          <p:sp>
            <p:nvSpPr>
              <p:cNvPr id="19"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100" hidden="1"/>
            <p:cNvGrpSpPr/>
            <p:nvPr userDrawn="1"/>
          </p:nvGrpSpPr>
          <p:grpSpPr>
            <a:xfrm>
              <a:off x="533400" y="2054352"/>
              <a:ext cx="8994648" cy="688848"/>
              <a:chOff x="533400" y="2054352"/>
              <a:chExt cx="8994648" cy="688848"/>
            </a:xfrm>
          </p:grpSpPr>
          <p:sp>
            <p:nvSpPr>
              <p:cNvPr id="13"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4"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custDataLst>
              <p:tags r:id="rId3"/>
            </p:custDataLst>
          </p:nvPr>
        </p:nvSpPr>
        <p:spPr>
          <a:xfrm>
            <a:off x="529200" y="1004400"/>
            <a:ext cx="3035530" cy="492443"/>
          </a:xfrm>
        </p:spPr>
        <p:txBody>
          <a:bodyPr/>
          <a:lstStyle/>
          <a:p>
            <a:r>
              <a:rPr lang="zh-CN" altLang="en-US" smtClean="0"/>
              <a:t>资产证券化概述</a:t>
            </a:r>
            <a:endParaRPr lang="zh-CN" altLang="en-US"/>
          </a:p>
        </p:txBody>
      </p:sp>
      <p:sp>
        <p:nvSpPr>
          <p:cNvPr id="54" name="Page Number"/>
          <p:cNvSpPr txBox="1"/>
          <p:nvPr>
            <p:custDataLst>
              <p:tags r:id="rId4"/>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3</a:t>
            </a:r>
            <a:endParaRPr lang="zh-CN" altLang="en-US" sz="900" noProof="1" smtClean="0"/>
          </a:p>
        </p:txBody>
      </p:sp>
      <p:sp>
        <p:nvSpPr>
          <p:cNvPr id="55" name="Section Footer"/>
          <p:cNvSpPr txBox="1"/>
          <p:nvPr>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6" name="Section Header"/>
          <p:cNvSpPr txBox="1"/>
          <p:nvPr>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 </a:t>
            </a:r>
            <a:r>
              <a:rPr lang="zh-CN" altLang="en-US" sz="900" noProof="1" smtClean="0">
                <a:solidFill>
                  <a:schemeClr val="tx1"/>
                </a:solidFill>
              </a:rPr>
              <a:t>资产证券化概述</a:t>
            </a:r>
          </a:p>
        </p:txBody>
      </p:sp>
      <p:graphicFrame>
        <p:nvGraphicFramePr>
          <p:cNvPr id="74" name="Table 73"/>
          <p:cNvGraphicFramePr>
            <a:graphicFrameLocks noGrp="1"/>
          </p:cNvGraphicFramePr>
          <p:nvPr>
            <p:custDataLst>
              <p:tags r:id="rId7"/>
            </p:custDataLst>
            <p:extLst>
              <p:ext uri="{D42A27DB-BD31-4B8C-83A1-F6EECF244321}">
                <p14:modId xmlns:p14="http://schemas.microsoft.com/office/powerpoint/2010/main" val="3582711107"/>
              </p:ext>
            </p:extLst>
          </p:nvPr>
        </p:nvGraphicFramePr>
        <p:xfrm>
          <a:off x="3589200" y="1029600"/>
          <a:ext cx="5943600" cy="481584"/>
        </p:xfrm>
        <a:graphic>
          <a:graphicData uri="http://schemas.openxmlformats.org/drawingml/2006/table">
            <a:tbl>
              <a:tblPr>
                <a:tableStyleId>{2D5ABB26-0587-4C30-8999-92F81FD0307C}</a:tableStyleId>
              </a:tblPr>
              <a:tblGrid>
                <a:gridCol w="4674742"/>
                <a:gridCol w="1268858"/>
              </a:tblGrid>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1.1	</a:t>
                      </a:r>
                      <a:r>
                        <a:rPr kumimoji="0" lang="zh-CN" altLang="en-US" sz="1100" b="0" i="0" u="none" strike="noStrike" kern="1200" cap="none" normalizeH="0" baseline="0" noProof="1" smtClean="0">
                          <a:ln>
                            <a:noFill/>
                          </a:ln>
                          <a:solidFill>
                            <a:srgbClr val="000000"/>
                          </a:solidFill>
                          <a:effectLst/>
                          <a:latin typeface="Georgia"/>
                          <a:ea typeface="+mn-ea"/>
                          <a:cs typeface="+mn-cs"/>
                        </a:rPr>
                        <a:t>资产证券化基本概念</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4</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1.2	</a:t>
                      </a:r>
                      <a:r>
                        <a:rPr kumimoji="0" lang="zh-CN" altLang="en-US" sz="1100" b="0" i="0" u="none" strike="noStrike" kern="1200" cap="none" normalizeH="0" baseline="0" noProof="1" smtClean="0">
                          <a:ln>
                            <a:noFill/>
                          </a:ln>
                          <a:solidFill>
                            <a:srgbClr val="000000"/>
                          </a:solidFill>
                          <a:effectLst/>
                          <a:latin typeface="Georgia"/>
                          <a:ea typeface="+mn-ea"/>
                          <a:cs typeface="+mn-cs"/>
                        </a:rPr>
                        <a:t>资产证券化的发展趋势</a:t>
                      </a:r>
                      <a:r>
                        <a:rPr kumimoji="0" lang="en-US" altLang="zh-CN" sz="1100" b="0" i="0" u="none" strike="noStrike" kern="1200" cap="none" normalizeH="0" baseline="0" noProof="1" smtClean="0">
                          <a:ln>
                            <a:noFill/>
                          </a:ln>
                          <a:solidFill>
                            <a:srgbClr val="000000"/>
                          </a:solidFill>
                          <a:effectLst/>
                          <a:latin typeface="Georgia"/>
                          <a:ea typeface="+mn-ea"/>
                          <a:cs typeface="+mn-cs"/>
                        </a:rPr>
                        <a:t>——</a:t>
                      </a:r>
                      <a:r>
                        <a:rPr kumimoji="0" lang="zh-CN" altLang="en-US" sz="1100" b="0" i="0" u="none" strike="noStrike" kern="1200" cap="none" normalizeH="0" baseline="0" noProof="1" smtClean="0">
                          <a:ln>
                            <a:noFill/>
                          </a:ln>
                          <a:solidFill>
                            <a:srgbClr val="000000"/>
                          </a:solidFill>
                          <a:effectLst/>
                          <a:latin typeface="Georgia"/>
                          <a:ea typeface="+mn-ea"/>
                          <a:cs typeface="+mn-cs"/>
                        </a:rPr>
                        <a:t>房地产信托基金</a:t>
                      </a:r>
                      <a:r>
                        <a:rPr kumimoji="0" lang="en-US" altLang="zh-CN" sz="1100" b="0" i="0" u="none" strike="noStrike" kern="1200" cap="none" normalizeH="0" baseline="0" noProof="1" smtClean="0">
                          <a:ln>
                            <a:noFill/>
                          </a:ln>
                          <a:solidFill>
                            <a:srgbClr val="000000"/>
                          </a:solidFill>
                          <a:effectLst/>
                          <a:latin typeface="Georgia"/>
                          <a:ea typeface="+mn-ea"/>
                          <a:cs typeface="+mn-cs"/>
                        </a:rPr>
                        <a:t>(REITs)</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flat" cmpd="sng" algn="ctr">
                      <a:noFill/>
                      <a:prstDash val="sys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11</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flat" cmpd="sng" algn="ctr">
                      <a:noFill/>
                      <a:prstDash val="sysDot"/>
                      <a:round/>
                      <a:headEnd type="none" w="med" len="med"/>
                      <a:tailEnd type="none" w="med" len="med"/>
                    </a:lnB>
                    <a:lnTlToBr w="12700" cmpd="sng">
                      <a:noFill/>
                      <a:prstDash val="solid"/>
                    </a:lnTlToBr>
                    <a:lnBlToTr w="12700" cmpd="sng">
                      <a:noFill/>
                      <a:prstDash val="solid"/>
                    </a:lnBlToTr>
                    <a:solidFill>
                      <a:srgbClr val="FFFFFF">
                        <a:alpha val="0"/>
                      </a:srgbClr>
                    </a:solidFill>
                  </a:tcPr>
                </a:tc>
              </a:tr>
            </a:tbl>
          </a:graphicData>
        </a:graphic>
      </p:graphicFrame>
      <p:sp>
        <p:nvSpPr>
          <p:cNvPr id="76" name="TextBox 75"/>
          <p:cNvSpPr txBox="1"/>
          <p:nvPr>
            <p:custDataLst>
              <p:tags r:id="rId8"/>
            </p:custDataLst>
          </p:nvPr>
        </p:nvSpPr>
        <p:spPr>
          <a:xfrm>
            <a:off x="3589200" y="1093100"/>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77" name="TextBox 76"/>
          <p:cNvSpPr txBox="1"/>
          <p:nvPr>
            <p:custDataLst>
              <p:tags r:id="rId9"/>
            </p:custDataLst>
          </p:nvPr>
        </p:nvSpPr>
        <p:spPr>
          <a:xfrm>
            <a:off x="3589200" y="1093100"/>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78" name="TextBox 77"/>
          <p:cNvSpPr txBox="1"/>
          <p:nvPr>
            <p:custDataLst>
              <p:tags r:id="rId10"/>
            </p:custDataLst>
          </p:nvPr>
        </p:nvSpPr>
        <p:spPr>
          <a:xfrm>
            <a:off x="3589200" y="1333892"/>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79" name="TextBox 78"/>
          <p:cNvSpPr txBox="1"/>
          <p:nvPr>
            <p:custDataLst>
              <p:tags r:id="rId11"/>
            </p:custDataLst>
          </p:nvPr>
        </p:nvSpPr>
        <p:spPr>
          <a:xfrm>
            <a:off x="3589200" y="1333892"/>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62" name="Rectangle 61"/>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12"/>
    </p:custDataLst>
    <p:extLst>
      <p:ext uri="{BB962C8B-B14F-4D97-AF65-F5344CB8AC3E}">
        <p14:creationId xmlns:p14="http://schemas.microsoft.com/office/powerpoint/2010/main" val="2027487631"/>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a:t>资产证券化是以特定资产组合或特定现金流为支持，发行可交易证券的一种融资形式</a:t>
            </a:r>
            <a:r>
              <a:rPr lang="zh-CN" altLang="en-US" smtClean="0"/>
              <a:t>。其</a:t>
            </a:r>
            <a:r>
              <a:rPr lang="zh-CN" altLang="en-US"/>
              <a:t>核心是对金融资产中风险与收益要素的分离和重组，使其定价和重新配置更为有效，从而使参与各方</a:t>
            </a:r>
            <a:r>
              <a:rPr lang="zh-CN" altLang="en-US" smtClean="0"/>
              <a:t>均</a:t>
            </a:r>
            <a:r>
              <a:rPr lang="zh-CN" altLang="en-US"/>
              <a:t>受益</a:t>
            </a:r>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4</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1.1 </a:t>
            </a:r>
            <a:r>
              <a:rPr lang="zh-CN" altLang="en-US" sz="900" noProof="1" smtClean="0">
                <a:solidFill>
                  <a:schemeClr val="tx1"/>
                </a:solidFill>
              </a:rPr>
              <a:t>资产证券化基本概念</a:t>
            </a:r>
          </a:p>
        </p:txBody>
      </p:sp>
      <p:sp>
        <p:nvSpPr>
          <p:cNvPr id="178" name="TextBox 177"/>
          <p:cNvSpPr txBox="1"/>
          <p:nvPr/>
        </p:nvSpPr>
        <p:spPr>
          <a:xfrm>
            <a:off x="793648" y="2517755"/>
            <a:ext cx="3890622" cy="2215991"/>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spcAft>
                <a:spcPts val="600"/>
              </a:spcAft>
            </a:pPr>
            <a:r>
              <a:rPr lang="zh-CN" altLang="en-US" sz="1400" b="1" smtClean="0">
                <a:latin typeface="+mj-lt"/>
                <a:ea typeface="宋体" panose="02010600030101010101" pitchFamily="2" charset="-122"/>
                <a:cs typeface="Arial" pitchFamily="34" charset="0"/>
              </a:rPr>
              <a:t>广义资产</a:t>
            </a:r>
            <a:r>
              <a:rPr lang="zh-CN" altLang="en-US" sz="1400" b="1" noProof="0" smtClean="0">
                <a:latin typeface="+mj-lt"/>
                <a:ea typeface="宋体" panose="02010600030101010101" pitchFamily="2" charset="-122"/>
                <a:cs typeface="Arial" pitchFamily="34" charset="0"/>
              </a:rPr>
              <a:t>证券化</a:t>
            </a:r>
          </a:p>
          <a:p>
            <a:pPr algn="just">
              <a:spcAft>
                <a:spcPts val="600"/>
              </a:spcAft>
            </a:pPr>
            <a:r>
              <a:rPr lang="zh-CN" altLang="en-US" sz="1200" smtClean="0">
                <a:latin typeface="+mj-lt"/>
                <a:ea typeface="宋体" panose="02010600030101010101" pitchFamily="2" charset="-122"/>
                <a:cs typeface="Arial" pitchFamily="34" charset="0"/>
              </a:rPr>
              <a:t>指某一资产或资产组合采取证券资产这一价值形态的资产运营方式。分为实体资产证券化、信贷资产证券化、证券资产证券化以及现金资产证券化。</a:t>
            </a:r>
          </a:p>
          <a:p>
            <a:pPr algn="just">
              <a:spcAft>
                <a:spcPts val="600"/>
              </a:spcAft>
            </a:pPr>
            <a:endParaRPr lang="zh-CN" altLang="en-US" sz="1200" smtClean="0">
              <a:latin typeface="+mj-lt"/>
              <a:ea typeface="宋体" panose="02010600030101010101" pitchFamily="2" charset="-122"/>
              <a:cs typeface="Arial" pitchFamily="34" charset="0"/>
            </a:endParaRPr>
          </a:p>
          <a:p>
            <a:pPr algn="just">
              <a:spcAft>
                <a:spcPts val="600"/>
              </a:spcAft>
            </a:pPr>
            <a:r>
              <a:rPr lang="zh-CN" altLang="en-US" sz="1400" b="1" noProof="0" smtClean="0">
                <a:solidFill>
                  <a:schemeClr val="tx1"/>
                </a:solidFill>
                <a:latin typeface="+mj-lt"/>
                <a:ea typeface="宋体" panose="02010600030101010101" pitchFamily="2" charset="-122"/>
                <a:cs typeface="Arial" pitchFamily="34" charset="0"/>
              </a:rPr>
              <a:t>狭义资产证券化</a:t>
            </a:r>
          </a:p>
          <a:p>
            <a:pPr algn="just">
              <a:spcAft>
                <a:spcPts val="600"/>
              </a:spcAft>
            </a:pPr>
            <a:r>
              <a:rPr lang="zh-CN" altLang="en-US" sz="1200" noProof="0" smtClean="0">
                <a:solidFill>
                  <a:schemeClr val="tx1"/>
                </a:solidFill>
                <a:latin typeface="+mj-lt"/>
                <a:ea typeface="宋体" panose="02010600030101010101" pitchFamily="2" charset="-122"/>
                <a:cs typeface="Arial" pitchFamily="34" charset="0"/>
              </a:rPr>
              <a:t>在实践中取得最大成就的是信贷资产证券化，即狭义的资产</a:t>
            </a:r>
            <a:r>
              <a:rPr lang="zh-CN" altLang="en-US" sz="1200" smtClean="0">
                <a:latin typeface="+mj-lt"/>
                <a:ea typeface="宋体" panose="02010600030101010101" pitchFamily="2" charset="-122"/>
                <a:cs typeface="Arial" pitchFamily="34" charset="0"/>
              </a:rPr>
              <a:t>证券化，指把欠流动性但有未来现金流的信贷资产（如银行的贷款、企业的应收帐款等）经过重组形成资产池，并以此为基础发行证券。分为</a:t>
            </a:r>
            <a:r>
              <a:rPr lang="en-US" altLang="zh-CN" sz="1200" smtClean="0">
                <a:latin typeface="+mj-lt"/>
                <a:ea typeface="宋体" panose="02010600030101010101" pitchFamily="2" charset="-122"/>
                <a:cs typeface="Arial" pitchFamily="34" charset="0"/>
              </a:rPr>
              <a:t>MBS</a:t>
            </a:r>
            <a:r>
              <a:rPr lang="zh-CN" altLang="en-US" sz="1200" smtClean="0">
                <a:latin typeface="+mj-lt"/>
                <a:ea typeface="宋体" panose="02010600030101010101" pitchFamily="2" charset="-122"/>
                <a:cs typeface="Arial" pitchFamily="34" charset="0"/>
              </a:rPr>
              <a:t>和</a:t>
            </a:r>
            <a:r>
              <a:rPr lang="en-US" altLang="zh-CN" sz="1200" smtClean="0">
                <a:latin typeface="+mj-lt"/>
                <a:ea typeface="宋体" panose="02010600030101010101" pitchFamily="2" charset="-122"/>
                <a:cs typeface="Arial" pitchFamily="34" charset="0"/>
              </a:rPr>
              <a:t>ABS</a:t>
            </a:r>
            <a:r>
              <a:rPr lang="zh-CN" altLang="en-US" sz="1200" smtClean="0">
                <a:latin typeface="+mj-lt"/>
                <a:ea typeface="宋体" panose="02010600030101010101" pitchFamily="2" charset="-122"/>
                <a:cs typeface="Arial" pitchFamily="34" charset="0"/>
              </a:rPr>
              <a:t>。</a:t>
            </a:r>
            <a:endParaRPr lang="zh-CN" altLang="en-US" sz="1200" noProof="0" smtClean="0">
              <a:solidFill>
                <a:schemeClr val="tx1"/>
              </a:solidFill>
              <a:latin typeface="+mj-lt"/>
              <a:ea typeface="宋体" panose="02010600030101010101" pitchFamily="2" charset="-122"/>
              <a:cs typeface="Arial" pitchFamily="34" charset="0"/>
            </a:endParaRPr>
          </a:p>
        </p:txBody>
      </p:sp>
      <p:sp>
        <p:nvSpPr>
          <p:cNvPr id="122" name="TextBox 121"/>
          <p:cNvSpPr txBox="1"/>
          <p:nvPr/>
        </p:nvSpPr>
        <p:spPr>
          <a:xfrm>
            <a:off x="793648" y="4985110"/>
            <a:ext cx="2615271" cy="21544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400" b="1" smtClean="0">
                <a:latin typeface="Georgia" pitchFamily="18" charset="0"/>
                <a:cs typeface="Arial" pitchFamily="34" charset="0"/>
              </a:rPr>
              <a:t>资产证券化运作的基本逻辑</a:t>
            </a:r>
            <a:endParaRPr lang="zh-CN" altLang="en-US" sz="1400" b="1" noProof="0" smtClean="0">
              <a:solidFill>
                <a:schemeClr val="tx1"/>
              </a:solidFill>
              <a:latin typeface="Georgia" pitchFamily="18" charset="0"/>
              <a:cs typeface="Arial" pitchFamily="34" charset="0"/>
            </a:endParaRPr>
          </a:p>
        </p:txBody>
      </p:sp>
      <p:sp>
        <p:nvSpPr>
          <p:cNvPr id="123" name="Rectangle 122"/>
          <p:cNvSpPr/>
          <p:nvPr/>
        </p:nvSpPr>
        <p:spPr>
          <a:xfrm>
            <a:off x="793648" y="5307776"/>
            <a:ext cx="3947520" cy="73866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spcAft>
                <a:spcPts val="600"/>
              </a:spcAft>
            </a:pPr>
            <a:r>
              <a:rPr lang="zh-CN" altLang="en-US" sz="1200" smtClean="0">
                <a:latin typeface="+mj-lt"/>
                <a:ea typeface="宋体" panose="02010600030101010101" pitchFamily="2" charset="-122"/>
                <a:cs typeface="Arial" pitchFamily="34" charset="0"/>
              </a:rPr>
              <a:t>原始权益人出于融资的目的，将可产生预期现金流的资产转让给 </a:t>
            </a:r>
            <a:r>
              <a:rPr lang="en-US" altLang="zh-CN" sz="1200" smtClean="0">
                <a:latin typeface="+mj-lt"/>
                <a:ea typeface="宋体" panose="02010600030101010101" pitchFamily="2" charset="-122"/>
                <a:cs typeface="Arial" pitchFamily="34" charset="0"/>
              </a:rPr>
              <a:t>SPV</a:t>
            </a:r>
            <a:r>
              <a:rPr lang="zh-CN" altLang="en-US" sz="1200" smtClean="0">
                <a:latin typeface="+mj-lt"/>
                <a:ea typeface="宋体" panose="02010600030101010101" pitchFamily="2" charset="-122"/>
                <a:cs typeface="Arial" pitchFamily="34" charset="0"/>
              </a:rPr>
              <a:t>（特殊目的载体），</a:t>
            </a:r>
            <a:r>
              <a:rPr lang="en-US" altLang="zh-CN" sz="1200" smtClean="0">
                <a:latin typeface="+mj-lt"/>
                <a:ea typeface="宋体" panose="02010600030101010101" pitchFamily="2" charset="-122"/>
                <a:cs typeface="Arial" pitchFamily="34" charset="0"/>
              </a:rPr>
              <a:t>SPV </a:t>
            </a:r>
            <a:r>
              <a:rPr lang="zh-CN" altLang="en-US" sz="1200" smtClean="0">
                <a:latin typeface="+mj-lt"/>
                <a:ea typeface="宋体" panose="02010600030101010101" pitchFamily="2" charset="-122"/>
                <a:cs typeface="Arial" pitchFamily="34" charset="0"/>
              </a:rPr>
              <a:t>将这些资产组成资产池，并以此为支持向投资者发行证券，融得资金；而由资产池产生的现金流来清偿所发行的证券。</a:t>
            </a:r>
            <a:endParaRPr lang="zh-CN" altLang="en-US" sz="1200">
              <a:latin typeface="+mj-lt"/>
              <a:ea typeface="宋体" panose="02010600030101010101" pitchFamily="2" charset="-122"/>
              <a:cs typeface="Arial" pitchFamily="34" charset="0"/>
            </a:endParaRPr>
          </a:p>
        </p:txBody>
      </p:sp>
      <p:sp>
        <p:nvSpPr>
          <p:cNvPr id="133" name="TextBox 132"/>
          <p:cNvSpPr txBox="1"/>
          <p:nvPr/>
        </p:nvSpPr>
        <p:spPr>
          <a:xfrm>
            <a:off x="7405464" y="2374612"/>
            <a:ext cx="1940547" cy="21544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400" b="1" smtClean="0">
                <a:latin typeface="Georgia" pitchFamily="18" charset="0"/>
                <a:cs typeface="Arial" pitchFamily="34" charset="0"/>
              </a:rPr>
              <a:t>资产证券化的运作架构</a:t>
            </a:r>
            <a:endParaRPr lang="zh-CN" altLang="en-US" sz="1400" b="1" noProof="0" smtClean="0">
              <a:solidFill>
                <a:schemeClr val="tx1"/>
              </a:solidFill>
              <a:latin typeface="Georgia" pitchFamily="18" charset="0"/>
              <a:cs typeface="Arial" pitchFamily="34" charset="0"/>
            </a:endParaRPr>
          </a:p>
        </p:txBody>
      </p:sp>
      <p:grpSp>
        <p:nvGrpSpPr>
          <p:cNvPr id="141" name="Group 140"/>
          <p:cNvGrpSpPr/>
          <p:nvPr/>
        </p:nvGrpSpPr>
        <p:grpSpPr>
          <a:xfrm>
            <a:off x="5102351" y="2844382"/>
            <a:ext cx="4244689" cy="3564588"/>
            <a:chOff x="4729679" y="3346837"/>
            <a:chExt cx="4605873" cy="3179005"/>
          </a:xfrm>
        </p:grpSpPr>
        <p:grpSp>
          <p:nvGrpSpPr>
            <p:cNvPr id="143" name="Group 142"/>
            <p:cNvGrpSpPr/>
            <p:nvPr/>
          </p:nvGrpSpPr>
          <p:grpSpPr>
            <a:xfrm>
              <a:off x="4729679" y="3346837"/>
              <a:ext cx="4474127" cy="2584090"/>
              <a:chOff x="5194031" y="2961049"/>
              <a:chExt cx="3821487" cy="1933263"/>
            </a:xfrm>
          </p:grpSpPr>
          <p:sp>
            <p:nvSpPr>
              <p:cNvPr id="158" name="Rectangle 157"/>
              <p:cNvSpPr/>
              <p:nvPr/>
            </p:nvSpPr>
            <p:spPr>
              <a:xfrm>
                <a:off x="5194031" y="3519203"/>
                <a:ext cx="1029714" cy="25880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smtClean="0">
                    <a:solidFill>
                      <a:schemeClr val="bg1"/>
                    </a:solidFill>
                    <a:latin typeface="+mj-lt"/>
                    <a:ea typeface="宋体" panose="02010600030101010101" pitchFamily="2" charset="-122"/>
                  </a:rPr>
                  <a:t>信用评级机构</a:t>
                </a:r>
                <a:endParaRPr lang="zh-CN" altLang="en-US" sz="1200">
                  <a:solidFill>
                    <a:schemeClr val="bg1"/>
                  </a:solidFill>
                  <a:latin typeface="+mj-lt"/>
                  <a:ea typeface="宋体" panose="02010600030101010101" pitchFamily="2" charset="-122"/>
                </a:endParaRPr>
              </a:p>
            </p:txBody>
          </p:sp>
          <p:sp>
            <p:nvSpPr>
              <p:cNvPr id="159" name="Rectangle 158"/>
              <p:cNvSpPr/>
              <p:nvPr/>
            </p:nvSpPr>
            <p:spPr>
              <a:xfrm>
                <a:off x="5194031" y="4077357"/>
                <a:ext cx="1029714" cy="25880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a:solidFill>
                      <a:schemeClr val="bg1"/>
                    </a:solidFill>
                    <a:latin typeface="+mj-lt"/>
                    <a:ea typeface="宋体" panose="02010600030101010101" pitchFamily="2" charset="-122"/>
                  </a:rPr>
                  <a:t>担保机构</a:t>
                </a:r>
              </a:p>
            </p:txBody>
          </p:sp>
          <p:sp>
            <p:nvSpPr>
              <p:cNvPr id="161" name="Rectangle 160"/>
              <p:cNvSpPr/>
              <p:nvPr/>
            </p:nvSpPr>
            <p:spPr>
              <a:xfrm>
                <a:off x="5194031" y="4635511"/>
                <a:ext cx="1029714" cy="25880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a:solidFill>
                      <a:schemeClr val="bg1"/>
                    </a:solidFill>
                    <a:latin typeface="+mj-lt"/>
                    <a:ea typeface="宋体" panose="02010600030101010101" pitchFamily="2" charset="-122"/>
                  </a:rPr>
                  <a:t>证券承销商</a:t>
                </a:r>
              </a:p>
            </p:txBody>
          </p:sp>
          <p:sp>
            <p:nvSpPr>
              <p:cNvPr id="162" name="Rectangle 161"/>
              <p:cNvSpPr/>
              <p:nvPr/>
            </p:nvSpPr>
            <p:spPr>
              <a:xfrm>
                <a:off x="6591774" y="4077357"/>
                <a:ext cx="1029714" cy="25880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smtClean="0">
                    <a:solidFill>
                      <a:schemeClr val="bg1"/>
                    </a:solidFill>
                    <a:latin typeface="+mj-lt"/>
                    <a:ea typeface="宋体" panose="02010600030101010101" pitchFamily="2" charset="-122"/>
                  </a:rPr>
                  <a:t>特殊目的载体</a:t>
                </a:r>
                <a:endParaRPr lang="zh-CN" altLang="en-US" sz="1200">
                  <a:solidFill>
                    <a:schemeClr val="bg1"/>
                  </a:solidFill>
                  <a:latin typeface="+mj-lt"/>
                  <a:ea typeface="宋体" panose="02010600030101010101" pitchFamily="2" charset="-122"/>
                </a:endParaRPr>
              </a:p>
            </p:txBody>
          </p:sp>
          <p:sp>
            <p:nvSpPr>
              <p:cNvPr id="164" name="Rectangle 163"/>
              <p:cNvSpPr/>
              <p:nvPr/>
            </p:nvSpPr>
            <p:spPr>
              <a:xfrm>
                <a:off x="6591774" y="4635511"/>
                <a:ext cx="1029714"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smtClean="0">
                    <a:solidFill>
                      <a:schemeClr val="bg1"/>
                    </a:solidFill>
                    <a:latin typeface="+mj-lt"/>
                    <a:ea typeface="宋体" panose="02010600030101010101" pitchFamily="2" charset="-122"/>
                  </a:rPr>
                  <a:t>投资者</a:t>
                </a:r>
                <a:endParaRPr lang="zh-CN" altLang="en-US" sz="1200">
                  <a:solidFill>
                    <a:schemeClr val="bg1"/>
                  </a:solidFill>
                  <a:latin typeface="+mj-lt"/>
                  <a:ea typeface="宋体" panose="02010600030101010101" pitchFamily="2" charset="-122"/>
                </a:endParaRPr>
              </a:p>
            </p:txBody>
          </p:sp>
          <p:sp>
            <p:nvSpPr>
              <p:cNvPr id="165" name="Rectangle 164"/>
              <p:cNvSpPr/>
              <p:nvPr/>
            </p:nvSpPr>
            <p:spPr>
              <a:xfrm>
                <a:off x="6591774" y="3519203"/>
                <a:ext cx="1029714" cy="258801"/>
              </a:xfrm>
              <a:prstGeom prst="rect">
                <a:avLst/>
              </a:prstGeom>
              <a:ln w="12700"/>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lt1"/>
                    </a:solidFill>
                    <a:latin typeface="+mn-lt"/>
                    <a:ea typeface="+mn-ea"/>
                    <a:cs typeface="+mn-cs"/>
                  </a:defRPr>
                </a:lvl1pPr>
                <a:lvl2pPr marL="509412" algn="l" defTabSz="1018824" rtl="0" eaLnBrk="1" latinLnBrk="0" hangingPunct="1">
                  <a:defRPr sz="1100" kern="1200">
                    <a:solidFill>
                      <a:schemeClr val="lt1"/>
                    </a:solidFill>
                    <a:latin typeface="+mn-lt"/>
                    <a:ea typeface="+mn-ea"/>
                    <a:cs typeface="+mn-cs"/>
                  </a:defRPr>
                </a:lvl2pPr>
                <a:lvl3pPr marL="1018824" algn="l" defTabSz="1018824" rtl="0" eaLnBrk="1" latinLnBrk="0" hangingPunct="1">
                  <a:defRPr sz="1100" kern="1200">
                    <a:solidFill>
                      <a:schemeClr val="lt1"/>
                    </a:solidFill>
                    <a:latin typeface="+mn-lt"/>
                    <a:ea typeface="+mn-ea"/>
                    <a:cs typeface="+mn-cs"/>
                  </a:defRPr>
                </a:lvl3pPr>
                <a:lvl4pPr marL="1528237" algn="l" defTabSz="1018824" rtl="0" eaLnBrk="1" latinLnBrk="0" hangingPunct="1">
                  <a:defRPr sz="1100" kern="1200">
                    <a:solidFill>
                      <a:schemeClr val="lt1"/>
                    </a:solidFill>
                    <a:latin typeface="+mn-lt"/>
                    <a:ea typeface="+mn-ea"/>
                    <a:cs typeface="+mn-cs"/>
                  </a:defRPr>
                </a:lvl4pPr>
                <a:lvl5pPr marL="2037649" algn="l" defTabSz="1018824" rtl="0" eaLnBrk="1" latinLnBrk="0" hangingPunct="1">
                  <a:defRPr sz="1100" kern="1200">
                    <a:solidFill>
                      <a:schemeClr val="lt1"/>
                    </a:solidFill>
                    <a:latin typeface="+mn-lt"/>
                    <a:ea typeface="+mn-ea"/>
                    <a:cs typeface="+mn-cs"/>
                  </a:defRPr>
                </a:lvl5pPr>
                <a:lvl6pPr marL="2547061" algn="l" defTabSz="1018824" rtl="0" eaLnBrk="1" latinLnBrk="0" hangingPunct="1">
                  <a:defRPr sz="1100" kern="1200">
                    <a:solidFill>
                      <a:schemeClr val="lt1"/>
                    </a:solidFill>
                    <a:latin typeface="+mn-lt"/>
                    <a:ea typeface="+mn-ea"/>
                    <a:cs typeface="+mn-cs"/>
                  </a:defRPr>
                </a:lvl6pPr>
                <a:lvl7pPr marL="3056473" algn="l" defTabSz="1018824" rtl="0" eaLnBrk="1" latinLnBrk="0" hangingPunct="1">
                  <a:defRPr sz="1100" kern="1200">
                    <a:solidFill>
                      <a:schemeClr val="lt1"/>
                    </a:solidFill>
                    <a:latin typeface="+mn-lt"/>
                    <a:ea typeface="+mn-ea"/>
                    <a:cs typeface="+mn-cs"/>
                  </a:defRPr>
                </a:lvl7pPr>
                <a:lvl8pPr marL="3565886" algn="l" defTabSz="1018824" rtl="0" eaLnBrk="1" latinLnBrk="0" hangingPunct="1">
                  <a:defRPr sz="1100" kern="1200">
                    <a:solidFill>
                      <a:schemeClr val="lt1"/>
                    </a:solidFill>
                    <a:latin typeface="+mn-lt"/>
                    <a:ea typeface="+mn-ea"/>
                    <a:cs typeface="+mn-cs"/>
                  </a:defRPr>
                </a:lvl8pPr>
                <a:lvl9pPr marL="4075298" algn="l" defTabSz="1018824" rtl="0" eaLnBrk="1" latinLnBrk="0" hangingPunct="1">
                  <a:defRPr sz="1100" kern="1200">
                    <a:solidFill>
                      <a:schemeClr val="lt1"/>
                    </a:solidFill>
                    <a:latin typeface="+mn-lt"/>
                    <a:ea typeface="+mn-ea"/>
                    <a:cs typeface="+mn-cs"/>
                  </a:defRPr>
                </a:lvl9pPr>
              </a:lstStyle>
              <a:p>
                <a:pPr algn="ctr"/>
                <a:r>
                  <a:rPr lang="zh-CN" altLang="en-US" sz="1200" smtClean="0">
                    <a:solidFill>
                      <a:schemeClr val="bg1"/>
                    </a:solidFill>
                    <a:latin typeface="+mj-lt"/>
                    <a:ea typeface="宋体" panose="02010600030101010101" pitchFamily="2" charset="-122"/>
                  </a:rPr>
                  <a:t>原始权益人</a:t>
                </a:r>
                <a:endParaRPr lang="zh-CN" altLang="en-US" sz="1200">
                  <a:solidFill>
                    <a:schemeClr val="bg1"/>
                  </a:solidFill>
                  <a:latin typeface="+mj-lt"/>
                  <a:ea typeface="宋体" panose="02010600030101010101" pitchFamily="2" charset="-122"/>
                </a:endParaRPr>
              </a:p>
            </p:txBody>
          </p:sp>
          <p:sp>
            <p:nvSpPr>
              <p:cNvPr id="167" name="Rectangle 166"/>
              <p:cNvSpPr/>
              <p:nvPr/>
            </p:nvSpPr>
            <p:spPr>
              <a:xfrm>
                <a:off x="6591774" y="2961049"/>
                <a:ext cx="1029714" cy="258801"/>
              </a:xfrm>
              <a:prstGeom prst="rect">
                <a:avLst/>
              </a:prstGeom>
              <a:ln w="12700"/>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lt1"/>
                    </a:solidFill>
                    <a:latin typeface="+mn-lt"/>
                    <a:ea typeface="+mn-ea"/>
                    <a:cs typeface="+mn-cs"/>
                  </a:defRPr>
                </a:lvl1pPr>
                <a:lvl2pPr marL="509412" algn="l" defTabSz="1018824" rtl="0" eaLnBrk="1" latinLnBrk="0" hangingPunct="1">
                  <a:defRPr sz="1100" kern="1200">
                    <a:solidFill>
                      <a:schemeClr val="lt1"/>
                    </a:solidFill>
                    <a:latin typeface="+mn-lt"/>
                    <a:ea typeface="+mn-ea"/>
                    <a:cs typeface="+mn-cs"/>
                  </a:defRPr>
                </a:lvl2pPr>
                <a:lvl3pPr marL="1018824" algn="l" defTabSz="1018824" rtl="0" eaLnBrk="1" latinLnBrk="0" hangingPunct="1">
                  <a:defRPr sz="1100" kern="1200">
                    <a:solidFill>
                      <a:schemeClr val="lt1"/>
                    </a:solidFill>
                    <a:latin typeface="+mn-lt"/>
                    <a:ea typeface="+mn-ea"/>
                    <a:cs typeface="+mn-cs"/>
                  </a:defRPr>
                </a:lvl3pPr>
                <a:lvl4pPr marL="1528237" algn="l" defTabSz="1018824" rtl="0" eaLnBrk="1" latinLnBrk="0" hangingPunct="1">
                  <a:defRPr sz="1100" kern="1200">
                    <a:solidFill>
                      <a:schemeClr val="lt1"/>
                    </a:solidFill>
                    <a:latin typeface="+mn-lt"/>
                    <a:ea typeface="+mn-ea"/>
                    <a:cs typeface="+mn-cs"/>
                  </a:defRPr>
                </a:lvl4pPr>
                <a:lvl5pPr marL="2037649" algn="l" defTabSz="1018824" rtl="0" eaLnBrk="1" latinLnBrk="0" hangingPunct="1">
                  <a:defRPr sz="1100" kern="1200">
                    <a:solidFill>
                      <a:schemeClr val="lt1"/>
                    </a:solidFill>
                    <a:latin typeface="+mn-lt"/>
                    <a:ea typeface="+mn-ea"/>
                    <a:cs typeface="+mn-cs"/>
                  </a:defRPr>
                </a:lvl5pPr>
                <a:lvl6pPr marL="2547061" algn="l" defTabSz="1018824" rtl="0" eaLnBrk="1" latinLnBrk="0" hangingPunct="1">
                  <a:defRPr sz="1100" kern="1200">
                    <a:solidFill>
                      <a:schemeClr val="lt1"/>
                    </a:solidFill>
                    <a:latin typeface="+mn-lt"/>
                    <a:ea typeface="+mn-ea"/>
                    <a:cs typeface="+mn-cs"/>
                  </a:defRPr>
                </a:lvl6pPr>
                <a:lvl7pPr marL="3056473" algn="l" defTabSz="1018824" rtl="0" eaLnBrk="1" latinLnBrk="0" hangingPunct="1">
                  <a:defRPr sz="1100" kern="1200">
                    <a:solidFill>
                      <a:schemeClr val="lt1"/>
                    </a:solidFill>
                    <a:latin typeface="+mn-lt"/>
                    <a:ea typeface="+mn-ea"/>
                    <a:cs typeface="+mn-cs"/>
                  </a:defRPr>
                </a:lvl7pPr>
                <a:lvl8pPr marL="3565886" algn="l" defTabSz="1018824" rtl="0" eaLnBrk="1" latinLnBrk="0" hangingPunct="1">
                  <a:defRPr sz="1100" kern="1200">
                    <a:solidFill>
                      <a:schemeClr val="lt1"/>
                    </a:solidFill>
                    <a:latin typeface="+mn-lt"/>
                    <a:ea typeface="+mn-ea"/>
                    <a:cs typeface="+mn-cs"/>
                  </a:defRPr>
                </a:lvl8pPr>
                <a:lvl9pPr marL="4075298" algn="l" defTabSz="1018824" rtl="0" eaLnBrk="1" latinLnBrk="0" hangingPunct="1">
                  <a:defRPr sz="1100" kern="1200">
                    <a:solidFill>
                      <a:schemeClr val="lt1"/>
                    </a:solidFill>
                    <a:latin typeface="+mn-lt"/>
                    <a:ea typeface="+mn-ea"/>
                    <a:cs typeface="+mn-cs"/>
                  </a:defRPr>
                </a:lvl9pPr>
              </a:lstStyle>
              <a:p>
                <a:pPr algn="ctr"/>
                <a:r>
                  <a:rPr lang="zh-CN" altLang="en-US" sz="1200" smtClean="0">
                    <a:solidFill>
                      <a:schemeClr val="bg1"/>
                    </a:solidFill>
                    <a:latin typeface="+mj-lt"/>
                    <a:ea typeface="宋体" panose="02010600030101010101" pitchFamily="2" charset="-122"/>
                  </a:rPr>
                  <a:t>原始债务人</a:t>
                </a:r>
                <a:endParaRPr lang="zh-CN" altLang="en-US" sz="1200">
                  <a:solidFill>
                    <a:schemeClr val="bg1"/>
                  </a:solidFill>
                  <a:latin typeface="+mj-lt"/>
                  <a:ea typeface="宋体" panose="02010600030101010101" pitchFamily="2" charset="-122"/>
                </a:endParaRPr>
              </a:p>
            </p:txBody>
          </p:sp>
          <p:sp>
            <p:nvSpPr>
              <p:cNvPr id="169" name="Rectangle 168"/>
              <p:cNvSpPr/>
              <p:nvPr/>
            </p:nvSpPr>
            <p:spPr>
              <a:xfrm>
                <a:off x="8164514" y="2961049"/>
                <a:ext cx="851004" cy="344464"/>
              </a:xfrm>
              <a:prstGeom prst="rect">
                <a:avLst/>
              </a:prstGeom>
              <a:ln w="12700"/>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lt1"/>
                    </a:solidFill>
                    <a:latin typeface="+mn-lt"/>
                    <a:ea typeface="+mn-ea"/>
                    <a:cs typeface="+mn-cs"/>
                  </a:defRPr>
                </a:lvl1pPr>
                <a:lvl2pPr marL="509412" algn="l" defTabSz="1018824" rtl="0" eaLnBrk="1" latinLnBrk="0" hangingPunct="1">
                  <a:defRPr sz="1100" kern="1200">
                    <a:solidFill>
                      <a:schemeClr val="lt1"/>
                    </a:solidFill>
                    <a:latin typeface="+mn-lt"/>
                    <a:ea typeface="+mn-ea"/>
                    <a:cs typeface="+mn-cs"/>
                  </a:defRPr>
                </a:lvl2pPr>
                <a:lvl3pPr marL="1018824" algn="l" defTabSz="1018824" rtl="0" eaLnBrk="1" latinLnBrk="0" hangingPunct="1">
                  <a:defRPr sz="1100" kern="1200">
                    <a:solidFill>
                      <a:schemeClr val="lt1"/>
                    </a:solidFill>
                    <a:latin typeface="+mn-lt"/>
                    <a:ea typeface="+mn-ea"/>
                    <a:cs typeface="+mn-cs"/>
                  </a:defRPr>
                </a:lvl3pPr>
                <a:lvl4pPr marL="1528237" algn="l" defTabSz="1018824" rtl="0" eaLnBrk="1" latinLnBrk="0" hangingPunct="1">
                  <a:defRPr sz="1100" kern="1200">
                    <a:solidFill>
                      <a:schemeClr val="lt1"/>
                    </a:solidFill>
                    <a:latin typeface="+mn-lt"/>
                    <a:ea typeface="+mn-ea"/>
                    <a:cs typeface="+mn-cs"/>
                  </a:defRPr>
                </a:lvl4pPr>
                <a:lvl5pPr marL="2037649" algn="l" defTabSz="1018824" rtl="0" eaLnBrk="1" latinLnBrk="0" hangingPunct="1">
                  <a:defRPr sz="1100" kern="1200">
                    <a:solidFill>
                      <a:schemeClr val="lt1"/>
                    </a:solidFill>
                    <a:latin typeface="+mn-lt"/>
                    <a:ea typeface="+mn-ea"/>
                    <a:cs typeface="+mn-cs"/>
                  </a:defRPr>
                </a:lvl5pPr>
                <a:lvl6pPr marL="2547061" algn="l" defTabSz="1018824" rtl="0" eaLnBrk="1" latinLnBrk="0" hangingPunct="1">
                  <a:defRPr sz="1100" kern="1200">
                    <a:solidFill>
                      <a:schemeClr val="lt1"/>
                    </a:solidFill>
                    <a:latin typeface="+mn-lt"/>
                    <a:ea typeface="+mn-ea"/>
                    <a:cs typeface="+mn-cs"/>
                  </a:defRPr>
                </a:lvl6pPr>
                <a:lvl7pPr marL="3056473" algn="l" defTabSz="1018824" rtl="0" eaLnBrk="1" latinLnBrk="0" hangingPunct="1">
                  <a:defRPr sz="1100" kern="1200">
                    <a:solidFill>
                      <a:schemeClr val="lt1"/>
                    </a:solidFill>
                    <a:latin typeface="+mn-lt"/>
                    <a:ea typeface="+mn-ea"/>
                    <a:cs typeface="+mn-cs"/>
                  </a:defRPr>
                </a:lvl7pPr>
                <a:lvl8pPr marL="3565886" algn="l" defTabSz="1018824" rtl="0" eaLnBrk="1" latinLnBrk="0" hangingPunct="1">
                  <a:defRPr sz="1100" kern="1200">
                    <a:solidFill>
                      <a:schemeClr val="lt1"/>
                    </a:solidFill>
                    <a:latin typeface="+mn-lt"/>
                    <a:ea typeface="+mn-ea"/>
                    <a:cs typeface="+mn-cs"/>
                  </a:defRPr>
                </a:lvl8pPr>
                <a:lvl9pPr marL="4075298" algn="l" defTabSz="1018824" rtl="0" eaLnBrk="1" latinLnBrk="0" hangingPunct="1">
                  <a:defRPr sz="1100" kern="1200">
                    <a:solidFill>
                      <a:schemeClr val="lt1"/>
                    </a:solidFill>
                    <a:latin typeface="+mn-lt"/>
                    <a:ea typeface="+mn-ea"/>
                    <a:cs typeface="+mn-cs"/>
                  </a:defRPr>
                </a:lvl9pPr>
              </a:lstStyle>
              <a:p>
                <a:pPr algn="ctr"/>
                <a:r>
                  <a:rPr lang="zh-CN" altLang="en-US" sz="1200" smtClean="0">
                    <a:solidFill>
                      <a:schemeClr val="bg1"/>
                    </a:solidFill>
                    <a:latin typeface="+mj-lt"/>
                    <a:ea typeface="宋体" panose="02010600030101010101" pitchFamily="2" charset="-122"/>
                  </a:rPr>
                  <a:t>资产池管理服务商</a:t>
                </a:r>
                <a:endParaRPr lang="zh-CN" altLang="en-US" sz="1200">
                  <a:solidFill>
                    <a:schemeClr val="bg1"/>
                  </a:solidFill>
                  <a:latin typeface="+mj-lt"/>
                  <a:ea typeface="宋体" panose="02010600030101010101" pitchFamily="2" charset="-122"/>
                </a:endParaRPr>
              </a:p>
            </p:txBody>
          </p:sp>
          <p:sp>
            <p:nvSpPr>
              <p:cNvPr id="170" name="Rectangle 169"/>
              <p:cNvSpPr/>
              <p:nvPr/>
            </p:nvSpPr>
            <p:spPr>
              <a:xfrm>
                <a:off x="8164514" y="4635511"/>
                <a:ext cx="851004" cy="258801"/>
              </a:xfrm>
              <a:prstGeom prst="rect">
                <a:avLst/>
              </a:prstGeom>
              <a:ln w="12700"/>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lt1"/>
                    </a:solidFill>
                    <a:latin typeface="+mn-lt"/>
                    <a:ea typeface="+mn-ea"/>
                    <a:cs typeface="+mn-cs"/>
                  </a:defRPr>
                </a:lvl1pPr>
                <a:lvl2pPr marL="509412" algn="l" defTabSz="1018824" rtl="0" eaLnBrk="1" latinLnBrk="0" hangingPunct="1">
                  <a:defRPr sz="1100" kern="1200">
                    <a:solidFill>
                      <a:schemeClr val="lt1"/>
                    </a:solidFill>
                    <a:latin typeface="+mn-lt"/>
                    <a:ea typeface="+mn-ea"/>
                    <a:cs typeface="+mn-cs"/>
                  </a:defRPr>
                </a:lvl2pPr>
                <a:lvl3pPr marL="1018824" algn="l" defTabSz="1018824" rtl="0" eaLnBrk="1" latinLnBrk="0" hangingPunct="1">
                  <a:defRPr sz="1100" kern="1200">
                    <a:solidFill>
                      <a:schemeClr val="lt1"/>
                    </a:solidFill>
                    <a:latin typeface="+mn-lt"/>
                    <a:ea typeface="+mn-ea"/>
                    <a:cs typeface="+mn-cs"/>
                  </a:defRPr>
                </a:lvl3pPr>
                <a:lvl4pPr marL="1528237" algn="l" defTabSz="1018824" rtl="0" eaLnBrk="1" latinLnBrk="0" hangingPunct="1">
                  <a:defRPr sz="1100" kern="1200">
                    <a:solidFill>
                      <a:schemeClr val="lt1"/>
                    </a:solidFill>
                    <a:latin typeface="+mn-lt"/>
                    <a:ea typeface="+mn-ea"/>
                    <a:cs typeface="+mn-cs"/>
                  </a:defRPr>
                </a:lvl4pPr>
                <a:lvl5pPr marL="2037649" algn="l" defTabSz="1018824" rtl="0" eaLnBrk="1" latinLnBrk="0" hangingPunct="1">
                  <a:defRPr sz="1100" kern="1200">
                    <a:solidFill>
                      <a:schemeClr val="lt1"/>
                    </a:solidFill>
                    <a:latin typeface="+mn-lt"/>
                    <a:ea typeface="+mn-ea"/>
                    <a:cs typeface="+mn-cs"/>
                  </a:defRPr>
                </a:lvl5pPr>
                <a:lvl6pPr marL="2547061" algn="l" defTabSz="1018824" rtl="0" eaLnBrk="1" latinLnBrk="0" hangingPunct="1">
                  <a:defRPr sz="1100" kern="1200">
                    <a:solidFill>
                      <a:schemeClr val="lt1"/>
                    </a:solidFill>
                    <a:latin typeface="+mn-lt"/>
                    <a:ea typeface="+mn-ea"/>
                    <a:cs typeface="+mn-cs"/>
                  </a:defRPr>
                </a:lvl6pPr>
                <a:lvl7pPr marL="3056473" algn="l" defTabSz="1018824" rtl="0" eaLnBrk="1" latinLnBrk="0" hangingPunct="1">
                  <a:defRPr sz="1100" kern="1200">
                    <a:solidFill>
                      <a:schemeClr val="lt1"/>
                    </a:solidFill>
                    <a:latin typeface="+mn-lt"/>
                    <a:ea typeface="+mn-ea"/>
                    <a:cs typeface="+mn-cs"/>
                  </a:defRPr>
                </a:lvl7pPr>
                <a:lvl8pPr marL="3565886" algn="l" defTabSz="1018824" rtl="0" eaLnBrk="1" latinLnBrk="0" hangingPunct="1">
                  <a:defRPr sz="1100" kern="1200">
                    <a:solidFill>
                      <a:schemeClr val="lt1"/>
                    </a:solidFill>
                    <a:latin typeface="+mn-lt"/>
                    <a:ea typeface="+mn-ea"/>
                    <a:cs typeface="+mn-cs"/>
                  </a:defRPr>
                </a:lvl8pPr>
                <a:lvl9pPr marL="4075298" algn="l" defTabSz="1018824" rtl="0" eaLnBrk="1" latinLnBrk="0" hangingPunct="1">
                  <a:defRPr sz="1100" kern="1200">
                    <a:solidFill>
                      <a:schemeClr val="lt1"/>
                    </a:solidFill>
                    <a:latin typeface="+mn-lt"/>
                    <a:ea typeface="+mn-ea"/>
                    <a:cs typeface="+mn-cs"/>
                  </a:defRPr>
                </a:lvl9pPr>
              </a:lstStyle>
              <a:p>
                <a:pPr algn="ctr"/>
                <a:r>
                  <a:rPr lang="zh-CN" altLang="en-US" sz="1200" smtClean="0">
                    <a:solidFill>
                      <a:schemeClr val="bg1"/>
                    </a:solidFill>
                    <a:latin typeface="+mj-lt"/>
                    <a:ea typeface="宋体" panose="02010600030101010101" pitchFamily="2" charset="-122"/>
                  </a:rPr>
                  <a:t>受托人</a:t>
                </a:r>
                <a:endParaRPr lang="zh-CN" altLang="en-US" sz="1200">
                  <a:solidFill>
                    <a:schemeClr val="bg1"/>
                  </a:solidFill>
                  <a:latin typeface="+mj-lt"/>
                  <a:ea typeface="宋体" panose="02010600030101010101" pitchFamily="2" charset="-122"/>
                </a:endParaRPr>
              </a:p>
            </p:txBody>
          </p:sp>
          <p:sp>
            <p:nvSpPr>
              <p:cNvPr id="172" name="Right Arrow 171"/>
              <p:cNvSpPr/>
              <p:nvPr/>
            </p:nvSpPr>
            <p:spPr>
              <a:xfrm rot="16200000">
                <a:off x="6991359" y="4411154"/>
                <a:ext cx="230545" cy="171499"/>
              </a:xfrm>
              <a:prstGeom prst="rightArrow">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a:p>
            </p:txBody>
          </p:sp>
          <p:sp>
            <p:nvSpPr>
              <p:cNvPr id="173" name="Right Arrow 172"/>
              <p:cNvSpPr/>
              <p:nvPr/>
            </p:nvSpPr>
            <p:spPr>
              <a:xfrm rot="16200000">
                <a:off x="6991359" y="3860968"/>
                <a:ext cx="230545" cy="171499"/>
              </a:xfrm>
              <a:prstGeom prst="rightArrow">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a:p>
            </p:txBody>
          </p:sp>
          <p:sp>
            <p:nvSpPr>
              <p:cNvPr id="176" name="Right Arrow 175"/>
              <p:cNvSpPr/>
              <p:nvPr/>
            </p:nvSpPr>
            <p:spPr>
              <a:xfrm rot="16200000">
                <a:off x="6991359" y="3290634"/>
                <a:ext cx="230545" cy="171499"/>
              </a:xfrm>
              <a:prstGeom prst="rightArrow">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sp>
            <p:nvSpPr>
              <p:cNvPr id="177" name="Right Arrow 176"/>
              <p:cNvSpPr/>
              <p:nvPr/>
            </p:nvSpPr>
            <p:spPr>
              <a:xfrm>
                <a:off x="7712915" y="3022104"/>
                <a:ext cx="371296" cy="171499"/>
              </a:xfrm>
              <a:prstGeom prst="rightArrow">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a:p>
            </p:txBody>
          </p:sp>
          <p:sp>
            <p:nvSpPr>
              <p:cNvPr id="186" name="Right Arrow 185"/>
              <p:cNvSpPr/>
              <p:nvPr/>
            </p:nvSpPr>
            <p:spPr>
              <a:xfrm rot="10800000">
                <a:off x="7691521" y="4679161"/>
                <a:ext cx="371296" cy="171499"/>
              </a:xfrm>
              <a:prstGeom prst="rightArrow">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a:p>
            </p:txBody>
          </p:sp>
          <p:sp>
            <p:nvSpPr>
              <p:cNvPr id="191" name="Right Arrow 190"/>
              <p:cNvSpPr/>
              <p:nvPr/>
            </p:nvSpPr>
            <p:spPr>
              <a:xfrm rot="5400000">
                <a:off x="8007371" y="3865877"/>
                <a:ext cx="1165291" cy="171499"/>
              </a:xfrm>
              <a:prstGeom prst="rightArrow">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a:p>
            </p:txBody>
          </p:sp>
          <p:cxnSp>
            <p:nvCxnSpPr>
              <p:cNvPr id="192" name="Elbow Connector 191"/>
              <p:cNvCxnSpPr>
                <a:stCxn id="158" idx="3"/>
                <a:endCxn id="161" idx="3"/>
              </p:cNvCxnSpPr>
              <p:nvPr/>
            </p:nvCxnSpPr>
            <p:spPr>
              <a:xfrm>
                <a:off x="6223745" y="3648604"/>
                <a:ext cx="12700" cy="1116308"/>
              </a:xfrm>
              <a:prstGeom prst="bentConnector3">
                <a:avLst>
                  <a:gd name="adj1" fmla="val 1324528"/>
                </a:avLst>
              </a:prstGeom>
              <a:ln w="19050"/>
            </p:spPr>
            <p:style>
              <a:lnRef idx="2">
                <a:schemeClr val="accent1"/>
              </a:lnRef>
              <a:fillRef idx="0">
                <a:schemeClr val="accent1"/>
              </a:fillRef>
              <a:effectRef idx="1">
                <a:schemeClr val="accent1"/>
              </a:effectRef>
              <a:fontRef idx="minor">
                <a:schemeClr val="tx1"/>
              </a:fontRef>
            </p:style>
          </p:cxnSp>
          <p:cxnSp>
            <p:nvCxnSpPr>
              <p:cNvPr id="193" name="Straight Arrow Connector 192"/>
              <p:cNvCxnSpPr>
                <a:stCxn id="159" idx="3"/>
                <a:endCxn id="162" idx="1"/>
              </p:cNvCxnSpPr>
              <p:nvPr/>
            </p:nvCxnSpPr>
            <p:spPr>
              <a:xfrm>
                <a:off x="6223745" y="4206758"/>
                <a:ext cx="368029" cy="0"/>
              </a:xfrm>
              <a:prstGeom prst="straightConnector1">
                <a:avLst/>
              </a:prstGeom>
              <a:ln w="19050">
                <a:tailEnd type="triangle"/>
              </a:ln>
            </p:spPr>
            <p:style>
              <a:lnRef idx="2">
                <a:schemeClr val="accent1"/>
              </a:lnRef>
              <a:fillRef idx="0">
                <a:schemeClr val="accent1"/>
              </a:fillRef>
              <a:effectRef idx="1">
                <a:schemeClr val="accent1"/>
              </a:effectRef>
              <a:fontRef idx="minor">
                <a:schemeClr val="tx1"/>
              </a:fontRef>
            </p:style>
          </p:cxnSp>
        </p:grpSp>
        <p:grpSp>
          <p:nvGrpSpPr>
            <p:cNvPr id="144" name="Group 143"/>
            <p:cNvGrpSpPr/>
            <p:nvPr/>
          </p:nvGrpSpPr>
          <p:grpSpPr>
            <a:xfrm>
              <a:off x="4875340" y="6295116"/>
              <a:ext cx="1869172" cy="230726"/>
              <a:chOff x="768388" y="4589140"/>
              <a:chExt cx="1596516" cy="172616"/>
            </a:xfrm>
          </p:grpSpPr>
          <p:sp>
            <p:nvSpPr>
              <p:cNvPr id="155" name="Right Arrow 154"/>
              <p:cNvSpPr/>
              <p:nvPr/>
            </p:nvSpPr>
            <p:spPr>
              <a:xfrm>
                <a:off x="768388" y="4590257"/>
                <a:ext cx="371296" cy="171499"/>
              </a:xfrm>
              <a:prstGeom prst="rightArrow">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a:p>
            </p:txBody>
          </p:sp>
          <p:sp>
            <p:nvSpPr>
              <p:cNvPr id="156" name="TextBox 155"/>
              <p:cNvSpPr txBox="1"/>
              <p:nvPr/>
            </p:nvSpPr>
            <p:spPr>
              <a:xfrm>
                <a:off x="1232824" y="4589140"/>
                <a:ext cx="1132080" cy="123212"/>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200" noProof="0" smtClean="0">
                    <a:solidFill>
                      <a:schemeClr val="tx1"/>
                    </a:solidFill>
                    <a:latin typeface="Georgia" pitchFamily="18" charset="0"/>
                    <a:cs typeface="Arial" pitchFamily="34" charset="0"/>
                  </a:rPr>
                  <a:t>代表现金流动方向</a:t>
                </a:r>
              </a:p>
            </p:txBody>
          </p:sp>
        </p:grpSp>
        <p:grpSp>
          <p:nvGrpSpPr>
            <p:cNvPr id="146" name="Group 145"/>
            <p:cNvGrpSpPr/>
            <p:nvPr/>
          </p:nvGrpSpPr>
          <p:grpSpPr>
            <a:xfrm>
              <a:off x="6765261" y="6295120"/>
              <a:ext cx="1127868" cy="212721"/>
              <a:chOff x="7163163" y="4170636"/>
              <a:chExt cx="838000" cy="127997"/>
            </a:xfrm>
          </p:grpSpPr>
          <p:sp>
            <p:nvSpPr>
              <p:cNvPr id="152" name="Rectangle 151"/>
              <p:cNvSpPr/>
              <p:nvPr/>
            </p:nvSpPr>
            <p:spPr>
              <a:xfrm>
                <a:off x="7163163" y="4181138"/>
                <a:ext cx="379877" cy="117495"/>
              </a:xfrm>
              <a:prstGeom prst="rect">
                <a:avLst/>
              </a:prstGeom>
              <a:ln w="12700"/>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lt1"/>
                    </a:solidFill>
                    <a:latin typeface="+mn-lt"/>
                    <a:ea typeface="+mn-ea"/>
                    <a:cs typeface="+mn-cs"/>
                  </a:defRPr>
                </a:lvl1pPr>
                <a:lvl2pPr marL="509412" algn="l" defTabSz="1018824" rtl="0" eaLnBrk="1" latinLnBrk="0" hangingPunct="1">
                  <a:defRPr sz="1100" kern="1200">
                    <a:solidFill>
                      <a:schemeClr val="lt1"/>
                    </a:solidFill>
                    <a:latin typeface="+mn-lt"/>
                    <a:ea typeface="+mn-ea"/>
                    <a:cs typeface="+mn-cs"/>
                  </a:defRPr>
                </a:lvl2pPr>
                <a:lvl3pPr marL="1018824" algn="l" defTabSz="1018824" rtl="0" eaLnBrk="1" latinLnBrk="0" hangingPunct="1">
                  <a:defRPr sz="1100" kern="1200">
                    <a:solidFill>
                      <a:schemeClr val="lt1"/>
                    </a:solidFill>
                    <a:latin typeface="+mn-lt"/>
                    <a:ea typeface="+mn-ea"/>
                    <a:cs typeface="+mn-cs"/>
                  </a:defRPr>
                </a:lvl3pPr>
                <a:lvl4pPr marL="1528237" algn="l" defTabSz="1018824" rtl="0" eaLnBrk="1" latinLnBrk="0" hangingPunct="1">
                  <a:defRPr sz="1100" kern="1200">
                    <a:solidFill>
                      <a:schemeClr val="lt1"/>
                    </a:solidFill>
                    <a:latin typeface="+mn-lt"/>
                    <a:ea typeface="+mn-ea"/>
                    <a:cs typeface="+mn-cs"/>
                  </a:defRPr>
                </a:lvl4pPr>
                <a:lvl5pPr marL="2037649" algn="l" defTabSz="1018824" rtl="0" eaLnBrk="1" latinLnBrk="0" hangingPunct="1">
                  <a:defRPr sz="1100" kern="1200">
                    <a:solidFill>
                      <a:schemeClr val="lt1"/>
                    </a:solidFill>
                    <a:latin typeface="+mn-lt"/>
                    <a:ea typeface="+mn-ea"/>
                    <a:cs typeface="+mn-cs"/>
                  </a:defRPr>
                </a:lvl5pPr>
                <a:lvl6pPr marL="2547061" algn="l" defTabSz="1018824" rtl="0" eaLnBrk="1" latinLnBrk="0" hangingPunct="1">
                  <a:defRPr sz="1100" kern="1200">
                    <a:solidFill>
                      <a:schemeClr val="lt1"/>
                    </a:solidFill>
                    <a:latin typeface="+mn-lt"/>
                    <a:ea typeface="+mn-ea"/>
                    <a:cs typeface="+mn-cs"/>
                  </a:defRPr>
                </a:lvl6pPr>
                <a:lvl7pPr marL="3056473" algn="l" defTabSz="1018824" rtl="0" eaLnBrk="1" latinLnBrk="0" hangingPunct="1">
                  <a:defRPr sz="1100" kern="1200">
                    <a:solidFill>
                      <a:schemeClr val="lt1"/>
                    </a:solidFill>
                    <a:latin typeface="+mn-lt"/>
                    <a:ea typeface="+mn-ea"/>
                    <a:cs typeface="+mn-cs"/>
                  </a:defRPr>
                </a:lvl7pPr>
                <a:lvl8pPr marL="3565886" algn="l" defTabSz="1018824" rtl="0" eaLnBrk="1" latinLnBrk="0" hangingPunct="1">
                  <a:defRPr sz="1100" kern="1200">
                    <a:solidFill>
                      <a:schemeClr val="lt1"/>
                    </a:solidFill>
                    <a:latin typeface="+mn-lt"/>
                    <a:ea typeface="+mn-ea"/>
                    <a:cs typeface="+mn-cs"/>
                  </a:defRPr>
                </a:lvl8pPr>
                <a:lvl9pPr marL="4075298" algn="l" defTabSz="1018824" rtl="0" eaLnBrk="1" latinLnBrk="0" hangingPunct="1">
                  <a:defRPr sz="1100" kern="1200">
                    <a:solidFill>
                      <a:schemeClr val="lt1"/>
                    </a:solidFill>
                    <a:latin typeface="+mn-lt"/>
                    <a:ea typeface="+mn-ea"/>
                    <a:cs typeface="+mn-cs"/>
                  </a:defRPr>
                </a:lvl9pPr>
              </a:lstStyle>
              <a:p>
                <a:pPr algn="ctr"/>
                <a:endParaRPr lang="zh-CN" altLang="en-US" sz="1200">
                  <a:solidFill>
                    <a:schemeClr val="bg1"/>
                  </a:solidFill>
                  <a:latin typeface="+mj-lt"/>
                  <a:ea typeface="宋体" panose="02010600030101010101" pitchFamily="2" charset="-122"/>
                </a:endParaRPr>
              </a:p>
            </p:txBody>
          </p:sp>
          <p:sp>
            <p:nvSpPr>
              <p:cNvPr id="153" name="TextBox 152"/>
              <p:cNvSpPr txBox="1"/>
              <p:nvPr/>
            </p:nvSpPr>
            <p:spPr>
              <a:xfrm>
                <a:off x="7621488" y="4170636"/>
                <a:ext cx="379675" cy="99096"/>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200" noProof="0" smtClean="0">
                    <a:solidFill>
                      <a:schemeClr val="tx1"/>
                    </a:solidFill>
                    <a:latin typeface="Georgia" pitchFamily="18" charset="0"/>
                    <a:cs typeface="Arial" pitchFamily="34" charset="0"/>
                  </a:rPr>
                  <a:t>参与方</a:t>
                </a:r>
              </a:p>
            </p:txBody>
          </p:sp>
        </p:grpSp>
        <p:grpSp>
          <p:nvGrpSpPr>
            <p:cNvPr id="147" name="Group 146"/>
            <p:cNvGrpSpPr/>
            <p:nvPr/>
          </p:nvGrpSpPr>
          <p:grpSpPr>
            <a:xfrm>
              <a:off x="7978729" y="6295120"/>
              <a:ext cx="1356823" cy="212721"/>
              <a:chOff x="7163163" y="4170636"/>
              <a:chExt cx="1008112" cy="127997"/>
            </a:xfrm>
          </p:grpSpPr>
          <p:sp>
            <p:nvSpPr>
              <p:cNvPr id="149" name="Rectangle 148"/>
              <p:cNvSpPr/>
              <p:nvPr/>
            </p:nvSpPr>
            <p:spPr>
              <a:xfrm>
                <a:off x="7163163" y="4181138"/>
                <a:ext cx="379877" cy="117495"/>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lt1"/>
                    </a:solidFill>
                    <a:latin typeface="+mn-lt"/>
                    <a:ea typeface="+mn-ea"/>
                    <a:cs typeface="+mn-cs"/>
                  </a:defRPr>
                </a:lvl1pPr>
                <a:lvl2pPr marL="509412" algn="l" defTabSz="1018824" rtl="0" eaLnBrk="1" latinLnBrk="0" hangingPunct="1">
                  <a:defRPr sz="1100" kern="1200">
                    <a:solidFill>
                      <a:schemeClr val="lt1"/>
                    </a:solidFill>
                    <a:latin typeface="+mn-lt"/>
                    <a:ea typeface="+mn-ea"/>
                    <a:cs typeface="+mn-cs"/>
                  </a:defRPr>
                </a:lvl2pPr>
                <a:lvl3pPr marL="1018824" algn="l" defTabSz="1018824" rtl="0" eaLnBrk="1" latinLnBrk="0" hangingPunct="1">
                  <a:defRPr sz="1100" kern="1200">
                    <a:solidFill>
                      <a:schemeClr val="lt1"/>
                    </a:solidFill>
                    <a:latin typeface="+mn-lt"/>
                    <a:ea typeface="+mn-ea"/>
                    <a:cs typeface="+mn-cs"/>
                  </a:defRPr>
                </a:lvl3pPr>
                <a:lvl4pPr marL="1528237" algn="l" defTabSz="1018824" rtl="0" eaLnBrk="1" latinLnBrk="0" hangingPunct="1">
                  <a:defRPr sz="1100" kern="1200">
                    <a:solidFill>
                      <a:schemeClr val="lt1"/>
                    </a:solidFill>
                    <a:latin typeface="+mn-lt"/>
                    <a:ea typeface="+mn-ea"/>
                    <a:cs typeface="+mn-cs"/>
                  </a:defRPr>
                </a:lvl4pPr>
                <a:lvl5pPr marL="2037649" algn="l" defTabSz="1018824" rtl="0" eaLnBrk="1" latinLnBrk="0" hangingPunct="1">
                  <a:defRPr sz="1100" kern="1200">
                    <a:solidFill>
                      <a:schemeClr val="lt1"/>
                    </a:solidFill>
                    <a:latin typeface="+mn-lt"/>
                    <a:ea typeface="+mn-ea"/>
                    <a:cs typeface="+mn-cs"/>
                  </a:defRPr>
                </a:lvl5pPr>
                <a:lvl6pPr marL="2547061" algn="l" defTabSz="1018824" rtl="0" eaLnBrk="1" latinLnBrk="0" hangingPunct="1">
                  <a:defRPr sz="1100" kern="1200">
                    <a:solidFill>
                      <a:schemeClr val="lt1"/>
                    </a:solidFill>
                    <a:latin typeface="+mn-lt"/>
                    <a:ea typeface="+mn-ea"/>
                    <a:cs typeface="+mn-cs"/>
                  </a:defRPr>
                </a:lvl6pPr>
                <a:lvl7pPr marL="3056473" algn="l" defTabSz="1018824" rtl="0" eaLnBrk="1" latinLnBrk="0" hangingPunct="1">
                  <a:defRPr sz="1100" kern="1200">
                    <a:solidFill>
                      <a:schemeClr val="lt1"/>
                    </a:solidFill>
                    <a:latin typeface="+mn-lt"/>
                    <a:ea typeface="+mn-ea"/>
                    <a:cs typeface="+mn-cs"/>
                  </a:defRPr>
                </a:lvl7pPr>
                <a:lvl8pPr marL="3565886" algn="l" defTabSz="1018824" rtl="0" eaLnBrk="1" latinLnBrk="0" hangingPunct="1">
                  <a:defRPr sz="1100" kern="1200">
                    <a:solidFill>
                      <a:schemeClr val="lt1"/>
                    </a:solidFill>
                    <a:latin typeface="+mn-lt"/>
                    <a:ea typeface="+mn-ea"/>
                    <a:cs typeface="+mn-cs"/>
                  </a:defRPr>
                </a:lvl8pPr>
                <a:lvl9pPr marL="4075298" algn="l" defTabSz="1018824" rtl="0" eaLnBrk="1" latinLnBrk="0" hangingPunct="1">
                  <a:defRPr sz="1100" kern="1200">
                    <a:solidFill>
                      <a:schemeClr val="lt1"/>
                    </a:solidFill>
                    <a:latin typeface="+mn-lt"/>
                    <a:ea typeface="+mn-ea"/>
                    <a:cs typeface="+mn-cs"/>
                  </a:defRPr>
                </a:lvl9pPr>
              </a:lstStyle>
              <a:p>
                <a:pPr algn="ctr"/>
                <a:endParaRPr lang="zh-CN" altLang="en-US" sz="1200">
                  <a:solidFill>
                    <a:schemeClr val="bg1"/>
                  </a:solidFill>
                  <a:latin typeface="+mj-lt"/>
                  <a:ea typeface="宋体" panose="02010600030101010101" pitchFamily="2" charset="-122"/>
                </a:endParaRPr>
              </a:p>
            </p:txBody>
          </p:sp>
          <p:sp>
            <p:nvSpPr>
              <p:cNvPr id="150" name="TextBox 149"/>
              <p:cNvSpPr txBox="1"/>
              <p:nvPr/>
            </p:nvSpPr>
            <p:spPr>
              <a:xfrm>
                <a:off x="7621488" y="4170636"/>
                <a:ext cx="549787" cy="99096"/>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200" smtClean="0">
                    <a:latin typeface="Georgia" pitchFamily="18" charset="0"/>
                    <a:cs typeface="Arial" pitchFamily="34" charset="0"/>
                  </a:rPr>
                  <a:t>SPV</a:t>
                </a:r>
                <a:r>
                  <a:rPr lang="zh-CN" altLang="en-US" sz="1200" noProof="0" smtClean="0">
                    <a:solidFill>
                      <a:schemeClr val="tx1"/>
                    </a:solidFill>
                    <a:latin typeface="Georgia" pitchFamily="18" charset="0"/>
                    <a:cs typeface="Arial" pitchFamily="34" charset="0"/>
                  </a:rPr>
                  <a:t>主体</a:t>
                </a:r>
              </a:p>
            </p:txBody>
          </p:sp>
        </p:grpSp>
      </p:grpSp>
      <p:sp>
        <p:nvSpPr>
          <p:cNvPr id="89" name="Rectangle 88"/>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2347490426"/>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t>区分资产证券化产品</a:t>
            </a:r>
            <a:r>
              <a:rPr lang="zh-CN" altLang="en-US"/>
              <a:t>的类别，对我们理解证券化理论与实践的结合十分重要。不同的分类</a:t>
            </a:r>
            <a:br>
              <a:rPr lang="zh-CN" altLang="en-US"/>
            </a:br>
            <a:r>
              <a:rPr lang="zh-CN" altLang="en-US"/>
              <a:t>原则会产生不同类别的</a:t>
            </a:r>
            <a:r>
              <a:rPr lang="zh-CN" altLang="en-US" smtClean="0"/>
              <a:t>定义。通常情况下，广义的资产证券化产品可以按资产类型或者偿付结构进行分类</a:t>
            </a:r>
            <a:endParaRPr lang="zh-CN" altLang="en-US"/>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5</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1.1 </a:t>
            </a:r>
            <a:r>
              <a:rPr lang="zh-CN" altLang="en-US" sz="900" noProof="1" smtClean="0">
                <a:solidFill>
                  <a:schemeClr val="tx1"/>
                </a:solidFill>
              </a:rPr>
              <a:t>资产证券化基本概念</a:t>
            </a:r>
          </a:p>
        </p:txBody>
      </p:sp>
      <p:sp>
        <p:nvSpPr>
          <p:cNvPr id="298" name="Rectangle 297"/>
          <p:cNvSpPr/>
          <p:nvPr/>
        </p:nvSpPr>
        <p:spPr>
          <a:xfrm>
            <a:off x="634522" y="2302024"/>
            <a:ext cx="8742650" cy="4392488"/>
          </a:xfrm>
          <a:prstGeom prst="rect">
            <a:avLst/>
          </a:prstGeom>
          <a:solidFill>
            <a:schemeClr val="bg1">
              <a:lumMod val="95000"/>
            </a:schemeClr>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grpSp>
        <p:nvGrpSpPr>
          <p:cNvPr id="299" name="Group 298"/>
          <p:cNvGrpSpPr/>
          <p:nvPr/>
        </p:nvGrpSpPr>
        <p:grpSpPr>
          <a:xfrm>
            <a:off x="1792558" y="2950096"/>
            <a:ext cx="6714042" cy="3298304"/>
            <a:chOff x="309210" y="2208628"/>
            <a:chExt cx="5152038" cy="3025339"/>
          </a:xfrm>
        </p:grpSpPr>
        <p:sp>
          <p:nvSpPr>
            <p:cNvPr id="300" name="Rectangle 299"/>
            <p:cNvSpPr/>
            <p:nvPr/>
          </p:nvSpPr>
          <p:spPr>
            <a:xfrm>
              <a:off x="3810692" y="3862367"/>
              <a:ext cx="799279" cy="1371600"/>
            </a:xfrm>
            <a:prstGeom prst="rect">
              <a:avLst/>
            </a:prstGeom>
            <a:noFill/>
            <a:ln w="6350">
              <a:solidFill>
                <a:schemeClr val="accent2"/>
              </a:solidFill>
              <a:prstDash val="sys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latin typeface="+mj-lt"/>
                <a:ea typeface="宋体" panose="02010600030101010101" pitchFamily="2" charset="-122"/>
              </a:endParaRPr>
            </a:p>
          </p:txBody>
        </p:sp>
        <p:sp>
          <p:nvSpPr>
            <p:cNvPr id="301" name="Rectangle 300"/>
            <p:cNvSpPr/>
            <p:nvPr/>
          </p:nvSpPr>
          <p:spPr>
            <a:xfrm>
              <a:off x="2874576" y="3862367"/>
              <a:ext cx="799279" cy="1371600"/>
            </a:xfrm>
            <a:prstGeom prst="rect">
              <a:avLst/>
            </a:prstGeom>
            <a:noFill/>
            <a:ln w="6350">
              <a:solidFill>
                <a:schemeClr val="accent2"/>
              </a:solidFill>
              <a:prstDash val="sys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latin typeface="+mj-lt"/>
                <a:ea typeface="宋体" panose="02010600030101010101" pitchFamily="2" charset="-122"/>
              </a:endParaRPr>
            </a:p>
          </p:txBody>
        </p:sp>
        <p:sp>
          <p:nvSpPr>
            <p:cNvPr id="302" name="Rectangle 301"/>
            <p:cNvSpPr/>
            <p:nvPr/>
          </p:nvSpPr>
          <p:spPr>
            <a:xfrm>
              <a:off x="1903847" y="3862367"/>
              <a:ext cx="799279" cy="1371600"/>
            </a:xfrm>
            <a:prstGeom prst="rect">
              <a:avLst/>
            </a:prstGeom>
            <a:noFill/>
            <a:ln w="6350">
              <a:solidFill>
                <a:schemeClr val="accent2"/>
              </a:solidFill>
              <a:prstDash val="sys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latin typeface="+mj-lt"/>
                <a:ea typeface="宋体" panose="02010600030101010101" pitchFamily="2" charset="-122"/>
              </a:endParaRPr>
            </a:p>
          </p:txBody>
        </p:sp>
        <p:sp>
          <p:nvSpPr>
            <p:cNvPr id="303" name="Rectangle 302"/>
            <p:cNvSpPr/>
            <p:nvPr/>
          </p:nvSpPr>
          <p:spPr>
            <a:xfrm>
              <a:off x="309210" y="3862367"/>
              <a:ext cx="1525153" cy="1371600"/>
            </a:xfrm>
            <a:prstGeom prst="rect">
              <a:avLst/>
            </a:prstGeom>
            <a:noFill/>
            <a:ln w="6350">
              <a:solidFill>
                <a:schemeClr val="accent2"/>
              </a:solidFill>
              <a:prstDash val="sys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latin typeface="+mj-lt"/>
                <a:ea typeface="宋体" panose="02010600030101010101" pitchFamily="2" charset="-122"/>
              </a:endParaRPr>
            </a:p>
          </p:txBody>
        </p:sp>
        <p:sp>
          <p:nvSpPr>
            <p:cNvPr id="304" name="Rectangle 303"/>
            <p:cNvSpPr/>
            <p:nvPr/>
          </p:nvSpPr>
          <p:spPr>
            <a:xfrm>
              <a:off x="2428285" y="2208628"/>
              <a:ext cx="1507604" cy="25880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smtClean="0">
                  <a:solidFill>
                    <a:schemeClr val="bg1"/>
                  </a:solidFill>
                  <a:latin typeface="+mj-lt"/>
                  <a:ea typeface="宋体" panose="02010600030101010101" pitchFamily="2" charset="-122"/>
                </a:rPr>
                <a:t>广义资产证券化产品</a:t>
              </a:r>
            </a:p>
          </p:txBody>
        </p:sp>
        <p:sp>
          <p:nvSpPr>
            <p:cNvPr id="305" name="Rectangle 304"/>
            <p:cNvSpPr/>
            <p:nvPr/>
          </p:nvSpPr>
          <p:spPr>
            <a:xfrm>
              <a:off x="1181072" y="2892552"/>
              <a:ext cx="1029714" cy="25880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a:solidFill>
                    <a:schemeClr val="bg1"/>
                  </a:solidFill>
                  <a:latin typeface="+mj-lt"/>
                  <a:ea typeface="宋体" panose="02010600030101010101" pitchFamily="2" charset="-122"/>
                </a:rPr>
                <a:t>按资产类型分</a:t>
              </a:r>
            </a:p>
          </p:txBody>
        </p:sp>
        <p:sp>
          <p:nvSpPr>
            <p:cNvPr id="306" name="Rectangle 305"/>
            <p:cNvSpPr/>
            <p:nvPr/>
          </p:nvSpPr>
          <p:spPr>
            <a:xfrm>
              <a:off x="3233769" y="2892552"/>
              <a:ext cx="1029714" cy="25880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a:solidFill>
                    <a:schemeClr val="bg1"/>
                  </a:solidFill>
                  <a:latin typeface="+mj-lt"/>
                  <a:ea typeface="宋体" panose="02010600030101010101" pitchFamily="2" charset="-122"/>
                </a:rPr>
                <a:t>按偿付结构分</a:t>
              </a:r>
            </a:p>
          </p:txBody>
        </p:sp>
        <p:sp>
          <p:nvSpPr>
            <p:cNvPr id="307" name="Rectangle 306"/>
            <p:cNvSpPr/>
            <p:nvPr/>
          </p:nvSpPr>
          <p:spPr>
            <a:xfrm>
              <a:off x="4863366" y="2892552"/>
              <a:ext cx="597882" cy="258801"/>
            </a:xfrm>
            <a:prstGeom prst="rect">
              <a:avLst/>
            </a:prstGeom>
            <a:solidFill>
              <a:schemeClr val="accent2"/>
            </a:solidFill>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REITs</a:t>
              </a:r>
              <a:endParaRPr lang="en-US" altLang="zh-CN" sz="1200">
                <a:solidFill>
                  <a:schemeClr val="bg1"/>
                </a:solidFill>
                <a:latin typeface="+mj-lt"/>
                <a:ea typeface="宋体" panose="02010600030101010101" pitchFamily="2" charset="-122"/>
              </a:endParaRPr>
            </a:p>
          </p:txBody>
        </p:sp>
        <p:sp>
          <p:nvSpPr>
            <p:cNvPr id="308" name="Rectangle 307"/>
            <p:cNvSpPr/>
            <p:nvPr/>
          </p:nvSpPr>
          <p:spPr>
            <a:xfrm>
              <a:off x="752100" y="3437761"/>
              <a:ext cx="639372"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ABS</a:t>
              </a:r>
              <a:endParaRPr lang="zh-CN" altLang="en-US" sz="1200">
                <a:solidFill>
                  <a:schemeClr val="bg1"/>
                </a:solidFill>
                <a:latin typeface="+mj-lt"/>
                <a:ea typeface="宋体" panose="02010600030101010101" pitchFamily="2" charset="-122"/>
              </a:endParaRPr>
            </a:p>
          </p:txBody>
        </p:sp>
        <p:grpSp>
          <p:nvGrpSpPr>
            <p:cNvPr id="309" name="Group 308"/>
            <p:cNvGrpSpPr/>
            <p:nvPr/>
          </p:nvGrpSpPr>
          <p:grpSpPr>
            <a:xfrm>
              <a:off x="348680" y="3958208"/>
              <a:ext cx="703309" cy="1192042"/>
              <a:chOff x="65301" y="3958208"/>
              <a:chExt cx="703309" cy="1192042"/>
            </a:xfrm>
          </p:grpSpPr>
          <p:sp>
            <p:nvSpPr>
              <p:cNvPr id="341" name="Rectangle 340"/>
              <p:cNvSpPr/>
              <p:nvPr/>
            </p:nvSpPr>
            <p:spPr>
              <a:xfrm>
                <a:off x="65301" y="3958208"/>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APCP</a:t>
                </a:r>
                <a:endParaRPr lang="zh-CN" altLang="en-US" sz="1200">
                  <a:solidFill>
                    <a:schemeClr val="bg1"/>
                  </a:solidFill>
                  <a:latin typeface="+mj-lt"/>
                  <a:ea typeface="宋体" panose="02010600030101010101" pitchFamily="2" charset="-122"/>
                </a:endParaRPr>
              </a:p>
            </p:txBody>
          </p:sp>
          <p:sp>
            <p:nvSpPr>
              <p:cNvPr id="342" name="Rectangle 341"/>
              <p:cNvSpPr/>
              <p:nvPr/>
            </p:nvSpPr>
            <p:spPr>
              <a:xfrm>
                <a:off x="65301" y="4867204"/>
                <a:ext cx="703309" cy="283046"/>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CCR /AL</a:t>
                </a:r>
                <a:endParaRPr lang="zh-CN" altLang="en-US" sz="1200">
                  <a:solidFill>
                    <a:schemeClr val="bg1"/>
                  </a:solidFill>
                  <a:latin typeface="+mj-lt"/>
                  <a:ea typeface="宋体" panose="02010600030101010101" pitchFamily="2" charset="-122"/>
                </a:endParaRPr>
              </a:p>
            </p:txBody>
          </p:sp>
          <p:sp>
            <p:nvSpPr>
              <p:cNvPr id="343" name="Rectangle 342"/>
              <p:cNvSpPr/>
              <p:nvPr/>
            </p:nvSpPr>
            <p:spPr>
              <a:xfrm>
                <a:off x="65301" y="4418768"/>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TR</a:t>
                </a:r>
                <a:endParaRPr lang="zh-CN" altLang="en-US" sz="1200">
                  <a:solidFill>
                    <a:schemeClr val="bg1"/>
                  </a:solidFill>
                  <a:latin typeface="+mj-lt"/>
                  <a:ea typeface="宋体" panose="02010600030101010101" pitchFamily="2" charset="-122"/>
                </a:endParaRPr>
              </a:p>
            </p:txBody>
          </p:sp>
        </p:grpSp>
        <p:grpSp>
          <p:nvGrpSpPr>
            <p:cNvPr id="310" name="Group 309"/>
            <p:cNvGrpSpPr/>
            <p:nvPr/>
          </p:nvGrpSpPr>
          <p:grpSpPr>
            <a:xfrm>
              <a:off x="1091544" y="3958207"/>
              <a:ext cx="703309" cy="1192042"/>
              <a:chOff x="996752" y="3958207"/>
              <a:chExt cx="703309" cy="1192042"/>
            </a:xfrm>
          </p:grpSpPr>
          <p:sp>
            <p:nvSpPr>
              <p:cNvPr id="338" name="Rectangle 337"/>
              <p:cNvSpPr/>
              <p:nvPr/>
            </p:nvSpPr>
            <p:spPr>
              <a:xfrm>
                <a:off x="996752" y="3958207"/>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CDO</a:t>
                </a:r>
                <a:endParaRPr lang="zh-CN" altLang="en-US" sz="1200">
                  <a:solidFill>
                    <a:schemeClr val="bg1"/>
                  </a:solidFill>
                  <a:latin typeface="+mj-lt"/>
                  <a:ea typeface="宋体" panose="02010600030101010101" pitchFamily="2" charset="-122"/>
                </a:endParaRPr>
              </a:p>
            </p:txBody>
          </p:sp>
          <p:sp>
            <p:nvSpPr>
              <p:cNvPr id="339" name="Rectangle 338"/>
              <p:cNvSpPr/>
              <p:nvPr/>
            </p:nvSpPr>
            <p:spPr>
              <a:xfrm>
                <a:off x="996752" y="4867203"/>
                <a:ext cx="703309" cy="283046"/>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CBO</a:t>
                </a:r>
                <a:endParaRPr lang="zh-CN" altLang="en-US" sz="1200">
                  <a:solidFill>
                    <a:schemeClr val="bg1"/>
                  </a:solidFill>
                  <a:latin typeface="+mj-lt"/>
                  <a:ea typeface="宋体" panose="02010600030101010101" pitchFamily="2" charset="-122"/>
                </a:endParaRPr>
              </a:p>
            </p:txBody>
          </p:sp>
          <p:sp>
            <p:nvSpPr>
              <p:cNvPr id="340" name="Rectangle 339"/>
              <p:cNvSpPr/>
              <p:nvPr/>
            </p:nvSpPr>
            <p:spPr>
              <a:xfrm>
                <a:off x="996752" y="4418767"/>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CLO</a:t>
                </a:r>
                <a:endParaRPr lang="zh-CN" altLang="en-US" sz="1200">
                  <a:solidFill>
                    <a:schemeClr val="bg1"/>
                  </a:solidFill>
                  <a:latin typeface="+mj-lt"/>
                  <a:ea typeface="宋体" panose="02010600030101010101" pitchFamily="2" charset="-122"/>
                </a:endParaRPr>
              </a:p>
            </p:txBody>
          </p:sp>
        </p:grpSp>
        <p:grpSp>
          <p:nvGrpSpPr>
            <p:cNvPr id="311" name="Group 310"/>
            <p:cNvGrpSpPr/>
            <p:nvPr/>
          </p:nvGrpSpPr>
          <p:grpSpPr>
            <a:xfrm>
              <a:off x="1951832" y="3437761"/>
              <a:ext cx="703309" cy="1498608"/>
              <a:chOff x="1983603" y="3437761"/>
              <a:chExt cx="703309" cy="1498608"/>
            </a:xfrm>
          </p:grpSpPr>
          <p:sp>
            <p:nvSpPr>
              <p:cNvPr id="334" name="Rectangle 333"/>
              <p:cNvSpPr/>
              <p:nvPr/>
            </p:nvSpPr>
            <p:spPr>
              <a:xfrm>
                <a:off x="2015571" y="3437761"/>
                <a:ext cx="639372"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MBS</a:t>
                </a:r>
                <a:endParaRPr lang="zh-CN" altLang="en-US" sz="1200">
                  <a:solidFill>
                    <a:schemeClr val="bg1"/>
                  </a:solidFill>
                  <a:latin typeface="+mj-lt"/>
                  <a:ea typeface="宋体" panose="02010600030101010101" pitchFamily="2" charset="-122"/>
                </a:endParaRPr>
              </a:p>
            </p:txBody>
          </p:sp>
          <p:grpSp>
            <p:nvGrpSpPr>
              <p:cNvPr id="335" name="Group 334"/>
              <p:cNvGrpSpPr/>
              <p:nvPr/>
            </p:nvGrpSpPr>
            <p:grpSpPr>
              <a:xfrm>
                <a:off x="1983603" y="4126610"/>
                <a:ext cx="703309" cy="809759"/>
                <a:chOff x="1983603" y="4126610"/>
                <a:chExt cx="703309" cy="809759"/>
              </a:xfrm>
            </p:grpSpPr>
            <p:sp>
              <p:nvSpPr>
                <p:cNvPr id="336" name="Rectangle 335"/>
                <p:cNvSpPr/>
                <p:nvPr/>
              </p:nvSpPr>
              <p:spPr>
                <a:xfrm>
                  <a:off x="1983603" y="4126610"/>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RMBS</a:t>
                  </a:r>
                  <a:endParaRPr lang="zh-CN" altLang="en-US" sz="1200">
                    <a:solidFill>
                      <a:schemeClr val="bg1"/>
                    </a:solidFill>
                    <a:latin typeface="+mj-lt"/>
                    <a:ea typeface="宋体" panose="02010600030101010101" pitchFamily="2" charset="-122"/>
                  </a:endParaRPr>
                </a:p>
              </p:txBody>
            </p:sp>
            <p:sp>
              <p:nvSpPr>
                <p:cNvPr id="337" name="Rectangle 336"/>
                <p:cNvSpPr/>
                <p:nvPr/>
              </p:nvSpPr>
              <p:spPr>
                <a:xfrm>
                  <a:off x="1983603" y="4677568"/>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CMBS</a:t>
                  </a:r>
                  <a:endParaRPr lang="zh-CN" altLang="en-US" sz="1200">
                    <a:solidFill>
                      <a:schemeClr val="bg1"/>
                    </a:solidFill>
                    <a:latin typeface="+mj-lt"/>
                    <a:ea typeface="宋体" panose="02010600030101010101" pitchFamily="2" charset="-122"/>
                  </a:endParaRPr>
                </a:p>
              </p:txBody>
            </p:sp>
          </p:grpSp>
        </p:grpSp>
        <p:grpSp>
          <p:nvGrpSpPr>
            <p:cNvPr id="312" name="Group 311"/>
            <p:cNvGrpSpPr/>
            <p:nvPr/>
          </p:nvGrpSpPr>
          <p:grpSpPr>
            <a:xfrm>
              <a:off x="2887408" y="3437761"/>
              <a:ext cx="773640" cy="1498608"/>
              <a:chOff x="3173577" y="3437761"/>
              <a:chExt cx="773640" cy="1498608"/>
            </a:xfrm>
          </p:grpSpPr>
          <p:sp>
            <p:nvSpPr>
              <p:cNvPr id="330" name="Rectangle 329"/>
              <p:cNvSpPr/>
              <p:nvPr/>
            </p:nvSpPr>
            <p:spPr>
              <a:xfrm>
                <a:off x="3173577" y="3437761"/>
                <a:ext cx="773640"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a:solidFill>
                      <a:schemeClr val="bg1"/>
                    </a:solidFill>
                    <a:latin typeface="+mj-lt"/>
                    <a:ea typeface="宋体" panose="02010600030101010101" pitchFamily="2" charset="-122"/>
                  </a:rPr>
                  <a:t>过手证券</a:t>
                </a:r>
              </a:p>
            </p:txBody>
          </p:sp>
          <p:grpSp>
            <p:nvGrpSpPr>
              <p:cNvPr id="331" name="Group 330"/>
              <p:cNvGrpSpPr/>
              <p:nvPr/>
            </p:nvGrpSpPr>
            <p:grpSpPr>
              <a:xfrm>
                <a:off x="3208743" y="4126610"/>
                <a:ext cx="703309" cy="809759"/>
                <a:chOff x="3169246" y="4157751"/>
                <a:chExt cx="703309" cy="809759"/>
              </a:xfrm>
            </p:grpSpPr>
            <p:sp>
              <p:nvSpPr>
                <p:cNvPr id="332" name="Rectangle 331"/>
                <p:cNvSpPr/>
                <p:nvPr/>
              </p:nvSpPr>
              <p:spPr>
                <a:xfrm>
                  <a:off x="3169246" y="4157751"/>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PMP</a:t>
                  </a:r>
                  <a:endParaRPr lang="zh-CN" altLang="en-US" sz="1200">
                    <a:solidFill>
                      <a:schemeClr val="bg1"/>
                    </a:solidFill>
                    <a:latin typeface="+mj-lt"/>
                    <a:ea typeface="宋体" panose="02010600030101010101" pitchFamily="2" charset="-122"/>
                  </a:endParaRPr>
                </a:p>
              </p:txBody>
            </p:sp>
            <p:sp>
              <p:nvSpPr>
                <p:cNvPr id="333" name="Rectangle 332"/>
                <p:cNvSpPr/>
                <p:nvPr/>
              </p:nvSpPr>
              <p:spPr>
                <a:xfrm>
                  <a:off x="3169246" y="4708709"/>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MP</a:t>
                  </a:r>
                  <a:endParaRPr lang="zh-CN" altLang="en-US" sz="1200">
                    <a:solidFill>
                      <a:schemeClr val="bg1"/>
                    </a:solidFill>
                    <a:latin typeface="+mj-lt"/>
                    <a:ea typeface="宋体" panose="02010600030101010101" pitchFamily="2" charset="-122"/>
                  </a:endParaRPr>
                </a:p>
              </p:txBody>
            </p:sp>
          </p:grpSp>
        </p:grpSp>
        <p:grpSp>
          <p:nvGrpSpPr>
            <p:cNvPr id="313" name="Group 312"/>
            <p:cNvGrpSpPr/>
            <p:nvPr/>
          </p:nvGrpSpPr>
          <p:grpSpPr>
            <a:xfrm>
              <a:off x="3823512" y="3437761"/>
              <a:ext cx="773640" cy="1724199"/>
              <a:chOff x="4213288" y="3437761"/>
              <a:chExt cx="773640" cy="1724199"/>
            </a:xfrm>
          </p:grpSpPr>
          <p:sp>
            <p:nvSpPr>
              <p:cNvPr id="325" name="Rectangle 324"/>
              <p:cNvSpPr/>
              <p:nvPr/>
            </p:nvSpPr>
            <p:spPr>
              <a:xfrm>
                <a:off x="4213288" y="3437761"/>
                <a:ext cx="773640"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a:solidFill>
                      <a:schemeClr val="bg1"/>
                    </a:solidFill>
                    <a:latin typeface="+mj-lt"/>
                    <a:ea typeface="宋体" panose="02010600030101010101" pitchFamily="2" charset="-122"/>
                  </a:rPr>
                  <a:t>转付证券</a:t>
                </a:r>
              </a:p>
            </p:txBody>
          </p:sp>
          <p:grpSp>
            <p:nvGrpSpPr>
              <p:cNvPr id="326" name="Group 325"/>
              <p:cNvGrpSpPr/>
              <p:nvPr/>
            </p:nvGrpSpPr>
            <p:grpSpPr>
              <a:xfrm>
                <a:off x="4248454" y="3982040"/>
                <a:ext cx="703309" cy="1179920"/>
                <a:chOff x="996752" y="3958207"/>
                <a:chExt cx="703309" cy="1179920"/>
              </a:xfrm>
            </p:grpSpPr>
            <p:sp>
              <p:nvSpPr>
                <p:cNvPr id="327" name="Rectangle 326"/>
                <p:cNvSpPr/>
                <p:nvPr/>
              </p:nvSpPr>
              <p:spPr>
                <a:xfrm>
                  <a:off x="996752" y="3958207"/>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CMO</a:t>
                  </a:r>
                  <a:endParaRPr lang="zh-CN" altLang="en-US" sz="1200">
                    <a:solidFill>
                      <a:schemeClr val="bg1"/>
                    </a:solidFill>
                    <a:latin typeface="+mj-lt"/>
                    <a:ea typeface="宋体" panose="02010600030101010101" pitchFamily="2" charset="-122"/>
                  </a:endParaRPr>
                </a:p>
              </p:txBody>
            </p:sp>
            <p:sp>
              <p:nvSpPr>
                <p:cNvPr id="328" name="Rectangle 327"/>
                <p:cNvSpPr/>
                <p:nvPr/>
              </p:nvSpPr>
              <p:spPr>
                <a:xfrm>
                  <a:off x="996752" y="4879326"/>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IO</a:t>
                  </a:r>
                  <a:endParaRPr lang="zh-CN" altLang="en-US" sz="1200">
                    <a:solidFill>
                      <a:schemeClr val="bg1"/>
                    </a:solidFill>
                    <a:latin typeface="+mj-lt"/>
                    <a:ea typeface="宋体" panose="02010600030101010101" pitchFamily="2" charset="-122"/>
                  </a:endParaRPr>
                </a:p>
              </p:txBody>
            </p:sp>
            <p:sp>
              <p:nvSpPr>
                <p:cNvPr id="329" name="Rectangle 328"/>
                <p:cNvSpPr/>
                <p:nvPr/>
              </p:nvSpPr>
              <p:spPr>
                <a:xfrm>
                  <a:off x="996752" y="4418767"/>
                  <a:ext cx="703309" cy="258801"/>
                </a:xfrm>
                <a:prstGeom prst="rect">
                  <a:avLst/>
                </a:prstGeom>
                <a:ln w="12700"/>
              </p:spPr>
              <p:style>
                <a:lnRef idx="3">
                  <a:schemeClr val="lt1"/>
                </a:lnRef>
                <a:fillRef idx="1">
                  <a:schemeClr val="accent2"/>
                </a:fillRef>
                <a:effectRef idx="1">
                  <a:schemeClr val="accent2"/>
                </a:effectRef>
                <a:fontRef idx="minor">
                  <a:schemeClr val="lt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PO</a:t>
                  </a:r>
                  <a:endParaRPr lang="zh-CN" altLang="en-US" sz="1200">
                    <a:solidFill>
                      <a:schemeClr val="bg1"/>
                    </a:solidFill>
                    <a:latin typeface="+mj-lt"/>
                    <a:ea typeface="宋体" panose="02010600030101010101" pitchFamily="2" charset="-122"/>
                  </a:endParaRPr>
                </a:p>
              </p:txBody>
            </p:sp>
          </p:grpSp>
        </p:grpSp>
        <p:cxnSp>
          <p:nvCxnSpPr>
            <p:cNvPr id="314" name="Elbow Connector 313"/>
            <p:cNvCxnSpPr>
              <a:stCxn id="305" idx="2"/>
              <a:endCxn id="308" idx="0"/>
            </p:cNvCxnSpPr>
            <p:nvPr/>
          </p:nvCxnSpPr>
          <p:spPr>
            <a:xfrm rot="5400000">
              <a:off x="1240654" y="2982486"/>
              <a:ext cx="286408" cy="624143"/>
            </a:xfrm>
            <a:prstGeom prst="bentConnector3">
              <a:avLst/>
            </a:prstGeom>
            <a:ln w="19050"/>
          </p:spPr>
          <p:style>
            <a:lnRef idx="2">
              <a:schemeClr val="accent1"/>
            </a:lnRef>
            <a:fillRef idx="0">
              <a:schemeClr val="accent1"/>
            </a:fillRef>
            <a:effectRef idx="1">
              <a:schemeClr val="accent1"/>
            </a:effectRef>
            <a:fontRef idx="minor">
              <a:schemeClr val="tx1"/>
            </a:fontRef>
          </p:style>
        </p:cxnSp>
        <p:cxnSp>
          <p:nvCxnSpPr>
            <p:cNvPr id="315" name="Elbow Connector 314"/>
            <p:cNvCxnSpPr>
              <a:stCxn id="334" idx="0"/>
              <a:endCxn id="305" idx="2"/>
            </p:cNvCxnSpPr>
            <p:nvPr/>
          </p:nvCxnSpPr>
          <p:spPr>
            <a:xfrm rot="16200000" flipV="1">
              <a:off x="1856504" y="2990778"/>
              <a:ext cx="286408" cy="607557"/>
            </a:xfrm>
            <a:prstGeom prst="bentConnector3">
              <a:avLst/>
            </a:prstGeom>
            <a:ln w="19050"/>
          </p:spPr>
          <p:style>
            <a:lnRef idx="2">
              <a:schemeClr val="accent1"/>
            </a:lnRef>
            <a:fillRef idx="0">
              <a:schemeClr val="accent1"/>
            </a:fillRef>
            <a:effectRef idx="1">
              <a:schemeClr val="accent1"/>
            </a:effectRef>
            <a:fontRef idx="minor">
              <a:schemeClr val="tx1"/>
            </a:fontRef>
          </p:style>
        </p:cxnSp>
        <p:cxnSp>
          <p:nvCxnSpPr>
            <p:cNvPr id="316" name="Elbow Connector 315"/>
            <p:cNvCxnSpPr>
              <a:stCxn id="306" idx="2"/>
              <a:endCxn id="330" idx="0"/>
            </p:cNvCxnSpPr>
            <p:nvPr/>
          </p:nvCxnSpPr>
          <p:spPr>
            <a:xfrm rot="5400000">
              <a:off x="3368223" y="3057358"/>
              <a:ext cx="286408" cy="474398"/>
            </a:xfrm>
            <a:prstGeom prst="bentConnector3">
              <a:avLst/>
            </a:prstGeom>
            <a:ln w="19050"/>
          </p:spPr>
          <p:style>
            <a:lnRef idx="2">
              <a:schemeClr val="accent1"/>
            </a:lnRef>
            <a:fillRef idx="0">
              <a:schemeClr val="accent1"/>
            </a:fillRef>
            <a:effectRef idx="1">
              <a:schemeClr val="accent1"/>
            </a:effectRef>
            <a:fontRef idx="minor">
              <a:schemeClr val="tx1"/>
            </a:fontRef>
          </p:style>
        </p:cxnSp>
        <p:cxnSp>
          <p:nvCxnSpPr>
            <p:cNvPr id="317" name="Elbow Connector 316"/>
            <p:cNvCxnSpPr>
              <a:stCxn id="325" idx="0"/>
              <a:endCxn id="306" idx="2"/>
            </p:cNvCxnSpPr>
            <p:nvPr/>
          </p:nvCxnSpPr>
          <p:spPr>
            <a:xfrm rot="16200000" flipV="1">
              <a:off x="3836275" y="3063704"/>
              <a:ext cx="286408" cy="461706"/>
            </a:xfrm>
            <a:prstGeom prst="bentConnector3">
              <a:avLst/>
            </a:prstGeom>
            <a:ln w="19050"/>
          </p:spPr>
          <p:style>
            <a:lnRef idx="2">
              <a:schemeClr val="accent1"/>
            </a:lnRef>
            <a:fillRef idx="0">
              <a:schemeClr val="accent1"/>
            </a:fillRef>
            <a:effectRef idx="1">
              <a:schemeClr val="accent1"/>
            </a:effectRef>
            <a:fontRef idx="minor">
              <a:schemeClr val="tx1"/>
            </a:fontRef>
          </p:style>
        </p:cxnSp>
        <p:cxnSp>
          <p:nvCxnSpPr>
            <p:cNvPr id="318" name="Elbow Connector 317"/>
            <p:cNvCxnSpPr>
              <a:stCxn id="304" idx="2"/>
              <a:endCxn id="305" idx="0"/>
            </p:cNvCxnSpPr>
            <p:nvPr/>
          </p:nvCxnSpPr>
          <p:spPr>
            <a:xfrm rot="5400000">
              <a:off x="2226447" y="1936911"/>
              <a:ext cx="425123" cy="1486158"/>
            </a:xfrm>
            <a:prstGeom prst="bentConnector3">
              <a:avLst/>
            </a:prstGeom>
            <a:ln w="19050"/>
          </p:spPr>
          <p:style>
            <a:lnRef idx="2">
              <a:schemeClr val="accent1"/>
            </a:lnRef>
            <a:fillRef idx="0">
              <a:schemeClr val="accent1"/>
            </a:fillRef>
            <a:effectRef idx="1">
              <a:schemeClr val="accent1"/>
            </a:effectRef>
            <a:fontRef idx="minor">
              <a:schemeClr val="tx1"/>
            </a:fontRef>
          </p:style>
        </p:cxnSp>
        <p:cxnSp>
          <p:nvCxnSpPr>
            <p:cNvPr id="319" name="Elbow Connector 318"/>
            <p:cNvCxnSpPr>
              <a:stCxn id="306" idx="0"/>
              <a:endCxn id="304" idx="2"/>
            </p:cNvCxnSpPr>
            <p:nvPr/>
          </p:nvCxnSpPr>
          <p:spPr>
            <a:xfrm rot="16200000" flipV="1">
              <a:off x="3252796" y="2396721"/>
              <a:ext cx="425123" cy="566539"/>
            </a:xfrm>
            <a:prstGeom prst="bentConnector3">
              <a:avLst/>
            </a:prstGeom>
            <a:ln w="19050"/>
          </p:spPr>
          <p:style>
            <a:lnRef idx="2">
              <a:schemeClr val="accent1"/>
            </a:lnRef>
            <a:fillRef idx="0">
              <a:schemeClr val="accent1"/>
            </a:fillRef>
            <a:effectRef idx="1">
              <a:schemeClr val="accent1"/>
            </a:effectRef>
            <a:fontRef idx="minor">
              <a:schemeClr val="tx1"/>
            </a:fontRef>
          </p:style>
        </p:cxnSp>
        <p:cxnSp>
          <p:nvCxnSpPr>
            <p:cNvPr id="320" name="Elbow Connector 319"/>
            <p:cNvCxnSpPr>
              <a:stCxn id="307" idx="0"/>
              <a:endCxn id="304" idx="2"/>
            </p:cNvCxnSpPr>
            <p:nvPr/>
          </p:nvCxnSpPr>
          <p:spPr>
            <a:xfrm rot="16200000" flipV="1">
              <a:off x="3959636" y="1689881"/>
              <a:ext cx="425123" cy="1980220"/>
            </a:xfrm>
            <a:prstGeom prst="bentConnector3">
              <a:avLst/>
            </a:prstGeom>
            <a:ln w="19050"/>
          </p:spPr>
          <p:style>
            <a:lnRef idx="2">
              <a:schemeClr val="accent1"/>
            </a:lnRef>
            <a:fillRef idx="0">
              <a:schemeClr val="accent1"/>
            </a:fillRef>
            <a:effectRef idx="1">
              <a:schemeClr val="accent1"/>
            </a:effectRef>
            <a:fontRef idx="minor">
              <a:schemeClr val="tx1"/>
            </a:fontRef>
          </p:style>
        </p:cxnSp>
        <p:cxnSp>
          <p:nvCxnSpPr>
            <p:cNvPr id="321" name="Straight Connector 320"/>
            <p:cNvCxnSpPr/>
            <p:nvPr/>
          </p:nvCxnSpPr>
          <p:spPr>
            <a:xfrm>
              <a:off x="1071786" y="3696562"/>
              <a:ext cx="1" cy="165805"/>
            </a:xfrm>
            <a:prstGeom prst="line">
              <a:avLst/>
            </a:prstGeom>
            <a:ln w="19050"/>
          </p:spPr>
          <p:style>
            <a:lnRef idx="2">
              <a:schemeClr val="accent1"/>
            </a:lnRef>
            <a:fillRef idx="0">
              <a:schemeClr val="accent1"/>
            </a:fillRef>
            <a:effectRef idx="1">
              <a:schemeClr val="accent1"/>
            </a:effectRef>
            <a:fontRef idx="minor">
              <a:schemeClr val="tx1"/>
            </a:fontRef>
          </p:style>
        </p:cxnSp>
        <p:cxnSp>
          <p:nvCxnSpPr>
            <p:cNvPr id="322" name="Straight Connector 321"/>
            <p:cNvCxnSpPr>
              <a:stCxn id="334" idx="2"/>
              <a:endCxn id="302" idx="0"/>
            </p:cNvCxnSpPr>
            <p:nvPr/>
          </p:nvCxnSpPr>
          <p:spPr>
            <a:xfrm>
              <a:off x="2303486" y="3696562"/>
              <a:ext cx="1" cy="165805"/>
            </a:xfrm>
            <a:prstGeom prst="line">
              <a:avLst/>
            </a:prstGeom>
            <a:ln w="19050"/>
          </p:spPr>
          <p:style>
            <a:lnRef idx="2">
              <a:schemeClr val="accent1"/>
            </a:lnRef>
            <a:fillRef idx="0">
              <a:schemeClr val="accent1"/>
            </a:fillRef>
            <a:effectRef idx="1">
              <a:schemeClr val="accent1"/>
            </a:effectRef>
            <a:fontRef idx="minor">
              <a:schemeClr val="tx1"/>
            </a:fontRef>
          </p:style>
        </p:cxnSp>
        <p:cxnSp>
          <p:nvCxnSpPr>
            <p:cNvPr id="323" name="Straight Connector 322"/>
            <p:cNvCxnSpPr>
              <a:stCxn id="330" idx="2"/>
              <a:endCxn id="301" idx="0"/>
            </p:cNvCxnSpPr>
            <p:nvPr/>
          </p:nvCxnSpPr>
          <p:spPr>
            <a:xfrm flipH="1">
              <a:off x="3274216" y="3696562"/>
              <a:ext cx="12" cy="165805"/>
            </a:xfrm>
            <a:prstGeom prst="line">
              <a:avLst/>
            </a:prstGeom>
            <a:ln w="19050"/>
          </p:spPr>
          <p:style>
            <a:lnRef idx="2">
              <a:schemeClr val="accent1"/>
            </a:lnRef>
            <a:fillRef idx="0">
              <a:schemeClr val="accent1"/>
            </a:fillRef>
            <a:effectRef idx="1">
              <a:schemeClr val="accent1"/>
            </a:effectRef>
            <a:fontRef idx="minor">
              <a:schemeClr val="tx1"/>
            </a:fontRef>
          </p:style>
        </p:cxnSp>
        <p:cxnSp>
          <p:nvCxnSpPr>
            <p:cNvPr id="324" name="Straight Connector 323"/>
            <p:cNvCxnSpPr>
              <a:stCxn id="325" idx="2"/>
              <a:endCxn id="300" idx="0"/>
            </p:cNvCxnSpPr>
            <p:nvPr/>
          </p:nvCxnSpPr>
          <p:spPr>
            <a:xfrm flipH="1">
              <a:off x="4210332" y="3696562"/>
              <a:ext cx="0" cy="165805"/>
            </a:xfrm>
            <a:prstGeom prst="line">
              <a:avLst/>
            </a:prstGeom>
            <a:ln w="19050"/>
          </p:spPr>
          <p:style>
            <a:lnRef idx="2">
              <a:schemeClr val="accent1"/>
            </a:lnRef>
            <a:fillRef idx="0">
              <a:schemeClr val="accent1"/>
            </a:fillRef>
            <a:effectRef idx="1">
              <a:schemeClr val="accent1"/>
            </a:effectRef>
            <a:fontRef idx="minor">
              <a:schemeClr val="tx1"/>
            </a:fontRef>
          </p:style>
        </p:cxnSp>
      </p:grpSp>
      <p:sp>
        <p:nvSpPr>
          <p:cNvPr id="344" name="TextBox 343"/>
          <p:cNvSpPr txBox="1"/>
          <p:nvPr/>
        </p:nvSpPr>
        <p:spPr>
          <a:xfrm>
            <a:off x="634522" y="2374032"/>
            <a:ext cx="1946406" cy="21544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400" b="1" noProof="0" smtClean="0">
                <a:solidFill>
                  <a:schemeClr val="tx1"/>
                </a:solidFill>
                <a:latin typeface="Georgia" pitchFamily="18" charset="0"/>
                <a:cs typeface="Arial" pitchFamily="34" charset="0"/>
              </a:rPr>
              <a:t>资产证券化产品分类图</a:t>
            </a:r>
          </a:p>
        </p:txBody>
      </p:sp>
      <p:sp>
        <p:nvSpPr>
          <p:cNvPr id="104" name="Rectangle 103"/>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27315939"/>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t>按照资产证券化的不同分类，其主要产品包括资产支持证券（</a:t>
            </a:r>
            <a:r>
              <a:rPr lang="en-US" altLang="zh-CN" smtClean="0"/>
              <a:t>ABS</a:t>
            </a:r>
            <a:r>
              <a:rPr lang="zh-CN" altLang="en-US" smtClean="0"/>
              <a:t>）、抵押贷款支持证券（</a:t>
            </a:r>
            <a:r>
              <a:rPr lang="en-US" altLang="zh-CN" smtClean="0"/>
              <a:t>MBS</a:t>
            </a:r>
            <a:r>
              <a:rPr lang="zh-CN" altLang="en-US" smtClean="0"/>
              <a:t>）、过手证券、转付证券以及</a:t>
            </a:r>
            <a:r>
              <a:rPr lang="en-US" altLang="zh-CN" smtClean="0"/>
              <a:t>REITs</a:t>
            </a:r>
            <a:r>
              <a:rPr lang="zh-CN" altLang="en-US" smtClean="0"/>
              <a:t>。其中</a:t>
            </a:r>
            <a:r>
              <a:rPr lang="en-US" altLang="zh-CN" smtClean="0"/>
              <a:t>REITs</a:t>
            </a:r>
            <a:r>
              <a:rPr lang="zh-CN" altLang="en-US" smtClean="0"/>
              <a:t>属于创新型证券化产品，它通过对房地产项目发行收益凭证来募集资金</a:t>
            </a:r>
            <a:endParaRPr lang="zh-CN" altLang="en-US"/>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6</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1.1 </a:t>
            </a:r>
            <a:r>
              <a:rPr lang="zh-CN" altLang="en-US" sz="900" noProof="1" smtClean="0">
                <a:solidFill>
                  <a:schemeClr val="tx1"/>
                </a:solidFill>
              </a:rPr>
              <a:t>资产证券化基本概念</a:t>
            </a:r>
          </a:p>
        </p:txBody>
      </p:sp>
      <p:sp>
        <p:nvSpPr>
          <p:cNvPr id="59" name="Rectangle 58"/>
          <p:cNvSpPr/>
          <p:nvPr/>
        </p:nvSpPr>
        <p:spPr>
          <a:xfrm>
            <a:off x="564704" y="2336805"/>
            <a:ext cx="8810184" cy="4357707"/>
          </a:xfrm>
          <a:prstGeom prst="rect">
            <a:avLst/>
          </a:prstGeom>
          <a:solidFill>
            <a:schemeClr val="bg1">
              <a:lumMod val="95000"/>
            </a:schemeClr>
          </a:solidFill>
          <a:ln w="6350">
            <a:noFill/>
          </a:ln>
          <a:effectLst>
            <a:outerShdw blurRad="50800" dist="38100" dir="2700000" algn="tl" rotWithShape="0">
              <a:prstClr val="black">
                <a:alpha val="40000"/>
              </a:prstClr>
            </a:outerShdw>
          </a:effectLst>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latin typeface="+mj-lt"/>
              <a:ea typeface="宋体" panose="02010600030101010101" pitchFamily="2" charset="-122"/>
            </a:endParaRPr>
          </a:p>
        </p:txBody>
      </p:sp>
      <p:sp>
        <p:nvSpPr>
          <p:cNvPr id="60" name="Pentagon 59"/>
          <p:cNvSpPr/>
          <p:nvPr/>
        </p:nvSpPr>
        <p:spPr>
          <a:xfrm>
            <a:off x="721934" y="2590056"/>
            <a:ext cx="1508287" cy="490024"/>
          </a:xfrm>
          <a:prstGeom prst="homePlate">
            <a:avLst/>
          </a:prstGeom>
          <a:solidFill>
            <a:srgbClr val="FFFFFF"/>
          </a:solidFill>
          <a:ln w="6350">
            <a:solidFill>
              <a:schemeClr val="bg2">
                <a:lumMod val="65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400" smtClean="0">
                <a:latin typeface="+mj-lt"/>
                <a:ea typeface="宋体" panose="02010600030101010101" pitchFamily="2" charset="-122"/>
              </a:rPr>
              <a:t>ABS</a:t>
            </a:r>
            <a:endParaRPr lang="zh-CN" altLang="en-US" sz="1400" smtClean="0">
              <a:latin typeface="+mj-lt"/>
              <a:ea typeface="宋体" panose="02010600030101010101" pitchFamily="2" charset="-122"/>
            </a:endParaRPr>
          </a:p>
        </p:txBody>
      </p:sp>
      <p:sp>
        <p:nvSpPr>
          <p:cNvPr id="61" name="Pentagon 60"/>
          <p:cNvSpPr/>
          <p:nvPr/>
        </p:nvSpPr>
        <p:spPr>
          <a:xfrm>
            <a:off x="721934" y="3529214"/>
            <a:ext cx="1508287" cy="490024"/>
          </a:xfrm>
          <a:prstGeom prst="homePlate">
            <a:avLst/>
          </a:prstGeom>
          <a:solidFill>
            <a:srgbClr val="FFFFFF"/>
          </a:solidFill>
          <a:ln w="6350">
            <a:solidFill>
              <a:schemeClr val="bg2">
                <a:lumMod val="65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400" smtClean="0">
                <a:latin typeface="+mj-lt"/>
                <a:ea typeface="宋体" panose="02010600030101010101" pitchFamily="2" charset="-122"/>
              </a:rPr>
              <a:t>MBS</a:t>
            </a:r>
            <a:endParaRPr lang="zh-CN" altLang="en-US" sz="1400" smtClean="0">
              <a:latin typeface="+mj-lt"/>
              <a:ea typeface="宋体" panose="02010600030101010101" pitchFamily="2" charset="-122"/>
            </a:endParaRPr>
          </a:p>
        </p:txBody>
      </p:sp>
      <p:sp>
        <p:nvSpPr>
          <p:cNvPr id="62" name="Pentagon 61"/>
          <p:cNvSpPr/>
          <p:nvPr/>
        </p:nvSpPr>
        <p:spPr>
          <a:xfrm>
            <a:off x="721934" y="4463806"/>
            <a:ext cx="1508287" cy="490024"/>
          </a:xfrm>
          <a:prstGeom prst="homePlate">
            <a:avLst/>
          </a:prstGeom>
          <a:solidFill>
            <a:srgbClr val="FFFFFF"/>
          </a:solidFill>
          <a:ln w="6350">
            <a:solidFill>
              <a:schemeClr val="bg2">
                <a:lumMod val="65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400" smtClean="0">
                <a:latin typeface="+mj-lt"/>
                <a:ea typeface="宋体" panose="02010600030101010101" pitchFamily="2" charset="-122"/>
              </a:rPr>
              <a:t>过手证券</a:t>
            </a:r>
          </a:p>
        </p:txBody>
      </p:sp>
      <p:sp>
        <p:nvSpPr>
          <p:cNvPr id="63" name="Pentagon 62"/>
          <p:cNvSpPr/>
          <p:nvPr/>
        </p:nvSpPr>
        <p:spPr>
          <a:xfrm>
            <a:off x="721934" y="5191562"/>
            <a:ext cx="1508287" cy="490024"/>
          </a:xfrm>
          <a:prstGeom prst="homePlate">
            <a:avLst/>
          </a:prstGeom>
          <a:solidFill>
            <a:srgbClr val="FFFFFF"/>
          </a:solidFill>
          <a:ln w="6350">
            <a:solidFill>
              <a:schemeClr val="bg2">
                <a:lumMod val="65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400" smtClean="0">
                <a:latin typeface="+mj-lt"/>
                <a:ea typeface="宋体" panose="02010600030101010101" pitchFamily="2" charset="-122"/>
              </a:rPr>
              <a:t>转付证券</a:t>
            </a:r>
          </a:p>
        </p:txBody>
      </p:sp>
      <p:sp>
        <p:nvSpPr>
          <p:cNvPr id="64" name="TextBox 63"/>
          <p:cNvSpPr txBox="1"/>
          <p:nvPr/>
        </p:nvSpPr>
        <p:spPr>
          <a:xfrm>
            <a:off x="2396912" y="2590056"/>
            <a:ext cx="6679145" cy="55399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b="1" kern="1200">
                <a:solidFill>
                  <a:schemeClr val="tx1"/>
                </a:solidFill>
                <a:latin typeface="华文楷体" panose="02010600040101010101" pitchFamily="2" charset="-122"/>
                <a:ea typeface="华文楷体" panose="02010600040101010101"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b="0" smtClean="0">
                <a:latin typeface="+mj-lt"/>
                <a:ea typeface="宋体" panose="02010600030101010101" pitchFamily="2" charset="-122"/>
              </a:rPr>
              <a:t>资产支持证券（</a:t>
            </a:r>
            <a:r>
              <a:rPr lang="en-US" altLang="zh-CN" sz="1200" b="0" smtClean="0">
                <a:latin typeface="+mj-lt"/>
                <a:ea typeface="宋体" panose="02010600030101010101" pitchFamily="2" charset="-122"/>
              </a:rPr>
              <a:t>Asset-Backed Securities</a:t>
            </a:r>
            <a:r>
              <a:rPr lang="zh-CN" altLang="en-US" sz="1200" b="0" smtClean="0">
                <a:latin typeface="+mj-lt"/>
                <a:ea typeface="宋体" panose="02010600030101010101" pitchFamily="2" charset="-122"/>
              </a:rPr>
              <a:t>），作为抵押贷款支持证券</a:t>
            </a:r>
            <a:r>
              <a:rPr lang="en-US" altLang="zh-CN" sz="1200" b="0" smtClean="0">
                <a:latin typeface="+mj-lt"/>
                <a:ea typeface="宋体" panose="02010600030101010101" pitchFamily="2" charset="-122"/>
              </a:rPr>
              <a:t>MBS</a:t>
            </a:r>
            <a:r>
              <a:rPr lang="zh-CN" altLang="en-US" sz="1200" b="0" smtClean="0">
                <a:latin typeface="+mj-lt"/>
                <a:ea typeface="宋体" panose="02010600030101010101" pitchFamily="2" charset="-122"/>
              </a:rPr>
              <a:t>的应用延伸和发展，涵盖资产支持商业票据、信用贷款、商业应收款、固定资产租金、基础设施收费等领域。核心是以标的资产未来可预期的现金流为支持，向投资者发行债券，从而达到资产变现的目的。</a:t>
            </a:r>
            <a:endParaRPr lang="zh-CN" altLang="en-US" sz="1200" b="0">
              <a:latin typeface="+mj-lt"/>
              <a:ea typeface="宋体" panose="02010600030101010101" pitchFamily="2" charset="-122"/>
            </a:endParaRPr>
          </a:p>
        </p:txBody>
      </p:sp>
      <p:sp>
        <p:nvSpPr>
          <p:cNvPr id="65" name="TextBox 64"/>
          <p:cNvSpPr txBox="1"/>
          <p:nvPr/>
        </p:nvSpPr>
        <p:spPr>
          <a:xfrm>
            <a:off x="2396912" y="3529214"/>
            <a:ext cx="6679145" cy="55399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b="1" kern="1200">
                <a:solidFill>
                  <a:schemeClr val="tx1"/>
                </a:solidFill>
                <a:latin typeface="华文楷体" panose="02010600040101010101" pitchFamily="2" charset="-122"/>
                <a:ea typeface="华文楷体" panose="02010600040101010101"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b="0" smtClean="0">
                <a:latin typeface="+mj-lt"/>
                <a:ea typeface="宋体" panose="02010600030101010101" pitchFamily="2" charset="-122"/>
              </a:rPr>
              <a:t>抵押贷款支持证券（</a:t>
            </a:r>
            <a:r>
              <a:rPr lang="en-US" altLang="zh-CN" sz="1200" b="0" smtClean="0">
                <a:latin typeface="+mj-lt"/>
                <a:ea typeface="宋体" panose="02010600030101010101" pitchFamily="2" charset="-122"/>
              </a:rPr>
              <a:t>Mortgage-Backed Securities</a:t>
            </a:r>
            <a:r>
              <a:rPr lang="zh-CN" altLang="en-US" sz="1200" b="0" smtClean="0">
                <a:latin typeface="+mj-lt"/>
                <a:ea typeface="宋体" panose="02010600030101010101" pitchFamily="2" charset="-122"/>
              </a:rPr>
              <a:t>），是最早发行的证券化产品，分为</a:t>
            </a:r>
            <a:r>
              <a:rPr lang="en-US" altLang="zh-CN" sz="1200" b="0" smtClean="0">
                <a:latin typeface="+mj-lt"/>
                <a:ea typeface="宋体" panose="02010600030101010101" pitchFamily="2" charset="-122"/>
              </a:rPr>
              <a:t>RMBS</a:t>
            </a:r>
            <a:r>
              <a:rPr lang="zh-CN" altLang="en-US" sz="1200" b="0" smtClean="0">
                <a:latin typeface="+mj-lt"/>
                <a:ea typeface="宋体" panose="02010600030101010101" pitchFamily="2" charset="-122"/>
              </a:rPr>
              <a:t>和</a:t>
            </a:r>
            <a:r>
              <a:rPr lang="en-US" altLang="zh-CN" sz="1200" b="0" smtClean="0">
                <a:latin typeface="+mj-lt"/>
                <a:ea typeface="宋体" panose="02010600030101010101" pitchFamily="2" charset="-122"/>
              </a:rPr>
              <a:t>CMBS</a:t>
            </a:r>
            <a:r>
              <a:rPr lang="zh-CN" altLang="en-US" sz="1200" b="0" smtClean="0">
                <a:latin typeface="+mj-lt"/>
                <a:ea typeface="宋体" panose="02010600030101010101" pitchFamily="2" charset="-122"/>
              </a:rPr>
              <a:t>（即住宅房产抵押贷款证券和商业房产抵押贷款证券），核心是以住宅抵押贷款或商业房产贷款人的还款作为支持，向投资者发行债券，从而将债券变现。</a:t>
            </a:r>
            <a:endParaRPr lang="zh-CN" altLang="en-US" sz="1200" b="0">
              <a:latin typeface="+mj-lt"/>
              <a:ea typeface="宋体" panose="02010600030101010101" pitchFamily="2" charset="-122"/>
            </a:endParaRPr>
          </a:p>
        </p:txBody>
      </p:sp>
      <p:sp>
        <p:nvSpPr>
          <p:cNvPr id="66" name="TextBox 65"/>
          <p:cNvSpPr txBox="1"/>
          <p:nvPr/>
        </p:nvSpPr>
        <p:spPr>
          <a:xfrm>
            <a:off x="2396912" y="4463806"/>
            <a:ext cx="6679145" cy="369332"/>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b="1" kern="1200">
                <a:solidFill>
                  <a:schemeClr val="tx1"/>
                </a:solidFill>
                <a:latin typeface="华文楷体" panose="02010600040101010101" pitchFamily="2" charset="-122"/>
                <a:ea typeface="华文楷体" panose="02010600040101010101"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en-US" altLang="zh-CN" sz="1200" b="0" smtClean="0">
                <a:latin typeface="+mj-lt"/>
                <a:ea typeface="宋体" panose="02010600030101010101" pitchFamily="2" charset="-122"/>
              </a:rPr>
              <a:t>Pass-through</a:t>
            </a:r>
            <a:r>
              <a:rPr lang="zh-CN" altLang="en-US" sz="1200" b="0" smtClean="0">
                <a:latin typeface="+mj-lt"/>
                <a:ea typeface="宋体" panose="02010600030101010101" pitchFamily="2" charset="-122"/>
              </a:rPr>
              <a:t>，以权益凭证或债权凭证作为基础资产向投资者融资。这种融资结构并未对基础资产的现金流作任何处理，而是简单的将基础资产的收益“过手”给投资人。</a:t>
            </a:r>
            <a:endParaRPr lang="zh-CN" altLang="en-US" sz="1200" b="0">
              <a:latin typeface="+mj-lt"/>
              <a:ea typeface="宋体" panose="02010600030101010101" pitchFamily="2" charset="-122"/>
            </a:endParaRPr>
          </a:p>
        </p:txBody>
      </p:sp>
      <p:sp>
        <p:nvSpPr>
          <p:cNvPr id="67" name="TextBox 66"/>
          <p:cNvSpPr txBox="1"/>
          <p:nvPr/>
        </p:nvSpPr>
        <p:spPr>
          <a:xfrm>
            <a:off x="2396912" y="5191562"/>
            <a:ext cx="6679145" cy="369332"/>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b="1" kern="1200">
                <a:solidFill>
                  <a:schemeClr val="tx1"/>
                </a:solidFill>
                <a:latin typeface="华文楷体" panose="02010600040101010101" pitchFamily="2" charset="-122"/>
                <a:ea typeface="华文楷体" panose="02010600040101010101"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en-US" altLang="zh-CN" sz="1200" b="0" smtClean="0">
                <a:latin typeface="+mj-lt"/>
                <a:ea typeface="宋体" panose="02010600030101010101" pitchFamily="2" charset="-122"/>
              </a:rPr>
              <a:t>Pay-through</a:t>
            </a:r>
            <a:r>
              <a:rPr lang="zh-CN" altLang="en-US" sz="1200" b="0" smtClean="0">
                <a:latin typeface="+mj-lt"/>
                <a:ea typeface="宋体" panose="02010600030101010101" pitchFamily="2" charset="-122"/>
              </a:rPr>
              <a:t>，与过手证券相对应的另一种证券。对基础贷款组合产生的现金流进行了重组，使证券本息的偿付机制发生变化，以满足对风险、收益、期限等具有不同偏好的投资者。</a:t>
            </a:r>
            <a:endParaRPr lang="zh-CN" altLang="en-US" sz="1200" b="0">
              <a:latin typeface="+mj-lt"/>
              <a:ea typeface="宋体" panose="02010600030101010101" pitchFamily="2" charset="-122"/>
            </a:endParaRPr>
          </a:p>
        </p:txBody>
      </p:sp>
      <p:sp>
        <p:nvSpPr>
          <p:cNvPr id="68" name="Pentagon 67"/>
          <p:cNvSpPr/>
          <p:nvPr/>
        </p:nvSpPr>
        <p:spPr>
          <a:xfrm>
            <a:off x="721934" y="5915283"/>
            <a:ext cx="1508287" cy="490024"/>
          </a:xfrm>
          <a:prstGeom prst="homePlate">
            <a:avLst/>
          </a:prstGeom>
          <a:solidFill>
            <a:srgbClr val="FFFFFF"/>
          </a:solidFill>
          <a:ln w="6350">
            <a:solidFill>
              <a:schemeClr val="bg2">
                <a:lumMod val="65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400" smtClean="0">
                <a:latin typeface="+mj-lt"/>
                <a:ea typeface="宋体" panose="02010600030101010101" pitchFamily="2" charset="-122"/>
              </a:rPr>
              <a:t>REITs</a:t>
            </a:r>
          </a:p>
        </p:txBody>
      </p:sp>
      <p:sp>
        <p:nvSpPr>
          <p:cNvPr id="69" name="TextBox 68"/>
          <p:cNvSpPr txBox="1"/>
          <p:nvPr/>
        </p:nvSpPr>
        <p:spPr>
          <a:xfrm>
            <a:off x="2396912" y="5915283"/>
            <a:ext cx="6679145" cy="369332"/>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b="1" kern="1200">
                <a:solidFill>
                  <a:schemeClr val="tx1"/>
                </a:solidFill>
                <a:latin typeface="华文楷体" panose="02010600040101010101" pitchFamily="2" charset="-122"/>
                <a:ea typeface="华文楷体" panose="02010600040101010101"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b="0" smtClean="0">
                <a:latin typeface="+mj-lt"/>
                <a:ea typeface="宋体" panose="02010600030101010101" pitchFamily="2" charset="-122"/>
              </a:rPr>
              <a:t>房地产投资</a:t>
            </a:r>
            <a:r>
              <a:rPr lang="en-US" altLang="zh-CN" sz="1200" b="0" smtClean="0">
                <a:latin typeface="+mj-lt"/>
                <a:ea typeface="宋体" panose="02010600030101010101" pitchFamily="2" charset="-122"/>
              </a:rPr>
              <a:t>REITs</a:t>
            </a:r>
            <a:r>
              <a:rPr lang="zh-CN" altLang="en-US" sz="1200" b="0" smtClean="0">
                <a:latin typeface="+mj-lt"/>
                <a:ea typeface="宋体" panose="02010600030101010101" pitchFamily="2" charset="-122"/>
              </a:rPr>
              <a:t>基金，一种创新型证券化产品。通过发行收益凭证来募集资金，用以购买房地产项目，委托专业的房地产经营服务商管理，并通过派息的方式向投资者分配收益。</a:t>
            </a:r>
            <a:endParaRPr lang="zh-CN" altLang="en-US" sz="1200" b="0">
              <a:latin typeface="+mj-lt"/>
              <a:ea typeface="宋体" panose="02010600030101010101" pitchFamily="2" charset="-122"/>
            </a:endParaRPr>
          </a:p>
        </p:txBody>
      </p:sp>
      <p:sp>
        <p:nvSpPr>
          <p:cNvPr id="70" name="Rectangle 69"/>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249120770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t>完整的资产证券化过程中，券商和</a:t>
            </a:r>
            <a:r>
              <a:rPr lang="zh-CN" altLang="en-US"/>
              <a:t>发行者一起策划、组织证券化交易的整个</a:t>
            </a:r>
            <a:r>
              <a:rPr lang="zh-CN" altLang="en-US" smtClean="0"/>
              <a:t>过程，以</a:t>
            </a:r>
            <a:r>
              <a:rPr lang="zh-CN" altLang="en-US"/>
              <a:t>使其符合相关法律、法规</a:t>
            </a:r>
            <a:r>
              <a:rPr lang="zh-CN" altLang="en-US" smtClean="0"/>
              <a:t>、会计</a:t>
            </a:r>
            <a:r>
              <a:rPr lang="zh-CN" altLang="en-US"/>
              <a:t>和税收等方面的</a:t>
            </a:r>
            <a:r>
              <a:rPr lang="zh-CN" altLang="en-US" smtClean="0"/>
              <a:t>要求，实现</a:t>
            </a:r>
            <a:r>
              <a:rPr lang="zh-CN" altLang="en-US"/>
              <a:t>融资者希望达到的目的</a:t>
            </a:r>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7</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1.1 </a:t>
            </a:r>
            <a:r>
              <a:rPr lang="zh-CN" altLang="en-US" sz="900" noProof="1" smtClean="0">
                <a:solidFill>
                  <a:schemeClr val="tx1"/>
                </a:solidFill>
              </a:rPr>
              <a:t>资产证券化基本概念</a:t>
            </a:r>
          </a:p>
        </p:txBody>
      </p:sp>
      <p:sp>
        <p:nvSpPr>
          <p:cNvPr id="58" name="Rectangle 57"/>
          <p:cNvSpPr/>
          <p:nvPr/>
        </p:nvSpPr>
        <p:spPr>
          <a:xfrm>
            <a:off x="528890" y="2138263"/>
            <a:ext cx="1980030" cy="307777"/>
          </a:xfrm>
          <a:prstGeom prst="rect">
            <a:avLst/>
          </a:prstGeom>
        </p:spPr>
        <p:txBody>
          <a:bodyPr wrap="non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400" b="1"/>
              <a:t>资产证券化的</a:t>
            </a:r>
            <a:r>
              <a:rPr lang="zh-CN" altLang="en-US" sz="1400" b="1" smtClean="0"/>
              <a:t>运作流程</a:t>
            </a:r>
            <a:endParaRPr lang="zh-CN" altLang="en-US" sz="1400" b="1"/>
          </a:p>
        </p:txBody>
      </p:sp>
      <p:grpSp>
        <p:nvGrpSpPr>
          <p:cNvPr id="106" name="Group 105"/>
          <p:cNvGrpSpPr/>
          <p:nvPr/>
        </p:nvGrpSpPr>
        <p:grpSpPr>
          <a:xfrm>
            <a:off x="708720" y="2662065"/>
            <a:ext cx="8457032" cy="3862294"/>
            <a:chOff x="708720" y="2736223"/>
            <a:chExt cx="8457032" cy="3862294"/>
          </a:xfrm>
        </p:grpSpPr>
        <p:grpSp>
          <p:nvGrpSpPr>
            <p:cNvPr id="59" name="Group 58"/>
            <p:cNvGrpSpPr/>
            <p:nvPr/>
          </p:nvGrpSpPr>
          <p:grpSpPr>
            <a:xfrm>
              <a:off x="708720" y="2736223"/>
              <a:ext cx="8457032" cy="3862294"/>
              <a:chOff x="904595" y="4442997"/>
              <a:chExt cx="7922201" cy="2599137"/>
            </a:xfrm>
          </p:grpSpPr>
          <p:sp>
            <p:nvSpPr>
              <p:cNvPr id="60" name="Rectangle 59"/>
              <p:cNvSpPr/>
              <p:nvPr/>
            </p:nvSpPr>
            <p:spPr>
              <a:xfrm>
                <a:off x="1823146" y="6334248"/>
                <a:ext cx="1378389" cy="707886"/>
              </a:xfrm>
              <a:prstGeom prst="rect">
                <a:avLst/>
              </a:prstGeom>
              <a:solidFill>
                <a:srgbClr val="FFFFFF"/>
              </a:solidFill>
              <a:ln w="6350">
                <a:solidFill>
                  <a:schemeClr val="accent1">
                    <a:lumMod val="20000"/>
                    <a:lumOff val="80000"/>
                  </a:schemeClr>
                </a:solidFill>
              </a:ln>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grpSp>
            <p:nvGrpSpPr>
              <p:cNvPr id="61" name="Group 60"/>
              <p:cNvGrpSpPr/>
              <p:nvPr/>
            </p:nvGrpSpPr>
            <p:grpSpPr>
              <a:xfrm>
                <a:off x="1840016" y="5977432"/>
                <a:ext cx="1450783" cy="1021437"/>
                <a:chOff x="945948" y="4568952"/>
                <a:chExt cx="1450783" cy="1021437"/>
              </a:xfrm>
            </p:grpSpPr>
            <p:sp>
              <p:nvSpPr>
                <p:cNvPr id="103" name="Pentagon 102"/>
                <p:cNvSpPr/>
                <p:nvPr/>
              </p:nvSpPr>
              <p:spPr>
                <a:xfrm>
                  <a:off x="947406" y="4568952"/>
                  <a:ext cx="1449325" cy="325360"/>
                </a:xfrm>
                <a:prstGeom prst="homePlate">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smtClean="0">
                      <a:solidFill>
                        <a:schemeClr val="bg1"/>
                      </a:solidFill>
                    </a:rPr>
                    <a:t>证券发售</a:t>
                  </a:r>
                </a:p>
              </p:txBody>
            </p:sp>
            <p:sp>
              <p:nvSpPr>
                <p:cNvPr id="104" name="Rectangle 103"/>
                <p:cNvSpPr/>
                <p:nvPr/>
              </p:nvSpPr>
              <p:spPr>
                <a:xfrm>
                  <a:off x="945948" y="4906897"/>
                  <a:ext cx="1325174" cy="683492"/>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smtClean="0">
                      <a:latin typeface="+mj-lt"/>
                    </a:rPr>
                    <a:t>证券承销商采用公募、私募形式面向保险机构、投资基金、银行或财务公司等发售证券</a:t>
                  </a:r>
                  <a:endParaRPr lang="zh-CN" altLang="en-US" sz="1200">
                    <a:latin typeface="+mj-lt"/>
                  </a:endParaRPr>
                </a:p>
              </p:txBody>
            </p:sp>
          </p:grpSp>
          <p:sp>
            <p:nvSpPr>
              <p:cNvPr id="62" name="Rectangle 61"/>
              <p:cNvSpPr/>
              <p:nvPr/>
            </p:nvSpPr>
            <p:spPr>
              <a:xfrm>
                <a:off x="3344330" y="6334248"/>
                <a:ext cx="1362053" cy="707886"/>
              </a:xfrm>
              <a:prstGeom prst="rect">
                <a:avLst/>
              </a:prstGeom>
              <a:solidFill>
                <a:srgbClr val="FFFFFF"/>
              </a:solidFill>
              <a:ln w="6350">
                <a:solidFill>
                  <a:schemeClr val="accent1">
                    <a:lumMod val="20000"/>
                    <a:lumOff val="80000"/>
                  </a:schemeClr>
                </a:solidFill>
              </a:ln>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sp>
            <p:nvSpPr>
              <p:cNvPr id="63" name="Rectangle 62"/>
              <p:cNvSpPr/>
              <p:nvPr/>
            </p:nvSpPr>
            <p:spPr>
              <a:xfrm>
                <a:off x="4892783" y="6334248"/>
                <a:ext cx="1389431" cy="707886"/>
              </a:xfrm>
              <a:prstGeom prst="rect">
                <a:avLst/>
              </a:prstGeom>
              <a:solidFill>
                <a:srgbClr val="FFFFFF"/>
              </a:solidFill>
              <a:ln w="6350">
                <a:solidFill>
                  <a:schemeClr val="accent1">
                    <a:lumMod val="20000"/>
                    <a:lumOff val="80000"/>
                  </a:schemeClr>
                </a:solidFill>
              </a:ln>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sp>
            <p:nvSpPr>
              <p:cNvPr id="64" name="Rectangle 63"/>
              <p:cNvSpPr/>
              <p:nvPr/>
            </p:nvSpPr>
            <p:spPr>
              <a:xfrm>
                <a:off x="6487688" y="6334248"/>
                <a:ext cx="1403325" cy="707886"/>
              </a:xfrm>
              <a:prstGeom prst="rect">
                <a:avLst/>
              </a:prstGeom>
              <a:solidFill>
                <a:srgbClr val="FFFFFF"/>
              </a:solidFill>
              <a:ln w="6350">
                <a:solidFill>
                  <a:schemeClr val="accent1">
                    <a:lumMod val="20000"/>
                    <a:lumOff val="80000"/>
                  </a:schemeClr>
                </a:solidFill>
              </a:ln>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sp>
            <p:nvSpPr>
              <p:cNvPr id="65" name="Rectangle 64"/>
              <p:cNvSpPr/>
              <p:nvPr/>
            </p:nvSpPr>
            <p:spPr>
              <a:xfrm>
                <a:off x="2508920" y="5034242"/>
                <a:ext cx="1385231" cy="666860"/>
              </a:xfrm>
              <a:prstGeom prst="rect">
                <a:avLst/>
              </a:prstGeom>
              <a:solidFill>
                <a:srgbClr val="FFFFFF"/>
              </a:solidFill>
              <a:ln w="6350">
                <a:solidFill>
                  <a:schemeClr val="accent1">
                    <a:lumMod val="20000"/>
                    <a:lumOff val="80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sp>
            <p:nvSpPr>
              <p:cNvPr id="66" name="Rectangle 65"/>
              <p:cNvSpPr/>
              <p:nvPr/>
            </p:nvSpPr>
            <p:spPr>
              <a:xfrm>
                <a:off x="904595" y="5034242"/>
                <a:ext cx="1437513" cy="666860"/>
              </a:xfrm>
              <a:prstGeom prst="rect">
                <a:avLst/>
              </a:prstGeom>
              <a:solidFill>
                <a:srgbClr val="FFFFFF"/>
              </a:solidFill>
              <a:ln w="6350">
                <a:solidFill>
                  <a:schemeClr val="accent1">
                    <a:lumMod val="20000"/>
                    <a:lumOff val="80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sp>
            <p:nvSpPr>
              <p:cNvPr id="67" name="Rectangle 66"/>
              <p:cNvSpPr/>
              <p:nvPr/>
            </p:nvSpPr>
            <p:spPr>
              <a:xfrm>
                <a:off x="4058801" y="5034242"/>
                <a:ext cx="1417358" cy="666860"/>
              </a:xfrm>
              <a:prstGeom prst="rect">
                <a:avLst/>
              </a:prstGeom>
              <a:solidFill>
                <a:srgbClr val="FFFFFF"/>
              </a:solidFill>
              <a:ln w="6350">
                <a:solidFill>
                  <a:schemeClr val="accent1">
                    <a:lumMod val="20000"/>
                    <a:lumOff val="80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sp>
            <p:nvSpPr>
              <p:cNvPr id="68" name="Rectangle 67"/>
              <p:cNvSpPr/>
              <p:nvPr/>
            </p:nvSpPr>
            <p:spPr>
              <a:xfrm>
                <a:off x="5667188" y="5034242"/>
                <a:ext cx="1417358" cy="666860"/>
              </a:xfrm>
              <a:prstGeom prst="rect">
                <a:avLst/>
              </a:prstGeom>
              <a:solidFill>
                <a:srgbClr val="FFFFFF"/>
              </a:solidFill>
              <a:ln w="6350">
                <a:solidFill>
                  <a:schemeClr val="accent1">
                    <a:lumMod val="20000"/>
                    <a:lumOff val="80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sp>
            <p:nvSpPr>
              <p:cNvPr id="69" name="Rectangle 68"/>
              <p:cNvSpPr/>
              <p:nvPr/>
            </p:nvSpPr>
            <p:spPr>
              <a:xfrm>
                <a:off x="7272502" y="5034242"/>
                <a:ext cx="1504685" cy="666860"/>
              </a:xfrm>
              <a:prstGeom prst="rect">
                <a:avLst/>
              </a:prstGeom>
              <a:solidFill>
                <a:srgbClr val="FFFFFF"/>
              </a:solidFill>
              <a:ln w="6350">
                <a:solidFill>
                  <a:schemeClr val="accent1">
                    <a:lumMod val="20000"/>
                    <a:lumOff val="80000"/>
                  </a:schemeClr>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smtClean="0"/>
              </a:p>
            </p:txBody>
          </p:sp>
          <p:grpSp>
            <p:nvGrpSpPr>
              <p:cNvPr id="70" name="Group 69"/>
              <p:cNvGrpSpPr/>
              <p:nvPr/>
            </p:nvGrpSpPr>
            <p:grpSpPr>
              <a:xfrm>
                <a:off x="904595" y="4678288"/>
                <a:ext cx="1559000" cy="897166"/>
                <a:chOff x="837731" y="4568952"/>
                <a:chExt cx="1559000" cy="897166"/>
              </a:xfrm>
            </p:grpSpPr>
            <p:sp>
              <p:nvSpPr>
                <p:cNvPr id="101" name="Pentagon 100"/>
                <p:cNvSpPr/>
                <p:nvPr/>
              </p:nvSpPr>
              <p:spPr>
                <a:xfrm>
                  <a:off x="837731" y="4568952"/>
                  <a:ext cx="1559000" cy="325360"/>
                </a:xfrm>
                <a:prstGeom prst="homePlate">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smtClean="0">
                      <a:solidFill>
                        <a:schemeClr val="bg1"/>
                      </a:solidFill>
                      <a:latin typeface="+mj-lt"/>
                    </a:rPr>
                    <a:t>资金池的建立</a:t>
                  </a:r>
                </a:p>
              </p:txBody>
            </p:sp>
            <p:sp>
              <p:nvSpPr>
                <p:cNvPr id="102" name="Rectangle 101"/>
                <p:cNvSpPr/>
                <p:nvPr/>
              </p:nvSpPr>
              <p:spPr>
                <a:xfrm>
                  <a:off x="837731" y="4906897"/>
                  <a:ext cx="1474154" cy="559221"/>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smtClean="0">
                      <a:latin typeface="+mj-lt"/>
                    </a:rPr>
                    <a:t>将适合证券化的资产集合起来，通过“特别目的载体</a:t>
                  </a:r>
                  <a:r>
                    <a:rPr lang="en-US" altLang="zh-CN" sz="1200" smtClean="0">
                      <a:latin typeface="+mj-lt"/>
                    </a:rPr>
                    <a:t>SPV </a:t>
                  </a:r>
                  <a:r>
                    <a:rPr lang="zh-CN" altLang="en-US" sz="1200" smtClean="0">
                      <a:latin typeface="+mj-lt"/>
                    </a:rPr>
                    <a:t>的运作，组建资产池</a:t>
                  </a:r>
                  <a:endParaRPr lang="zh-CN" altLang="en-US" sz="1200">
                    <a:latin typeface="+mj-lt"/>
                  </a:endParaRPr>
                </a:p>
              </p:txBody>
            </p:sp>
          </p:grpSp>
          <p:grpSp>
            <p:nvGrpSpPr>
              <p:cNvPr id="71" name="Group 70"/>
              <p:cNvGrpSpPr/>
              <p:nvPr/>
            </p:nvGrpSpPr>
            <p:grpSpPr>
              <a:xfrm>
                <a:off x="2457898" y="4678288"/>
                <a:ext cx="1597794" cy="891943"/>
                <a:chOff x="2396731" y="4568952"/>
                <a:chExt cx="1597794" cy="891943"/>
              </a:xfrm>
            </p:grpSpPr>
            <p:sp>
              <p:nvSpPr>
                <p:cNvPr id="99" name="Chevron 98"/>
                <p:cNvSpPr/>
                <p:nvPr/>
              </p:nvSpPr>
              <p:spPr>
                <a:xfrm>
                  <a:off x="2396731" y="4568952"/>
                  <a:ext cx="1597794" cy="322312"/>
                </a:xfrm>
                <a:prstGeom prst="chevron">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smtClean="0">
                      <a:solidFill>
                        <a:schemeClr val="bg1"/>
                      </a:solidFill>
                      <a:latin typeface="+mj-lt"/>
                    </a:rPr>
                    <a:t>设立特别目的载体（</a:t>
                  </a:r>
                  <a:r>
                    <a:rPr lang="en-US" altLang="zh-CN" sz="1200" smtClean="0">
                      <a:solidFill>
                        <a:schemeClr val="bg1"/>
                      </a:solidFill>
                      <a:latin typeface="+mj-lt"/>
                    </a:rPr>
                    <a:t>SPV</a:t>
                  </a:r>
                  <a:r>
                    <a:rPr lang="zh-CN" altLang="en-US" sz="1200" smtClean="0">
                      <a:solidFill>
                        <a:schemeClr val="bg1"/>
                      </a:solidFill>
                      <a:latin typeface="+mj-lt"/>
                    </a:rPr>
                    <a:t>） </a:t>
                  </a:r>
                  <a:endParaRPr lang="zh-CN" altLang="en-US" sz="1200">
                    <a:solidFill>
                      <a:schemeClr val="bg1"/>
                    </a:solidFill>
                    <a:latin typeface="+mj-lt"/>
                  </a:endParaRPr>
                </a:p>
              </p:txBody>
            </p:sp>
            <p:sp>
              <p:nvSpPr>
                <p:cNvPr id="100" name="Rectangle 99"/>
                <p:cNvSpPr/>
                <p:nvPr/>
              </p:nvSpPr>
              <p:spPr>
                <a:xfrm>
                  <a:off x="2421919" y="4906897"/>
                  <a:ext cx="1449325" cy="553998"/>
                </a:xfrm>
                <a:prstGeom prst="rect">
                  <a:avLst/>
                </a:prstGeom>
                <a:no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a:latin typeface="+mj-lt"/>
                    </a:rPr>
                    <a:t>由证券化发起人设计或专门从事资产证券化运作的第三方设立</a:t>
                  </a:r>
                </a:p>
              </p:txBody>
            </p:sp>
          </p:grpSp>
          <p:grpSp>
            <p:nvGrpSpPr>
              <p:cNvPr id="72" name="Group 71"/>
              <p:cNvGrpSpPr/>
              <p:nvPr/>
            </p:nvGrpSpPr>
            <p:grpSpPr>
              <a:xfrm>
                <a:off x="4041087" y="4678288"/>
                <a:ext cx="1597794" cy="897166"/>
                <a:chOff x="3939431" y="4568952"/>
                <a:chExt cx="1597794" cy="897166"/>
              </a:xfrm>
            </p:grpSpPr>
            <p:sp>
              <p:nvSpPr>
                <p:cNvPr id="97" name="Chevron 96"/>
                <p:cNvSpPr/>
                <p:nvPr/>
              </p:nvSpPr>
              <p:spPr>
                <a:xfrm>
                  <a:off x="3939431" y="4568952"/>
                  <a:ext cx="1597794" cy="322312"/>
                </a:xfrm>
                <a:prstGeom prst="chevron">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a:solidFill>
                        <a:schemeClr val="bg1"/>
                      </a:solidFill>
                      <a:latin typeface="+mj-lt"/>
                    </a:rPr>
                    <a:t>资产的真实销售</a:t>
                  </a:r>
                </a:p>
              </p:txBody>
            </p:sp>
            <p:sp>
              <p:nvSpPr>
                <p:cNvPr id="98" name="Rectangle 97"/>
                <p:cNvSpPr/>
                <p:nvPr/>
              </p:nvSpPr>
              <p:spPr>
                <a:xfrm>
                  <a:off x="3966012" y="4906897"/>
                  <a:ext cx="1388569" cy="559221"/>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a:latin typeface="+mj-lt"/>
                    </a:rPr>
                    <a:t>被证券化的资产将完全从资产原权益人的资产负债表中剔除</a:t>
                  </a:r>
                </a:p>
              </p:txBody>
            </p:sp>
          </p:grpSp>
          <p:grpSp>
            <p:nvGrpSpPr>
              <p:cNvPr id="73" name="Group 72"/>
              <p:cNvGrpSpPr/>
              <p:nvPr/>
            </p:nvGrpSpPr>
            <p:grpSpPr>
              <a:xfrm>
                <a:off x="5634624" y="4678288"/>
                <a:ext cx="1597794" cy="897166"/>
                <a:chOff x="5541931" y="4568952"/>
                <a:chExt cx="1597794" cy="897166"/>
              </a:xfrm>
            </p:grpSpPr>
            <p:sp>
              <p:nvSpPr>
                <p:cNvPr id="95" name="Chevron 94"/>
                <p:cNvSpPr/>
                <p:nvPr/>
              </p:nvSpPr>
              <p:spPr>
                <a:xfrm>
                  <a:off x="5541931" y="4568952"/>
                  <a:ext cx="1597794" cy="322312"/>
                </a:xfrm>
                <a:prstGeom prst="chevron">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a:solidFill>
                        <a:schemeClr val="bg1"/>
                      </a:solidFill>
                      <a:latin typeface="+mj-lt"/>
                    </a:rPr>
                    <a:t>信用增</a:t>
                  </a:r>
                  <a:r>
                    <a:rPr lang="zh-CN" altLang="en-US" sz="1200" smtClean="0">
                      <a:solidFill>
                        <a:schemeClr val="bg1"/>
                      </a:solidFill>
                      <a:latin typeface="+mj-lt"/>
                    </a:rPr>
                    <a:t>级</a:t>
                  </a:r>
                  <a:endParaRPr lang="zh-CN" altLang="en-US" sz="1200">
                    <a:solidFill>
                      <a:schemeClr val="bg1"/>
                    </a:solidFill>
                    <a:latin typeface="+mj-lt"/>
                  </a:endParaRPr>
                </a:p>
              </p:txBody>
            </p:sp>
            <p:sp>
              <p:nvSpPr>
                <p:cNvPr id="96" name="Rectangle 95"/>
                <p:cNvSpPr/>
                <p:nvPr/>
              </p:nvSpPr>
              <p:spPr>
                <a:xfrm>
                  <a:off x="5554866" y="4906897"/>
                  <a:ext cx="1485494" cy="559221"/>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smtClean="0">
                      <a:latin typeface="+mj-lt"/>
                    </a:rPr>
                    <a:t>划分优先</a:t>
                  </a:r>
                  <a:r>
                    <a:rPr lang="en-US" altLang="zh-CN" sz="1200" smtClean="0">
                      <a:latin typeface="+mj-lt"/>
                    </a:rPr>
                    <a:t>/</a:t>
                  </a:r>
                  <a:r>
                    <a:rPr lang="zh-CN" altLang="en-US" sz="1200" smtClean="0">
                      <a:latin typeface="+mj-lt"/>
                    </a:rPr>
                    <a:t>次级结构、建立利差账户、开立信用证、进行超额抵押等</a:t>
                  </a:r>
                  <a:endParaRPr lang="zh-CN" altLang="en-US" sz="1200">
                    <a:latin typeface="+mj-lt"/>
                  </a:endParaRPr>
                </a:p>
              </p:txBody>
            </p:sp>
          </p:grpSp>
          <p:grpSp>
            <p:nvGrpSpPr>
              <p:cNvPr id="74" name="Group 73"/>
              <p:cNvGrpSpPr/>
              <p:nvPr/>
            </p:nvGrpSpPr>
            <p:grpSpPr>
              <a:xfrm>
                <a:off x="7229002" y="4678288"/>
                <a:ext cx="1597794" cy="1021437"/>
                <a:chOff x="7229002" y="4568952"/>
                <a:chExt cx="1597794" cy="1021437"/>
              </a:xfrm>
            </p:grpSpPr>
            <p:sp>
              <p:nvSpPr>
                <p:cNvPr id="93" name="Chevron 92"/>
                <p:cNvSpPr/>
                <p:nvPr/>
              </p:nvSpPr>
              <p:spPr>
                <a:xfrm>
                  <a:off x="7229002" y="4568952"/>
                  <a:ext cx="1597794" cy="322312"/>
                </a:xfrm>
                <a:prstGeom prst="chevron">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smtClean="0">
                      <a:solidFill>
                        <a:schemeClr val="bg1"/>
                      </a:solidFill>
                      <a:latin typeface="+mj-lt"/>
                    </a:rPr>
                    <a:t>信用评级</a:t>
                  </a:r>
                  <a:endParaRPr lang="zh-CN" altLang="en-US" sz="1200">
                    <a:solidFill>
                      <a:schemeClr val="bg1"/>
                    </a:solidFill>
                    <a:latin typeface="+mj-lt"/>
                  </a:endParaRPr>
                </a:p>
              </p:txBody>
            </p:sp>
            <p:sp>
              <p:nvSpPr>
                <p:cNvPr id="94" name="Rectangle 93"/>
                <p:cNvSpPr/>
                <p:nvPr/>
              </p:nvSpPr>
              <p:spPr>
                <a:xfrm>
                  <a:off x="7272502" y="4906897"/>
                  <a:ext cx="1504685" cy="683492"/>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a:latin typeface="+mj-lt"/>
                    </a:rPr>
                    <a:t>专业的评级机构，通过审查各种合同和文件的合法性及有效性，对拟发行的证券进行评级</a:t>
                  </a:r>
                </a:p>
              </p:txBody>
            </p:sp>
          </p:grpSp>
          <p:grpSp>
            <p:nvGrpSpPr>
              <p:cNvPr id="75" name="Group 74"/>
              <p:cNvGrpSpPr/>
              <p:nvPr/>
            </p:nvGrpSpPr>
            <p:grpSpPr>
              <a:xfrm>
                <a:off x="3285102" y="5977432"/>
                <a:ext cx="1597794" cy="1021437"/>
                <a:chOff x="2396731" y="4568952"/>
                <a:chExt cx="1597794" cy="1021437"/>
              </a:xfrm>
            </p:grpSpPr>
            <p:sp>
              <p:nvSpPr>
                <p:cNvPr id="91" name="Chevron 90"/>
                <p:cNvSpPr/>
                <p:nvPr/>
              </p:nvSpPr>
              <p:spPr>
                <a:xfrm>
                  <a:off x="2396731" y="4568952"/>
                  <a:ext cx="1597794" cy="322312"/>
                </a:xfrm>
                <a:prstGeom prst="chevron">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200">
                    <a:solidFill>
                      <a:schemeClr val="bg1"/>
                    </a:solidFill>
                    <a:latin typeface="+mj-lt"/>
                  </a:endParaRPr>
                </a:p>
              </p:txBody>
            </p:sp>
            <p:sp>
              <p:nvSpPr>
                <p:cNvPr id="92" name="Rectangle 91"/>
                <p:cNvSpPr/>
                <p:nvPr/>
              </p:nvSpPr>
              <p:spPr>
                <a:xfrm>
                  <a:off x="2489966" y="4906897"/>
                  <a:ext cx="1360930" cy="683492"/>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zh-CN" altLang="en-US" sz="1200" smtClean="0">
                      <a:latin typeface="+mj-lt"/>
                    </a:rPr>
                    <a:t>证券承销商将发行证券所获交于</a:t>
                  </a:r>
                  <a:r>
                    <a:rPr lang="en-US" altLang="zh-CN" sz="1200" smtClean="0">
                      <a:latin typeface="+mj-lt"/>
                    </a:rPr>
                    <a:t>SPV</a:t>
                  </a:r>
                  <a:r>
                    <a:rPr lang="zh-CN" altLang="en-US" sz="1200" smtClean="0">
                      <a:latin typeface="+mj-lt"/>
                    </a:rPr>
                    <a:t>并收取佣金，</a:t>
                  </a:r>
                  <a:r>
                    <a:rPr lang="en-US" altLang="zh-CN" sz="1200" smtClean="0">
                      <a:latin typeface="+mj-lt"/>
                    </a:rPr>
                    <a:t>SPV</a:t>
                  </a:r>
                  <a:r>
                    <a:rPr lang="zh-CN" altLang="en-US" sz="1200" smtClean="0">
                      <a:latin typeface="+mj-lt"/>
                    </a:rPr>
                    <a:t>按约定价格向发起人支付购买价款</a:t>
                  </a:r>
                  <a:endParaRPr lang="zh-CN" altLang="en-US" sz="1200">
                    <a:latin typeface="+mj-lt"/>
                  </a:endParaRPr>
                </a:p>
              </p:txBody>
            </p:sp>
          </p:grpSp>
          <p:grpSp>
            <p:nvGrpSpPr>
              <p:cNvPr id="76" name="Group 75"/>
              <p:cNvGrpSpPr/>
              <p:nvPr/>
            </p:nvGrpSpPr>
            <p:grpSpPr>
              <a:xfrm>
                <a:off x="4868291" y="5977432"/>
                <a:ext cx="1597794" cy="1021437"/>
                <a:chOff x="3939431" y="4568952"/>
                <a:chExt cx="1597794" cy="1021437"/>
              </a:xfrm>
            </p:grpSpPr>
            <p:sp>
              <p:nvSpPr>
                <p:cNvPr id="89" name="Chevron 88"/>
                <p:cNvSpPr/>
                <p:nvPr/>
              </p:nvSpPr>
              <p:spPr>
                <a:xfrm>
                  <a:off x="3939431" y="4568952"/>
                  <a:ext cx="1597794" cy="322312"/>
                </a:xfrm>
                <a:prstGeom prst="chevron">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smtClean="0">
                      <a:solidFill>
                        <a:schemeClr val="bg1"/>
                      </a:solidFill>
                      <a:latin typeface="+mj-lt"/>
                    </a:rPr>
                    <a:t>管理资金池</a:t>
                  </a:r>
                  <a:endParaRPr lang="zh-CN" altLang="en-US" sz="1200">
                    <a:solidFill>
                      <a:schemeClr val="bg1"/>
                    </a:solidFill>
                    <a:latin typeface="+mj-lt"/>
                  </a:endParaRPr>
                </a:p>
              </p:txBody>
            </p:sp>
            <p:sp>
              <p:nvSpPr>
                <p:cNvPr id="90" name="Rectangle 89"/>
                <p:cNvSpPr/>
                <p:nvPr/>
              </p:nvSpPr>
              <p:spPr>
                <a:xfrm>
                  <a:off x="3966012" y="4906897"/>
                  <a:ext cx="1388569" cy="683492"/>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en-US" altLang="zh-CN" sz="1200" smtClean="0">
                      <a:latin typeface="+mj-lt"/>
                    </a:rPr>
                    <a:t>SPV</a:t>
                  </a:r>
                  <a:r>
                    <a:rPr lang="zh-CN" altLang="en-US" sz="1200" smtClean="0">
                      <a:latin typeface="+mj-lt"/>
                    </a:rPr>
                    <a:t>聘请专门的资产管理机构来管理资金池以确保资金池稳定的预期现金流</a:t>
                  </a:r>
                  <a:endParaRPr lang="zh-CN" altLang="en-US" sz="1200">
                    <a:latin typeface="+mj-lt"/>
                  </a:endParaRPr>
                </a:p>
              </p:txBody>
            </p:sp>
          </p:grpSp>
          <p:grpSp>
            <p:nvGrpSpPr>
              <p:cNvPr id="77" name="Group 76"/>
              <p:cNvGrpSpPr/>
              <p:nvPr/>
            </p:nvGrpSpPr>
            <p:grpSpPr>
              <a:xfrm>
                <a:off x="6461828" y="5977432"/>
                <a:ext cx="1597794" cy="1021437"/>
                <a:chOff x="5541931" y="4568952"/>
                <a:chExt cx="1597794" cy="1021437"/>
              </a:xfrm>
            </p:grpSpPr>
            <p:sp>
              <p:nvSpPr>
                <p:cNvPr id="87" name="Chevron 86"/>
                <p:cNvSpPr/>
                <p:nvPr/>
              </p:nvSpPr>
              <p:spPr>
                <a:xfrm>
                  <a:off x="5541931" y="4568952"/>
                  <a:ext cx="1597794" cy="322312"/>
                </a:xfrm>
                <a:prstGeom prst="chevron">
                  <a:avLst/>
                </a:prstGeom>
                <a:solidFill>
                  <a:schemeClr val="accent4">
                    <a:lumMod val="75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smtClean="0">
                      <a:solidFill>
                        <a:schemeClr val="bg1"/>
                      </a:solidFill>
                      <a:latin typeface="+mj-lt"/>
                    </a:rPr>
                    <a:t>清偿证券</a:t>
                  </a:r>
                  <a:endParaRPr lang="zh-CN" altLang="en-US" sz="1200">
                    <a:solidFill>
                      <a:schemeClr val="bg1"/>
                    </a:solidFill>
                    <a:latin typeface="+mj-lt"/>
                  </a:endParaRPr>
                </a:p>
              </p:txBody>
            </p:sp>
            <p:sp>
              <p:nvSpPr>
                <p:cNvPr id="88" name="Rectangle 87"/>
                <p:cNvSpPr/>
                <p:nvPr/>
              </p:nvSpPr>
              <p:spPr>
                <a:xfrm>
                  <a:off x="5622388" y="4906897"/>
                  <a:ext cx="1350449" cy="683492"/>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r>
                    <a:rPr lang="en-US" altLang="zh-CN" sz="1200" smtClean="0">
                      <a:latin typeface="+mj-lt"/>
                    </a:rPr>
                    <a:t>SPV</a:t>
                  </a:r>
                  <a:r>
                    <a:rPr lang="zh-CN" altLang="en-US" sz="1200" smtClean="0">
                      <a:latin typeface="+mj-lt"/>
                    </a:rPr>
                    <a:t>在证券到期日通过受托人向投资者清偿本金和利息，并将资金池所剩现金交还原权益人</a:t>
                  </a:r>
                  <a:endParaRPr lang="zh-CN" altLang="en-US" sz="1200">
                    <a:latin typeface="+mj-lt"/>
                  </a:endParaRPr>
                </a:p>
              </p:txBody>
            </p:sp>
          </p:grpSp>
          <p:sp>
            <p:nvSpPr>
              <p:cNvPr id="78" name="Oval 77"/>
              <p:cNvSpPr/>
              <p:nvPr/>
            </p:nvSpPr>
            <p:spPr>
              <a:xfrm>
                <a:off x="1529929" y="44429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1</a:t>
                </a:r>
                <a:endParaRPr lang="zh-CN" altLang="en-US" sz="1200" smtClean="0">
                  <a:latin typeface="+mj-lt"/>
                </a:endParaRPr>
              </a:p>
            </p:txBody>
          </p:sp>
          <p:sp>
            <p:nvSpPr>
              <p:cNvPr id="79" name="Oval 78"/>
              <p:cNvSpPr/>
              <p:nvPr/>
            </p:nvSpPr>
            <p:spPr>
              <a:xfrm>
                <a:off x="3076850" y="44429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2</a:t>
                </a:r>
                <a:endParaRPr lang="zh-CN" altLang="en-US" sz="1200">
                  <a:latin typeface="+mj-lt"/>
                </a:endParaRPr>
              </a:p>
            </p:txBody>
          </p:sp>
          <p:sp>
            <p:nvSpPr>
              <p:cNvPr id="80" name="Oval 79"/>
              <p:cNvSpPr/>
              <p:nvPr/>
            </p:nvSpPr>
            <p:spPr>
              <a:xfrm>
                <a:off x="4644592" y="44429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3</a:t>
                </a:r>
                <a:endParaRPr lang="zh-CN" altLang="en-US" sz="1200">
                  <a:latin typeface="+mj-lt"/>
                </a:endParaRPr>
              </a:p>
            </p:txBody>
          </p:sp>
          <p:sp>
            <p:nvSpPr>
              <p:cNvPr id="81" name="Oval 80"/>
              <p:cNvSpPr/>
              <p:nvPr/>
            </p:nvSpPr>
            <p:spPr>
              <a:xfrm>
                <a:off x="6272556" y="44429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4</a:t>
                </a:r>
                <a:endParaRPr lang="zh-CN" altLang="en-US" sz="1200">
                  <a:latin typeface="+mj-lt"/>
                </a:endParaRPr>
              </a:p>
            </p:txBody>
          </p:sp>
          <p:sp>
            <p:nvSpPr>
              <p:cNvPr id="82" name="Oval 81"/>
              <p:cNvSpPr/>
              <p:nvPr/>
            </p:nvSpPr>
            <p:spPr>
              <a:xfrm>
                <a:off x="7831005" y="44429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5</a:t>
                </a:r>
                <a:endParaRPr lang="zh-CN" altLang="en-US" sz="1200">
                  <a:latin typeface="+mj-lt"/>
                </a:endParaRPr>
              </a:p>
            </p:txBody>
          </p:sp>
          <p:sp>
            <p:nvSpPr>
              <p:cNvPr id="83" name="Oval 82"/>
              <p:cNvSpPr/>
              <p:nvPr/>
            </p:nvSpPr>
            <p:spPr>
              <a:xfrm>
                <a:off x="2399501" y="57477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6</a:t>
                </a:r>
                <a:endParaRPr lang="zh-CN" altLang="en-US" sz="1200">
                  <a:latin typeface="+mj-lt"/>
                </a:endParaRPr>
              </a:p>
            </p:txBody>
          </p:sp>
          <p:sp>
            <p:nvSpPr>
              <p:cNvPr id="84" name="Oval 83"/>
              <p:cNvSpPr/>
              <p:nvPr/>
            </p:nvSpPr>
            <p:spPr>
              <a:xfrm>
                <a:off x="3936100" y="57477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7</a:t>
                </a:r>
                <a:endParaRPr lang="zh-CN" altLang="en-US" sz="1200">
                  <a:latin typeface="+mj-lt"/>
                </a:endParaRPr>
              </a:p>
            </p:txBody>
          </p:sp>
          <p:sp>
            <p:nvSpPr>
              <p:cNvPr id="85" name="Oval 84"/>
              <p:cNvSpPr/>
              <p:nvPr/>
            </p:nvSpPr>
            <p:spPr>
              <a:xfrm>
                <a:off x="5476159" y="57477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8</a:t>
                </a:r>
                <a:endParaRPr lang="zh-CN" altLang="en-US" sz="1200">
                  <a:latin typeface="+mj-lt"/>
                </a:endParaRPr>
              </a:p>
            </p:txBody>
          </p:sp>
          <p:sp>
            <p:nvSpPr>
              <p:cNvPr id="86" name="Oval 85"/>
              <p:cNvSpPr/>
              <p:nvPr/>
            </p:nvSpPr>
            <p:spPr>
              <a:xfrm>
                <a:off x="7078489" y="5747797"/>
                <a:ext cx="325443" cy="182292"/>
              </a:xfrm>
              <a:prstGeom prst="ellipse">
                <a:avLst/>
              </a:prstGeom>
              <a:solidFill>
                <a:schemeClr val="accent4">
                  <a:lumMod val="60000"/>
                  <a:lumOff val="4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smtClean="0">
                    <a:latin typeface="+mj-lt"/>
                  </a:rPr>
                  <a:t>9</a:t>
                </a:r>
                <a:endParaRPr lang="zh-CN" altLang="en-US" sz="1200">
                  <a:latin typeface="+mj-lt"/>
                </a:endParaRPr>
              </a:p>
            </p:txBody>
          </p:sp>
        </p:grpSp>
        <p:sp>
          <p:nvSpPr>
            <p:cNvPr id="105" name="Rectangle 104"/>
            <p:cNvSpPr/>
            <p:nvPr/>
          </p:nvSpPr>
          <p:spPr>
            <a:xfrm>
              <a:off x="3453868" y="5040069"/>
              <a:ext cx="1348600" cy="46166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200">
                  <a:solidFill>
                    <a:schemeClr val="bg1"/>
                  </a:solidFill>
                </a:rPr>
                <a:t>支付购买证券化资产价款和费用</a:t>
              </a:r>
            </a:p>
          </p:txBody>
        </p:sp>
      </p:grpSp>
      <p:sp>
        <p:nvSpPr>
          <p:cNvPr id="107" name="Rectangle 106"/>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104151756"/>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t>我们总结了世界各国资产</a:t>
            </a:r>
            <a:r>
              <a:rPr lang="zh-CN" altLang="en-US"/>
              <a:t>证券化可能会</a:t>
            </a:r>
            <a:r>
              <a:rPr lang="zh-CN" altLang="en-US" smtClean="0"/>
              <a:t>遇到的风险，分别是交易</a:t>
            </a:r>
            <a:r>
              <a:rPr lang="zh-CN" altLang="en-US"/>
              <a:t>结构风险、信用风险、可回收条款风险、利率风险、资产池质量与价格</a:t>
            </a:r>
            <a:r>
              <a:rPr lang="zh-CN" altLang="en-US" smtClean="0"/>
              <a:t>等风险</a:t>
            </a:r>
            <a:endParaRPr lang="zh-CN" altLang="en-US"/>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8</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1.1 </a:t>
            </a:r>
            <a:r>
              <a:rPr lang="zh-CN" altLang="en-US" sz="900" noProof="1" smtClean="0">
                <a:solidFill>
                  <a:schemeClr val="tx1"/>
                </a:solidFill>
              </a:rPr>
              <a:t>资产证券化基本概念</a:t>
            </a:r>
          </a:p>
        </p:txBody>
      </p:sp>
      <p:sp>
        <p:nvSpPr>
          <p:cNvPr id="58" name="Rectangle 57"/>
          <p:cNvSpPr/>
          <p:nvPr/>
        </p:nvSpPr>
        <p:spPr>
          <a:xfrm>
            <a:off x="530351" y="1963470"/>
            <a:ext cx="8955352" cy="338554"/>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Aft>
                <a:spcPts val="600"/>
              </a:spcAft>
            </a:pPr>
            <a:r>
              <a:rPr lang="zh-CN" altLang="en-US" sz="1600" b="1" i="1" smtClean="0"/>
              <a:t>世界各国资产证券化的一般风险因素</a:t>
            </a:r>
          </a:p>
        </p:txBody>
      </p:sp>
      <p:sp>
        <p:nvSpPr>
          <p:cNvPr id="78" name="Freeform 77"/>
          <p:cNvSpPr/>
          <p:nvPr/>
        </p:nvSpPr>
        <p:spPr>
          <a:xfrm>
            <a:off x="1882965" y="2374033"/>
            <a:ext cx="7429567" cy="1246802"/>
          </a:xfrm>
          <a:custGeom>
            <a:gdLst>
              <a:gd name="connsiteX0" fmla="*/ 165662 w 993955"/>
              <a:gd name="connsiteY0" fmla="*/ 0 h 6295460"/>
              <a:gd name="connsiteX1" fmla="*/ 828293 w 993955"/>
              <a:gd name="connsiteY1" fmla="*/ 0 h 6295460"/>
              <a:gd name="connsiteX2" fmla="*/ 993955 w 993955"/>
              <a:gd name="connsiteY2" fmla="*/ 165662 h 6295460"/>
              <a:gd name="connsiteX3" fmla="*/ 993955 w 993955"/>
              <a:gd name="connsiteY3" fmla="*/ 6295460 h 6295460"/>
              <a:gd name="connsiteX4" fmla="*/ 993955 w 993955"/>
              <a:gd name="connsiteY4" fmla="*/ 6295460 h 6295460"/>
              <a:gd name="connsiteX5" fmla="*/ 0 w 993955"/>
              <a:gd name="connsiteY5" fmla="*/ 6295460 h 6295460"/>
              <a:gd name="connsiteX6" fmla="*/ 0 w 993955"/>
              <a:gd name="connsiteY6" fmla="*/ 6295460 h 6295460"/>
              <a:gd name="connsiteX7" fmla="*/ 0 w 993955"/>
              <a:gd name="connsiteY7" fmla="*/ 165662 h 6295460"/>
              <a:gd name="connsiteX8" fmla="*/ 165662 w 993955"/>
              <a:gd name="connsiteY8" fmla="*/ 0 h 62954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3954" h="6295460">
                <a:moveTo>
                  <a:pt x="993955" y="1049263"/>
                </a:moveTo>
                <a:lnTo>
                  <a:pt x="993955" y="5246197"/>
                </a:lnTo>
                <a:cubicBezTo>
                  <a:pt x="993955" y="5825690"/>
                  <a:pt x="982245" y="6295457"/>
                  <a:pt x="967799" y="6295457"/>
                </a:cubicBezTo>
                <a:lnTo>
                  <a:pt x="0" y="6295457"/>
                </a:lnTo>
                <a:lnTo>
                  <a:pt x="0" y="6295457"/>
                </a:lnTo>
                <a:lnTo>
                  <a:pt x="0" y="3"/>
                </a:lnTo>
                <a:lnTo>
                  <a:pt x="0" y="3"/>
                </a:lnTo>
                <a:lnTo>
                  <a:pt x="967799" y="3"/>
                </a:lnTo>
                <a:cubicBezTo>
                  <a:pt x="982245" y="3"/>
                  <a:pt x="993955" y="469770"/>
                  <a:pt x="993955" y="1049263"/>
                </a:cubicBezTo>
                <a:close/>
              </a:path>
            </a:pathLst>
          </a:custGeom>
          <a:solidFill>
            <a:srgbClr val="FFFFFF"/>
          </a:solidFill>
          <a:ln w="9525" cap="flat" cmpd="sng" algn="ctr">
            <a:solidFill>
              <a:schemeClr val="accent6"/>
            </a:solidFill>
            <a:prstDash val="solid"/>
          </a:ln>
          <a:effectLst/>
        </p:spPr>
        <p:txBody>
          <a:bodyPr spcFirstLastPara="0" vert="horz" wrap="square" lIns="247651" tIns="172346" rIns="296171" bIns="172347"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4625" lvl="1" indent="-174625" defTabSz="533400">
              <a:lnSpc>
                <a:spcPct val="90000"/>
              </a:lnSpc>
              <a:spcBef>
                <a:spcPct val="0"/>
              </a:spcBef>
              <a:spcAft>
                <a:spcPct val="15000"/>
              </a:spcAft>
              <a:buFont typeface="Arial" pitchFamily="34" charset="0"/>
              <a:buChar char="•"/>
            </a:pPr>
            <a:r>
              <a:rPr lang="zh-CN" altLang="en-US" sz="1200" kern="0">
                <a:solidFill>
                  <a:srgbClr val="000000"/>
                </a:solidFill>
                <a:latin typeface="Georgia" pitchFamily="18" charset="0"/>
                <a:ea typeface="SimSun"/>
              </a:rPr>
              <a:t>交易定性风险：有关部门可能认为发起人与</a:t>
            </a:r>
            <a:r>
              <a:rPr lang="en-US" altLang="zh-CN" sz="1200" kern="0">
                <a:solidFill>
                  <a:srgbClr val="000000"/>
                </a:solidFill>
                <a:latin typeface="Georgia" pitchFamily="18" charset="0"/>
                <a:ea typeface="SimSun"/>
              </a:rPr>
              <a:t>SPV</a:t>
            </a:r>
            <a:r>
              <a:rPr lang="zh-CN" altLang="en-US" sz="1200" kern="0">
                <a:solidFill>
                  <a:srgbClr val="000000"/>
                </a:solidFill>
                <a:latin typeface="Georgia" pitchFamily="18" charset="0"/>
                <a:ea typeface="SimSun"/>
              </a:rPr>
              <a:t>之间的交易由于不符合“真实销售”的要求，而将发起人在破产前与</a:t>
            </a:r>
            <a:r>
              <a:rPr lang="en-US" altLang="zh-CN" sz="1200" kern="0">
                <a:solidFill>
                  <a:srgbClr val="000000"/>
                </a:solidFill>
                <a:latin typeface="Georgia" pitchFamily="18" charset="0"/>
                <a:ea typeface="SimSun"/>
              </a:rPr>
              <a:t>SPV</a:t>
            </a:r>
            <a:r>
              <a:rPr lang="zh-CN" altLang="en-US" sz="1200" kern="0">
                <a:solidFill>
                  <a:srgbClr val="000000"/>
                </a:solidFill>
                <a:latin typeface="Georgia" pitchFamily="18" charset="0"/>
                <a:ea typeface="SimSun"/>
              </a:rPr>
              <a:t>所进行的交易行为确定为无效交易；</a:t>
            </a:r>
          </a:p>
          <a:p>
            <a:pPr marL="174625" lvl="1" indent="-174625" defTabSz="533400">
              <a:lnSpc>
                <a:spcPct val="90000"/>
              </a:lnSpc>
              <a:spcBef>
                <a:spcPct val="0"/>
              </a:spcBef>
              <a:spcAft>
                <a:spcPct val="15000"/>
              </a:spcAft>
              <a:buFont typeface="Arial" pitchFamily="34" charset="0"/>
              <a:buChar char="•"/>
            </a:pPr>
            <a:r>
              <a:rPr lang="zh-CN" altLang="en-US" sz="1200" kern="0">
                <a:solidFill>
                  <a:srgbClr val="000000"/>
                </a:solidFill>
                <a:latin typeface="Georgia" pitchFamily="18" charset="0"/>
                <a:ea typeface="SimSun"/>
              </a:rPr>
              <a:t>收益混合风险：资产产生的现金流与发起人兼服务人的自有现金流相混合，导致</a:t>
            </a:r>
            <a:r>
              <a:rPr lang="en-US" altLang="zh-CN" sz="1200" kern="0">
                <a:solidFill>
                  <a:srgbClr val="000000"/>
                </a:solidFill>
                <a:latin typeface="Georgia" pitchFamily="18" charset="0"/>
                <a:ea typeface="SimSun"/>
              </a:rPr>
              <a:t>SPV</a:t>
            </a:r>
            <a:r>
              <a:rPr lang="zh-CN" altLang="en-US" sz="1200" kern="0">
                <a:solidFill>
                  <a:srgbClr val="000000"/>
                </a:solidFill>
                <a:latin typeface="Georgia" pitchFamily="18" charset="0"/>
                <a:ea typeface="SimSun"/>
              </a:rPr>
              <a:t>在发起人破产时处于一般无担保债权人的地位，从而给证券投资人带来损失；</a:t>
            </a:r>
          </a:p>
          <a:p>
            <a:pPr marL="174625" lvl="1" indent="-174625" defTabSz="533400">
              <a:lnSpc>
                <a:spcPct val="90000"/>
              </a:lnSpc>
              <a:spcBef>
                <a:spcPct val="0"/>
              </a:spcBef>
              <a:spcAft>
                <a:spcPct val="15000"/>
              </a:spcAft>
              <a:buFont typeface="Arial" pitchFamily="34" charset="0"/>
              <a:buChar char="•"/>
            </a:pPr>
            <a:r>
              <a:rPr lang="zh-CN" altLang="en-US" sz="1200" kern="0">
                <a:solidFill>
                  <a:srgbClr val="000000"/>
                </a:solidFill>
                <a:latin typeface="Georgia" pitchFamily="18" charset="0"/>
                <a:ea typeface="SimSun"/>
              </a:rPr>
              <a:t>实体合并风险</a:t>
            </a:r>
            <a:r>
              <a:rPr lang="zh-CN" altLang="en-US" sz="1200" kern="0" smtClean="0">
                <a:solidFill>
                  <a:srgbClr val="000000"/>
                </a:solidFill>
                <a:latin typeface="Georgia" pitchFamily="18" charset="0"/>
                <a:ea typeface="SimSun"/>
              </a:rPr>
              <a:t>：</a:t>
            </a:r>
            <a:r>
              <a:rPr lang="en-US" altLang="zh-CN" sz="1200" kern="0" smtClean="0">
                <a:solidFill>
                  <a:srgbClr val="000000"/>
                </a:solidFill>
                <a:latin typeface="Georgia" pitchFamily="18" charset="0"/>
                <a:ea typeface="SimSun"/>
              </a:rPr>
              <a:t>SPV</a:t>
            </a:r>
            <a:r>
              <a:rPr lang="zh-CN" altLang="en-US" sz="1200" kern="0" smtClean="0">
                <a:solidFill>
                  <a:srgbClr val="000000"/>
                </a:solidFill>
                <a:latin typeface="Georgia" pitchFamily="18" charset="0"/>
                <a:ea typeface="SimSun"/>
              </a:rPr>
              <a:t>被视为发起人的从属机构，其资产、负债与发起人的视同一个企业的资产、负债，在发起人</a:t>
            </a:r>
            <a:r>
              <a:rPr lang="zh-CN" altLang="en-US" sz="1200" kern="0">
                <a:solidFill>
                  <a:srgbClr val="000000"/>
                </a:solidFill>
                <a:latin typeface="Georgia" pitchFamily="18" charset="0"/>
                <a:ea typeface="SimSun"/>
              </a:rPr>
              <a:t>破产</a:t>
            </a:r>
            <a:r>
              <a:rPr lang="zh-CN" altLang="en-US" sz="1200" kern="0" smtClean="0">
                <a:solidFill>
                  <a:srgbClr val="000000"/>
                </a:solidFill>
                <a:latin typeface="Georgia" pitchFamily="18" charset="0"/>
                <a:ea typeface="SimSun"/>
              </a:rPr>
              <a:t>时被归为发起人的资产</a:t>
            </a:r>
            <a:r>
              <a:rPr lang="zh-CN" altLang="en-US" sz="1200" kern="0">
                <a:solidFill>
                  <a:srgbClr val="000000"/>
                </a:solidFill>
                <a:latin typeface="Georgia" pitchFamily="18" charset="0"/>
                <a:ea typeface="SimSun"/>
              </a:rPr>
              <a:t>、负债</a:t>
            </a:r>
            <a:r>
              <a:rPr lang="zh-CN" altLang="en-US" sz="1200" kern="0" smtClean="0">
                <a:solidFill>
                  <a:srgbClr val="000000"/>
                </a:solidFill>
                <a:latin typeface="Georgia" pitchFamily="18" charset="0"/>
                <a:ea typeface="SimSun"/>
              </a:rPr>
              <a:t>一并处理，从而给</a:t>
            </a:r>
            <a:r>
              <a:rPr lang="zh-CN" altLang="en-US" sz="1200" kern="0">
                <a:solidFill>
                  <a:srgbClr val="000000"/>
                </a:solidFill>
                <a:latin typeface="Georgia" pitchFamily="18" charset="0"/>
                <a:ea typeface="SimSun"/>
              </a:rPr>
              <a:t>证券投资者带来损失。</a:t>
            </a:r>
          </a:p>
        </p:txBody>
      </p:sp>
      <p:sp>
        <p:nvSpPr>
          <p:cNvPr id="79" name="Freeform 78"/>
          <p:cNvSpPr/>
          <p:nvPr/>
        </p:nvSpPr>
        <p:spPr>
          <a:xfrm>
            <a:off x="605686" y="2696825"/>
            <a:ext cx="1253195" cy="710736"/>
          </a:xfrm>
          <a:custGeom>
            <a:gdLst>
              <a:gd name="connsiteX0" fmla="*/ 0 w 1998932"/>
              <a:gd name="connsiteY0" fmla="*/ 116891 h 701333"/>
              <a:gd name="connsiteX1" fmla="*/ 116891 w 1998932"/>
              <a:gd name="connsiteY1" fmla="*/ 0 h 701333"/>
              <a:gd name="connsiteX2" fmla="*/ 1882041 w 1998932"/>
              <a:gd name="connsiteY2" fmla="*/ 0 h 701333"/>
              <a:gd name="connsiteX3" fmla="*/ 1998932 w 1998932"/>
              <a:gd name="connsiteY3" fmla="*/ 116891 h 701333"/>
              <a:gd name="connsiteX4" fmla="*/ 1998932 w 1998932"/>
              <a:gd name="connsiteY4" fmla="*/ 584442 h 701333"/>
              <a:gd name="connsiteX5" fmla="*/ 1882041 w 1998932"/>
              <a:gd name="connsiteY5" fmla="*/ 701333 h 701333"/>
              <a:gd name="connsiteX6" fmla="*/ 116891 w 1998932"/>
              <a:gd name="connsiteY6" fmla="*/ 701333 h 701333"/>
              <a:gd name="connsiteX7" fmla="*/ 0 w 1998932"/>
              <a:gd name="connsiteY7" fmla="*/ 584442 h 701333"/>
              <a:gd name="connsiteX8" fmla="*/ 0 w 1998932"/>
              <a:gd name="connsiteY8" fmla="*/ 116891 h 7013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98932" h="701333">
                <a:moveTo>
                  <a:pt x="0" y="116891"/>
                </a:moveTo>
                <a:cubicBezTo>
                  <a:pt x="0" y="52334"/>
                  <a:pt x="52334" y="0"/>
                  <a:pt x="116891" y="0"/>
                </a:cubicBezTo>
                <a:lnTo>
                  <a:pt x="1882041" y="0"/>
                </a:lnTo>
                <a:cubicBezTo>
                  <a:pt x="1946598" y="0"/>
                  <a:pt x="1998932" y="52334"/>
                  <a:pt x="1998932" y="116891"/>
                </a:cubicBezTo>
                <a:lnTo>
                  <a:pt x="1998932" y="584442"/>
                </a:lnTo>
                <a:cubicBezTo>
                  <a:pt x="1998932" y="648999"/>
                  <a:pt x="1946598" y="701333"/>
                  <a:pt x="1882041" y="701333"/>
                </a:cubicBezTo>
                <a:lnTo>
                  <a:pt x="116891" y="701333"/>
                </a:lnTo>
                <a:cubicBezTo>
                  <a:pt x="52334" y="701333"/>
                  <a:pt x="0" y="648999"/>
                  <a:pt x="0" y="584442"/>
                </a:cubicBezTo>
                <a:lnTo>
                  <a:pt x="0" y="116891"/>
                </a:lnTo>
                <a:close/>
              </a:path>
            </a:pathLst>
          </a:custGeom>
          <a:solidFill>
            <a:schemeClr val="accent6"/>
          </a:solidFill>
          <a:ln w="25400" cap="flat" cmpd="sng" algn="ctr">
            <a:solidFill>
              <a:srgbClr val="FFFFFF">
                <a:hueOff val="0"/>
                <a:satOff val="0"/>
                <a:lumOff val="0"/>
                <a:alphaOff val="0"/>
              </a:srgbClr>
            </a:solidFill>
            <a:prstDash val="solid"/>
          </a:ln>
          <a:effectLst/>
        </p:spPr>
        <p:txBody>
          <a:bodyPr spcFirstLastPara="0" vert="horz" wrap="square" lIns="91386" tIns="62811" rIns="91386" bIns="62811"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755650">
              <a:lnSpc>
                <a:spcPct val="90000"/>
              </a:lnSpc>
              <a:spcBef>
                <a:spcPct val="0"/>
              </a:spcBef>
              <a:spcAft>
                <a:spcPct val="35000"/>
              </a:spcAft>
            </a:pPr>
            <a:r>
              <a:rPr lang="zh-CN" altLang="en-US" sz="1200" b="1" kern="0">
                <a:solidFill>
                  <a:srgbClr val="FFFFFF"/>
                </a:solidFill>
                <a:latin typeface="SimSun"/>
                <a:ea typeface="SimSun"/>
              </a:rPr>
              <a:t>交易结构风险</a:t>
            </a:r>
          </a:p>
        </p:txBody>
      </p:sp>
      <p:sp>
        <p:nvSpPr>
          <p:cNvPr id="80" name="Freeform 79"/>
          <p:cNvSpPr/>
          <p:nvPr/>
        </p:nvSpPr>
        <p:spPr>
          <a:xfrm>
            <a:off x="1882965" y="3687922"/>
            <a:ext cx="7429567" cy="646348"/>
          </a:xfrm>
          <a:custGeom>
            <a:gdLst>
              <a:gd name="connsiteX0" fmla="*/ 165662 w 993955"/>
              <a:gd name="connsiteY0" fmla="*/ 0 h 6295460"/>
              <a:gd name="connsiteX1" fmla="*/ 828293 w 993955"/>
              <a:gd name="connsiteY1" fmla="*/ 0 h 6295460"/>
              <a:gd name="connsiteX2" fmla="*/ 993955 w 993955"/>
              <a:gd name="connsiteY2" fmla="*/ 165662 h 6295460"/>
              <a:gd name="connsiteX3" fmla="*/ 993955 w 993955"/>
              <a:gd name="connsiteY3" fmla="*/ 6295460 h 6295460"/>
              <a:gd name="connsiteX4" fmla="*/ 993955 w 993955"/>
              <a:gd name="connsiteY4" fmla="*/ 6295460 h 6295460"/>
              <a:gd name="connsiteX5" fmla="*/ 0 w 993955"/>
              <a:gd name="connsiteY5" fmla="*/ 6295460 h 6295460"/>
              <a:gd name="connsiteX6" fmla="*/ 0 w 993955"/>
              <a:gd name="connsiteY6" fmla="*/ 6295460 h 6295460"/>
              <a:gd name="connsiteX7" fmla="*/ 0 w 993955"/>
              <a:gd name="connsiteY7" fmla="*/ 165662 h 6295460"/>
              <a:gd name="connsiteX8" fmla="*/ 165662 w 993955"/>
              <a:gd name="connsiteY8" fmla="*/ 0 h 62954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3954" h="6295460">
                <a:moveTo>
                  <a:pt x="993955" y="1049263"/>
                </a:moveTo>
                <a:lnTo>
                  <a:pt x="993955" y="5246197"/>
                </a:lnTo>
                <a:cubicBezTo>
                  <a:pt x="993955" y="5825690"/>
                  <a:pt x="982245" y="6295457"/>
                  <a:pt x="967799" y="6295457"/>
                </a:cubicBezTo>
                <a:lnTo>
                  <a:pt x="0" y="6295457"/>
                </a:lnTo>
                <a:lnTo>
                  <a:pt x="0" y="6295457"/>
                </a:lnTo>
                <a:lnTo>
                  <a:pt x="0" y="3"/>
                </a:lnTo>
                <a:lnTo>
                  <a:pt x="0" y="3"/>
                </a:lnTo>
                <a:lnTo>
                  <a:pt x="967799" y="3"/>
                </a:lnTo>
                <a:cubicBezTo>
                  <a:pt x="982245" y="3"/>
                  <a:pt x="993955" y="469770"/>
                  <a:pt x="993955" y="1049263"/>
                </a:cubicBezTo>
                <a:close/>
              </a:path>
            </a:pathLst>
          </a:custGeom>
          <a:solidFill>
            <a:srgbClr val="FFFFFF"/>
          </a:solidFill>
          <a:ln w="9525" cap="flat" cmpd="sng" algn="ctr">
            <a:solidFill>
              <a:srgbClr val="DB536A"/>
            </a:solidFill>
            <a:prstDash val="solid"/>
          </a:ln>
          <a:effectLst/>
        </p:spPr>
        <p:txBody>
          <a:bodyPr spcFirstLastPara="0" vert="horz" wrap="square" lIns="247651" tIns="172346" rIns="296171" bIns="172347"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4625" lvl="1" indent="-174625" defTabSz="533400">
              <a:lnSpc>
                <a:spcPct val="90000"/>
              </a:lnSpc>
              <a:spcBef>
                <a:spcPct val="0"/>
              </a:spcBef>
              <a:spcAft>
                <a:spcPct val="15000"/>
              </a:spcAft>
              <a:buFont typeface="Arial" pitchFamily="34" charset="0"/>
              <a:buChar char="•"/>
            </a:pPr>
            <a:r>
              <a:rPr lang="zh-CN" altLang="en-US" sz="1200" kern="0">
                <a:solidFill>
                  <a:srgbClr val="000000"/>
                </a:solidFill>
                <a:latin typeface="Georgia" pitchFamily="18" charset="0"/>
                <a:ea typeface="SimSun"/>
              </a:rPr>
              <a:t>承销商风险：承销过程的中断不仅可能导致对投资者的延期支付，而且可能引起整个结构信用质量的下降；</a:t>
            </a:r>
          </a:p>
          <a:p>
            <a:pPr marL="174625" lvl="1" indent="-174625" defTabSz="533400">
              <a:lnSpc>
                <a:spcPct val="90000"/>
              </a:lnSpc>
              <a:spcBef>
                <a:spcPct val="0"/>
              </a:spcBef>
              <a:spcAft>
                <a:spcPct val="15000"/>
              </a:spcAft>
              <a:buFont typeface="Arial" pitchFamily="34" charset="0"/>
              <a:buChar char="•"/>
            </a:pPr>
            <a:r>
              <a:rPr lang="zh-CN" altLang="en-US" sz="1200" kern="0">
                <a:solidFill>
                  <a:srgbClr val="000000"/>
                </a:solidFill>
                <a:latin typeface="Georgia" pitchFamily="18" charset="0"/>
                <a:ea typeface="SimSun"/>
              </a:rPr>
              <a:t>受托人风险：受托人的经营状况可能因管理不当而造成风险的潜在因素。</a:t>
            </a:r>
          </a:p>
        </p:txBody>
      </p:sp>
      <p:sp>
        <p:nvSpPr>
          <p:cNvPr id="81" name="Freeform 80"/>
          <p:cNvSpPr/>
          <p:nvPr/>
        </p:nvSpPr>
        <p:spPr>
          <a:xfrm>
            <a:off x="599564" y="3643732"/>
            <a:ext cx="1253194" cy="710736"/>
          </a:xfrm>
          <a:custGeom>
            <a:gdLst>
              <a:gd name="connsiteX0" fmla="*/ 0 w 1998932"/>
              <a:gd name="connsiteY0" fmla="*/ 116891 h 701333"/>
              <a:gd name="connsiteX1" fmla="*/ 116891 w 1998932"/>
              <a:gd name="connsiteY1" fmla="*/ 0 h 701333"/>
              <a:gd name="connsiteX2" fmla="*/ 1882041 w 1998932"/>
              <a:gd name="connsiteY2" fmla="*/ 0 h 701333"/>
              <a:gd name="connsiteX3" fmla="*/ 1998932 w 1998932"/>
              <a:gd name="connsiteY3" fmla="*/ 116891 h 701333"/>
              <a:gd name="connsiteX4" fmla="*/ 1998932 w 1998932"/>
              <a:gd name="connsiteY4" fmla="*/ 584442 h 701333"/>
              <a:gd name="connsiteX5" fmla="*/ 1882041 w 1998932"/>
              <a:gd name="connsiteY5" fmla="*/ 701333 h 701333"/>
              <a:gd name="connsiteX6" fmla="*/ 116891 w 1998932"/>
              <a:gd name="connsiteY6" fmla="*/ 701333 h 701333"/>
              <a:gd name="connsiteX7" fmla="*/ 0 w 1998932"/>
              <a:gd name="connsiteY7" fmla="*/ 584442 h 701333"/>
              <a:gd name="connsiteX8" fmla="*/ 0 w 1998932"/>
              <a:gd name="connsiteY8" fmla="*/ 116891 h 7013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98932" h="701333">
                <a:moveTo>
                  <a:pt x="0" y="116891"/>
                </a:moveTo>
                <a:cubicBezTo>
                  <a:pt x="0" y="52334"/>
                  <a:pt x="52334" y="0"/>
                  <a:pt x="116891" y="0"/>
                </a:cubicBezTo>
                <a:lnTo>
                  <a:pt x="1882041" y="0"/>
                </a:lnTo>
                <a:cubicBezTo>
                  <a:pt x="1946598" y="0"/>
                  <a:pt x="1998932" y="52334"/>
                  <a:pt x="1998932" y="116891"/>
                </a:cubicBezTo>
                <a:lnTo>
                  <a:pt x="1998932" y="584442"/>
                </a:lnTo>
                <a:cubicBezTo>
                  <a:pt x="1998932" y="648999"/>
                  <a:pt x="1946598" y="701333"/>
                  <a:pt x="1882041" y="701333"/>
                </a:cubicBezTo>
                <a:lnTo>
                  <a:pt x="116891" y="701333"/>
                </a:lnTo>
                <a:cubicBezTo>
                  <a:pt x="52334" y="701333"/>
                  <a:pt x="0" y="648999"/>
                  <a:pt x="0" y="584442"/>
                </a:cubicBezTo>
                <a:lnTo>
                  <a:pt x="0" y="116891"/>
                </a:lnTo>
                <a:close/>
              </a:path>
            </a:pathLst>
          </a:custGeom>
          <a:solidFill>
            <a:srgbClr val="DB536A">
              <a:lumMod val="75000"/>
            </a:srgbClr>
          </a:solidFill>
          <a:ln w="25400" cap="flat" cmpd="sng" algn="ctr">
            <a:solidFill>
              <a:srgbClr val="FFFFFF">
                <a:hueOff val="0"/>
                <a:satOff val="0"/>
                <a:lumOff val="0"/>
                <a:alphaOff val="0"/>
              </a:srgbClr>
            </a:solidFill>
            <a:prstDash val="solid"/>
          </a:ln>
          <a:effectLst/>
        </p:spPr>
        <p:txBody>
          <a:bodyPr spcFirstLastPara="0" vert="horz" wrap="square" lIns="91386" tIns="62811" rIns="91386" bIns="62811"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666750">
              <a:lnSpc>
                <a:spcPct val="90000"/>
              </a:lnSpc>
              <a:spcBef>
                <a:spcPct val="0"/>
              </a:spcBef>
              <a:spcAft>
                <a:spcPct val="35000"/>
              </a:spcAft>
            </a:pPr>
            <a:r>
              <a:rPr lang="zh-CN" altLang="en-US" sz="1200" b="1" kern="0" smtClean="0">
                <a:solidFill>
                  <a:srgbClr val="FFFFFF"/>
                </a:solidFill>
                <a:latin typeface="Georgia" pitchFamily="18" charset="0"/>
                <a:ea typeface="SimSun"/>
              </a:rPr>
              <a:t>信用</a:t>
            </a:r>
            <a:r>
              <a:rPr lang="zh-CN" altLang="en-US" sz="1200" b="1" kern="0">
                <a:solidFill>
                  <a:srgbClr val="FFFFFF"/>
                </a:solidFill>
                <a:latin typeface="Georgia" pitchFamily="18" charset="0"/>
                <a:ea typeface="SimSun"/>
              </a:rPr>
              <a:t>风险</a:t>
            </a:r>
          </a:p>
        </p:txBody>
      </p:sp>
      <p:sp>
        <p:nvSpPr>
          <p:cNvPr id="82" name="Freeform 81"/>
          <p:cNvSpPr/>
          <p:nvPr/>
        </p:nvSpPr>
        <p:spPr>
          <a:xfrm>
            <a:off x="1882965" y="4410365"/>
            <a:ext cx="7429567" cy="739168"/>
          </a:xfrm>
          <a:custGeom>
            <a:gdLst>
              <a:gd name="connsiteX0" fmla="*/ 165662 w 993955"/>
              <a:gd name="connsiteY0" fmla="*/ 0 h 6295460"/>
              <a:gd name="connsiteX1" fmla="*/ 828293 w 993955"/>
              <a:gd name="connsiteY1" fmla="*/ 0 h 6295460"/>
              <a:gd name="connsiteX2" fmla="*/ 993955 w 993955"/>
              <a:gd name="connsiteY2" fmla="*/ 165662 h 6295460"/>
              <a:gd name="connsiteX3" fmla="*/ 993955 w 993955"/>
              <a:gd name="connsiteY3" fmla="*/ 6295460 h 6295460"/>
              <a:gd name="connsiteX4" fmla="*/ 993955 w 993955"/>
              <a:gd name="connsiteY4" fmla="*/ 6295460 h 6295460"/>
              <a:gd name="connsiteX5" fmla="*/ 0 w 993955"/>
              <a:gd name="connsiteY5" fmla="*/ 6295460 h 6295460"/>
              <a:gd name="connsiteX6" fmla="*/ 0 w 993955"/>
              <a:gd name="connsiteY6" fmla="*/ 6295460 h 6295460"/>
              <a:gd name="connsiteX7" fmla="*/ 0 w 993955"/>
              <a:gd name="connsiteY7" fmla="*/ 165662 h 6295460"/>
              <a:gd name="connsiteX8" fmla="*/ 165662 w 993955"/>
              <a:gd name="connsiteY8" fmla="*/ 0 h 62954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3954" h="6295460">
                <a:moveTo>
                  <a:pt x="993955" y="1049263"/>
                </a:moveTo>
                <a:lnTo>
                  <a:pt x="993955" y="5246197"/>
                </a:lnTo>
                <a:cubicBezTo>
                  <a:pt x="993955" y="5825690"/>
                  <a:pt x="982245" y="6295457"/>
                  <a:pt x="967799" y="6295457"/>
                </a:cubicBezTo>
                <a:lnTo>
                  <a:pt x="0" y="6295457"/>
                </a:lnTo>
                <a:lnTo>
                  <a:pt x="0" y="6295457"/>
                </a:lnTo>
                <a:lnTo>
                  <a:pt x="0" y="3"/>
                </a:lnTo>
                <a:lnTo>
                  <a:pt x="0" y="3"/>
                </a:lnTo>
                <a:lnTo>
                  <a:pt x="967799" y="3"/>
                </a:lnTo>
                <a:cubicBezTo>
                  <a:pt x="982245" y="3"/>
                  <a:pt x="993955" y="469770"/>
                  <a:pt x="993955" y="1049263"/>
                </a:cubicBezTo>
                <a:close/>
              </a:path>
            </a:pathLst>
          </a:custGeom>
          <a:solidFill>
            <a:srgbClr val="FFFFFF"/>
          </a:solidFill>
          <a:ln w="9525" cap="flat" cmpd="sng" algn="ctr">
            <a:solidFill>
              <a:srgbClr val="DC6900"/>
            </a:solidFill>
            <a:prstDash val="solid"/>
          </a:ln>
          <a:effectLst/>
        </p:spPr>
        <p:txBody>
          <a:bodyPr spcFirstLastPara="0" vert="horz" wrap="square" lIns="247651" tIns="172347" rIns="296171" bIns="172346"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14300" lvl="1" indent="-114300" defTabSz="533400">
              <a:lnSpc>
                <a:spcPct val="90000"/>
              </a:lnSpc>
              <a:spcBef>
                <a:spcPct val="0"/>
              </a:spcBef>
              <a:spcAft>
                <a:spcPct val="15000"/>
              </a:spcAft>
              <a:buFontTx/>
              <a:buChar char="••"/>
            </a:pPr>
            <a:r>
              <a:rPr lang="zh-CN" altLang="en-US" sz="1200" kern="0">
                <a:solidFill>
                  <a:srgbClr val="000000"/>
                </a:solidFill>
                <a:latin typeface="Georgia" pitchFamily="18" charset="0"/>
                <a:ea typeface="SimSun"/>
              </a:rPr>
              <a:t>可提前偿还债券的现金流量的格局难以确定；</a:t>
            </a:r>
          </a:p>
          <a:p>
            <a:pPr marL="114300" lvl="1" indent="-114300" defTabSz="533400">
              <a:lnSpc>
                <a:spcPct val="90000"/>
              </a:lnSpc>
              <a:spcBef>
                <a:spcPct val="0"/>
              </a:spcBef>
              <a:spcAft>
                <a:spcPct val="15000"/>
              </a:spcAft>
              <a:buFontTx/>
              <a:buChar char="••"/>
            </a:pPr>
            <a:r>
              <a:rPr lang="zh-CN" altLang="en-US" sz="1200" kern="0">
                <a:solidFill>
                  <a:srgbClr val="000000"/>
                </a:solidFill>
                <a:latin typeface="Georgia" pitchFamily="18" charset="0"/>
                <a:ea typeface="SimSun"/>
              </a:rPr>
              <a:t>当利率下降时，发行人要提前偿还债券，投资面临再投资风险；</a:t>
            </a:r>
          </a:p>
          <a:p>
            <a:pPr marL="114300" lvl="1" indent="-114300" defTabSz="533400">
              <a:lnSpc>
                <a:spcPct val="90000"/>
              </a:lnSpc>
              <a:spcBef>
                <a:spcPct val="0"/>
              </a:spcBef>
              <a:spcAft>
                <a:spcPct val="15000"/>
              </a:spcAft>
              <a:buFontTx/>
              <a:buChar char="••"/>
            </a:pPr>
            <a:r>
              <a:rPr lang="zh-CN" altLang="en-US" sz="1200" kern="0">
                <a:solidFill>
                  <a:srgbClr val="000000"/>
                </a:solidFill>
                <a:latin typeface="Georgia" pitchFamily="18" charset="0"/>
                <a:ea typeface="SimSun"/>
              </a:rPr>
              <a:t>债券的资本增值潜力减少</a:t>
            </a:r>
            <a:r>
              <a:rPr lang="zh-CN" altLang="en-US" sz="1200" kern="0" smtClean="0">
                <a:solidFill>
                  <a:srgbClr val="000000"/>
                </a:solidFill>
                <a:latin typeface="Georgia" pitchFamily="18" charset="0"/>
                <a:ea typeface="SimSun"/>
              </a:rPr>
              <a:t>。</a:t>
            </a:r>
            <a:endParaRPr lang="zh-CN" altLang="en-US" sz="1200" kern="0">
              <a:solidFill>
                <a:srgbClr val="000000"/>
              </a:solidFill>
              <a:latin typeface="Georgia" pitchFamily="18" charset="0"/>
              <a:ea typeface="SimSun"/>
            </a:endParaRPr>
          </a:p>
        </p:txBody>
      </p:sp>
      <p:sp>
        <p:nvSpPr>
          <p:cNvPr id="83" name="Freeform 82"/>
          <p:cNvSpPr/>
          <p:nvPr/>
        </p:nvSpPr>
        <p:spPr>
          <a:xfrm>
            <a:off x="599564" y="4447749"/>
            <a:ext cx="1253194" cy="710736"/>
          </a:xfrm>
          <a:custGeom>
            <a:gdLst>
              <a:gd name="connsiteX0" fmla="*/ 0 w 1998932"/>
              <a:gd name="connsiteY0" fmla="*/ 116891 h 701333"/>
              <a:gd name="connsiteX1" fmla="*/ 116891 w 1998932"/>
              <a:gd name="connsiteY1" fmla="*/ 0 h 701333"/>
              <a:gd name="connsiteX2" fmla="*/ 1882041 w 1998932"/>
              <a:gd name="connsiteY2" fmla="*/ 0 h 701333"/>
              <a:gd name="connsiteX3" fmla="*/ 1998932 w 1998932"/>
              <a:gd name="connsiteY3" fmla="*/ 116891 h 701333"/>
              <a:gd name="connsiteX4" fmla="*/ 1998932 w 1998932"/>
              <a:gd name="connsiteY4" fmla="*/ 584442 h 701333"/>
              <a:gd name="connsiteX5" fmla="*/ 1882041 w 1998932"/>
              <a:gd name="connsiteY5" fmla="*/ 701333 h 701333"/>
              <a:gd name="connsiteX6" fmla="*/ 116891 w 1998932"/>
              <a:gd name="connsiteY6" fmla="*/ 701333 h 701333"/>
              <a:gd name="connsiteX7" fmla="*/ 0 w 1998932"/>
              <a:gd name="connsiteY7" fmla="*/ 584442 h 701333"/>
              <a:gd name="connsiteX8" fmla="*/ 0 w 1998932"/>
              <a:gd name="connsiteY8" fmla="*/ 116891 h 7013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98932" h="701333">
                <a:moveTo>
                  <a:pt x="0" y="116891"/>
                </a:moveTo>
                <a:cubicBezTo>
                  <a:pt x="0" y="52334"/>
                  <a:pt x="52334" y="0"/>
                  <a:pt x="116891" y="0"/>
                </a:cubicBezTo>
                <a:lnTo>
                  <a:pt x="1882041" y="0"/>
                </a:lnTo>
                <a:cubicBezTo>
                  <a:pt x="1946598" y="0"/>
                  <a:pt x="1998932" y="52334"/>
                  <a:pt x="1998932" y="116891"/>
                </a:cubicBezTo>
                <a:lnTo>
                  <a:pt x="1998932" y="584442"/>
                </a:lnTo>
                <a:cubicBezTo>
                  <a:pt x="1998932" y="648999"/>
                  <a:pt x="1946598" y="701333"/>
                  <a:pt x="1882041" y="701333"/>
                </a:cubicBezTo>
                <a:lnTo>
                  <a:pt x="116891" y="701333"/>
                </a:lnTo>
                <a:cubicBezTo>
                  <a:pt x="52334" y="701333"/>
                  <a:pt x="0" y="648999"/>
                  <a:pt x="0" y="584442"/>
                </a:cubicBezTo>
                <a:lnTo>
                  <a:pt x="0" y="116891"/>
                </a:lnTo>
                <a:close/>
              </a:path>
            </a:pathLst>
          </a:custGeom>
          <a:solidFill>
            <a:srgbClr val="DC6900"/>
          </a:solidFill>
          <a:ln w="25400" cap="flat" cmpd="sng" algn="ctr">
            <a:solidFill>
              <a:srgbClr val="FFFFFF">
                <a:hueOff val="0"/>
                <a:satOff val="0"/>
                <a:lumOff val="0"/>
                <a:alphaOff val="0"/>
              </a:srgbClr>
            </a:solidFill>
            <a:prstDash val="solid"/>
          </a:ln>
          <a:effectLst/>
        </p:spPr>
        <p:txBody>
          <a:bodyPr spcFirstLastPara="0" vert="horz" wrap="square" lIns="91386" tIns="62811" rIns="91386" bIns="62811"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666750">
              <a:lnSpc>
                <a:spcPct val="90000"/>
              </a:lnSpc>
              <a:spcBef>
                <a:spcPct val="0"/>
              </a:spcBef>
              <a:spcAft>
                <a:spcPct val="35000"/>
              </a:spcAft>
            </a:pPr>
            <a:r>
              <a:rPr lang="zh-CN" altLang="en-US" sz="1200" b="1" kern="0" smtClean="0">
                <a:solidFill>
                  <a:srgbClr val="FFFFFF"/>
                </a:solidFill>
                <a:latin typeface="Georgia" pitchFamily="18" charset="0"/>
                <a:ea typeface="SimSun"/>
              </a:rPr>
              <a:t>可</a:t>
            </a:r>
            <a:r>
              <a:rPr lang="zh-CN" altLang="en-US" sz="1200" b="1" kern="0">
                <a:solidFill>
                  <a:srgbClr val="FFFFFF"/>
                </a:solidFill>
                <a:latin typeface="Georgia" pitchFamily="18" charset="0"/>
                <a:ea typeface="SimSun"/>
              </a:rPr>
              <a:t>回收条款风险</a:t>
            </a:r>
          </a:p>
        </p:txBody>
      </p:sp>
      <p:sp>
        <p:nvSpPr>
          <p:cNvPr id="84" name="Freeform 83"/>
          <p:cNvSpPr/>
          <p:nvPr/>
        </p:nvSpPr>
        <p:spPr>
          <a:xfrm>
            <a:off x="1882965" y="5225628"/>
            <a:ext cx="7429567" cy="754890"/>
          </a:xfrm>
          <a:custGeom>
            <a:gdLst>
              <a:gd name="connsiteX0" fmla="*/ 165662 w 993955"/>
              <a:gd name="connsiteY0" fmla="*/ 0 h 6295460"/>
              <a:gd name="connsiteX1" fmla="*/ 828293 w 993955"/>
              <a:gd name="connsiteY1" fmla="*/ 0 h 6295460"/>
              <a:gd name="connsiteX2" fmla="*/ 993955 w 993955"/>
              <a:gd name="connsiteY2" fmla="*/ 165662 h 6295460"/>
              <a:gd name="connsiteX3" fmla="*/ 993955 w 993955"/>
              <a:gd name="connsiteY3" fmla="*/ 6295460 h 6295460"/>
              <a:gd name="connsiteX4" fmla="*/ 993955 w 993955"/>
              <a:gd name="connsiteY4" fmla="*/ 6295460 h 6295460"/>
              <a:gd name="connsiteX5" fmla="*/ 0 w 993955"/>
              <a:gd name="connsiteY5" fmla="*/ 6295460 h 6295460"/>
              <a:gd name="connsiteX6" fmla="*/ 0 w 993955"/>
              <a:gd name="connsiteY6" fmla="*/ 6295460 h 6295460"/>
              <a:gd name="connsiteX7" fmla="*/ 0 w 993955"/>
              <a:gd name="connsiteY7" fmla="*/ 165662 h 6295460"/>
              <a:gd name="connsiteX8" fmla="*/ 165662 w 993955"/>
              <a:gd name="connsiteY8" fmla="*/ 0 h 62954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3954" h="6295460">
                <a:moveTo>
                  <a:pt x="993955" y="1049263"/>
                </a:moveTo>
                <a:lnTo>
                  <a:pt x="993955" y="5246197"/>
                </a:lnTo>
                <a:cubicBezTo>
                  <a:pt x="993955" y="5825690"/>
                  <a:pt x="982245" y="6295457"/>
                  <a:pt x="967799" y="6295457"/>
                </a:cubicBezTo>
                <a:lnTo>
                  <a:pt x="0" y="6295457"/>
                </a:lnTo>
                <a:lnTo>
                  <a:pt x="0" y="6295457"/>
                </a:lnTo>
                <a:lnTo>
                  <a:pt x="0" y="3"/>
                </a:lnTo>
                <a:lnTo>
                  <a:pt x="0" y="3"/>
                </a:lnTo>
                <a:lnTo>
                  <a:pt x="967799" y="3"/>
                </a:lnTo>
                <a:cubicBezTo>
                  <a:pt x="982245" y="3"/>
                  <a:pt x="993955" y="469770"/>
                  <a:pt x="993955" y="1049263"/>
                </a:cubicBezTo>
                <a:close/>
              </a:path>
            </a:pathLst>
          </a:custGeom>
          <a:solidFill>
            <a:srgbClr val="FFFFFF"/>
          </a:solidFill>
          <a:ln w="9525" cap="flat" cmpd="sng" algn="ctr">
            <a:solidFill>
              <a:srgbClr val="E0301E"/>
            </a:solidFill>
            <a:prstDash val="solid"/>
          </a:ln>
          <a:effectLst/>
        </p:spPr>
        <p:txBody>
          <a:bodyPr spcFirstLastPara="0" vert="horz" wrap="square" lIns="247651" tIns="172347" rIns="296171" bIns="172346"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14300" lvl="1" indent="-114300" defTabSz="533400">
              <a:lnSpc>
                <a:spcPct val="90000"/>
              </a:lnSpc>
              <a:spcBef>
                <a:spcPct val="0"/>
              </a:spcBef>
              <a:spcAft>
                <a:spcPct val="15000"/>
              </a:spcAft>
              <a:buFontTx/>
              <a:buChar char="••"/>
            </a:pPr>
            <a:r>
              <a:rPr lang="zh-CN" altLang="en-US" sz="1200" kern="0">
                <a:solidFill>
                  <a:srgbClr val="000000"/>
                </a:solidFill>
                <a:latin typeface="Georgia" pitchFamily="18" charset="0"/>
                <a:ea typeface="SimSun"/>
              </a:rPr>
              <a:t>如果投资者可以在到期日前出售证券，利率的上升会导致资本损失</a:t>
            </a:r>
            <a:r>
              <a:rPr lang="zh-CN" altLang="en-US" sz="1200" kern="0" smtClean="0">
                <a:solidFill>
                  <a:srgbClr val="000000"/>
                </a:solidFill>
                <a:latin typeface="Georgia" pitchFamily="18" charset="0"/>
                <a:ea typeface="SimSun"/>
              </a:rPr>
              <a:t>。</a:t>
            </a:r>
            <a:endParaRPr lang="zh-CN" altLang="en-US" sz="1200" kern="0">
              <a:solidFill>
                <a:srgbClr val="000000"/>
              </a:solidFill>
              <a:latin typeface="Georgia" pitchFamily="18" charset="0"/>
              <a:ea typeface="SimSun"/>
            </a:endParaRPr>
          </a:p>
        </p:txBody>
      </p:sp>
      <p:sp>
        <p:nvSpPr>
          <p:cNvPr id="85" name="Freeform 84"/>
          <p:cNvSpPr/>
          <p:nvPr/>
        </p:nvSpPr>
        <p:spPr>
          <a:xfrm>
            <a:off x="599564" y="5251766"/>
            <a:ext cx="1253195" cy="710736"/>
          </a:xfrm>
          <a:custGeom>
            <a:gdLst>
              <a:gd name="connsiteX0" fmla="*/ 0 w 1998932"/>
              <a:gd name="connsiteY0" fmla="*/ 116891 h 701333"/>
              <a:gd name="connsiteX1" fmla="*/ 116891 w 1998932"/>
              <a:gd name="connsiteY1" fmla="*/ 0 h 701333"/>
              <a:gd name="connsiteX2" fmla="*/ 1882041 w 1998932"/>
              <a:gd name="connsiteY2" fmla="*/ 0 h 701333"/>
              <a:gd name="connsiteX3" fmla="*/ 1998932 w 1998932"/>
              <a:gd name="connsiteY3" fmla="*/ 116891 h 701333"/>
              <a:gd name="connsiteX4" fmla="*/ 1998932 w 1998932"/>
              <a:gd name="connsiteY4" fmla="*/ 584442 h 701333"/>
              <a:gd name="connsiteX5" fmla="*/ 1882041 w 1998932"/>
              <a:gd name="connsiteY5" fmla="*/ 701333 h 701333"/>
              <a:gd name="connsiteX6" fmla="*/ 116891 w 1998932"/>
              <a:gd name="connsiteY6" fmla="*/ 701333 h 701333"/>
              <a:gd name="connsiteX7" fmla="*/ 0 w 1998932"/>
              <a:gd name="connsiteY7" fmla="*/ 584442 h 701333"/>
              <a:gd name="connsiteX8" fmla="*/ 0 w 1998932"/>
              <a:gd name="connsiteY8" fmla="*/ 116891 h 7013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98932" h="701333">
                <a:moveTo>
                  <a:pt x="0" y="116891"/>
                </a:moveTo>
                <a:cubicBezTo>
                  <a:pt x="0" y="52334"/>
                  <a:pt x="52334" y="0"/>
                  <a:pt x="116891" y="0"/>
                </a:cubicBezTo>
                <a:lnTo>
                  <a:pt x="1882041" y="0"/>
                </a:lnTo>
                <a:cubicBezTo>
                  <a:pt x="1946598" y="0"/>
                  <a:pt x="1998932" y="52334"/>
                  <a:pt x="1998932" y="116891"/>
                </a:cubicBezTo>
                <a:lnTo>
                  <a:pt x="1998932" y="584442"/>
                </a:lnTo>
                <a:cubicBezTo>
                  <a:pt x="1998932" y="648999"/>
                  <a:pt x="1946598" y="701333"/>
                  <a:pt x="1882041" y="701333"/>
                </a:cubicBezTo>
                <a:lnTo>
                  <a:pt x="116891" y="701333"/>
                </a:lnTo>
                <a:cubicBezTo>
                  <a:pt x="52334" y="701333"/>
                  <a:pt x="0" y="648999"/>
                  <a:pt x="0" y="584442"/>
                </a:cubicBezTo>
                <a:lnTo>
                  <a:pt x="0" y="116891"/>
                </a:lnTo>
                <a:close/>
              </a:path>
            </a:pathLst>
          </a:custGeom>
          <a:solidFill>
            <a:srgbClr val="E0301E">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91386" tIns="62811" rIns="91386" bIns="62811"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666750">
              <a:lnSpc>
                <a:spcPct val="90000"/>
              </a:lnSpc>
              <a:spcBef>
                <a:spcPct val="0"/>
              </a:spcBef>
              <a:spcAft>
                <a:spcPct val="35000"/>
              </a:spcAft>
            </a:pPr>
            <a:r>
              <a:rPr lang="zh-CN" altLang="en-US" sz="1200" b="1" kern="0">
                <a:solidFill>
                  <a:srgbClr val="FFFFFF"/>
                </a:solidFill>
                <a:latin typeface="Georgia" pitchFamily="18" charset="0"/>
                <a:ea typeface="SimSun"/>
              </a:rPr>
              <a:t>利率风险</a:t>
            </a:r>
          </a:p>
        </p:txBody>
      </p:sp>
      <p:sp>
        <p:nvSpPr>
          <p:cNvPr id="86" name="Freeform 85"/>
          <p:cNvSpPr/>
          <p:nvPr/>
        </p:nvSpPr>
        <p:spPr>
          <a:xfrm>
            <a:off x="1882965" y="6056614"/>
            <a:ext cx="7429567" cy="709906"/>
          </a:xfrm>
          <a:custGeom>
            <a:gdLst>
              <a:gd name="connsiteX0" fmla="*/ 165662 w 993955"/>
              <a:gd name="connsiteY0" fmla="*/ 0 h 6295460"/>
              <a:gd name="connsiteX1" fmla="*/ 828293 w 993955"/>
              <a:gd name="connsiteY1" fmla="*/ 0 h 6295460"/>
              <a:gd name="connsiteX2" fmla="*/ 993955 w 993955"/>
              <a:gd name="connsiteY2" fmla="*/ 165662 h 6295460"/>
              <a:gd name="connsiteX3" fmla="*/ 993955 w 993955"/>
              <a:gd name="connsiteY3" fmla="*/ 6295460 h 6295460"/>
              <a:gd name="connsiteX4" fmla="*/ 993955 w 993955"/>
              <a:gd name="connsiteY4" fmla="*/ 6295460 h 6295460"/>
              <a:gd name="connsiteX5" fmla="*/ 0 w 993955"/>
              <a:gd name="connsiteY5" fmla="*/ 6295460 h 6295460"/>
              <a:gd name="connsiteX6" fmla="*/ 0 w 993955"/>
              <a:gd name="connsiteY6" fmla="*/ 6295460 h 6295460"/>
              <a:gd name="connsiteX7" fmla="*/ 0 w 993955"/>
              <a:gd name="connsiteY7" fmla="*/ 165662 h 6295460"/>
              <a:gd name="connsiteX8" fmla="*/ 165662 w 993955"/>
              <a:gd name="connsiteY8" fmla="*/ 0 h 62954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3954" h="6295460">
                <a:moveTo>
                  <a:pt x="993955" y="1049263"/>
                </a:moveTo>
                <a:lnTo>
                  <a:pt x="993955" y="5246197"/>
                </a:lnTo>
                <a:cubicBezTo>
                  <a:pt x="993955" y="5825690"/>
                  <a:pt x="982245" y="6295457"/>
                  <a:pt x="967799" y="6295457"/>
                </a:cubicBezTo>
                <a:lnTo>
                  <a:pt x="0" y="6295457"/>
                </a:lnTo>
                <a:lnTo>
                  <a:pt x="0" y="6295457"/>
                </a:lnTo>
                <a:lnTo>
                  <a:pt x="0" y="3"/>
                </a:lnTo>
                <a:lnTo>
                  <a:pt x="0" y="3"/>
                </a:lnTo>
                <a:lnTo>
                  <a:pt x="967799" y="3"/>
                </a:lnTo>
                <a:cubicBezTo>
                  <a:pt x="982245" y="3"/>
                  <a:pt x="993955" y="469770"/>
                  <a:pt x="993955" y="1049263"/>
                </a:cubicBezTo>
                <a:close/>
              </a:path>
            </a:pathLst>
          </a:custGeom>
          <a:solidFill>
            <a:srgbClr val="FFFFFF"/>
          </a:solidFill>
          <a:ln w="9525" cap="flat" cmpd="sng" algn="ctr">
            <a:solidFill>
              <a:schemeClr val="accent1"/>
            </a:solidFill>
            <a:prstDash val="solid"/>
          </a:ln>
          <a:effectLst/>
        </p:spPr>
        <p:txBody>
          <a:bodyPr spcFirstLastPara="0" vert="horz" wrap="square" lIns="247651" tIns="172347" rIns="296171" bIns="172346"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14300" lvl="1" indent="-114300" defTabSz="533400">
              <a:lnSpc>
                <a:spcPct val="90000"/>
              </a:lnSpc>
              <a:spcBef>
                <a:spcPct val="0"/>
              </a:spcBef>
              <a:spcAft>
                <a:spcPct val="15000"/>
              </a:spcAft>
              <a:buFontTx/>
              <a:buChar char="••"/>
            </a:pPr>
            <a:r>
              <a:rPr lang="zh-CN" altLang="en-US" sz="1200" kern="0">
                <a:solidFill>
                  <a:srgbClr val="000000"/>
                </a:solidFill>
                <a:latin typeface="Georgia" pitchFamily="18" charset="0"/>
                <a:ea typeface="SimSun"/>
              </a:rPr>
              <a:t>资产证券化如果定价不合理，就会产生价格差，低定价交易，会引起近期或未来的亏损。</a:t>
            </a:r>
          </a:p>
        </p:txBody>
      </p:sp>
      <p:sp>
        <p:nvSpPr>
          <p:cNvPr id="87" name="Freeform 86"/>
          <p:cNvSpPr/>
          <p:nvPr/>
        </p:nvSpPr>
        <p:spPr>
          <a:xfrm>
            <a:off x="599564" y="6055784"/>
            <a:ext cx="1253195" cy="710736"/>
          </a:xfrm>
          <a:custGeom>
            <a:gdLst>
              <a:gd name="connsiteX0" fmla="*/ 0 w 1998932"/>
              <a:gd name="connsiteY0" fmla="*/ 116891 h 701333"/>
              <a:gd name="connsiteX1" fmla="*/ 116891 w 1998932"/>
              <a:gd name="connsiteY1" fmla="*/ 0 h 701333"/>
              <a:gd name="connsiteX2" fmla="*/ 1882041 w 1998932"/>
              <a:gd name="connsiteY2" fmla="*/ 0 h 701333"/>
              <a:gd name="connsiteX3" fmla="*/ 1998932 w 1998932"/>
              <a:gd name="connsiteY3" fmla="*/ 116891 h 701333"/>
              <a:gd name="connsiteX4" fmla="*/ 1998932 w 1998932"/>
              <a:gd name="connsiteY4" fmla="*/ 584442 h 701333"/>
              <a:gd name="connsiteX5" fmla="*/ 1882041 w 1998932"/>
              <a:gd name="connsiteY5" fmla="*/ 701333 h 701333"/>
              <a:gd name="connsiteX6" fmla="*/ 116891 w 1998932"/>
              <a:gd name="connsiteY6" fmla="*/ 701333 h 701333"/>
              <a:gd name="connsiteX7" fmla="*/ 0 w 1998932"/>
              <a:gd name="connsiteY7" fmla="*/ 584442 h 701333"/>
              <a:gd name="connsiteX8" fmla="*/ 0 w 1998932"/>
              <a:gd name="connsiteY8" fmla="*/ 116891 h 7013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98932" h="701333">
                <a:moveTo>
                  <a:pt x="0" y="116891"/>
                </a:moveTo>
                <a:cubicBezTo>
                  <a:pt x="0" y="52334"/>
                  <a:pt x="52334" y="0"/>
                  <a:pt x="116891" y="0"/>
                </a:cubicBezTo>
                <a:lnTo>
                  <a:pt x="1882041" y="0"/>
                </a:lnTo>
                <a:cubicBezTo>
                  <a:pt x="1946598" y="0"/>
                  <a:pt x="1998932" y="52334"/>
                  <a:pt x="1998932" y="116891"/>
                </a:cubicBezTo>
                <a:lnTo>
                  <a:pt x="1998932" y="584442"/>
                </a:lnTo>
                <a:cubicBezTo>
                  <a:pt x="1998932" y="648999"/>
                  <a:pt x="1946598" y="701333"/>
                  <a:pt x="1882041" y="701333"/>
                </a:cubicBezTo>
                <a:lnTo>
                  <a:pt x="116891" y="701333"/>
                </a:lnTo>
                <a:cubicBezTo>
                  <a:pt x="52334" y="701333"/>
                  <a:pt x="0" y="648999"/>
                  <a:pt x="0" y="584442"/>
                </a:cubicBezTo>
                <a:lnTo>
                  <a:pt x="0" y="116891"/>
                </a:lnTo>
                <a:close/>
              </a:path>
            </a:pathLst>
          </a:custGeom>
          <a:solidFill>
            <a:schemeClr val="accent1"/>
          </a:solidFill>
          <a:ln w="25400" cap="flat" cmpd="sng" algn="ctr">
            <a:solidFill>
              <a:srgbClr val="FFFFFF">
                <a:hueOff val="0"/>
                <a:satOff val="0"/>
                <a:lumOff val="0"/>
                <a:alphaOff val="0"/>
              </a:srgbClr>
            </a:solidFill>
            <a:prstDash val="solid"/>
          </a:ln>
          <a:effectLst/>
        </p:spPr>
        <p:txBody>
          <a:bodyPr spcFirstLastPara="0" vert="horz" wrap="square" lIns="91386" tIns="62811" rIns="91386" bIns="62811"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666750">
              <a:lnSpc>
                <a:spcPct val="90000"/>
              </a:lnSpc>
              <a:spcBef>
                <a:spcPct val="0"/>
              </a:spcBef>
              <a:spcAft>
                <a:spcPct val="35000"/>
              </a:spcAft>
            </a:pPr>
            <a:r>
              <a:rPr lang="zh-CN" altLang="en-US" sz="1200" b="1" kern="0">
                <a:solidFill>
                  <a:srgbClr val="FFFFFF"/>
                </a:solidFill>
                <a:latin typeface="Georgia" pitchFamily="18" charset="0"/>
                <a:ea typeface="SimSun"/>
              </a:rPr>
              <a:t>资金池的质量与价格风险</a:t>
            </a:r>
          </a:p>
        </p:txBody>
      </p:sp>
      <p:sp>
        <p:nvSpPr>
          <p:cNvPr id="68" name="Rectangle 67"/>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4197659160"/>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t>由于资产证券化在我国兴起时间不长，并且我国国情与许多发达国家截然不同，所涉及的法律问题也相对新颖。因此，需要从我国国家实际情况出发，并结合本项目资产证券化</a:t>
            </a:r>
            <a:r>
              <a:rPr lang="zh-CN" altLang="en-US"/>
              <a:t>的</a:t>
            </a:r>
            <a:r>
              <a:rPr lang="zh-CN" altLang="en-US" smtClean="0"/>
              <a:t>特征来分析</a:t>
            </a:r>
            <a:r>
              <a:rPr lang="zh-CN" altLang="en-US"/>
              <a:t>资产证券化过程中涉及的法律问题</a:t>
            </a:r>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9</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1.1 </a:t>
            </a:r>
            <a:r>
              <a:rPr lang="zh-CN" altLang="en-US" sz="900" noProof="1" smtClean="0">
                <a:solidFill>
                  <a:schemeClr val="tx1"/>
                </a:solidFill>
              </a:rPr>
              <a:t>资产证券化基本概念</a:t>
            </a:r>
          </a:p>
        </p:txBody>
      </p:sp>
      <p:cxnSp>
        <p:nvCxnSpPr>
          <p:cNvPr id="60" name="Straight Connector 59"/>
          <p:cNvCxnSpPr/>
          <p:nvPr/>
        </p:nvCxnSpPr>
        <p:spPr>
          <a:xfrm flipH="1">
            <a:off x="4940572" y="2057400"/>
            <a:ext cx="0" cy="4876800"/>
          </a:xfrm>
          <a:prstGeom prst="line">
            <a:avLst/>
          </a:prstGeom>
          <a:ln w="9525">
            <a:prstDash val="sysDot"/>
          </a:ln>
        </p:spPr>
        <p:style>
          <a:lnRef idx="2">
            <a:schemeClr val="accent5"/>
          </a:lnRef>
          <a:fillRef idx="0">
            <a:schemeClr val="accent5"/>
          </a:fillRef>
          <a:effectRef idx="1">
            <a:schemeClr val="accent5"/>
          </a:effectRef>
          <a:fontRef idx="minor">
            <a:schemeClr val="tx1"/>
          </a:fontRef>
        </p:style>
      </p:cxnSp>
      <p:cxnSp>
        <p:nvCxnSpPr>
          <p:cNvPr id="62" name="Straight Connector 61"/>
          <p:cNvCxnSpPr/>
          <p:nvPr/>
        </p:nvCxnSpPr>
        <p:spPr>
          <a:xfrm>
            <a:off x="587992" y="4452384"/>
            <a:ext cx="8843772" cy="0"/>
          </a:xfrm>
          <a:prstGeom prst="line">
            <a:avLst/>
          </a:prstGeom>
          <a:ln w="9525">
            <a:prstDash val="sysDot"/>
          </a:ln>
        </p:spPr>
        <p:style>
          <a:lnRef idx="2">
            <a:schemeClr val="accent5"/>
          </a:lnRef>
          <a:fillRef idx="0">
            <a:schemeClr val="accent5"/>
          </a:fillRef>
          <a:effectRef idx="1">
            <a:schemeClr val="accent5"/>
          </a:effectRef>
          <a:fontRef idx="minor">
            <a:schemeClr val="tx1"/>
          </a:fontRef>
        </p:style>
      </p:cxnSp>
      <p:grpSp>
        <p:nvGrpSpPr>
          <p:cNvPr id="65" name="Group 64"/>
          <p:cNvGrpSpPr/>
          <p:nvPr/>
        </p:nvGrpSpPr>
        <p:grpSpPr>
          <a:xfrm>
            <a:off x="612859" y="2096266"/>
            <a:ext cx="432048" cy="432048"/>
            <a:chOff x="7867755" y="2258092"/>
            <a:chExt cx="612000" cy="612000"/>
          </a:xfrm>
        </p:grpSpPr>
        <p:sp>
          <p:nvSpPr>
            <p:cNvPr id="66" name="Oval 65"/>
            <p:cNvSpPr/>
            <p:nvPr/>
          </p:nvSpPr>
          <p:spPr bwMode="ltGray">
            <a:xfrm>
              <a:off x="7867755" y="2258092"/>
              <a:ext cx="612000" cy="612000"/>
            </a:xfrm>
            <a:prstGeom prst="ellipse">
              <a:avLst/>
            </a:prstGeom>
            <a:solidFill>
              <a:schemeClr val="accent2"/>
            </a:solidFill>
            <a:ln w="3175" cap="flat" cmpd="sng" algn="ctr">
              <a:solidFill>
                <a:schemeClr val="bg1"/>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Georgia" pitchFamily="18" charset="0"/>
                <a:ea typeface="+mn-ea"/>
                <a:cs typeface="+mn-cs"/>
              </a:endParaRPr>
            </a:p>
          </p:txBody>
        </p:sp>
        <p:sp>
          <p:nvSpPr>
            <p:cNvPr id="67" name="Freeform 4843"/>
            <p:cNvSpPr>
              <a:spLocks noEditPoints="1"/>
            </p:cNvSpPr>
            <p:nvPr/>
          </p:nvSpPr>
          <p:spPr bwMode="auto">
            <a:xfrm>
              <a:off x="7922351" y="2337515"/>
              <a:ext cx="502032" cy="487410"/>
            </a:xfrm>
            <a:custGeom>
              <a:gdLst>
                <a:gd name="T0" fmla="*/ 376 w 412"/>
                <a:gd name="T1" fmla="*/ 96 h 400"/>
                <a:gd name="T2" fmla="*/ 382 w 412"/>
                <a:gd name="T3" fmla="*/ 126 h 400"/>
                <a:gd name="T4" fmla="*/ 356 w 412"/>
                <a:gd name="T5" fmla="*/ 144 h 400"/>
                <a:gd name="T6" fmla="*/ 328 w 412"/>
                <a:gd name="T7" fmla="*/ 116 h 400"/>
                <a:gd name="T8" fmla="*/ 344 w 412"/>
                <a:gd name="T9" fmla="*/ 90 h 400"/>
                <a:gd name="T10" fmla="*/ 374 w 412"/>
                <a:gd name="T11" fmla="*/ 156 h 400"/>
                <a:gd name="T12" fmla="*/ 320 w 412"/>
                <a:gd name="T13" fmla="*/ 156 h 400"/>
                <a:gd name="T14" fmla="*/ 314 w 412"/>
                <a:gd name="T15" fmla="*/ 204 h 400"/>
                <a:gd name="T16" fmla="*/ 370 w 412"/>
                <a:gd name="T17" fmla="*/ 268 h 400"/>
                <a:gd name="T18" fmla="*/ 404 w 412"/>
                <a:gd name="T19" fmla="*/ 246 h 400"/>
                <a:gd name="T20" fmla="*/ 410 w 412"/>
                <a:gd name="T21" fmla="*/ 166 h 400"/>
                <a:gd name="T22" fmla="*/ 398 w 412"/>
                <a:gd name="T23" fmla="*/ 156 h 400"/>
                <a:gd name="T24" fmla="*/ 98 w 412"/>
                <a:gd name="T25" fmla="*/ 156 h 400"/>
                <a:gd name="T26" fmla="*/ 56 w 412"/>
                <a:gd name="T27" fmla="*/ 182 h 400"/>
                <a:gd name="T28" fmla="*/ 14 w 412"/>
                <a:gd name="T29" fmla="*/ 156 h 400"/>
                <a:gd name="T30" fmla="*/ 2 w 412"/>
                <a:gd name="T31" fmla="*/ 166 h 400"/>
                <a:gd name="T32" fmla="*/ 8 w 412"/>
                <a:gd name="T33" fmla="*/ 246 h 400"/>
                <a:gd name="T34" fmla="*/ 42 w 412"/>
                <a:gd name="T35" fmla="*/ 268 h 400"/>
                <a:gd name="T36" fmla="*/ 98 w 412"/>
                <a:gd name="T37" fmla="*/ 204 h 400"/>
                <a:gd name="T38" fmla="*/ 172 w 412"/>
                <a:gd name="T39" fmla="*/ 50 h 400"/>
                <a:gd name="T40" fmla="*/ 192 w 412"/>
                <a:gd name="T41" fmla="*/ 68 h 400"/>
                <a:gd name="T42" fmla="*/ 214 w 412"/>
                <a:gd name="T43" fmla="*/ 70 h 400"/>
                <a:gd name="T44" fmla="*/ 236 w 412"/>
                <a:gd name="T45" fmla="*/ 56 h 400"/>
                <a:gd name="T46" fmla="*/ 242 w 412"/>
                <a:gd name="T47" fmla="*/ 36 h 400"/>
                <a:gd name="T48" fmla="*/ 232 w 412"/>
                <a:gd name="T49" fmla="*/ 10 h 400"/>
                <a:gd name="T50" fmla="*/ 206 w 412"/>
                <a:gd name="T51" fmla="*/ 0 h 400"/>
                <a:gd name="T52" fmla="*/ 186 w 412"/>
                <a:gd name="T53" fmla="*/ 6 h 400"/>
                <a:gd name="T54" fmla="*/ 170 w 412"/>
                <a:gd name="T55" fmla="*/ 28 h 400"/>
                <a:gd name="T56" fmla="*/ 206 w 412"/>
                <a:gd name="T57" fmla="*/ 400 h 400"/>
                <a:gd name="T58" fmla="*/ 296 w 412"/>
                <a:gd name="T59" fmla="*/ 378 h 400"/>
                <a:gd name="T60" fmla="*/ 366 w 412"/>
                <a:gd name="T61" fmla="*/ 322 h 400"/>
                <a:gd name="T62" fmla="*/ 320 w 412"/>
                <a:gd name="T63" fmla="*/ 250 h 400"/>
                <a:gd name="T64" fmla="*/ 244 w 412"/>
                <a:gd name="T65" fmla="*/ 200 h 400"/>
                <a:gd name="T66" fmla="*/ 206 w 412"/>
                <a:gd name="T67" fmla="*/ 194 h 400"/>
                <a:gd name="T68" fmla="*/ 158 w 412"/>
                <a:gd name="T69" fmla="*/ 234 h 400"/>
                <a:gd name="T70" fmla="*/ 140 w 412"/>
                <a:gd name="T71" fmla="*/ 262 h 400"/>
                <a:gd name="T72" fmla="*/ 118 w 412"/>
                <a:gd name="T73" fmla="*/ 262 h 400"/>
                <a:gd name="T74" fmla="*/ 100 w 412"/>
                <a:gd name="T75" fmla="*/ 244 h 400"/>
                <a:gd name="T76" fmla="*/ 46 w 412"/>
                <a:gd name="T77" fmla="*/ 322 h 400"/>
                <a:gd name="T78" fmla="*/ 96 w 412"/>
                <a:gd name="T79" fmla="*/ 368 h 400"/>
                <a:gd name="T80" fmla="*/ 182 w 412"/>
                <a:gd name="T81" fmla="*/ 398 h 400"/>
                <a:gd name="T82" fmla="*/ 28 w 412"/>
                <a:gd name="T83" fmla="*/ 116 h 400"/>
                <a:gd name="T84" fmla="*/ 56 w 412"/>
                <a:gd name="T85" fmla="*/ 144 h 400"/>
                <a:gd name="T86" fmla="*/ 82 w 412"/>
                <a:gd name="T87" fmla="*/ 126 h 400"/>
                <a:gd name="T88" fmla="*/ 76 w 412"/>
                <a:gd name="T89" fmla="*/ 96 h 400"/>
                <a:gd name="T90" fmla="*/ 46 w 412"/>
                <a:gd name="T91" fmla="*/ 90 h 400"/>
                <a:gd name="T92" fmla="*/ 28 w 412"/>
                <a:gd name="T93" fmla="*/ 116 h 400"/>
                <a:gd name="T94" fmla="*/ 300 w 412"/>
                <a:gd name="T95" fmla="*/ 116 h 400"/>
                <a:gd name="T96" fmla="*/ 298 w 412"/>
                <a:gd name="T97" fmla="*/ 102 h 400"/>
                <a:gd name="T98" fmla="*/ 268 w 412"/>
                <a:gd name="T99" fmla="*/ 82 h 400"/>
                <a:gd name="T100" fmla="*/ 144 w 412"/>
                <a:gd name="T101" fmla="*/ 82 h 400"/>
                <a:gd name="T102" fmla="*/ 122 w 412"/>
                <a:gd name="T103" fmla="*/ 92 h 400"/>
                <a:gd name="T104" fmla="*/ 112 w 412"/>
                <a:gd name="T105" fmla="*/ 116 h 400"/>
                <a:gd name="T106" fmla="*/ 114 w 412"/>
                <a:gd name="T107" fmla="*/ 240 h 400"/>
                <a:gd name="T108" fmla="*/ 128 w 412"/>
                <a:gd name="T109" fmla="*/ 248 h 400"/>
                <a:gd name="T110" fmla="*/ 144 w 412"/>
                <a:gd name="T111" fmla="*/ 234 h 400"/>
                <a:gd name="T112" fmla="*/ 154 w 412"/>
                <a:gd name="T113" fmla="*/ 140 h 400"/>
                <a:gd name="T114" fmla="*/ 158 w 412"/>
                <a:gd name="T115" fmla="*/ 170 h 400"/>
                <a:gd name="T116" fmla="*/ 230 w 412"/>
                <a:gd name="T117" fmla="*/ 164 h 400"/>
                <a:gd name="T118" fmla="*/ 254 w 412"/>
                <a:gd name="T119" fmla="*/ 150 h 400"/>
                <a:gd name="T120" fmla="*/ 268 w 412"/>
                <a:gd name="T121" fmla="*/ 176 h 400"/>
                <a:gd name="T122" fmla="*/ 300 w 412"/>
                <a:gd name="T123" fmla="*/ 192 h 4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12" h="400">
                  <a:moveTo>
                    <a:pt x="356" y="88"/>
                  </a:moveTo>
                  <a:lnTo>
                    <a:pt x="356" y="88"/>
                  </a:lnTo>
                  <a:lnTo>
                    <a:pt x="366" y="90"/>
                  </a:lnTo>
                  <a:lnTo>
                    <a:pt x="376" y="96"/>
                  </a:lnTo>
                  <a:lnTo>
                    <a:pt x="382" y="104"/>
                  </a:lnTo>
                  <a:lnTo>
                    <a:pt x="384" y="116"/>
                  </a:lnTo>
                  <a:lnTo>
                    <a:pt x="384" y="116"/>
                  </a:lnTo>
                  <a:lnTo>
                    <a:pt x="382" y="126"/>
                  </a:lnTo>
                  <a:lnTo>
                    <a:pt x="376" y="136"/>
                  </a:lnTo>
                  <a:lnTo>
                    <a:pt x="366" y="142"/>
                  </a:lnTo>
                  <a:lnTo>
                    <a:pt x="356" y="144"/>
                  </a:lnTo>
                  <a:lnTo>
                    <a:pt x="356" y="144"/>
                  </a:lnTo>
                  <a:lnTo>
                    <a:pt x="344" y="142"/>
                  </a:lnTo>
                  <a:lnTo>
                    <a:pt x="336" y="136"/>
                  </a:lnTo>
                  <a:lnTo>
                    <a:pt x="330" y="126"/>
                  </a:lnTo>
                  <a:lnTo>
                    <a:pt x="328" y="116"/>
                  </a:lnTo>
                  <a:lnTo>
                    <a:pt x="328" y="116"/>
                  </a:lnTo>
                  <a:lnTo>
                    <a:pt x="330" y="104"/>
                  </a:lnTo>
                  <a:lnTo>
                    <a:pt x="336" y="96"/>
                  </a:lnTo>
                  <a:lnTo>
                    <a:pt x="344" y="90"/>
                  </a:lnTo>
                  <a:lnTo>
                    <a:pt x="356" y="88"/>
                  </a:lnTo>
                  <a:lnTo>
                    <a:pt x="356" y="88"/>
                  </a:lnTo>
                  <a:close/>
                  <a:moveTo>
                    <a:pt x="392" y="156"/>
                  </a:moveTo>
                  <a:lnTo>
                    <a:pt x="374" y="156"/>
                  </a:lnTo>
                  <a:lnTo>
                    <a:pt x="356" y="182"/>
                  </a:lnTo>
                  <a:lnTo>
                    <a:pt x="338" y="156"/>
                  </a:lnTo>
                  <a:lnTo>
                    <a:pt x="320" y="156"/>
                  </a:lnTo>
                  <a:lnTo>
                    <a:pt x="320" y="156"/>
                  </a:lnTo>
                  <a:lnTo>
                    <a:pt x="314" y="156"/>
                  </a:lnTo>
                  <a:lnTo>
                    <a:pt x="314" y="156"/>
                  </a:lnTo>
                  <a:lnTo>
                    <a:pt x="314" y="158"/>
                  </a:lnTo>
                  <a:lnTo>
                    <a:pt x="314" y="204"/>
                  </a:lnTo>
                  <a:lnTo>
                    <a:pt x="314" y="204"/>
                  </a:lnTo>
                  <a:lnTo>
                    <a:pt x="336" y="224"/>
                  </a:lnTo>
                  <a:lnTo>
                    <a:pt x="354" y="244"/>
                  </a:lnTo>
                  <a:lnTo>
                    <a:pt x="370" y="268"/>
                  </a:lnTo>
                  <a:lnTo>
                    <a:pt x="386" y="294"/>
                  </a:lnTo>
                  <a:lnTo>
                    <a:pt x="386" y="294"/>
                  </a:lnTo>
                  <a:lnTo>
                    <a:pt x="396" y="270"/>
                  </a:lnTo>
                  <a:lnTo>
                    <a:pt x="404" y="246"/>
                  </a:lnTo>
                  <a:lnTo>
                    <a:pt x="410" y="220"/>
                  </a:lnTo>
                  <a:lnTo>
                    <a:pt x="412" y="194"/>
                  </a:lnTo>
                  <a:lnTo>
                    <a:pt x="412" y="194"/>
                  </a:lnTo>
                  <a:lnTo>
                    <a:pt x="410" y="166"/>
                  </a:lnTo>
                  <a:lnTo>
                    <a:pt x="410" y="166"/>
                  </a:lnTo>
                  <a:lnTo>
                    <a:pt x="406" y="162"/>
                  </a:lnTo>
                  <a:lnTo>
                    <a:pt x="402" y="158"/>
                  </a:lnTo>
                  <a:lnTo>
                    <a:pt x="398" y="156"/>
                  </a:lnTo>
                  <a:lnTo>
                    <a:pt x="392" y="156"/>
                  </a:lnTo>
                  <a:lnTo>
                    <a:pt x="392" y="156"/>
                  </a:lnTo>
                  <a:close/>
                  <a:moveTo>
                    <a:pt x="98" y="204"/>
                  </a:moveTo>
                  <a:lnTo>
                    <a:pt x="98" y="156"/>
                  </a:lnTo>
                  <a:lnTo>
                    <a:pt x="98" y="156"/>
                  </a:lnTo>
                  <a:lnTo>
                    <a:pt x="92" y="156"/>
                  </a:lnTo>
                  <a:lnTo>
                    <a:pt x="74" y="156"/>
                  </a:lnTo>
                  <a:lnTo>
                    <a:pt x="56" y="182"/>
                  </a:lnTo>
                  <a:lnTo>
                    <a:pt x="38" y="156"/>
                  </a:lnTo>
                  <a:lnTo>
                    <a:pt x="20" y="156"/>
                  </a:lnTo>
                  <a:lnTo>
                    <a:pt x="20" y="156"/>
                  </a:lnTo>
                  <a:lnTo>
                    <a:pt x="14" y="156"/>
                  </a:lnTo>
                  <a:lnTo>
                    <a:pt x="10" y="158"/>
                  </a:lnTo>
                  <a:lnTo>
                    <a:pt x="6" y="162"/>
                  </a:lnTo>
                  <a:lnTo>
                    <a:pt x="2" y="166"/>
                  </a:lnTo>
                  <a:lnTo>
                    <a:pt x="2" y="166"/>
                  </a:lnTo>
                  <a:lnTo>
                    <a:pt x="0" y="194"/>
                  </a:lnTo>
                  <a:lnTo>
                    <a:pt x="0" y="194"/>
                  </a:lnTo>
                  <a:lnTo>
                    <a:pt x="2" y="220"/>
                  </a:lnTo>
                  <a:lnTo>
                    <a:pt x="8" y="246"/>
                  </a:lnTo>
                  <a:lnTo>
                    <a:pt x="16" y="270"/>
                  </a:lnTo>
                  <a:lnTo>
                    <a:pt x="26" y="294"/>
                  </a:lnTo>
                  <a:lnTo>
                    <a:pt x="26" y="294"/>
                  </a:lnTo>
                  <a:lnTo>
                    <a:pt x="42" y="268"/>
                  </a:lnTo>
                  <a:lnTo>
                    <a:pt x="58" y="244"/>
                  </a:lnTo>
                  <a:lnTo>
                    <a:pt x="76" y="224"/>
                  </a:lnTo>
                  <a:lnTo>
                    <a:pt x="98" y="204"/>
                  </a:lnTo>
                  <a:lnTo>
                    <a:pt x="98" y="204"/>
                  </a:lnTo>
                  <a:close/>
                  <a:moveTo>
                    <a:pt x="170" y="36"/>
                  </a:moveTo>
                  <a:lnTo>
                    <a:pt x="170" y="36"/>
                  </a:lnTo>
                  <a:lnTo>
                    <a:pt x="170" y="42"/>
                  </a:lnTo>
                  <a:lnTo>
                    <a:pt x="172" y="50"/>
                  </a:lnTo>
                  <a:lnTo>
                    <a:pt x="176" y="56"/>
                  </a:lnTo>
                  <a:lnTo>
                    <a:pt x="180" y="60"/>
                  </a:lnTo>
                  <a:lnTo>
                    <a:pt x="186" y="66"/>
                  </a:lnTo>
                  <a:lnTo>
                    <a:pt x="192" y="68"/>
                  </a:lnTo>
                  <a:lnTo>
                    <a:pt x="198" y="70"/>
                  </a:lnTo>
                  <a:lnTo>
                    <a:pt x="206" y="72"/>
                  </a:lnTo>
                  <a:lnTo>
                    <a:pt x="206" y="72"/>
                  </a:lnTo>
                  <a:lnTo>
                    <a:pt x="214" y="70"/>
                  </a:lnTo>
                  <a:lnTo>
                    <a:pt x="220" y="68"/>
                  </a:lnTo>
                  <a:lnTo>
                    <a:pt x="226" y="66"/>
                  </a:lnTo>
                  <a:lnTo>
                    <a:pt x="232" y="60"/>
                  </a:lnTo>
                  <a:lnTo>
                    <a:pt x="236" y="56"/>
                  </a:lnTo>
                  <a:lnTo>
                    <a:pt x="240" y="50"/>
                  </a:lnTo>
                  <a:lnTo>
                    <a:pt x="242" y="42"/>
                  </a:lnTo>
                  <a:lnTo>
                    <a:pt x="242" y="36"/>
                  </a:lnTo>
                  <a:lnTo>
                    <a:pt x="242" y="36"/>
                  </a:lnTo>
                  <a:lnTo>
                    <a:pt x="242" y="28"/>
                  </a:lnTo>
                  <a:lnTo>
                    <a:pt x="240" y="22"/>
                  </a:lnTo>
                  <a:lnTo>
                    <a:pt x="236" y="16"/>
                  </a:lnTo>
                  <a:lnTo>
                    <a:pt x="232" y="10"/>
                  </a:lnTo>
                  <a:lnTo>
                    <a:pt x="226" y="6"/>
                  </a:lnTo>
                  <a:lnTo>
                    <a:pt x="220" y="2"/>
                  </a:lnTo>
                  <a:lnTo>
                    <a:pt x="214" y="0"/>
                  </a:lnTo>
                  <a:lnTo>
                    <a:pt x="206" y="0"/>
                  </a:lnTo>
                  <a:lnTo>
                    <a:pt x="206" y="0"/>
                  </a:lnTo>
                  <a:lnTo>
                    <a:pt x="198" y="0"/>
                  </a:lnTo>
                  <a:lnTo>
                    <a:pt x="192" y="2"/>
                  </a:lnTo>
                  <a:lnTo>
                    <a:pt x="186" y="6"/>
                  </a:lnTo>
                  <a:lnTo>
                    <a:pt x="180" y="10"/>
                  </a:lnTo>
                  <a:lnTo>
                    <a:pt x="176" y="16"/>
                  </a:lnTo>
                  <a:lnTo>
                    <a:pt x="172" y="22"/>
                  </a:lnTo>
                  <a:lnTo>
                    <a:pt x="170" y="28"/>
                  </a:lnTo>
                  <a:lnTo>
                    <a:pt x="170" y="36"/>
                  </a:lnTo>
                  <a:lnTo>
                    <a:pt x="170" y="36"/>
                  </a:lnTo>
                  <a:close/>
                  <a:moveTo>
                    <a:pt x="206" y="400"/>
                  </a:moveTo>
                  <a:lnTo>
                    <a:pt x="206" y="400"/>
                  </a:lnTo>
                  <a:lnTo>
                    <a:pt x="230" y="398"/>
                  </a:lnTo>
                  <a:lnTo>
                    <a:pt x="254" y="394"/>
                  </a:lnTo>
                  <a:lnTo>
                    <a:pt x="276" y="388"/>
                  </a:lnTo>
                  <a:lnTo>
                    <a:pt x="296" y="378"/>
                  </a:lnTo>
                  <a:lnTo>
                    <a:pt x="316" y="368"/>
                  </a:lnTo>
                  <a:lnTo>
                    <a:pt x="334" y="354"/>
                  </a:lnTo>
                  <a:lnTo>
                    <a:pt x="352" y="338"/>
                  </a:lnTo>
                  <a:lnTo>
                    <a:pt x="366" y="322"/>
                  </a:lnTo>
                  <a:lnTo>
                    <a:pt x="366" y="322"/>
                  </a:lnTo>
                  <a:lnTo>
                    <a:pt x="352" y="296"/>
                  </a:lnTo>
                  <a:lnTo>
                    <a:pt x="336" y="272"/>
                  </a:lnTo>
                  <a:lnTo>
                    <a:pt x="320" y="250"/>
                  </a:lnTo>
                  <a:lnTo>
                    <a:pt x="300" y="232"/>
                  </a:lnTo>
                  <a:lnTo>
                    <a:pt x="280" y="216"/>
                  </a:lnTo>
                  <a:lnTo>
                    <a:pt x="256" y="204"/>
                  </a:lnTo>
                  <a:lnTo>
                    <a:pt x="244" y="200"/>
                  </a:lnTo>
                  <a:lnTo>
                    <a:pt x="232" y="196"/>
                  </a:lnTo>
                  <a:lnTo>
                    <a:pt x="220" y="194"/>
                  </a:lnTo>
                  <a:lnTo>
                    <a:pt x="206" y="194"/>
                  </a:lnTo>
                  <a:lnTo>
                    <a:pt x="206" y="194"/>
                  </a:lnTo>
                  <a:lnTo>
                    <a:pt x="182" y="196"/>
                  </a:lnTo>
                  <a:lnTo>
                    <a:pt x="158" y="202"/>
                  </a:lnTo>
                  <a:lnTo>
                    <a:pt x="158" y="234"/>
                  </a:lnTo>
                  <a:lnTo>
                    <a:pt x="158" y="234"/>
                  </a:lnTo>
                  <a:lnTo>
                    <a:pt x="158" y="240"/>
                  </a:lnTo>
                  <a:lnTo>
                    <a:pt x="156" y="244"/>
                  </a:lnTo>
                  <a:lnTo>
                    <a:pt x="150" y="254"/>
                  </a:lnTo>
                  <a:lnTo>
                    <a:pt x="140" y="262"/>
                  </a:lnTo>
                  <a:lnTo>
                    <a:pt x="134" y="264"/>
                  </a:lnTo>
                  <a:lnTo>
                    <a:pt x="128" y="264"/>
                  </a:lnTo>
                  <a:lnTo>
                    <a:pt x="128" y="264"/>
                  </a:lnTo>
                  <a:lnTo>
                    <a:pt x="118" y="262"/>
                  </a:lnTo>
                  <a:lnTo>
                    <a:pt x="110" y="258"/>
                  </a:lnTo>
                  <a:lnTo>
                    <a:pt x="104" y="252"/>
                  </a:lnTo>
                  <a:lnTo>
                    <a:pt x="100" y="244"/>
                  </a:lnTo>
                  <a:lnTo>
                    <a:pt x="100" y="244"/>
                  </a:lnTo>
                  <a:lnTo>
                    <a:pt x="84" y="260"/>
                  </a:lnTo>
                  <a:lnTo>
                    <a:pt x="70" y="280"/>
                  </a:lnTo>
                  <a:lnTo>
                    <a:pt x="58" y="300"/>
                  </a:lnTo>
                  <a:lnTo>
                    <a:pt x="46" y="322"/>
                  </a:lnTo>
                  <a:lnTo>
                    <a:pt x="46" y="322"/>
                  </a:lnTo>
                  <a:lnTo>
                    <a:pt x="60" y="338"/>
                  </a:lnTo>
                  <a:lnTo>
                    <a:pt x="78" y="354"/>
                  </a:lnTo>
                  <a:lnTo>
                    <a:pt x="96" y="368"/>
                  </a:lnTo>
                  <a:lnTo>
                    <a:pt x="116" y="378"/>
                  </a:lnTo>
                  <a:lnTo>
                    <a:pt x="136" y="388"/>
                  </a:lnTo>
                  <a:lnTo>
                    <a:pt x="158" y="394"/>
                  </a:lnTo>
                  <a:lnTo>
                    <a:pt x="182" y="398"/>
                  </a:lnTo>
                  <a:lnTo>
                    <a:pt x="206" y="400"/>
                  </a:lnTo>
                  <a:lnTo>
                    <a:pt x="206" y="400"/>
                  </a:lnTo>
                  <a:close/>
                  <a:moveTo>
                    <a:pt x="28" y="116"/>
                  </a:moveTo>
                  <a:lnTo>
                    <a:pt x="28" y="116"/>
                  </a:lnTo>
                  <a:lnTo>
                    <a:pt x="30" y="126"/>
                  </a:lnTo>
                  <a:lnTo>
                    <a:pt x="36" y="136"/>
                  </a:lnTo>
                  <a:lnTo>
                    <a:pt x="46" y="142"/>
                  </a:lnTo>
                  <a:lnTo>
                    <a:pt x="56" y="144"/>
                  </a:lnTo>
                  <a:lnTo>
                    <a:pt x="56" y="144"/>
                  </a:lnTo>
                  <a:lnTo>
                    <a:pt x="68" y="142"/>
                  </a:lnTo>
                  <a:lnTo>
                    <a:pt x="76" y="136"/>
                  </a:lnTo>
                  <a:lnTo>
                    <a:pt x="82" y="126"/>
                  </a:lnTo>
                  <a:lnTo>
                    <a:pt x="84" y="116"/>
                  </a:lnTo>
                  <a:lnTo>
                    <a:pt x="84" y="116"/>
                  </a:lnTo>
                  <a:lnTo>
                    <a:pt x="82" y="104"/>
                  </a:lnTo>
                  <a:lnTo>
                    <a:pt x="76" y="96"/>
                  </a:lnTo>
                  <a:lnTo>
                    <a:pt x="68" y="90"/>
                  </a:lnTo>
                  <a:lnTo>
                    <a:pt x="56" y="88"/>
                  </a:lnTo>
                  <a:lnTo>
                    <a:pt x="56" y="88"/>
                  </a:lnTo>
                  <a:lnTo>
                    <a:pt x="46" y="90"/>
                  </a:lnTo>
                  <a:lnTo>
                    <a:pt x="36" y="96"/>
                  </a:lnTo>
                  <a:lnTo>
                    <a:pt x="30" y="104"/>
                  </a:lnTo>
                  <a:lnTo>
                    <a:pt x="28" y="116"/>
                  </a:lnTo>
                  <a:lnTo>
                    <a:pt x="28" y="116"/>
                  </a:lnTo>
                  <a:close/>
                  <a:moveTo>
                    <a:pt x="300" y="192"/>
                  </a:moveTo>
                  <a:lnTo>
                    <a:pt x="300" y="116"/>
                  </a:lnTo>
                  <a:lnTo>
                    <a:pt x="300" y="116"/>
                  </a:lnTo>
                  <a:lnTo>
                    <a:pt x="300" y="116"/>
                  </a:lnTo>
                  <a:lnTo>
                    <a:pt x="300" y="114"/>
                  </a:lnTo>
                  <a:lnTo>
                    <a:pt x="300" y="114"/>
                  </a:lnTo>
                  <a:lnTo>
                    <a:pt x="300" y="108"/>
                  </a:lnTo>
                  <a:lnTo>
                    <a:pt x="298" y="102"/>
                  </a:lnTo>
                  <a:lnTo>
                    <a:pt x="290" y="92"/>
                  </a:lnTo>
                  <a:lnTo>
                    <a:pt x="280" y="84"/>
                  </a:lnTo>
                  <a:lnTo>
                    <a:pt x="274" y="82"/>
                  </a:lnTo>
                  <a:lnTo>
                    <a:pt x="268" y="82"/>
                  </a:lnTo>
                  <a:lnTo>
                    <a:pt x="232" y="82"/>
                  </a:lnTo>
                  <a:lnTo>
                    <a:pt x="206" y="116"/>
                  </a:lnTo>
                  <a:lnTo>
                    <a:pt x="180" y="82"/>
                  </a:lnTo>
                  <a:lnTo>
                    <a:pt x="144" y="82"/>
                  </a:lnTo>
                  <a:lnTo>
                    <a:pt x="144" y="82"/>
                  </a:lnTo>
                  <a:lnTo>
                    <a:pt x="138" y="82"/>
                  </a:lnTo>
                  <a:lnTo>
                    <a:pt x="132" y="84"/>
                  </a:lnTo>
                  <a:lnTo>
                    <a:pt x="122" y="92"/>
                  </a:lnTo>
                  <a:lnTo>
                    <a:pt x="114" y="102"/>
                  </a:lnTo>
                  <a:lnTo>
                    <a:pt x="112" y="108"/>
                  </a:lnTo>
                  <a:lnTo>
                    <a:pt x="112" y="114"/>
                  </a:lnTo>
                  <a:lnTo>
                    <a:pt x="112" y="116"/>
                  </a:lnTo>
                  <a:lnTo>
                    <a:pt x="112" y="130"/>
                  </a:lnTo>
                  <a:lnTo>
                    <a:pt x="112" y="234"/>
                  </a:lnTo>
                  <a:lnTo>
                    <a:pt x="112" y="234"/>
                  </a:lnTo>
                  <a:lnTo>
                    <a:pt x="114" y="240"/>
                  </a:lnTo>
                  <a:lnTo>
                    <a:pt x="116" y="244"/>
                  </a:lnTo>
                  <a:lnTo>
                    <a:pt x="122" y="248"/>
                  </a:lnTo>
                  <a:lnTo>
                    <a:pt x="128" y="248"/>
                  </a:lnTo>
                  <a:lnTo>
                    <a:pt x="128" y="248"/>
                  </a:lnTo>
                  <a:lnTo>
                    <a:pt x="134" y="248"/>
                  </a:lnTo>
                  <a:lnTo>
                    <a:pt x="138" y="244"/>
                  </a:lnTo>
                  <a:lnTo>
                    <a:pt x="142" y="240"/>
                  </a:lnTo>
                  <a:lnTo>
                    <a:pt x="144" y="234"/>
                  </a:lnTo>
                  <a:lnTo>
                    <a:pt x="144" y="130"/>
                  </a:lnTo>
                  <a:lnTo>
                    <a:pt x="144" y="130"/>
                  </a:lnTo>
                  <a:lnTo>
                    <a:pt x="150" y="134"/>
                  </a:lnTo>
                  <a:lnTo>
                    <a:pt x="154" y="140"/>
                  </a:lnTo>
                  <a:lnTo>
                    <a:pt x="158" y="148"/>
                  </a:lnTo>
                  <a:lnTo>
                    <a:pt x="158" y="156"/>
                  </a:lnTo>
                  <a:lnTo>
                    <a:pt x="158" y="170"/>
                  </a:lnTo>
                  <a:lnTo>
                    <a:pt x="158" y="170"/>
                  </a:lnTo>
                  <a:lnTo>
                    <a:pt x="182" y="164"/>
                  </a:lnTo>
                  <a:lnTo>
                    <a:pt x="206" y="162"/>
                  </a:lnTo>
                  <a:lnTo>
                    <a:pt x="206" y="162"/>
                  </a:lnTo>
                  <a:lnTo>
                    <a:pt x="230" y="164"/>
                  </a:lnTo>
                  <a:lnTo>
                    <a:pt x="254" y="170"/>
                  </a:lnTo>
                  <a:lnTo>
                    <a:pt x="254" y="158"/>
                  </a:lnTo>
                  <a:lnTo>
                    <a:pt x="254" y="158"/>
                  </a:lnTo>
                  <a:lnTo>
                    <a:pt x="254" y="150"/>
                  </a:lnTo>
                  <a:lnTo>
                    <a:pt x="258" y="142"/>
                  </a:lnTo>
                  <a:lnTo>
                    <a:pt x="262" y="136"/>
                  </a:lnTo>
                  <a:lnTo>
                    <a:pt x="268" y="132"/>
                  </a:lnTo>
                  <a:lnTo>
                    <a:pt x="268" y="176"/>
                  </a:lnTo>
                  <a:lnTo>
                    <a:pt x="268" y="176"/>
                  </a:lnTo>
                  <a:lnTo>
                    <a:pt x="284" y="184"/>
                  </a:lnTo>
                  <a:lnTo>
                    <a:pt x="300" y="192"/>
                  </a:lnTo>
                  <a:lnTo>
                    <a:pt x="300" y="1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endParaRPr>
            </a:p>
          </p:txBody>
        </p:sp>
      </p:grpSp>
      <p:sp>
        <p:nvSpPr>
          <p:cNvPr id="68" name="TextBox 67"/>
          <p:cNvSpPr txBox="1"/>
          <p:nvPr/>
        </p:nvSpPr>
        <p:spPr>
          <a:xfrm>
            <a:off x="1179571" y="2230016"/>
            <a:ext cx="2872581" cy="215444"/>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400" b="1" noProof="0" smtClean="0">
                <a:solidFill>
                  <a:schemeClr val="tx1"/>
                </a:solidFill>
                <a:latin typeface="Georgia" pitchFamily="18" charset="0"/>
                <a:cs typeface="Arial" pitchFamily="34" charset="0"/>
              </a:rPr>
              <a:t>资产证券化涉及的当事人与法律关系</a:t>
            </a:r>
          </a:p>
        </p:txBody>
      </p:sp>
      <p:sp>
        <p:nvSpPr>
          <p:cNvPr id="69" name="TextBox 68"/>
          <p:cNvSpPr txBox="1"/>
          <p:nvPr/>
        </p:nvSpPr>
        <p:spPr>
          <a:xfrm>
            <a:off x="852462" y="2591918"/>
            <a:ext cx="4088110" cy="1815882"/>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spcAft>
                <a:spcPts val="600"/>
              </a:spcAft>
            </a:pPr>
            <a:r>
              <a:rPr lang="zh-CN" altLang="en-US" sz="1200" noProof="0" smtClean="0">
                <a:solidFill>
                  <a:schemeClr val="tx1"/>
                </a:solidFill>
                <a:latin typeface="Georgia" pitchFamily="18" charset="0"/>
                <a:cs typeface="Arial" pitchFamily="34" charset="0"/>
              </a:rPr>
              <a:t>资产证券化涉及发起人、特殊目的载体、信用增级机构、信用评级机构等。中间涉及的法律关系有：</a:t>
            </a:r>
          </a:p>
          <a:p>
            <a:pPr marL="171450" indent="-171450" algn="just">
              <a:spcAft>
                <a:spcPts val="600"/>
              </a:spcAft>
              <a:buFont typeface="Arial" pitchFamily="34" charset="0"/>
              <a:buChar char="•"/>
            </a:pPr>
            <a:r>
              <a:rPr lang="zh-CN" altLang="en-US" sz="1200" smtClean="0">
                <a:latin typeface="Georgia" pitchFamily="18" charset="0"/>
                <a:cs typeface="Arial" pitchFamily="34" charset="0"/>
              </a:rPr>
              <a:t>发起人将资产信托给信托公司，与其形成</a:t>
            </a:r>
            <a:r>
              <a:rPr lang="zh-CN" altLang="en-US" sz="1200">
                <a:latin typeface="Georgia" pitchFamily="18" charset="0"/>
                <a:cs typeface="Arial" pitchFamily="34" charset="0"/>
              </a:rPr>
              <a:t>信托</a:t>
            </a:r>
            <a:r>
              <a:rPr lang="zh-CN" altLang="en-US" sz="1200" smtClean="0">
                <a:latin typeface="Georgia" pitchFamily="18" charset="0"/>
                <a:cs typeface="Arial" pitchFamily="34" charset="0"/>
              </a:rPr>
              <a:t>合同关系；</a:t>
            </a:r>
          </a:p>
          <a:p>
            <a:pPr marL="171450" indent="-171450" algn="just">
              <a:buFont typeface="Arial" pitchFamily="34" charset="0"/>
              <a:buChar char="•"/>
            </a:pPr>
            <a:r>
              <a:rPr lang="zh-CN" altLang="en-US" sz="1200">
                <a:latin typeface="Georgia" pitchFamily="18" charset="0"/>
                <a:cs typeface="Arial" pitchFamily="34" charset="0"/>
              </a:rPr>
              <a:t>信托</a:t>
            </a:r>
            <a:r>
              <a:rPr lang="zh-CN" altLang="en-US" sz="1200" noProof="0" smtClean="0">
                <a:solidFill>
                  <a:schemeClr val="tx1"/>
                </a:solidFill>
                <a:latin typeface="Georgia" pitchFamily="18" charset="0"/>
                <a:cs typeface="Arial" pitchFamily="34" charset="0"/>
              </a:rPr>
              <a:t>公司发行资产支持证券，投资者购买证券，形成融资合同关系；</a:t>
            </a:r>
          </a:p>
          <a:p>
            <a:pPr marL="171450" indent="-171450" algn="just">
              <a:buFont typeface="Arial" pitchFamily="34" charset="0"/>
              <a:buChar char="•"/>
            </a:pPr>
            <a:r>
              <a:rPr lang="zh-CN" altLang="en-US" sz="1200" smtClean="0">
                <a:latin typeface="Georgia" pitchFamily="18" charset="0"/>
                <a:cs typeface="Arial" pitchFamily="34" charset="0"/>
              </a:rPr>
              <a:t>资金保管机构、证券登记托管机构与信托公司形成委托合同关系；</a:t>
            </a:r>
          </a:p>
          <a:p>
            <a:pPr marL="171450" indent="-171450" algn="just">
              <a:buFont typeface="Arial" pitchFamily="34" charset="0"/>
              <a:buChar char="•"/>
            </a:pPr>
            <a:r>
              <a:rPr lang="zh-CN" altLang="en-US" sz="1200" smtClean="0">
                <a:latin typeface="Georgia" pitchFamily="18" charset="0"/>
                <a:cs typeface="Arial" pitchFamily="34" charset="0"/>
              </a:rPr>
              <a:t>有关律师事务所和会计师事务所与信托公司形成居间合同关系。</a:t>
            </a:r>
          </a:p>
        </p:txBody>
      </p:sp>
      <p:grpSp>
        <p:nvGrpSpPr>
          <p:cNvPr id="70" name="Group 69"/>
          <p:cNvGrpSpPr/>
          <p:nvPr/>
        </p:nvGrpSpPr>
        <p:grpSpPr>
          <a:xfrm>
            <a:off x="5130032" y="2102563"/>
            <a:ext cx="443638" cy="443638"/>
            <a:chOff x="1467520" y="2258092"/>
            <a:chExt cx="612000" cy="612000"/>
          </a:xfrm>
        </p:grpSpPr>
        <p:sp>
          <p:nvSpPr>
            <p:cNvPr id="71" name="Oval 70"/>
            <p:cNvSpPr/>
            <p:nvPr/>
          </p:nvSpPr>
          <p:spPr bwMode="ltGray">
            <a:xfrm>
              <a:off x="1467520" y="2258092"/>
              <a:ext cx="612000" cy="612000"/>
            </a:xfrm>
            <a:prstGeom prst="ellipse">
              <a:avLst/>
            </a:prstGeom>
            <a:solidFill>
              <a:schemeClr val="accent4"/>
            </a:solidFill>
            <a:ln w="3175" cap="flat" cmpd="sng" algn="ctr">
              <a:solidFill>
                <a:schemeClr val="bg1"/>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Georgia" pitchFamily="18" charset="0"/>
                <a:ea typeface="+mn-ea"/>
                <a:cs typeface="+mn-cs"/>
              </a:endParaRPr>
            </a:p>
          </p:txBody>
        </p:sp>
        <p:sp>
          <p:nvSpPr>
            <p:cNvPr id="72" name="Freeform 4803"/>
            <p:cNvSpPr>
              <a:spLocks noEditPoints="1"/>
            </p:cNvSpPr>
            <p:nvPr/>
          </p:nvSpPr>
          <p:spPr bwMode="auto">
            <a:xfrm>
              <a:off x="1543081" y="2365878"/>
              <a:ext cx="460878" cy="335852"/>
            </a:xfrm>
            <a:custGeom>
              <a:gdLst>
                <a:gd name="T0" fmla="*/ 372 w 376"/>
                <a:gd name="T1" fmla="*/ 98 h 274"/>
                <a:gd name="T2" fmla="*/ 344 w 376"/>
                <a:gd name="T3" fmla="*/ 74 h 274"/>
                <a:gd name="T4" fmla="*/ 334 w 376"/>
                <a:gd name="T5" fmla="*/ 68 h 274"/>
                <a:gd name="T6" fmla="*/ 254 w 376"/>
                <a:gd name="T7" fmla="*/ 80 h 274"/>
                <a:gd name="T8" fmla="*/ 210 w 376"/>
                <a:gd name="T9" fmla="*/ 68 h 274"/>
                <a:gd name="T10" fmla="*/ 6 w 376"/>
                <a:gd name="T11" fmla="*/ 136 h 274"/>
                <a:gd name="T12" fmla="*/ 4 w 376"/>
                <a:gd name="T13" fmla="*/ 170 h 274"/>
                <a:gd name="T14" fmla="*/ 30 w 376"/>
                <a:gd name="T15" fmla="*/ 194 h 274"/>
                <a:gd name="T16" fmla="*/ 4 w 376"/>
                <a:gd name="T17" fmla="*/ 220 h 274"/>
                <a:gd name="T18" fmla="*/ 198 w 376"/>
                <a:gd name="T19" fmla="*/ 250 h 274"/>
                <a:gd name="T20" fmla="*/ 272 w 376"/>
                <a:gd name="T21" fmla="*/ 274 h 274"/>
                <a:gd name="T22" fmla="*/ 346 w 376"/>
                <a:gd name="T23" fmla="*/ 246 h 274"/>
                <a:gd name="T24" fmla="*/ 322 w 376"/>
                <a:gd name="T25" fmla="*/ 252 h 274"/>
                <a:gd name="T26" fmla="*/ 220 w 376"/>
                <a:gd name="T27" fmla="*/ 252 h 274"/>
                <a:gd name="T28" fmla="*/ 196 w 376"/>
                <a:gd name="T29" fmla="*/ 232 h 274"/>
                <a:gd name="T30" fmla="*/ 148 w 376"/>
                <a:gd name="T31" fmla="*/ 234 h 274"/>
                <a:gd name="T32" fmla="*/ 200 w 376"/>
                <a:gd name="T33" fmla="*/ 220 h 274"/>
                <a:gd name="T34" fmla="*/ 300 w 376"/>
                <a:gd name="T35" fmla="*/ 236 h 274"/>
                <a:gd name="T36" fmla="*/ 346 w 376"/>
                <a:gd name="T37" fmla="*/ 196 h 274"/>
                <a:gd name="T38" fmla="*/ 308 w 376"/>
                <a:gd name="T39" fmla="*/ 220 h 274"/>
                <a:gd name="T40" fmla="*/ 210 w 376"/>
                <a:gd name="T41" fmla="*/ 210 h 274"/>
                <a:gd name="T42" fmla="*/ 196 w 376"/>
                <a:gd name="T43" fmla="*/ 196 h 274"/>
                <a:gd name="T44" fmla="*/ 150 w 376"/>
                <a:gd name="T45" fmla="*/ 200 h 274"/>
                <a:gd name="T46" fmla="*/ 202 w 376"/>
                <a:gd name="T47" fmla="*/ 184 h 274"/>
                <a:gd name="T48" fmla="*/ 318 w 376"/>
                <a:gd name="T49" fmla="*/ 196 h 274"/>
                <a:gd name="T50" fmla="*/ 374 w 376"/>
                <a:gd name="T51" fmla="*/ 162 h 274"/>
                <a:gd name="T52" fmla="*/ 374 w 376"/>
                <a:gd name="T53" fmla="*/ 130 h 274"/>
                <a:gd name="T54" fmla="*/ 248 w 376"/>
                <a:gd name="T55" fmla="*/ 94 h 274"/>
                <a:gd name="T56" fmla="*/ 342 w 376"/>
                <a:gd name="T57" fmla="*/ 78 h 274"/>
                <a:gd name="T58" fmla="*/ 334 w 376"/>
                <a:gd name="T59" fmla="*/ 104 h 274"/>
                <a:gd name="T60" fmla="*/ 238 w 376"/>
                <a:gd name="T61" fmla="*/ 114 h 274"/>
                <a:gd name="T62" fmla="*/ 200 w 376"/>
                <a:gd name="T63" fmla="*/ 96 h 274"/>
                <a:gd name="T64" fmla="*/ 202 w 376"/>
                <a:gd name="T65" fmla="*/ 114 h 274"/>
                <a:gd name="T66" fmla="*/ 294 w 376"/>
                <a:gd name="T67" fmla="*/ 130 h 274"/>
                <a:gd name="T68" fmla="*/ 346 w 376"/>
                <a:gd name="T69" fmla="*/ 124 h 274"/>
                <a:gd name="T70" fmla="*/ 338 w 376"/>
                <a:gd name="T71" fmla="*/ 136 h 274"/>
                <a:gd name="T72" fmla="*/ 272 w 376"/>
                <a:gd name="T73" fmla="*/ 152 h 274"/>
                <a:gd name="T74" fmla="*/ 214 w 376"/>
                <a:gd name="T75" fmla="*/ 142 h 274"/>
                <a:gd name="T76" fmla="*/ 198 w 376"/>
                <a:gd name="T77" fmla="*/ 118 h 274"/>
                <a:gd name="T78" fmla="*/ 134 w 376"/>
                <a:gd name="T79" fmla="*/ 150 h 274"/>
                <a:gd name="T80" fmla="*/ 100 w 376"/>
                <a:gd name="T81" fmla="*/ 136 h 274"/>
                <a:gd name="T82" fmla="*/ 158 w 376"/>
                <a:gd name="T83" fmla="*/ 128 h 274"/>
                <a:gd name="T84" fmla="*/ 162 w 376"/>
                <a:gd name="T85" fmla="*/ 144 h 274"/>
                <a:gd name="T86" fmla="*/ 346 w 376"/>
                <a:gd name="T87" fmla="*/ 162 h 274"/>
                <a:gd name="T88" fmla="*/ 342 w 376"/>
                <a:gd name="T89" fmla="*/ 168 h 274"/>
                <a:gd name="T90" fmla="*/ 322 w 376"/>
                <a:gd name="T91" fmla="*/ 180 h 274"/>
                <a:gd name="T92" fmla="*/ 220 w 376"/>
                <a:gd name="T93" fmla="*/ 180 h 274"/>
                <a:gd name="T94" fmla="*/ 200 w 376"/>
                <a:gd name="T95" fmla="*/ 168 h 274"/>
                <a:gd name="T96" fmla="*/ 198 w 376"/>
                <a:gd name="T97" fmla="*/ 154 h 274"/>
                <a:gd name="T98" fmla="*/ 272 w 376"/>
                <a:gd name="T99" fmla="*/ 166 h 274"/>
                <a:gd name="T100" fmla="*/ 346 w 376"/>
                <a:gd name="T101" fmla="*/ 160 h 274"/>
                <a:gd name="T102" fmla="*/ 196 w 376"/>
                <a:gd name="T103" fmla="*/ 28 h 274"/>
                <a:gd name="T104" fmla="*/ 272 w 376"/>
                <a:gd name="T105" fmla="*/ 0 h 274"/>
                <a:gd name="T106" fmla="*/ 344 w 376"/>
                <a:gd name="T107" fmla="*/ 24 h 274"/>
                <a:gd name="T108" fmla="*/ 322 w 376"/>
                <a:gd name="T109" fmla="*/ 50 h 274"/>
                <a:gd name="T110" fmla="*/ 220 w 376"/>
                <a:gd name="T111" fmla="*/ 50 h 2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76" h="274">
                  <a:moveTo>
                    <a:pt x="376" y="126"/>
                  </a:moveTo>
                  <a:lnTo>
                    <a:pt x="376" y="126"/>
                  </a:lnTo>
                  <a:lnTo>
                    <a:pt x="374" y="122"/>
                  </a:lnTo>
                  <a:lnTo>
                    <a:pt x="370" y="120"/>
                  </a:lnTo>
                  <a:lnTo>
                    <a:pt x="346" y="110"/>
                  </a:lnTo>
                  <a:lnTo>
                    <a:pt x="372" y="98"/>
                  </a:lnTo>
                  <a:lnTo>
                    <a:pt x="372" y="98"/>
                  </a:lnTo>
                  <a:lnTo>
                    <a:pt x="376" y="96"/>
                  </a:lnTo>
                  <a:lnTo>
                    <a:pt x="376" y="92"/>
                  </a:lnTo>
                  <a:lnTo>
                    <a:pt x="376" y="92"/>
                  </a:lnTo>
                  <a:lnTo>
                    <a:pt x="376" y="86"/>
                  </a:lnTo>
                  <a:lnTo>
                    <a:pt x="372" y="84"/>
                  </a:lnTo>
                  <a:lnTo>
                    <a:pt x="344" y="74"/>
                  </a:lnTo>
                  <a:lnTo>
                    <a:pt x="344" y="74"/>
                  </a:lnTo>
                  <a:lnTo>
                    <a:pt x="346" y="70"/>
                  </a:lnTo>
                  <a:lnTo>
                    <a:pt x="346" y="66"/>
                  </a:lnTo>
                  <a:lnTo>
                    <a:pt x="346" y="52"/>
                  </a:lnTo>
                  <a:lnTo>
                    <a:pt x="346" y="52"/>
                  </a:lnTo>
                  <a:lnTo>
                    <a:pt x="346" y="56"/>
                  </a:lnTo>
                  <a:lnTo>
                    <a:pt x="344" y="60"/>
                  </a:lnTo>
                  <a:lnTo>
                    <a:pt x="334" y="68"/>
                  </a:lnTo>
                  <a:lnTo>
                    <a:pt x="334" y="68"/>
                  </a:lnTo>
                  <a:lnTo>
                    <a:pt x="322" y="72"/>
                  </a:lnTo>
                  <a:lnTo>
                    <a:pt x="308" y="76"/>
                  </a:lnTo>
                  <a:lnTo>
                    <a:pt x="290" y="80"/>
                  </a:lnTo>
                  <a:lnTo>
                    <a:pt x="272" y="80"/>
                  </a:lnTo>
                  <a:lnTo>
                    <a:pt x="272" y="80"/>
                  </a:lnTo>
                  <a:lnTo>
                    <a:pt x="254" y="80"/>
                  </a:lnTo>
                  <a:lnTo>
                    <a:pt x="238" y="78"/>
                  </a:lnTo>
                  <a:lnTo>
                    <a:pt x="226" y="74"/>
                  </a:lnTo>
                  <a:lnTo>
                    <a:pt x="214" y="70"/>
                  </a:lnTo>
                  <a:lnTo>
                    <a:pt x="214" y="70"/>
                  </a:lnTo>
                  <a:lnTo>
                    <a:pt x="214" y="70"/>
                  </a:lnTo>
                  <a:lnTo>
                    <a:pt x="210" y="68"/>
                  </a:lnTo>
                  <a:lnTo>
                    <a:pt x="210" y="68"/>
                  </a:lnTo>
                  <a:lnTo>
                    <a:pt x="200" y="60"/>
                  </a:lnTo>
                  <a:lnTo>
                    <a:pt x="198" y="56"/>
                  </a:lnTo>
                  <a:lnTo>
                    <a:pt x="196" y="52"/>
                  </a:lnTo>
                  <a:lnTo>
                    <a:pt x="196" y="52"/>
                  </a:lnTo>
                  <a:lnTo>
                    <a:pt x="198" y="46"/>
                  </a:lnTo>
                  <a:lnTo>
                    <a:pt x="6" y="136"/>
                  </a:lnTo>
                  <a:lnTo>
                    <a:pt x="6" y="136"/>
                  </a:lnTo>
                  <a:lnTo>
                    <a:pt x="2" y="138"/>
                  </a:lnTo>
                  <a:lnTo>
                    <a:pt x="2" y="142"/>
                  </a:lnTo>
                  <a:lnTo>
                    <a:pt x="2" y="142"/>
                  </a:lnTo>
                  <a:lnTo>
                    <a:pt x="2" y="148"/>
                  </a:lnTo>
                  <a:lnTo>
                    <a:pt x="6" y="150"/>
                  </a:lnTo>
                  <a:lnTo>
                    <a:pt x="30" y="158"/>
                  </a:lnTo>
                  <a:lnTo>
                    <a:pt x="4" y="170"/>
                  </a:lnTo>
                  <a:lnTo>
                    <a:pt x="4" y="170"/>
                  </a:lnTo>
                  <a:lnTo>
                    <a:pt x="2" y="174"/>
                  </a:lnTo>
                  <a:lnTo>
                    <a:pt x="0" y="178"/>
                  </a:lnTo>
                  <a:lnTo>
                    <a:pt x="0" y="178"/>
                  </a:lnTo>
                  <a:lnTo>
                    <a:pt x="2" y="182"/>
                  </a:lnTo>
                  <a:lnTo>
                    <a:pt x="6" y="184"/>
                  </a:lnTo>
                  <a:lnTo>
                    <a:pt x="30" y="194"/>
                  </a:lnTo>
                  <a:lnTo>
                    <a:pt x="4" y="206"/>
                  </a:lnTo>
                  <a:lnTo>
                    <a:pt x="4" y="206"/>
                  </a:lnTo>
                  <a:lnTo>
                    <a:pt x="0" y="208"/>
                  </a:lnTo>
                  <a:lnTo>
                    <a:pt x="0" y="212"/>
                  </a:lnTo>
                  <a:lnTo>
                    <a:pt x="0" y="212"/>
                  </a:lnTo>
                  <a:lnTo>
                    <a:pt x="0" y="218"/>
                  </a:lnTo>
                  <a:lnTo>
                    <a:pt x="4" y="220"/>
                  </a:lnTo>
                  <a:lnTo>
                    <a:pt x="148" y="270"/>
                  </a:lnTo>
                  <a:lnTo>
                    <a:pt x="148" y="270"/>
                  </a:lnTo>
                  <a:lnTo>
                    <a:pt x="150" y="270"/>
                  </a:lnTo>
                  <a:lnTo>
                    <a:pt x="150" y="270"/>
                  </a:lnTo>
                  <a:lnTo>
                    <a:pt x="154" y="270"/>
                  </a:lnTo>
                  <a:lnTo>
                    <a:pt x="198" y="250"/>
                  </a:lnTo>
                  <a:lnTo>
                    <a:pt x="198" y="250"/>
                  </a:lnTo>
                  <a:lnTo>
                    <a:pt x="200" y="254"/>
                  </a:lnTo>
                  <a:lnTo>
                    <a:pt x="206" y="258"/>
                  </a:lnTo>
                  <a:lnTo>
                    <a:pt x="212" y="264"/>
                  </a:lnTo>
                  <a:lnTo>
                    <a:pt x="222" y="266"/>
                  </a:lnTo>
                  <a:lnTo>
                    <a:pt x="244" y="272"/>
                  </a:lnTo>
                  <a:lnTo>
                    <a:pt x="272" y="274"/>
                  </a:lnTo>
                  <a:lnTo>
                    <a:pt x="272" y="274"/>
                  </a:lnTo>
                  <a:lnTo>
                    <a:pt x="300" y="272"/>
                  </a:lnTo>
                  <a:lnTo>
                    <a:pt x="314" y="270"/>
                  </a:lnTo>
                  <a:lnTo>
                    <a:pt x="324" y="266"/>
                  </a:lnTo>
                  <a:lnTo>
                    <a:pt x="334" y="262"/>
                  </a:lnTo>
                  <a:lnTo>
                    <a:pt x="340" y="256"/>
                  </a:lnTo>
                  <a:lnTo>
                    <a:pt x="344" y="252"/>
                  </a:lnTo>
                  <a:lnTo>
                    <a:pt x="346" y="246"/>
                  </a:lnTo>
                  <a:lnTo>
                    <a:pt x="346" y="230"/>
                  </a:lnTo>
                  <a:lnTo>
                    <a:pt x="346" y="230"/>
                  </a:lnTo>
                  <a:lnTo>
                    <a:pt x="346" y="236"/>
                  </a:lnTo>
                  <a:lnTo>
                    <a:pt x="344" y="240"/>
                  </a:lnTo>
                  <a:lnTo>
                    <a:pt x="334" y="246"/>
                  </a:lnTo>
                  <a:lnTo>
                    <a:pt x="334" y="246"/>
                  </a:lnTo>
                  <a:lnTo>
                    <a:pt x="322" y="252"/>
                  </a:lnTo>
                  <a:lnTo>
                    <a:pt x="308" y="256"/>
                  </a:lnTo>
                  <a:lnTo>
                    <a:pt x="290" y="258"/>
                  </a:lnTo>
                  <a:lnTo>
                    <a:pt x="272" y="260"/>
                  </a:lnTo>
                  <a:lnTo>
                    <a:pt x="272" y="260"/>
                  </a:lnTo>
                  <a:lnTo>
                    <a:pt x="252" y="258"/>
                  </a:lnTo>
                  <a:lnTo>
                    <a:pt x="236" y="256"/>
                  </a:lnTo>
                  <a:lnTo>
                    <a:pt x="220" y="252"/>
                  </a:lnTo>
                  <a:lnTo>
                    <a:pt x="210" y="246"/>
                  </a:lnTo>
                  <a:lnTo>
                    <a:pt x="210" y="246"/>
                  </a:lnTo>
                  <a:lnTo>
                    <a:pt x="206" y="244"/>
                  </a:lnTo>
                  <a:lnTo>
                    <a:pt x="206" y="244"/>
                  </a:lnTo>
                  <a:lnTo>
                    <a:pt x="206" y="244"/>
                  </a:lnTo>
                  <a:lnTo>
                    <a:pt x="200" y="238"/>
                  </a:lnTo>
                  <a:lnTo>
                    <a:pt x="196" y="232"/>
                  </a:lnTo>
                  <a:lnTo>
                    <a:pt x="196" y="232"/>
                  </a:lnTo>
                  <a:lnTo>
                    <a:pt x="196" y="230"/>
                  </a:lnTo>
                  <a:lnTo>
                    <a:pt x="196" y="232"/>
                  </a:lnTo>
                  <a:lnTo>
                    <a:pt x="150" y="254"/>
                  </a:lnTo>
                  <a:lnTo>
                    <a:pt x="28" y="212"/>
                  </a:lnTo>
                  <a:lnTo>
                    <a:pt x="52" y="200"/>
                  </a:lnTo>
                  <a:lnTo>
                    <a:pt x="148" y="234"/>
                  </a:lnTo>
                  <a:lnTo>
                    <a:pt x="148" y="234"/>
                  </a:lnTo>
                  <a:lnTo>
                    <a:pt x="152" y="234"/>
                  </a:lnTo>
                  <a:lnTo>
                    <a:pt x="152" y="234"/>
                  </a:lnTo>
                  <a:lnTo>
                    <a:pt x="154" y="234"/>
                  </a:lnTo>
                  <a:lnTo>
                    <a:pt x="198" y="214"/>
                  </a:lnTo>
                  <a:lnTo>
                    <a:pt x="198" y="214"/>
                  </a:lnTo>
                  <a:lnTo>
                    <a:pt x="200" y="220"/>
                  </a:lnTo>
                  <a:lnTo>
                    <a:pt x="206" y="224"/>
                  </a:lnTo>
                  <a:lnTo>
                    <a:pt x="214" y="228"/>
                  </a:lnTo>
                  <a:lnTo>
                    <a:pt x="222" y="232"/>
                  </a:lnTo>
                  <a:lnTo>
                    <a:pt x="246" y="236"/>
                  </a:lnTo>
                  <a:lnTo>
                    <a:pt x="272" y="238"/>
                  </a:lnTo>
                  <a:lnTo>
                    <a:pt x="272" y="238"/>
                  </a:lnTo>
                  <a:lnTo>
                    <a:pt x="300" y="236"/>
                  </a:lnTo>
                  <a:lnTo>
                    <a:pt x="314" y="234"/>
                  </a:lnTo>
                  <a:lnTo>
                    <a:pt x="324" y="230"/>
                  </a:lnTo>
                  <a:lnTo>
                    <a:pt x="334" y="226"/>
                  </a:lnTo>
                  <a:lnTo>
                    <a:pt x="340" y="220"/>
                  </a:lnTo>
                  <a:lnTo>
                    <a:pt x="344" y="216"/>
                  </a:lnTo>
                  <a:lnTo>
                    <a:pt x="346" y="210"/>
                  </a:lnTo>
                  <a:lnTo>
                    <a:pt x="346" y="196"/>
                  </a:lnTo>
                  <a:lnTo>
                    <a:pt x="346" y="196"/>
                  </a:lnTo>
                  <a:lnTo>
                    <a:pt x="346" y="200"/>
                  </a:lnTo>
                  <a:lnTo>
                    <a:pt x="344" y="204"/>
                  </a:lnTo>
                  <a:lnTo>
                    <a:pt x="334" y="210"/>
                  </a:lnTo>
                  <a:lnTo>
                    <a:pt x="334" y="210"/>
                  </a:lnTo>
                  <a:lnTo>
                    <a:pt x="322" y="216"/>
                  </a:lnTo>
                  <a:lnTo>
                    <a:pt x="308" y="220"/>
                  </a:lnTo>
                  <a:lnTo>
                    <a:pt x="290" y="222"/>
                  </a:lnTo>
                  <a:lnTo>
                    <a:pt x="272" y="224"/>
                  </a:lnTo>
                  <a:lnTo>
                    <a:pt x="272" y="224"/>
                  </a:lnTo>
                  <a:lnTo>
                    <a:pt x="252" y="222"/>
                  </a:lnTo>
                  <a:lnTo>
                    <a:pt x="236" y="220"/>
                  </a:lnTo>
                  <a:lnTo>
                    <a:pt x="220" y="216"/>
                  </a:lnTo>
                  <a:lnTo>
                    <a:pt x="210" y="210"/>
                  </a:lnTo>
                  <a:lnTo>
                    <a:pt x="210" y="210"/>
                  </a:lnTo>
                  <a:lnTo>
                    <a:pt x="208" y="210"/>
                  </a:lnTo>
                  <a:lnTo>
                    <a:pt x="208" y="210"/>
                  </a:lnTo>
                  <a:lnTo>
                    <a:pt x="200" y="204"/>
                  </a:lnTo>
                  <a:lnTo>
                    <a:pt x="198" y="198"/>
                  </a:lnTo>
                  <a:lnTo>
                    <a:pt x="198" y="198"/>
                  </a:lnTo>
                  <a:lnTo>
                    <a:pt x="196" y="196"/>
                  </a:lnTo>
                  <a:lnTo>
                    <a:pt x="196" y="198"/>
                  </a:lnTo>
                  <a:lnTo>
                    <a:pt x="152" y="218"/>
                  </a:lnTo>
                  <a:lnTo>
                    <a:pt x="72" y="192"/>
                  </a:lnTo>
                  <a:lnTo>
                    <a:pt x="50" y="184"/>
                  </a:lnTo>
                  <a:lnTo>
                    <a:pt x="28" y="176"/>
                  </a:lnTo>
                  <a:lnTo>
                    <a:pt x="52" y="166"/>
                  </a:lnTo>
                  <a:lnTo>
                    <a:pt x="150" y="200"/>
                  </a:lnTo>
                  <a:lnTo>
                    <a:pt x="150" y="200"/>
                  </a:lnTo>
                  <a:lnTo>
                    <a:pt x="152" y="200"/>
                  </a:lnTo>
                  <a:lnTo>
                    <a:pt x="152" y="200"/>
                  </a:lnTo>
                  <a:lnTo>
                    <a:pt x="156" y="200"/>
                  </a:lnTo>
                  <a:lnTo>
                    <a:pt x="198" y="180"/>
                  </a:lnTo>
                  <a:lnTo>
                    <a:pt x="198" y="180"/>
                  </a:lnTo>
                  <a:lnTo>
                    <a:pt x="202" y="184"/>
                  </a:lnTo>
                  <a:lnTo>
                    <a:pt x="208" y="188"/>
                  </a:lnTo>
                  <a:lnTo>
                    <a:pt x="224" y="196"/>
                  </a:lnTo>
                  <a:lnTo>
                    <a:pt x="246" y="200"/>
                  </a:lnTo>
                  <a:lnTo>
                    <a:pt x="272" y="202"/>
                  </a:lnTo>
                  <a:lnTo>
                    <a:pt x="272" y="202"/>
                  </a:lnTo>
                  <a:lnTo>
                    <a:pt x="296" y="200"/>
                  </a:lnTo>
                  <a:lnTo>
                    <a:pt x="318" y="196"/>
                  </a:lnTo>
                  <a:lnTo>
                    <a:pt x="334" y="190"/>
                  </a:lnTo>
                  <a:lnTo>
                    <a:pt x="340" y="186"/>
                  </a:lnTo>
                  <a:lnTo>
                    <a:pt x="344" y="180"/>
                  </a:lnTo>
                  <a:lnTo>
                    <a:pt x="370" y="168"/>
                  </a:lnTo>
                  <a:lnTo>
                    <a:pt x="370" y="168"/>
                  </a:lnTo>
                  <a:lnTo>
                    <a:pt x="374" y="166"/>
                  </a:lnTo>
                  <a:lnTo>
                    <a:pt x="374" y="162"/>
                  </a:lnTo>
                  <a:lnTo>
                    <a:pt x="374" y="162"/>
                  </a:lnTo>
                  <a:lnTo>
                    <a:pt x="374" y="156"/>
                  </a:lnTo>
                  <a:lnTo>
                    <a:pt x="370" y="154"/>
                  </a:lnTo>
                  <a:lnTo>
                    <a:pt x="346" y="146"/>
                  </a:lnTo>
                  <a:lnTo>
                    <a:pt x="372" y="134"/>
                  </a:lnTo>
                  <a:lnTo>
                    <a:pt x="372" y="134"/>
                  </a:lnTo>
                  <a:lnTo>
                    <a:pt x="374" y="130"/>
                  </a:lnTo>
                  <a:lnTo>
                    <a:pt x="376" y="126"/>
                  </a:lnTo>
                  <a:lnTo>
                    <a:pt x="376" y="126"/>
                  </a:lnTo>
                  <a:close/>
                  <a:moveTo>
                    <a:pt x="202" y="78"/>
                  </a:moveTo>
                  <a:lnTo>
                    <a:pt x="202" y="78"/>
                  </a:lnTo>
                  <a:lnTo>
                    <a:pt x="214" y="84"/>
                  </a:lnTo>
                  <a:lnTo>
                    <a:pt x="230" y="90"/>
                  </a:lnTo>
                  <a:lnTo>
                    <a:pt x="248" y="94"/>
                  </a:lnTo>
                  <a:lnTo>
                    <a:pt x="272" y="96"/>
                  </a:lnTo>
                  <a:lnTo>
                    <a:pt x="272" y="96"/>
                  </a:lnTo>
                  <a:lnTo>
                    <a:pt x="294" y="94"/>
                  </a:lnTo>
                  <a:lnTo>
                    <a:pt x="314" y="90"/>
                  </a:lnTo>
                  <a:lnTo>
                    <a:pt x="330" y="84"/>
                  </a:lnTo>
                  <a:lnTo>
                    <a:pt x="342" y="78"/>
                  </a:lnTo>
                  <a:lnTo>
                    <a:pt x="342" y="78"/>
                  </a:lnTo>
                  <a:lnTo>
                    <a:pt x="346" y="82"/>
                  </a:lnTo>
                  <a:lnTo>
                    <a:pt x="346" y="88"/>
                  </a:lnTo>
                  <a:lnTo>
                    <a:pt x="346" y="88"/>
                  </a:lnTo>
                  <a:lnTo>
                    <a:pt x="346" y="92"/>
                  </a:lnTo>
                  <a:lnTo>
                    <a:pt x="344" y="96"/>
                  </a:lnTo>
                  <a:lnTo>
                    <a:pt x="334" y="104"/>
                  </a:lnTo>
                  <a:lnTo>
                    <a:pt x="334" y="104"/>
                  </a:lnTo>
                  <a:lnTo>
                    <a:pt x="322" y="108"/>
                  </a:lnTo>
                  <a:lnTo>
                    <a:pt x="308" y="112"/>
                  </a:lnTo>
                  <a:lnTo>
                    <a:pt x="290" y="116"/>
                  </a:lnTo>
                  <a:lnTo>
                    <a:pt x="272" y="116"/>
                  </a:lnTo>
                  <a:lnTo>
                    <a:pt x="272" y="116"/>
                  </a:lnTo>
                  <a:lnTo>
                    <a:pt x="254" y="116"/>
                  </a:lnTo>
                  <a:lnTo>
                    <a:pt x="238" y="114"/>
                  </a:lnTo>
                  <a:lnTo>
                    <a:pt x="226" y="110"/>
                  </a:lnTo>
                  <a:lnTo>
                    <a:pt x="214" y="106"/>
                  </a:lnTo>
                  <a:lnTo>
                    <a:pt x="214" y="106"/>
                  </a:lnTo>
                  <a:lnTo>
                    <a:pt x="214" y="106"/>
                  </a:lnTo>
                  <a:lnTo>
                    <a:pt x="210" y="104"/>
                  </a:lnTo>
                  <a:lnTo>
                    <a:pt x="210" y="104"/>
                  </a:lnTo>
                  <a:lnTo>
                    <a:pt x="200" y="96"/>
                  </a:lnTo>
                  <a:lnTo>
                    <a:pt x="198" y="92"/>
                  </a:lnTo>
                  <a:lnTo>
                    <a:pt x="196" y="88"/>
                  </a:lnTo>
                  <a:lnTo>
                    <a:pt x="196" y="88"/>
                  </a:lnTo>
                  <a:lnTo>
                    <a:pt x="198" y="82"/>
                  </a:lnTo>
                  <a:lnTo>
                    <a:pt x="202" y="78"/>
                  </a:lnTo>
                  <a:lnTo>
                    <a:pt x="202" y="78"/>
                  </a:lnTo>
                  <a:close/>
                  <a:moveTo>
                    <a:pt x="202" y="114"/>
                  </a:moveTo>
                  <a:lnTo>
                    <a:pt x="202" y="114"/>
                  </a:lnTo>
                  <a:lnTo>
                    <a:pt x="214" y="120"/>
                  </a:lnTo>
                  <a:lnTo>
                    <a:pt x="230" y="126"/>
                  </a:lnTo>
                  <a:lnTo>
                    <a:pt x="248" y="130"/>
                  </a:lnTo>
                  <a:lnTo>
                    <a:pt x="272" y="130"/>
                  </a:lnTo>
                  <a:lnTo>
                    <a:pt x="272" y="130"/>
                  </a:lnTo>
                  <a:lnTo>
                    <a:pt x="294" y="130"/>
                  </a:lnTo>
                  <a:lnTo>
                    <a:pt x="314" y="126"/>
                  </a:lnTo>
                  <a:lnTo>
                    <a:pt x="330" y="120"/>
                  </a:lnTo>
                  <a:lnTo>
                    <a:pt x="342" y="114"/>
                  </a:lnTo>
                  <a:lnTo>
                    <a:pt x="342" y="114"/>
                  </a:lnTo>
                  <a:lnTo>
                    <a:pt x="346" y="118"/>
                  </a:lnTo>
                  <a:lnTo>
                    <a:pt x="346" y="124"/>
                  </a:lnTo>
                  <a:lnTo>
                    <a:pt x="346" y="124"/>
                  </a:lnTo>
                  <a:lnTo>
                    <a:pt x="346" y="128"/>
                  </a:lnTo>
                  <a:lnTo>
                    <a:pt x="346" y="128"/>
                  </a:lnTo>
                  <a:lnTo>
                    <a:pt x="342" y="132"/>
                  </a:lnTo>
                  <a:lnTo>
                    <a:pt x="342" y="132"/>
                  </a:lnTo>
                  <a:lnTo>
                    <a:pt x="340" y="134"/>
                  </a:lnTo>
                  <a:lnTo>
                    <a:pt x="340" y="134"/>
                  </a:lnTo>
                  <a:lnTo>
                    <a:pt x="338" y="136"/>
                  </a:lnTo>
                  <a:lnTo>
                    <a:pt x="338" y="136"/>
                  </a:lnTo>
                  <a:lnTo>
                    <a:pt x="334" y="140"/>
                  </a:lnTo>
                  <a:lnTo>
                    <a:pt x="334" y="140"/>
                  </a:lnTo>
                  <a:lnTo>
                    <a:pt x="322" y="144"/>
                  </a:lnTo>
                  <a:lnTo>
                    <a:pt x="308" y="148"/>
                  </a:lnTo>
                  <a:lnTo>
                    <a:pt x="290" y="150"/>
                  </a:lnTo>
                  <a:lnTo>
                    <a:pt x="272" y="152"/>
                  </a:lnTo>
                  <a:lnTo>
                    <a:pt x="272" y="152"/>
                  </a:lnTo>
                  <a:lnTo>
                    <a:pt x="254" y="152"/>
                  </a:lnTo>
                  <a:lnTo>
                    <a:pt x="238" y="148"/>
                  </a:lnTo>
                  <a:lnTo>
                    <a:pt x="226" y="146"/>
                  </a:lnTo>
                  <a:lnTo>
                    <a:pt x="214" y="142"/>
                  </a:lnTo>
                  <a:lnTo>
                    <a:pt x="214" y="142"/>
                  </a:lnTo>
                  <a:lnTo>
                    <a:pt x="214" y="142"/>
                  </a:lnTo>
                  <a:lnTo>
                    <a:pt x="210" y="140"/>
                  </a:lnTo>
                  <a:lnTo>
                    <a:pt x="210" y="140"/>
                  </a:lnTo>
                  <a:lnTo>
                    <a:pt x="200" y="132"/>
                  </a:lnTo>
                  <a:lnTo>
                    <a:pt x="198" y="128"/>
                  </a:lnTo>
                  <a:lnTo>
                    <a:pt x="196" y="124"/>
                  </a:lnTo>
                  <a:lnTo>
                    <a:pt x="196" y="124"/>
                  </a:lnTo>
                  <a:lnTo>
                    <a:pt x="198" y="118"/>
                  </a:lnTo>
                  <a:lnTo>
                    <a:pt x="202" y="114"/>
                  </a:lnTo>
                  <a:lnTo>
                    <a:pt x="202" y="114"/>
                  </a:lnTo>
                  <a:close/>
                  <a:moveTo>
                    <a:pt x="162" y="144"/>
                  </a:moveTo>
                  <a:lnTo>
                    <a:pt x="162" y="144"/>
                  </a:lnTo>
                  <a:lnTo>
                    <a:pt x="150" y="150"/>
                  </a:lnTo>
                  <a:lnTo>
                    <a:pt x="134" y="150"/>
                  </a:lnTo>
                  <a:lnTo>
                    <a:pt x="134" y="150"/>
                  </a:lnTo>
                  <a:lnTo>
                    <a:pt x="116" y="150"/>
                  </a:lnTo>
                  <a:lnTo>
                    <a:pt x="104" y="144"/>
                  </a:lnTo>
                  <a:lnTo>
                    <a:pt x="104" y="144"/>
                  </a:lnTo>
                  <a:lnTo>
                    <a:pt x="100" y="142"/>
                  </a:lnTo>
                  <a:lnTo>
                    <a:pt x="98" y="138"/>
                  </a:lnTo>
                  <a:lnTo>
                    <a:pt x="98" y="138"/>
                  </a:lnTo>
                  <a:lnTo>
                    <a:pt x="100" y="136"/>
                  </a:lnTo>
                  <a:lnTo>
                    <a:pt x="102" y="132"/>
                  </a:lnTo>
                  <a:lnTo>
                    <a:pt x="110" y="128"/>
                  </a:lnTo>
                  <a:lnTo>
                    <a:pt x="120" y="126"/>
                  </a:lnTo>
                  <a:lnTo>
                    <a:pt x="134" y="124"/>
                  </a:lnTo>
                  <a:lnTo>
                    <a:pt x="134" y="124"/>
                  </a:lnTo>
                  <a:lnTo>
                    <a:pt x="148" y="126"/>
                  </a:lnTo>
                  <a:lnTo>
                    <a:pt x="158" y="128"/>
                  </a:lnTo>
                  <a:lnTo>
                    <a:pt x="166" y="132"/>
                  </a:lnTo>
                  <a:lnTo>
                    <a:pt x="168" y="136"/>
                  </a:lnTo>
                  <a:lnTo>
                    <a:pt x="168" y="138"/>
                  </a:lnTo>
                  <a:lnTo>
                    <a:pt x="168" y="138"/>
                  </a:lnTo>
                  <a:lnTo>
                    <a:pt x="166" y="142"/>
                  </a:lnTo>
                  <a:lnTo>
                    <a:pt x="162" y="144"/>
                  </a:lnTo>
                  <a:lnTo>
                    <a:pt x="162" y="144"/>
                  </a:lnTo>
                  <a:close/>
                  <a:moveTo>
                    <a:pt x="346" y="160"/>
                  </a:moveTo>
                  <a:lnTo>
                    <a:pt x="346" y="160"/>
                  </a:lnTo>
                  <a:lnTo>
                    <a:pt x="346" y="162"/>
                  </a:lnTo>
                  <a:lnTo>
                    <a:pt x="346" y="162"/>
                  </a:lnTo>
                  <a:lnTo>
                    <a:pt x="346" y="162"/>
                  </a:lnTo>
                  <a:lnTo>
                    <a:pt x="346" y="162"/>
                  </a:lnTo>
                  <a:lnTo>
                    <a:pt x="346" y="162"/>
                  </a:lnTo>
                  <a:lnTo>
                    <a:pt x="346" y="162"/>
                  </a:lnTo>
                  <a:lnTo>
                    <a:pt x="344" y="166"/>
                  </a:lnTo>
                  <a:lnTo>
                    <a:pt x="344" y="166"/>
                  </a:lnTo>
                  <a:lnTo>
                    <a:pt x="344" y="166"/>
                  </a:lnTo>
                  <a:lnTo>
                    <a:pt x="344" y="166"/>
                  </a:lnTo>
                  <a:lnTo>
                    <a:pt x="342" y="168"/>
                  </a:lnTo>
                  <a:lnTo>
                    <a:pt x="342" y="168"/>
                  </a:lnTo>
                  <a:lnTo>
                    <a:pt x="340" y="170"/>
                  </a:lnTo>
                  <a:lnTo>
                    <a:pt x="340" y="170"/>
                  </a:lnTo>
                  <a:lnTo>
                    <a:pt x="338" y="172"/>
                  </a:lnTo>
                  <a:lnTo>
                    <a:pt x="338" y="172"/>
                  </a:lnTo>
                  <a:lnTo>
                    <a:pt x="334" y="174"/>
                  </a:lnTo>
                  <a:lnTo>
                    <a:pt x="334" y="174"/>
                  </a:lnTo>
                  <a:lnTo>
                    <a:pt x="322" y="180"/>
                  </a:lnTo>
                  <a:lnTo>
                    <a:pt x="308" y="184"/>
                  </a:lnTo>
                  <a:lnTo>
                    <a:pt x="290" y="186"/>
                  </a:lnTo>
                  <a:lnTo>
                    <a:pt x="272" y="188"/>
                  </a:lnTo>
                  <a:lnTo>
                    <a:pt x="272" y="188"/>
                  </a:lnTo>
                  <a:lnTo>
                    <a:pt x="252" y="186"/>
                  </a:lnTo>
                  <a:lnTo>
                    <a:pt x="236" y="184"/>
                  </a:lnTo>
                  <a:lnTo>
                    <a:pt x="220" y="180"/>
                  </a:lnTo>
                  <a:lnTo>
                    <a:pt x="210" y="174"/>
                  </a:lnTo>
                  <a:lnTo>
                    <a:pt x="210" y="174"/>
                  </a:lnTo>
                  <a:lnTo>
                    <a:pt x="208" y="174"/>
                  </a:lnTo>
                  <a:lnTo>
                    <a:pt x="208" y="174"/>
                  </a:lnTo>
                  <a:lnTo>
                    <a:pt x="208" y="174"/>
                  </a:lnTo>
                  <a:lnTo>
                    <a:pt x="200" y="168"/>
                  </a:lnTo>
                  <a:lnTo>
                    <a:pt x="200" y="168"/>
                  </a:lnTo>
                  <a:lnTo>
                    <a:pt x="200" y="166"/>
                  </a:lnTo>
                  <a:lnTo>
                    <a:pt x="200" y="166"/>
                  </a:lnTo>
                  <a:lnTo>
                    <a:pt x="198" y="164"/>
                  </a:lnTo>
                  <a:lnTo>
                    <a:pt x="198" y="164"/>
                  </a:lnTo>
                  <a:lnTo>
                    <a:pt x="196" y="160"/>
                  </a:lnTo>
                  <a:lnTo>
                    <a:pt x="196" y="160"/>
                  </a:lnTo>
                  <a:lnTo>
                    <a:pt x="198" y="154"/>
                  </a:lnTo>
                  <a:lnTo>
                    <a:pt x="202" y="148"/>
                  </a:lnTo>
                  <a:lnTo>
                    <a:pt x="202" y="148"/>
                  </a:lnTo>
                  <a:lnTo>
                    <a:pt x="214" y="156"/>
                  </a:lnTo>
                  <a:lnTo>
                    <a:pt x="230" y="162"/>
                  </a:lnTo>
                  <a:lnTo>
                    <a:pt x="248" y="166"/>
                  </a:lnTo>
                  <a:lnTo>
                    <a:pt x="272" y="166"/>
                  </a:lnTo>
                  <a:lnTo>
                    <a:pt x="272" y="166"/>
                  </a:lnTo>
                  <a:lnTo>
                    <a:pt x="294" y="166"/>
                  </a:lnTo>
                  <a:lnTo>
                    <a:pt x="314" y="162"/>
                  </a:lnTo>
                  <a:lnTo>
                    <a:pt x="330" y="156"/>
                  </a:lnTo>
                  <a:lnTo>
                    <a:pt x="342" y="148"/>
                  </a:lnTo>
                  <a:lnTo>
                    <a:pt x="342" y="148"/>
                  </a:lnTo>
                  <a:lnTo>
                    <a:pt x="346" y="154"/>
                  </a:lnTo>
                  <a:lnTo>
                    <a:pt x="346" y="160"/>
                  </a:lnTo>
                  <a:lnTo>
                    <a:pt x="346" y="160"/>
                  </a:lnTo>
                  <a:close/>
                  <a:moveTo>
                    <a:pt x="346" y="128"/>
                  </a:moveTo>
                  <a:lnTo>
                    <a:pt x="346" y="128"/>
                  </a:lnTo>
                  <a:lnTo>
                    <a:pt x="348" y="128"/>
                  </a:lnTo>
                  <a:lnTo>
                    <a:pt x="346" y="128"/>
                  </a:lnTo>
                  <a:close/>
                  <a:moveTo>
                    <a:pt x="196" y="28"/>
                  </a:moveTo>
                  <a:lnTo>
                    <a:pt x="196" y="28"/>
                  </a:lnTo>
                  <a:lnTo>
                    <a:pt x="198" y="24"/>
                  </a:lnTo>
                  <a:lnTo>
                    <a:pt x="202" y="18"/>
                  </a:lnTo>
                  <a:lnTo>
                    <a:pt x="210" y="14"/>
                  </a:lnTo>
                  <a:lnTo>
                    <a:pt x="218" y="8"/>
                  </a:lnTo>
                  <a:lnTo>
                    <a:pt x="230" y="6"/>
                  </a:lnTo>
                  <a:lnTo>
                    <a:pt x="242" y="2"/>
                  </a:lnTo>
                  <a:lnTo>
                    <a:pt x="272" y="0"/>
                  </a:lnTo>
                  <a:lnTo>
                    <a:pt x="272" y="0"/>
                  </a:lnTo>
                  <a:lnTo>
                    <a:pt x="300" y="2"/>
                  </a:lnTo>
                  <a:lnTo>
                    <a:pt x="314" y="6"/>
                  </a:lnTo>
                  <a:lnTo>
                    <a:pt x="324" y="8"/>
                  </a:lnTo>
                  <a:lnTo>
                    <a:pt x="334" y="14"/>
                  </a:lnTo>
                  <a:lnTo>
                    <a:pt x="340" y="18"/>
                  </a:lnTo>
                  <a:lnTo>
                    <a:pt x="344" y="24"/>
                  </a:lnTo>
                  <a:lnTo>
                    <a:pt x="346" y="28"/>
                  </a:lnTo>
                  <a:lnTo>
                    <a:pt x="346" y="28"/>
                  </a:lnTo>
                  <a:lnTo>
                    <a:pt x="346" y="34"/>
                  </a:lnTo>
                  <a:lnTo>
                    <a:pt x="344" y="38"/>
                  </a:lnTo>
                  <a:lnTo>
                    <a:pt x="334" y="44"/>
                  </a:lnTo>
                  <a:lnTo>
                    <a:pt x="334" y="44"/>
                  </a:lnTo>
                  <a:lnTo>
                    <a:pt x="322" y="50"/>
                  </a:lnTo>
                  <a:lnTo>
                    <a:pt x="308" y="54"/>
                  </a:lnTo>
                  <a:lnTo>
                    <a:pt x="290" y="56"/>
                  </a:lnTo>
                  <a:lnTo>
                    <a:pt x="272" y="58"/>
                  </a:lnTo>
                  <a:lnTo>
                    <a:pt x="272" y="58"/>
                  </a:lnTo>
                  <a:lnTo>
                    <a:pt x="252" y="56"/>
                  </a:lnTo>
                  <a:lnTo>
                    <a:pt x="236" y="54"/>
                  </a:lnTo>
                  <a:lnTo>
                    <a:pt x="220" y="50"/>
                  </a:lnTo>
                  <a:lnTo>
                    <a:pt x="210" y="44"/>
                  </a:lnTo>
                  <a:lnTo>
                    <a:pt x="210" y="44"/>
                  </a:lnTo>
                  <a:lnTo>
                    <a:pt x="200" y="38"/>
                  </a:lnTo>
                  <a:lnTo>
                    <a:pt x="198" y="34"/>
                  </a:lnTo>
                  <a:lnTo>
                    <a:pt x="196" y="28"/>
                  </a:lnTo>
                  <a:lnTo>
                    <a:pt x="196" y="28"/>
                  </a:lnTo>
                  <a:close/>
                </a:path>
              </a:pathLst>
            </a:custGeom>
            <a:solidFill>
              <a:srgbClr val="FFFFFF"/>
            </a:solidFill>
            <a:ln>
              <a:noFill/>
            </a:ln>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endParaRPr>
            </a:p>
          </p:txBody>
        </p:sp>
      </p:grpSp>
      <p:sp>
        <p:nvSpPr>
          <p:cNvPr id="73" name="TextBox 72"/>
          <p:cNvSpPr txBox="1"/>
          <p:nvPr/>
        </p:nvSpPr>
        <p:spPr>
          <a:xfrm>
            <a:off x="5742804" y="2230016"/>
            <a:ext cx="2333972" cy="215444"/>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400" b="1" noProof="0" smtClean="0">
                <a:solidFill>
                  <a:schemeClr val="tx1"/>
                </a:solidFill>
                <a:latin typeface="Georgia" pitchFamily="18" charset="0"/>
                <a:cs typeface="Arial" pitchFamily="34" charset="0"/>
              </a:rPr>
              <a:t>资金池建立过程中的法律问题</a:t>
            </a:r>
          </a:p>
        </p:txBody>
      </p:sp>
      <p:sp>
        <p:nvSpPr>
          <p:cNvPr id="74" name="TextBox 73"/>
          <p:cNvSpPr txBox="1"/>
          <p:nvPr/>
        </p:nvSpPr>
        <p:spPr>
          <a:xfrm>
            <a:off x="5276522" y="2591918"/>
            <a:ext cx="4088110" cy="173893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spcAft>
                <a:spcPts val="600"/>
              </a:spcAft>
            </a:pPr>
            <a:r>
              <a:rPr lang="zh-CN" altLang="en-US" sz="1200" smtClean="0">
                <a:latin typeface="Georgia" pitchFamily="18" charset="0"/>
                <a:cs typeface="Arial" pitchFamily="34" charset="0"/>
              </a:rPr>
              <a:t>资产证券化发起人在获得中国人民银行的核准后，应首先设立资金池。资金池作为</a:t>
            </a:r>
            <a:r>
              <a:rPr lang="en-US" altLang="zh-CN" sz="1200" smtClean="0">
                <a:latin typeface="Georgia" pitchFamily="18" charset="0"/>
                <a:cs typeface="Arial" pitchFamily="34" charset="0"/>
              </a:rPr>
              <a:t>REITs</a:t>
            </a:r>
            <a:r>
              <a:rPr lang="zh-CN" altLang="en-US" sz="1200" smtClean="0">
                <a:latin typeface="Georgia" pitchFamily="18" charset="0"/>
                <a:cs typeface="Arial" pitchFamily="34" charset="0"/>
              </a:rPr>
              <a:t>财务，必须符合</a:t>
            </a:r>
            <a:r>
              <a:rPr lang="en-US" altLang="zh-CN" sz="1200" smtClean="0">
                <a:latin typeface="Georgia" pitchFamily="18" charset="0"/>
                <a:cs typeface="Arial" pitchFamily="34" charset="0"/>
              </a:rPr>
              <a:t>《</a:t>
            </a:r>
            <a:r>
              <a:rPr lang="zh-CN" altLang="en-US" sz="1200" smtClean="0">
                <a:latin typeface="Georgia" pitchFamily="18" charset="0"/>
                <a:cs typeface="Arial" pitchFamily="34" charset="0"/>
              </a:rPr>
              <a:t>中华人民共和国信托法</a:t>
            </a:r>
            <a:r>
              <a:rPr lang="en-US" altLang="zh-CN" sz="1200" smtClean="0">
                <a:latin typeface="Georgia" pitchFamily="18" charset="0"/>
                <a:cs typeface="Arial" pitchFamily="34" charset="0"/>
              </a:rPr>
              <a:t>》</a:t>
            </a:r>
            <a:r>
              <a:rPr lang="zh-CN" altLang="en-US" sz="1200" smtClean="0">
                <a:latin typeface="Georgia" pitchFamily="18" charset="0"/>
                <a:cs typeface="Arial" pitchFamily="34" charset="0"/>
              </a:rPr>
              <a:t>的规定，如第</a:t>
            </a:r>
            <a:r>
              <a:rPr lang="en-US" altLang="zh-CN" sz="1200" smtClean="0">
                <a:latin typeface="Georgia" pitchFamily="18" charset="0"/>
                <a:cs typeface="Arial" pitchFamily="34" charset="0"/>
              </a:rPr>
              <a:t>11</a:t>
            </a:r>
            <a:r>
              <a:rPr lang="zh-CN" altLang="en-US" sz="1200" smtClean="0">
                <a:latin typeface="Georgia" pitchFamily="18" charset="0"/>
                <a:cs typeface="Arial" pitchFamily="34" charset="0"/>
              </a:rPr>
              <a:t>条，即属于以下情形之一的，信托无效：</a:t>
            </a:r>
          </a:p>
          <a:p>
            <a:pPr algn="just">
              <a:spcAft>
                <a:spcPts val="600"/>
              </a:spcAft>
            </a:pPr>
            <a:r>
              <a:rPr lang="zh-CN" altLang="en-US" sz="1200" smtClean="0">
                <a:latin typeface="Georgia" pitchFamily="18" charset="0"/>
                <a:cs typeface="Arial" pitchFamily="34" charset="0"/>
              </a:rPr>
              <a:t>（</a:t>
            </a:r>
            <a:r>
              <a:rPr lang="en-US" altLang="zh-CN" sz="1200" smtClean="0">
                <a:latin typeface="Georgia" pitchFamily="18" charset="0"/>
                <a:cs typeface="Arial" pitchFamily="34" charset="0"/>
              </a:rPr>
              <a:t>1</a:t>
            </a:r>
            <a:r>
              <a:rPr lang="zh-CN" altLang="en-US" sz="1200" smtClean="0">
                <a:latin typeface="Georgia" pitchFamily="18" charset="0"/>
                <a:cs typeface="Arial" pitchFamily="34" charset="0"/>
              </a:rPr>
              <a:t>）信托目的违反法律、行政法规或者损害社会公共利益；（</a:t>
            </a:r>
            <a:r>
              <a:rPr lang="en-US" altLang="zh-CN" sz="1200" smtClean="0">
                <a:latin typeface="Georgia" pitchFamily="18" charset="0"/>
                <a:cs typeface="Arial" pitchFamily="34" charset="0"/>
              </a:rPr>
              <a:t>2</a:t>
            </a:r>
            <a:r>
              <a:rPr lang="zh-CN" altLang="en-US" sz="1200" smtClean="0">
                <a:latin typeface="Georgia" pitchFamily="18" charset="0"/>
                <a:cs typeface="Arial" pitchFamily="34" charset="0"/>
              </a:rPr>
              <a:t>）信托财产不能确定；（</a:t>
            </a:r>
            <a:r>
              <a:rPr lang="en-US" altLang="zh-CN" sz="1200" smtClean="0">
                <a:latin typeface="Georgia" pitchFamily="18" charset="0"/>
                <a:cs typeface="Arial" pitchFamily="34" charset="0"/>
              </a:rPr>
              <a:t>3</a:t>
            </a:r>
            <a:r>
              <a:rPr lang="zh-CN" altLang="en-US" sz="1200" smtClean="0">
                <a:latin typeface="Georgia" pitchFamily="18" charset="0"/>
                <a:cs typeface="Arial" pitchFamily="34" charset="0"/>
              </a:rPr>
              <a:t>）委托人以非法财产或者非法规不得设立信托的财产设立信托；（</a:t>
            </a:r>
            <a:r>
              <a:rPr lang="en-US" altLang="zh-CN" sz="1200" smtClean="0">
                <a:latin typeface="Georgia" pitchFamily="18" charset="0"/>
                <a:cs typeface="Arial" pitchFamily="34" charset="0"/>
              </a:rPr>
              <a:t>4</a:t>
            </a:r>
            <a:r>
              <a:rPr lang="zh-CN" altLang="en-US" sz="1200" smtClean="0">
                <a:latin typeface="Georgia" pitchFamily="18" charset="0"/>
                <a:cs typeface="Arial" pitchFamily="34" charset="0"/>
              </a:rPr>
              <a:t>）专以诉讼或者讨债为目的设立信托；（</a:t>
            </a:r>
            <a:r>
              <a:rPr lang="en-US" altLang="zh-CN" sz="1200" smtClean="0">
                <a:latin typeface="Georgia" pitchFamily="18" charset="0"/>
                <a:cs typeface="Arial" pitchFamily="34" charset="0"/>
              </a:rPr>
              <a:t>5</a:t>
            </a:r>
            <a:r>
              <a:rPr lang="zh-CN" altLang="en-US" sz="1200" smtClean="0">
                <a:latin typeface="Georgia" pitchFamily="18" charset="0"/>
                <a:cs typeface="Arial" pitchFamily="34" charset="0"/>
              </a:rPr>
              <a:t>）收益人或者收益人范围不能确定；（</a:t>
            </a:r>
            <a:r>
              <a:rPr lang="en-US" altLang="zh-CN" sz="1200" smtClean="0">
                <a:latin typeface="Georgia" pitchFamily="18" charset="0"/>
                <a:cs typeface="Arial" pitchFamily="34" charset="0"/>
              </a:rPr>
              <a:t>6</a:t>
            </a:r>
            <a:r>
              <a:rPr lang="zh-CN" altLang="en-US" sz="1200" smtClean="0">
                <a:latin typeface="Georgia" pitchFamily="18" charset="0"/>
                <a:cs typeface="Arial" pitchFamily="34" charset="0"/>
              </a:rPr>
              <a:t>）法律、行政法规规定的其他情形。</a:t>
            </a:r>
          </a:p>
        </p:txBody>
      </p:sp>
      <p:sp>
        <p:nvSpPr>
          <p:cNvPr id="78" name="TextBox 77"/>
          <p:cNvSpPr txBox="1"/>
          <p:nvPr/>
        </p:nvSpPr>
        <p:spPr>
          <a:xfrm>
            <a:off x="1179571" y="4674519"/>
            <a:ext cx="3411190" cy="215444"/>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400" b="1" noProof="0" smtClean="0">
                <a:solidFill>
                  <a:schemeClr val="tx1"/>
                </a:solidFill>
                <a:latin typeface="Georgia" pitchFamily="18" charset="0"/>
                <a:cs typeface="Arial" pitchFamily="34" charset="0"/>
              </a:rPr>
              <a:t>发行资产支持证券法律意见书涉及法律问题</a:t>
            </a:r>
          </a:p>
        </p:txBody>
      </p:sp>
      <p:sp>
        <p:nvSpPr>
          <p:cNvPr id="79" name="TextBox 78"/>
          <p:cNvSpPr txBox="1"/>
          <p:nvPr/>
        </p:nvSpPr>
        <p:spPr>
          <a:xfrm>
            <a:off x="852462" y="5029924"/>
            <a:ext cx="4088110" cy="192360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spcAft>
                <a:spcPts val="600"/>
              </a:spcAft>
            </a:pPr>
            <a:r>
              <a:rPr lang="en-US" altLang="zh-CN" sz="1200" smtClean="0">
                <a:latin typeface="Georgia" pitchFamily="18" charset="0"/>
                <a:cs typeface="Arial" pitchFamily="34" charset="0"/>
              </a:rPr>
              <a:t>《</a:t>
            </a:r>
            <a:r>
              <a:rPr lang="zh-CN" altLang="en-US" sz="1200" smtClean="0">
                <a:latin typeface="Georgia" pitchFamily="18" charset="0"/>
                <a:cs typeface="Arial" pitchFamily="34" charset="0"/>
              </a:rPr>
              <a:t>全国银行间债券市场金融债券发行管理办法</a:t>
            </a:r>
            <a:r>
              <a:rPr lang="en-US" altLang="zh-CN" sz="1200" smtClean="0">
                <a:latin typeface="Georgia" pitchFamily="18" charset="0"/>
                <a:cs typeface="Arial" pitchFamily="34" charset="0"/>
              </a:rPr>
              <a:t>》</a:t>
            </a:r>
            <a:r>
              <a:rPr lang="zh-CN" altLang="en-US" sz="1200" u="sng" smtClean="0">
                <a:latin typeface="Georgia" pitchFamily="18" charset="0"/>
                <a:cs typeface="Arial" pitchFamily="34" charset="0"/>
              </a:rPr>
              <a:t>第</a:t>
            </a:r>
            <a:r>
              <a:rPr lang="en-US" altLang="zh-CN" sz="1200" u="sng" smtClean="0">
                <a:latin typeface="Georgia" pitchFamily="18" charset="0"/>
                <a:cs typeface="Arial" pitchFamily="34" charset="0"/>
              </a:rPr>
              <a:t>35</a:t>
            </a:r>
            <a:r>
              <a:rPr lang="zh-CN" altLang="en-US" sz="1200" u="sng" smtClean="0">
                <a:latin typeface="Georgia" pitchFamily="18" charset="0"/>
                <a:cs typeface="Arial" pitchFamily="34" charset="0"/>
              </a:rPr>
              <a:t>条规定</a:t>
            </a:r>
            <a:r>
              <a:rPr lang="zh-CN" altLang="en-US" sz="1200" smtClean="0">
                <a:latin typeface="Georgia" pitchFamily="18" charset="0"/>
                <a:cs typeface="Arial" pitchFamily="34" charset="0"/>
              </a:rPr>
              <a:t>：信用披露涉及的财务报告，应经注册会计师审计，并出具审计报告；信息披露涉及的法律意见书和信用评级报告，应分别由执业律师和有债券评级能力的信用评级机构出具。</a:t>
            </a:r>
            <a:r>
              <a:rPr lang="zh-CN" altLang="en-US" sz="1200" u="sng" smtClean="0">
                <a:latin typeface="Georgia" pitchFamily="18" charset="0"/>
                <a:cs typeface="Arial" pitchFamily="34" charset="0"/>
              </a:rPr>
              <a:t>第</a:t>
            </a:r>
            <a:r>
              <a:rPr lang="en-US" altLang="zh-CN" sz="1200" u="sng" smtClean="0">
                <a:latin typeface="Georgia" pitchFamily="18" charset="0"/>
                <a:cs typeface="Arial" pitchFamily="34" charset="0"/>
              </a:rPr>
              <a:t>41</a:t>
            </a:r>
            <a:r>
              <a:rPr lang="zh-CN" altLang="en-US" sz="1200" u="sng" smtClean="0">
                <a:latin typeface="Georgia" pitchFamily="18" charset="0"/>
                <a:cs typeface="Arial" pitchFamily="34" charset="0"/>
              </a:rPr>
              <a:t>条规定</a:t>
            </a:r>
            <a:r>
              <a:rPr lang="zh-CN" altLang="en-US" sz="1200" smtClean="0">
                <a:latin typeface="Georgia" pitchFamily="18" charset="0"/>
                <a:cs typeface="Arial" pitchFamily="34" charset="0"/>
              </a:rPr>
              <a:t>：注册会计师、律师、信用评级机构等相关机构和人员所出具文件含有虚假记载、误导性陈述或重大遗漏，由</a:t>
            </a:r>
            <a:r>
              <a:rPr lang="en-US" altLang="zh-CN" sz="1200" smtClean="0">
                <a:latin typeface="Georgia" pitchFamily="18" charset="0"/>
                <a:cs typeface="Arial" pitchFamily="34" charset="0"/>
              </a:rPr>
              <a:t>《</a:t>
            </a:r>
            <a:r>
              <a:rPr lang="zh-CN" altLang="en-US" sz="1200" smtClean="0">
                <a:latin typeface="Georgia" pitchFamily="18" charset="0"/>
                <a:cs typeface="Arial" pitchFamily="34" charset="0"/>
              </a:rPr>
              <a:t>中华人民共和国中国人民银行法</a:t>
            </a:r>
            <a:r>
              <a:rPr lang="en-US" altLang="zh-CN" sz="1200" smtClean="0">
                <a:latin typeface="Georgia" pitchFamily="18" charset="0"/>
                <a:cs typeface="Arial" pitchFamily="34" charset="0"/>
              </a:rPr>
              <a:t>》</a:t>
            </a:r>
            <a:r>
              <a:rPr lang="zh-CN" altLang="en-US" sz="1200" smtClean="0">
                <a:latin typeface="Georgia" pitchFamily="18" charset="0"/>
                <a:cs typeface="Arial" pitchFamily="34" charset="0"/>
              </a:rPr>
              <a:t>第</a:t>
            </a:r>
            <a:r>
              <a:rPr lang="en-US" altLang="zh-CN" sz="1200" smtClean="0">
                <a:latin typeface="Georgia" pitchFamily="18" charset="0"/>
                <a:cs typeface="Arial" pitchFamily="34" charset="0"/>
              </a:rPr>
              <a:t>46</a:t>
            </a:r>
            <a:r>
              <a:rPr lang="zh-CN" altLang="en-US" sz="1200" smtClean="0">
                <a:latin typeface="Georgia" pitchFamily="18" charset="0"/>
                <a:cs typeface="Arial" pitchFamily="34" charset="0"/>
              </a:rPr>
              <a:t>条予以处罚。</a:t>
            </a:r>
          </a:p>
          <a:p>
            <a:pPr algn="just">
              <a:spcAft>
                <a:spcPts val="600"/>
              </a:spcAft>
            </a:pPr>
            <a:r>
              <a:rPr lang="zh-CN" altLang="en-US" sz="1200" smtClean="0">
                <a:latin typeface="Georgia" pitchFamily="18" charset="0"/>
                <a:cs typeface="Arial" pitchFamily="34" charset="0"/>
              </a:rPr>
              <a:t>因此，律师出具法律意见书应核实当事人出具的任何材料，依据不同情况出具保留意见或者要求当事人及登记机关在有关文件上签署材料真实保证书，提醒投资者阅读披露文件。</a:t>
            </a:r>
          </a:p>
        </p:txBody>
      </p:sp>
      <p:grpSp>
        <p:nvGrpSpPr>
          <p:cNvPr id="80" name="Group 79"/>
          <p:cNvGrpSpPr/>
          <p:nvPr/>
        </p:nvGrpSpPr>
        <p:grpSpPr>
          <a:xfrm>
            <a:off x="612859" y="4555304"/>
            <a:ext cx="416811" cy="416811"/>
            <a:chOff x="8742468" y="3474401"/>
            <a:chExt cx="612000" cy="612000"/>
          </a:xfrm>
        </p:grpSpPr>
        <p:sp>
          <p:nvSpPr>
            <p:cNvPr id="81" name="Oval 80"/>
            <p:cNvSpPr/>
            <p:nvPr/>
          </p:nvSpPr>
          <p:spPr bwMode="ltGray">
            <a:xfrm>
              <a:off x="8742468" y="3474401"/>
              <a:ext cx="612000" cy="612000"/>
            </a:xfrm>
            <a:prstGeom prst="ellipse">
              <a:avLst/>
            </a:prstGeom>
            <a:solidFill>
              <a:srgbClr val="DC6900"/>
            </a:solidFill>
            <a:ln w="3175" cap="flat" cmpd="sng" algn="ctr">
              <a:solidFill>
                <a:srgbClr val="DC6900"/>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Georgia" pitchFamily="18" charset="0"/>
                <a:ea typeface="+mn-ea"/>
                <a:cs typeface="+mn-cs"/>
              </a:endParaRPr>
            </a:p>
          </p:txBody>
        </p:sp>
        <p:sp>
          <p:nvSpPr>
            <p:cNvPr id="82" name="Freeform 4847"/>
            <p:cNvSpPr>
              <a:spLocks noEditPoints="1"/>
            </p:cNvSpPr>
            <p:nvPr/>
          </p:nvSpPr>
          <p:spPr bwMode="auto">
            <a:xfrm>
              <a:off x="8894545" y="3569952"/>
              <a:ext cx="307068" cy="424047"/>
            </a:xfrm>
            <a:custGeom>
              <a:gdLst>
                <a:gd name="T0" fmla="*/ 252 w 252"/>
                <a:gd name="T1" fmla="*/ 332 h 348"/>
                <a:gd name="T2" fmla="*/ 242 w 252"/>
                <a:gd name="T3" fmla="*/ 346 h 348"/>
                <a:gd name="T4" fmla="*/ 16 w 252"/>
                <a:gd name="T5" fmla="*/ 348 h 348"/>
                <a:gd name="T6" fmla="*/ 2 w 252"/>
                <a:gd name="T7" fmla="*/ 338 h 348"/>
                <a:gd name="T8" fmla="*/ 0 w 252"/>
                <a:gd name="T9" fmla="*/ 32 h 348"/>
                <a:gd name="T10" fmla="*/ 10 w 252"/>
                <a:gd name="T11" fmla="*/ 16 h 348"/>
                <a:gd name="T12" fmla="*/ 90 w 252"/>
                <a:gd name="T13" fmla="*/ 16 h 348"/>
                <a:gd name="T14" fmla="*/ 86 w 252"/>
                <a:gd name="T15" fmla="*/ 30 h 348"/>
                <a:gd name="T16" fmla="*/ 16 w 252"/>
                <a:gd name="T17" fmla="*/ 332 h 348"/>
                <a:gd name="T18" fmla="*/ 168 w 252"/>
                <a:gd name="T19" fmla="*/ 34 h 348"/>
                <a:gd name="T20" fmla="*/ 164 w 252"/>
                <a:gd name="T21" fmla="*/ 26 h 348"/>
                <a:gd name="T22" fmla="*/ 236 w 252"/>
                <a:gd name="T23" fmla="*/ 16 h 348"/>
                <a:gd name="T24" fmla="*/ 248 w 252"/>
                <a:gd name="T25" fmla="*/ 20 h 348"/>
                <a:gd name="T26" fmla="*/ 252 w 252"/>
                <a:gd name="T27" fmla="*/ 32 h 348"/>
                <a:gd name="T28" fmla="*/ 36 w 252"/>
                <a:gd name="T29" fmla="*/ 312 h 348"/>
                <a:gd name="T30" fmla="*/ 36 w 252"/>
                <a:gd name="T31" fmla="*/ 94 h 348"/>
                <a:gd name="T32" fmla="*/ 216 w 252"/>
                <a:gd name="T33" fmla="*/ 94 h 348"/>
                <a:gd name="T34" fmla="*/ 132 w 252"/>
                <a:gd name="T35" fmla="*/ 186 h 348"/>
                <a:gd name="T36" fmla="*/ 122 w 252"/>
                <a:gd name="T37" fmla="*/ 184 h 348"/>
                <a:gd name="T38" fmla="*/ 74 w 252"/>
                <a:gd name="T39" fmla="*/ 206 h 348"/>
                <a:gd name="T40" fmla="*/ 68 w 252"/>
                <a:gd name="T41" fmla="*/ 204 h 348"/>
                <a:gd name="T42" fmla="*/ 60 w 252"/>
                <a:gd name="T43" fmla="*/ 206 h 348"/>
                <a:gd name="T44" fmla="*/ 58 w 252"/>
                <a:gd name="T45" fmla="*/ 218 h 348"/>
                <a:gd name="T46" fmla="*/ 78 w 252"/>
                <a:gd name="T47" fmla="*/ 238 h 348"/>
                <a:gd name="T48" fmla="*/ 86 w 252"/>
                <a:gd name="T49" fmla="*/ 242 h 348"/>
                <a:gd name="T50" fmla="*/ 132 w 252"/>
                <a:gd name="T51" fmla="*/ 200 h 348"/>
                <a:gd name="T52" fmla="*/ 134 w 252"/>
                <a:gd name="T53" fmla="*/ 192 h 348"/>
                <a:gd name="T54" fmla="*/ 132 w 252"/>
                <a:gd name="T55" fmla="*/ 186 h 348"/>
                <a:gd name="T56" fmla="*/ 128 w 252"/>
                <a:gd name="T57" fmla="*/ 122 h 348"/>
                <a:gd name="T58" fmla="*/ 118 w 252"/>
                <a:gd name="T59" fmla="*/ 124 h 348"/>
                <a:gd name="T60" fmla="*/ 74 w 252"/>
                <a:gd name="T61" fmla="*/ 144 h 348"/>
                <a:gd name="T62" fmla="*/ 64 w 252"/>
                <a:gd name="T63" fmla="*/ 142 h 348"/>
                <a:gd name="T64" fmla="*/ 58 w 252"/>
                <a:gd name="T65" fmla="*/ 148 h 348"/>
                <a:gd name="T66" fmla="*/ 60 w 252"/>
                <a:gd name="T67" fmla="*/ 158 h 348"/>
                <a:gd name="T68" fmla="*/ 82 w 252"/>
                <a:gd name="T69" fmla="*/ 180 h 348"/>
                <a:gd name="T70" fmla="*/ 90 w 252"/>
                <a:gd name="T71" fmla="*/ 180 h 348"/>
                <a:gd name="T72" fmla="*/ 132 w 252"/>
                <a:gd name="T73" fmla="*/ 138 h 348"/>
                <a:gd name="T74" fmla="*/ 134 w 252"/>
                <a:gd name="T75" fmla="*/ 126 h 348"/>
                <a:gd name="T76" fmla="*/ 36 w 252"/>
                <a:gd name="T77" fmla="*/ 64 h 348"/>
                <a:gd name="T78" fmla="*/ 40 w 252"/>
                <a:gd name="T79" fmla="*/ 54 h 348"/>
                <a:gd name="T80" fmla="*/ 78 w 252"/>
                <a:gd name="T81" fmla="*/ 48 h 348"/>
                <a:gd name="T82" fmla="*/ 94 w 252"/>
                <a:gd name="T83" fmla="*/ 42 h 348"/>
                <a:gd name="T84" fmla="*/ 100 w 252"/>
                <a:gd name="T85" fmla="*/ 26 h 348"/>
                <a:gd name="T86" fmla="*/ 116 w 252"/>
                <a:gd name="T87" fmla="*/ 2 h 348"/>
                <a:gd name="T88" fmla="*/ 136 w 252"/>
                <a:gd name="T89" fmla="*/ 2 h 348"/>
                <a:gd name="T90" fmla="*/ 152 w 252"/>
                <a:gd name="T91" fmla="*/ 26 h 348"/>
                <a:gd name="T92" fmla="*/ 158 w 252"/>
                <a:gd name="T93" fmla="*/ 42 h 348"/>
                <a:gd name="T94" fmla="*/ 200 w 252"/>
                <a:gd name="T95" fmla="*/ 48 h 348"/>
                <a:gd name="T96" fmla="*/ 212 w 252"/>
                <a:gd name="T97" fmla="*/ 54 h 348"/>
                <a:gd name="T98" fmla="*/ 216 w 252"/>
                <a:gd name="T99" fmla="*/ 78 h 348"/>
                <a:gd name="T100" fmla="*/ 36 w 252"/>
                <a:gd name="T101" fmla="*/ 82 h 348"/>
                <a:gd name="T102" fmla="*/ 36 w 252"/>
                <a:gd name="T103" fmla="*/ 64 h 348"/>
                <a:gd name="T104" fmla="*/ 116 w 252"/>
                <a:gd name="T105" fmla="*/ 30 h 348"/>
                <a:gd name="T106" fmla="*/ 126 w 252"/>
                <a:gd name="T107" fmla="*/ 38 h 348"/>
                <a:gd name="T108" fmla="*/ 134 w 252"/>
                <a:gd name="T109" fmla="*/ 34 h 348"/>
                <a:gd name="T110" fmla="*/ 136 w 252"/>
                <a:gd name="T111" fmla="*/ 26 h 348"/>
                <a:gd name="T112" fmla="*/ 130 w 252"/>
                <a:gd name="T113" fmla="*/ 16 h 348"/>
                <a:gd name="T114" fmla="*/ 122 w 252"/>
                <a:gd name="T115" fmla="*/ 16 h 348"/>
                <a:gd name="T116" fmla="*/ 116 w 252"/>
                <a:gd name="T117" fmla="*/ 26 h 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1" h="348">
                  <a:moveTo>
                    <a:pt x="252" y="32"/>
                  </a:moveTo>
                  <a:lnTo>
                    <a:pt x="252" y="332"/>
                  </a:lnTo>
                  <a:lnTo>
                    <a:pt x="252" y="332"/>
                  </a:lnTo>
                  <a:lnTo>
                    <a:pt x="250" y="338"/>
                  </a:lnTo>
                  <a:lnTo>
                    <a:pt x="248" y="344"/>
                  </a:lnTo>
                  <a:lnTo>
                    <a:pt x="242" y="346"/>
                  </a:lnTo>
                  <a:lnTo>
                    <a:pt x="236" y="348"/>
                  </a:lnTo>
                  <a:lnTo>
                    <a:pt x="16" y="348"/>
                  </a:lnTo>
                  <a:lnTo>
                    <a:pt x="16" y="348"/>
                  </a:lnTo>
                  <a:lnTo>
                    <a:pt x="10" y="346"/>
                  </a:lnTo>
                  <a:lnTo>
                    <a:pt x="4" y="344"/>
                  </a:lnTo>
                  <a:lnTo>
                    <a:pt x="2" y="338"/>
                  </a:lnTo>
                  <a:lnTo>
                    <a:pt x="0" y="332"/>
                  </a:lnTo>
                  <a:lnTo>
                    <a:pt x="0" y="32"/>
                  </a:lnTo>
                  <a:lnTo>
                    <a:pt x="0" y="32"/>
                  </a:lnTo>
                  <a:lnTo>
                    <a:pt x="2" y="26"/>
                  </a:lnTo>
                  <a:lnTo>
                    <a:pt x="4" y="20"/>
                  </a:lnTo>
                  <a:lnTo>
                    <a:pt x="10" y="16"/>
                  </a:lnTo>
                  <a:lnTo>
                    <a:pt x="16" y="16"/>
                  </a:lnTo>
                  <a:lnTo>
                    <a:pt x="90" y="16"/>
                  </a:lnTo>
                  <a:lnTo>
                    <a:pt x="90" y="16"/>
                  </a:lnTo>
                  <a:lnTo>
                    <a:pt x="88" y="26"/>
                  </a:lnTo>
                  <a:lnTo>
                    <a:pt x="88" y="26"/>
                  </a:lnTo>
                  <a:lnTo>
                    <a:pt x="86" y="30"/>
                  </a:lnTo>
                  <a:lnTo>
                    <a:pt x="84" y="34"/>
                  </a:lnTo>
                  <a:lnTo>
                    <a:pt x="16" y="34"/>
                  </a:lnTo>
                  <a:lnTo>
                    <a:pt x="16" y="332"/>
                  </a:lnTo>
                  <a:lnTo>
                    <a:pt x="236" y="332"/>
                  </a:lnTo>
                  <a:lnTo>
                    <a:pt x="236" y="34"/>
                  </a:lnTo>
                  <a:lnTo>
                    <a:pt x="168" y="34"/>
                  </a:lnTo>
                  <a:lnTo>
                    <a:pt x="168" y="34"/>
                  </a:lnTo>
                  <a:lnTo>
                    <a:pt x="166" y="30"/>
                  </a:lnTo>
                  <a:lnTo>
                    <a:pt x="164" y="26"/>
                  </a:lnTo>
                  <a:lnTo>
                    <a:pt x="164" y="26"/>
                  </a:lnTo>
                  <a:lnTo>
                    <a:pt x="162" y="16"/>
                  </a:lnTo>
                  <a:lnTo>
                    <a:pt x="236" y="16"/>
                  </a:lnTo>
                  <a:lnTo>
                    <a:pt x="236" y="16"/>
                  </a:lnTo>
                  <a:lnTo>
                    <a:pt x="242" y="16"/>
                  </a:lnTo>
                  <a:lnTo>
                    <a:pt x="248" y="20"/>
                  </a:lnTo>
                  <a:lnTo>
                    <a:pt x="250" y="26"/>
                  </a:lnTo>
                  <a:lnTo>
                    <a:pt x="252" y="32"/>
                  </a:lnTo>
                  <a:lnTo>
                    <a:pt x="252" y="32"/>
                  </a:lnTo>
                  <a:close/>
                  <a:moveTo>
                    <a:pt x="216" y="94"/>
                  </a:moveTo>
                  <a:lnTo>
                    <a:pt x="216" y="312"/>
                  </a:lnTo>
                  <a:lnTo>
                    <a:pt x="36" y="312"/>
                  </a:lnTo>
                  <a:lnTo>
                    <a:pt x="36" y="94"/>
                  </a:lnTo>
                  <a:lnTo>
                    <a:pt x="36" y="94"/>
                  </a:lnTo>
                  <a:lnTo>
                    <a:pt x="36" y="94"/>
                  </a:lnTo>
                  <a:lnTo>
                    <a:pt x="216" y="94"/>
                  </a:lnTo>
                  <a:lnTo>
                    <a:pt x="216" y="94"/>
                  </a:lnTo>
                  <a:lnTo>
                    <a:pt x="216" y="94"/>
                  </a:lnTo>
                  <a:lnTo>
                    <a:pt x="216" y="94"/>
                  </a:lnTo>
                  <a:close/>
                  <a:moveTo>
                    <a:pt x="132" y="186"/>
                  </a:moveTo>
                  <a:lnTo>
                    <a:pt x="132" y="186"/>
                  </a:lnTo>
                  <a:lnTo>
                    <a:pt x="128" y="184"/>
                  </a:lnTo>
                  <a:lnTo>
                    <a:pt x="124" y="182"/>
                  </a:lnTo>
                  <a:lnTo>
                    <a:pt x="122" y="184"/>
                  </a:lnTo>
                  <a:lnTo>
                    <a:pt x="118" y="186"/>
                  </a:lnTo>
                  <a:lnTo>
                    <a:pt x="86" y="218"/>
                  </a:lnTo>
                  <a:lnTo>
                    <a:pt x="74" y="206"/>
                  </a:lnTo>
                  <a:lnTo>
                    <a:pt x="74" y="206"/>
                  </a:lnTo>
                  <a:lnTo>
                    <a:pt x="70" y="204"/>
                  </a:lnTo>
                  <a:lnTo>
                    <a:pt x="68" y="204"/>
                  </a:lnTo>
                  <a:lnTo>
                    <a:pt x="64" y="204"/>
                  </a:lnTo>
                  <a:lnTo>
                    <a:pt x="60" y="206"/>
                  </a:lnTo>
                  <a:lnTo>
                    <a:pt x="60" y="206"/>
                  </a:lnTo>
                  <a:lnTo>
                    <a:pt x="58" y="210"/>
                  </a:lnTo>
                  <a:lnTo>
                    <a:pt x="58" y="214"/>
                  </a:lnTo>
                  <a:lnTo>
                    <a:pt x="58" y="218"/>
                  </a:lnTo>
                  <a:lnTo>
                    <a:pt x="60" y="220"/>
                  </a:lnTo>
                  <a:lnTo>
                    <a:pt x="78" y="238"/>
                  </a:lnTo>
                  <a:lnTo>
                    <a:pt x="78" y="238"/>
                  </a:lnTo>
                  <a:lnTo>
                    <a:pt x="82" y="242"/>
                  </a:lnTo>
                  <a:lnTo>
                    <a:pt x="86" y="242"/>
                  </a:lnTo>
                  <a:lnTo>
                    <a:pt x="86" y="242"/>
                  </a:lnTo>
                  <a:lnTo>
                    <a:pt x="90" y="242"/>
                  </a:lnTo>
                  <a:lnTo>
                    <a:pt x="92" y="238"/>
                  </a:lnTo>
                  <a:lnTo>
                    <a:pt x="132" y="200"/>
                  </a:lnTo>
                  <a:lnTo>
                    <a:pt x="132" y="200"/>
                  </a:lnTo>
                  <a:lnTo>
                    <a:pt x="134" y="196"/>
                  </a:lnTo>
                  <a:lnTo>
                    <a:pt x="134" y="192"/>
                  </a:lnTo>
                  <a:lnTo>
                    <a:pt x="134" y="188"/>
                  </a:lnTo>
                  <a:lnTo>
                    <a:pt x="132" y="186"/>
                  </a:lnTo>
                  <a:lnTo>
                    <a:pt x="132" y="186"/>
                  </a:lnTo>
                  <a:close/>
                  <a:moveTo>
                    <a:pt x="132" y="124"/>
                  </a:moveTo>
                  <a:lnTo>
                    <a:pt x="132" y="124"/>
                  </a:lnTo>
                  <a:lnTo>
                    <a:pt x="128" y="122"/>
                  </a:lnTo>
                  <a:lnTo>
                    <a:pt x="124" y="120"/>
                  </a:lnTo>
                  <a:lnTo>
                    <a:pt x="122" y="122"/>
                  </a:lnTo>
                  <a:lnTo>
                    <a:pt x="118" y="124"/>
                  </a:lnTo>
                  <a:lnTo>
                    <a:pt x="86" y="156"/>
                  </a:lnTo>
                  <a:lnTo>
                    <a:pt x="74" y="144"/>
                  </a:lnTo>
                  <a:lnTo>
                    <a:pt x="74" y="144"/>
                  </a:lnTo>
                  <a:lnTo>
                    <a:pt x="70" y="142"/>
                  </a:lnTo>
                  <a:lnTo>
                    <a:pt x="68" y="142"/>
                  </a:lnTo>
                  <a:lnTo>
                    <a:pt x="64" y="142"/>
                  </a:lnTo>
                  <a:lnTo>
                    <a:pt x="60" y="144"/>
                  </a:lnTo>
                  <a:lnTo>
                    <a:pt x="60" y="144"/>
                  </a:lnTo>
                  <a:lnTo>
                    <a:pt x="58" y="148"/>
                  </a:lnTo>
                  <a:lnTo>
                    <a:pt x="58" y="152"/>
                  </a:lnTo>
                  <a:lnTo>
                    <a:pt x="58" y="156"/>
                  </a:lnTo>
                  <a:lnTo>
                    <a:pt x="60" y="158"/>
                  </a:lnTo>
                  <a:lnTo>
                    <a:pt x="78" y="178"/>
                  </a:lnTo>
                  <a:lnTo>
                    <a:pt x="78" y="178"/>
                  </a:lnTo>
                  <a:lnTo>
                    <a:pt x="82" y="180"/>
                  </a:lnTo>
                  <a:lnTo>
                    <a:pt x="86" y="180"/>
                  </a:lnTo>
                  <a:lnTo>
                    <a:pt x="86" y="180"/>
                  </a:lnTo>
                  <a:lnTo>
                    <a:pt x="90" y="180"/>
                  </a:lnTo>
                  <a:lnTo>
                    <a:pt x="92" y="178"/>
                  </a:lnTo>
                  <a:lnTo>
                    <a:pt x="132" y="138"/>
                  </a:lnTo>
                  <a:lnTo>
                    <a:pt x="132" y="138"/>
                  </a:lnTo>
                  <a:lnTo>
                    <a:pt x="134" y="134"/>
                  </a:lnTo>
                  <a:lnTo>
                    <a:pt x="134" y="130"/>
                  </a:lnTo>
                  <a:lnTo>
                    <a:pt x="134" y="126"/>
                  </a:lnTo>
                  <a:lnTo>
                    <a:pt x="132" y="124"/>
                  </a:lnTo>
                  <a:lnTo>
                    <a:pt x="132" y="124"/>
                  </a:lnTo>
                  <a:close/>
                  <a:moveTo>
                    <a:pt x="36" y="64"/>
                  </a:moveTo>
                  <a:lnTo>
                    <a:pt x="36" y="64"/>
                  </a:lnTo>
                  <a:lnTo>
                    <a:pt x="36" y="58"/>
                  </a:lnTo>
                  <a:lnTo>
                    <a:pt x="40" y="54"/>
                  </a:lnTo>
                  <a:lnTo>
                    <a:pt x="46" y="50"/>
                  </a:lnTo>
                  <a:lnTo>
                    <a:pt x="52" y="48"/>
                  </a:lnTo>
                  <a:lnTo>
                    <a:pt x="78" y="48"/>
                  </a:lnTo>
                  <a:lnTo>
                    <a:pt x="78" y="48"/>
                  </a:lnTo>
                  <a:lnTo>
                    <a:pt x="86" y="46"/>
                  </a:lnTo>
                  <a:lnTo>
                    <a:pt x="94" y="42"/>
                  </a:lnTo>
                  <a:lnTo>
                    <a:pt x="98" y="36"/>
                  </a:lnTo>
                  <a:lnTo>
                    <a:pt x="100" y="26"/>
                  </a:lnTo>
                  <a:lnTo>
                    <a:pt x="100" y="26"/>
                  </a:lnTo>
                  <a:lnTo>
                    <a:pt x="102" y="16"/>
                  </a:lnTo>
                  <a:lnTo>
                    <a:pt x="108" y="8"/>
                  </a:lnTo>
                  <a:lnTo>
                    <a:pt x="116" y="2"/>
                  </a:lnTo>
                  <a:lnTo>
                    <a:pt x="126" y="0"/>
                  </a:lnTo>
                  <a:lnTo>
                    <a:pt x="126" y="0"/>
                  </a:lnTo>
                  <a:lnTo>
                    <a:pt x="136" y="2"/>
                  </a:lnTo>
                  <a:lnTo>
                    <a:pt x="144" y="8"/>
                  </a:lnTo>
                  <a:lnTo>
                    <a:pt x="150" y="16"/>
                  </a:lnTo>
                  <a:lnTo>
                    <a:pt x="152" y="26"/>
                  </a:lnTo>
                  <a:lnTo>
                    <a:pt x="152" y="26"/>
                  </a:lnTo>
                  <a:lnTo>
                    <a:pt x="154" y="36"/>
                  </a:lnTo>
                  <a:lnTo>
                    <a:pt x="158" y="42"/>
                  </a:lnTo>
                  <a:lnTo>
                    <a:pt x="166" y="46"/>
                  </a:lnTo>
                  <a:lnTo>
                    <a:pt x="174" y="48"/>
                  </a:lnTo>
                  <a:lnTo>
                    <a:pt x="200" y="48"/>
                  </a:lnTo>
                  <a:lnTo>
                    <a:pt x="200" y="48"/>
                  </a:lnTo>
                  <a:lnTo>
                    <a:pt x="206" y="50"/>
                  </a:lnTo>
                  <a:lnTo>
                    <a:pt x="212" y="54"/>
                  </a:lnTo>
                  <a:lnTo>
                    <a:pt x="216" y="58"/>
                  </a:lnTo>
                  <a:lnTo>
                    <a:pt x="216" y="64"/>
                  </a:lnTo>
                  <a:lnTo>
                    <a:pt x="216" y="78"/>
                  </a:lnTo>
                  <a:lnTo>
                    <a:pt x="216" y="78"/>
                  </a:lnTo>
                  <a:lnTo>
                    <a:pt x="216" y="82"/>
                  </a:lnTo>
                  <a:lnTo>
                    <a:pt x="36" y="82"/>
                  </a:lnTo>
                  <a:lnTo>
                    <a:pt x="36" y="82"/>
                  </a:lnTo>
                  <a:lnTo>
                    <a:pt x="36" y="78"/>
                  </a:lnTo>
                  <a:lnTo>
                    <a:pt x="36" y="64"/>
                  </a:lnTo>
                  <a:close/>
                  <a:moveTo>
                    <a:pt x="116" y="26"/>
                  </a:moveTo>
                  <a:lnTo>
                    <a:pt x="116" y="26"/>
                  </a:lnTo>
                  <a:lnTo>
                    <a:pt x="116" y="30"/>
                  </a:lnTo>
                  <a:lnTo>
                    <a:pt x="118" y="34"/>
                  </a:lnTo>
                  <a:lnTo>
                    <a:pt x="122" y="36"/>
                  </a:lnTo>
                  <a:lnTo>
                    <a:pt x="126" y="38"/>
                  </a:lnTo>
                  <a:lnTo>
                    <a:pt x="126" y="38"/>
                  </a:lnTo>
                  <a:lnTo>
                    <a:pt x="130" y="36"/>
                  </a:lnTo>
                  <a:lnTo>
                    <a:pt x="134" y="34"/>
                  </a:lnTo>
                  <a:lnTo>
                    <a:pt x="136" y="30"/>
                  </a:lnTo>
                  <a:lnTo>
                    <a:pt x="136" y="26"/>
                  </a:lnTo>
                  <a:lnTo>
                    <a:pt x="136" y="26"/>
                  </a:lnTo>
                  <a:lnTo>
                    <a:pt x="136" y="22"/>
                  </a:lnTo>
                  <a:lnTo>
                    <a:pt x="134" y="20"/>
                  </a:lnTo>
                  <a:lnTo>
                    <a:pt x="130" y="16"/>
                  </a:lnTo>
                  <a:lnTo>
                    <a:pt x="126" y="16"/>
                  </a:lnTo>
                  <a:lnTo>
                    <a:pt x="126" y="16"/>
                  </a:lnTo>
                  <a:lnTo>
                    <a:pt x="122" y="16"/>
                  </a:lnTo>
                  <a:lnTo>
                    <a:pt x="118" y="20"/>
                  </a:lnTo>
                  <a:lnTo>
                    <a:pt x="116" y="22"/>
                  </a:lnTo>
                  <a:lnTo>
                    <a:pt x="116" y="26"/>
                  </a:lnTo>
                  <a:lnTo>
                    <a:pt x="116" y="2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endParaRPr>
            </a:p>
          </p:txBody>
        </p:sp>
      </p:grpSp>
      <p:sp>
        <p:nvSpPr>
          <p:cNvPr id="86" name="TextBox 85"/>
          <p:cNvSpPr txBox="1"/>
          <p:nvPr/>
        </p:nvSpPr>
        <p:spPr>
          <a:xfrm>
            <a:off x="5718420" y="4674519"/>
            <a:ext cx="3231654" cy="215444"/>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400" b="1" noProof="0" smtClean="0">
                <a:solidFill>
                  <a:schemeClr val="tx1"/>
                </a:solidFill>
                <a:latin typeface="Georgia" pitchFamily="18" charset="0"/>
                <a:cs typeface="Arial" pitchFamily="34" charset="0"/>
              </a:rPr>
              <a:t>与资产支持证券有关的破产资产法律问题</a:t>
            </a:r>
          </a:p>
        </p:txBody>
      </p:sp>
      <p:sp>
        <p:nvSpPr>
          <p:cNvPr id="87" name="TextBox 86"/>
          <p:cNvSpPr txBox="1"/>
          <p:nvPr/>
        </p:nvSpPr>
        <p:spPr>
          <a:xfrm>
            <a:off x="5281800" y="5029924"/>
            <a:ext cx="4088110" cy="173893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spcAft>
                <a:spcPts val="600"/>
              </a:spcAft>
            </a:pPr>
            <a:r>
              <a:rPr lang="zh-CN" altLang="en-US" sz="1200" smtClean="0">
                <a:latin typeface="Georgia" pitchFamily="18" charset="0"/>
                <a:cs typeface="Arial" pitchFamily="34" charset="0"/>
              </a:rPr>
              <a:t>依据</a:t>
            </a:r>
            <a:r>
              <a:rPr lang="en-US" altLang="zh-CN" sz="1200" smtClean="0">
                <a:latin typeface="Georgia" pitchFamily="18" charset="0"/>
                <a:cs typeface="Arial" pitchFamily="34" charset="0"/>
              </a:rPr>
              <a:t>《</a:t>
            </a:r>
            <a:r>
              <a:rPr lang="zh-CN" altLang="en-US" sz="1200" smtClean="0">
                <a:latin typeface="Georgia" pitchFamily="18" charset="0"/>
                <a:cs typeface="Arial" pitchFamily="34" charset="0"/>
              </a:rPr>
              <a:t>信贷资产证券化试点管理办法</a:t>
            </a:r>
            <a:r>
              <a:rPr lang="en-US" altLang="zh-CN" sz="1200" smtClean="0">
                <a:latin typeface="Georgia" pitchFamily="18" charset="0"/>
                <a:cs typeface="Arial" pitchFamily="34" charset="0"/>
              </a:rPr>
              <a:t>》</a:t>
            </a:r>
            <a:r>
              <a:rPr lang="zh-CN" altLang="en-US" sz="1200" smtClean="0">
                <a:latin typeface="Georgia" pitchFamily="18" charset="0"/>
                <a:cs typeface="Arial" pitchFamily="34" charset="0"/>
              </a:rPr>
              <a:t>的规定，资产支持证券是一种信托收益凭证，即使发行人破产，投资机构依然能按约定受偿；倘若信托财产不足以偿付证券，投资机构不能要求发行人用其他财产来偿付证券。信托机构破产也不能将信托财产认定为破产财产，</a:t>
            </a:r>
          </a:p>
          <a:p>
            <a:pPr algn="just">
              <a:spcAft>
                <a:spcPts val="600"/>
              </a:spcAft>
            </a:pPr>
            <a:r>
              <a:rPr lang="zh-CN" altLang="en-US" sz="1200" smtClean="0">
                <a:latin typeface="Georgia" pitchFamily="18" charset="0"/>
                <a:cs typeface="Arial" pitchFamily="34" charset="0"/>
              </a:rPr>
              <a:t>但是，发行人由此获得的证券投资款属于破产财产，信托公司因管理资产池产生的债券属于信托财产，而投资者如果破产，其拥有的资产支持证券属于破产财产，应按照我国相关法律予以分割。</a:t>
            </a:r>
          </a:p>
        </p:txBody>
      </p:sp>
      <p:grpSp>
        <p:nvGrpSpPr>
          <p:cNvPr id="89" name="Group 88"/>
          <p:cNvGrpSpPr/>
          <p:nvPr/>
        </p:nvGrpSpPr>
        <p:grpSpPr>
          <a:xfrm>
            <a:off x="5130032" y="4540067"/>
            <a:ext cx="432048" cy="432048"/>
            <a:chOff x="592807" y="2258092"/>
            <a:chExt cx="612000" cy="612000"/>
          </a:xfrm>
        </p:grpSpPr>
        <p:sp>
          <p:nvSpPr>
            <p:cNvPr id="90" name="Oval 89"/>
            <p:cNvSpPr/>
            <p:nvPr/>
          </p:nvSpPr>
          <p:spPr bwMode="ltGray">
            <a:xfrm>
              <a:off x="592807" y="2258092"/>
              <a:ext cx="612000" cy="612000"/>
            </a:xfrm>
            <a:prstGeom prst="ellipse">
              <a:avLst/>
            </a:prstGeom>
            <a:solidFill>
              <a:schemeClr val="accent6"/>
            </a:solidFill>
            <a:ln w="3175" cap="flat" cmpd="sng" algn="ctr">
              <a:no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Georgia" pitchFamily="18" charset="0"/>
                <a:ea typeface="+mn-ea"/>
                <a:cs typeface="+mn-cs"/>
              </a:endParaRPr>
            </a:p>
          </p:txBody>
        </p:sp>
        <p:sp>
          <p:nvSpPr>
            <p:cNvPr id="91" name="Freeform 4956"/>
            <p:cNvSpPr>
              <a:spLocks noEditPoints="1"/>
            </p:cNvSpPr>
            <p:nvPr/>
          </p:nvSpPr>
          <p:spPr bwMode="auto">
            <a:xfrm>
              <a:off x="664871" y="2322544"/>
              <a:ext cx="479158" cy="473586"/>
            </a:xfrm>
            <a:custGeom>
              <a:gdLst>
                <a:gd name="T0" fmla="*/ 154 w 344"/>
                <a:gd name="T1" fmla="*/ 30 h 340"/>
                <a:gd name="T2" fmla="*/ 122 w 344"/>
                <a:gd name="T3" fmla="*/ 34 h 340"/>
                <a:gd name="T4" fmla="*/ 94 w 344"/>
                <a:gd name="T5" fmla="*/ 42 h 340"/>
                <a:gd name="T6" fmla="*/ 68 w 344"/>
                <a:gd name="T7" fmla="*/ 56 h 340"/>
                <a:gd name="T8" fmla="*/ 44 w 344"/>
                <a:gd name="T9" fmla="*/ 76 h 340"/>
                <a:gd name="T10" fmla="*/ 26 w 344"/>
                <a:gd name="T11" fmla="*/ 98 h 340"/>
                <a:gd name="T12" fmla="*/ 12 w 344"/>
                <a:gd name="T13" fmla="*/ 124 h 340"/>
                <a:gd name="T14" fmla="*/ 2 w 344"/>
                <a:gd name="T15" fmla="*/ 154 h 340"/>
                <a:gd name="T16" fmla="*/ 0 w 344"/>
                <a:gd name="T17" fmla="*/ 186 h 340"/>
                <a:gd name="T18" fmla="*/ 0 w 344"/>
                <a:gd name="T19" fmla="*/ 200 h 340"/>
                <a:gd name="T20" fmla="*/ 6 w 344"/>
                <a:gd name="T21" fmla="*/ 232 h 340"/>
                <a:gd name="T22" fmla="*/ 18 w 344"/>
                <a:gd name="T23" fmla="*/ 258 h 340"/>
                <a:gd name="T24" fmla="*/ 34 w 344"/>
                <a:gd name="T25" fmla="*/ 284 h 340"/>
                <a:gd name="T26" fmla="*/ 56 w 344"/>
                <a:gd name="T27" fmla="*/ 304 h 340"/>
                <a:gd name="T28" fmla="*/ 80 w 344"/>
                <a:gd name="T29" fmla="*/ 322 h 340"/>
                <a:gd name="T30" fmla="*/ 108 w 344"/>
                <a:gd name="T31" fmla="*/ 332 h 340"/>
                <a:gd name="T32" fmla="*/ 138 w 344"/>
                <a:gd name="T33" fmla="*/ 338 h 340"/>
                <a:gd name="T34" fmla="*/ 154 w 344"/>
                <a:gd name="T35" fmla="*/ 340 h 340"/>
                <a:gd name="T36" fmla="*/ 196 w 344"/>
                <a:gd name="T37" fmla="*/ 334 h 340"/>
                <a:gd name="T38" fmla="*/ 232 w 344"/>
                <a:gd name="T39" fmla="*/ 318 h 340"/>
                <a:gd name="T40" fmla="*/ 264 w 344"/>
                <a:gd name="T41" fmla="*/ 294 h 340"/>
                <a:gd name="T42" fmla="*/ 288 w 344"/>
                <a:gd name="T43" fmla="*/ 262 h 340"/>
                <a:gd name="T44" fmla="*/ 154 w 344"/>
                <a:gd name="T45" fmla="*/ 30 h 340"/>
                <a:gd name="T46" fmla="*/ 240 w 344"/>
                <a:gd name="T47" fmla="*/ 272 h 340"/>
                <a:gd name="T48" fmla="*/ 202 w 344"/>
                <a:gd name="T49" fmla="*/ 298 h 340"/>
                <a:gd name="T50" fmla="*/ 166 w 344"/>
                <a:gd name="T51" fmla="*/ 308 h 340"/>
                <a:gd name="T52" fmla="*/ 154 w 344"/>
                <a:gd name="T53" fmla="*/ 308 h 340"/>
                <a:gd name="T54" fmla="*/ 130 w 344"/>
                <a:gd name="T55" fmla="*/ 306 h 340"/>
                <a:gd name="T56" fmla="*/ 106 w 344"/>
                <a:gd name="T57" fmla="*/ 298 h 340"/>
                <a:gd name="T58" fmla="*/ 68 w 344"/>
                <a:gd name="T59" fmla="*/ 272 h 340"/>
                <a:gd name="T60" fmla="*/ 42 w 344"/>
                <a:gd name="T61" fmla="*/ 232 h 340"/>
                <a:gd name="T62" fmla="*/ 34 w 344"/>
                <a:gd name="T63" fmla="*/ 210 h 340"/>
                <a:gd name="T64" fmla="*/ 32 w 344"/>
                <a:gd name="T65" fmla="*/ 186 h 340"/>
                <a:gd name="T66" fmla="*/ 34 w 344"/>
                <a:gd name="T67" fmla="*/ 164 h 340"/>
                <a:gd name="T68" fmla="*/ 46 w 344"/>
                <a:gd name="T69" fmla="*/ 126 h 340"/>
                <a:gd name="T70" fmla="*/ 70 w 344"/>
                <a:gd name="T71" fmla="*/ 96 h 340"/>
                <a:gd name="T72" fmla="*/ 104 w 344"/>
                <a:gd name="T73" fmla="*/ 74 h 340"/>
                <a:gd name="T74" fmla="*/ 122 w 344"/>
                <a:gd name="T75" fmla="*/ 186 h 340"/>
                <a:gd name="T76" fmla="*/ 124 w 344"/>
                <a:gd name="T77" fmla="*/ 194 h 340"/>
                <a:gd name="T78" fmla="*/ 132 w 344"/>
                <a:gd name="T79" fmla="*/ 208 h 340"/>
                <a:gd name="T80" fmla="*/ 240 w 344"/>
                <a:gd name="T81" fmla="*/ 272 h 340"/>
                <a:gd name="T82" fmla="*/ 180 w 344"/>
                <a:gd name="T83" fmla="*/ 154 h 340"/>
                <a:gd name="T84" fmla="*/ 328 w 344"/>
                <a:gd name="T85" fmla="*/ 114 h 340"/>
                <a:gd name="T86" fmla="*/ 308 w 344"/>
                <a:gd name="T87" fmla="*/ 70 h 340"/>
                <a:gd name="T88" fmla="*/ 274 w 344"/>
                <a:gd name="T89" fmla="*/ 32 h 340"/>
                <a:gd name="T90" fmla="*/ 230 w 344"/>
                <a:gd name="T91" fmla="*/ 8 h 340"/>
                <a:gd name="T92" fmla="*/ 180 w 344"/>
                <a:gd name="T93" fmla="*/ 0 h 340"/>
                <a:gd name="T94" fmla="*/ 200 w 344"/>
                <a:gd name="T95" fmla="*/ 22 h 340"/>
                <a:gd name="T96" fmla="*/ 216 w 344"/>
                <a:gd name="T97" fmla="*/ 26 h 340"/>
                <a:gd name="T98" fmla="*/ 248 w 344"/>
                <a:gd name="T99" fmla="*/ 38 h 340"/>
                <a:gd name="T100" fmla="*/ 274 w 344"/>
                <a:gd name="T101" fmla="*/ 60 h 340"/>
                <a:gd name="T102" fmla="*/ 296 w 344"/>
                <a:gd name="T103" fmla="*/ 86 h 340"/>
                <a:gd name="T104" fmla="*/ 200 w 344"/>
                <a:gd name="T105" fmla="*/ 128 h 340"/>
                <a:gd name="T106" fmla="*/ 344 w 344"/>
                <a:gd name="T107" fmla="*/ 176 h 340"/>
                <a:gd name="T108" fmla="*/ 344 w 344"/>
                <a:gd name="T109" fmla="*/ 198 h 340"/>
                <a:gd name="T110" fmla="*/ 332 w 344"/>
                <a:gd name="T111" fmla="*/ 236 h 340"/>
                <a:gd name="T112" fmla="*/ 190 w 344"/>
                <a:gd name="T113" fmla="*/ 176 h 340"/>
                <a:gd name="T114" fmla="*/ 340 w 344"/>
                <a:gd name="T115" fmla="*/ 136 h 340"/>
                <a:gd name="T116" fmla="*/ 344 w 344"/>
                <a:gd name="T117" fmla="*/ 176 h 3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44" h="340">
                  <a:moveTo>
                    <a:pt x="154" y="30"/>
                  </a:moveTo>
                  <a:lnTo>
                    <a:pt x="154" y="30"/>
                  </a:lnTo>
                  <a:lnTo>
                    <a:pt x="138" y="32"/>
                  </a:lnTo>
                  <a:lnTo>
                    <a:pt x="122" y="34"/>
                  </a:lnTo>
                  <a:lnTo>
                    <a:pt x="108" y="38"/>
                  </a:lnTo>
                  <a:lnTo>
                    <a:pt x="94" y="42"/>
                  </a:lnTo>
                  <a:lnTo>
                    <a:pt x="80" y="50"/>
                  </a:lnTo>
                  <a:lnTo>
                    <a:pt x="68" y="56"/>
                  </a:lnTo>
                  <a:lnTo>
                    <a:pt x="56" y="66"/>
                  </a:lnTo>
                  <a:lnTo>
                    <a:pt x="44" y="76"/>
                  </a:lnTo>
                  <a:lnTo>
                    <a:pt x="34" y="86"/>
                  </a:lnTo>
                  <a:lnTo>
                    <a:pt x="26" y="98"/>
                  </a:lnTo>
                  <a:lnTo>
                    <a:pt x="18" y="112"/>
                  </a:lnTo>
                  <a:lnTo>
                    <a:pt x="12" y="124"/>
                  </a:lnTo>
                  <a:lnTo>
                    <a:pt x="6" y="140"/>
                  </a:lnTo>
                  <a:lnTo>
                    <a:pt x="2" y="154"/>
                  </a:lnTo>
                  <a:lnTo>
                    <a:pt x="0" y="170"/>
                  </a:lnTo>
                  <a:lnTo>
                    <a:pt x="0" y="186"/>
                  </a:lnTo>
                  <a:lnTo>
                    <a:pt x="0" y="186"/>
                  </a:lnTo>
                  <a:lnTo>
                    <a:pt x="0" y="200"/>
                  </a:lnTo>
                  <a:lnTo>
                    <a:pt x="2" y="216"/>
                  </a:lnTo>
                  <a:lnTo>
                    <a:pt x="6" y="232"/>
                  </a:lnTo>
                  <a:lnTo>
                    <a:pt x="12" y="246"/>
                  </a:lnTo>
                  <a:lnTo>
                    <a:pt x="18" y="258"/>
                  </a:lnTo>
                  <a:lnTo>
                    <a:pt x="26" y="272"/>
                  </a:lnTo>
                  <a:lnTo>
                    <a:pt x="34" y="284"/>
                  </a:lnTo>
                  <a:lnTo>
                    <a:pt x="44" y="294"/>
                  </a:lnTo>
                  <a:lnTo>
                    <a:pt x="56" y="304"/>
                  </a:lnTo>
                  <a:lnTo>
                    <a:pt x="68" y="314"/>
                  </a:lnTo>
                  <a:lnTo>
                    <a:pt x="80" y="322"/>
                  </a:lnTo>
                  <a:lnTo>
                    <a:pt x="94" y="328"/>
                  </a:lnTo>
                  <a:lnTo>
                    <a:pt x="108" y="332"/>
                  </a:lnTo>
                  <a:lnTo>
                    <a:pt x="122" y="336"/>
                  </a:lnTo>
                  <a:lnTo>
                    <a:pt x="138" y="338"/>
                  </a:lnTo>
                  <a:lnTo>
                    <a:pt x="154" y="340"/>
                  </a:lnTo>
                  <a:lnTo>
                    <a:pt x="154" y="340"/>
                  </a:lnTo>
                  <a:lnTo>
                    <a:pt x="176" y="338"/>
                  </a:lnTo>
                  <a:lnTo>
                    <a:pt x="196" y="334"/>
                  </a:lnTo>
                  <a:lnTo>
                    <a:pt x="214" y="328"/>
                  </a:lnTo>
                  <a:lnTo>
                    <a:pt x="232" y="318"/>
                  </a:lnTo>
                  <a:lnTo>
                    <a:pt x="248" y="308"/>
                  </a:lnTo>
                  <a:lnTo>
                    <a:pt x="264" y="294"/>
                  </a:lnTo>
                  <a:lnTo>
                    <a:pt x="276" y="278"/>
                  </a:lnTo>
                  <a:lnTo>
                    <a:pt x="288" y="262"/>
                  </a:lnTo>
                  <a:lnTo>
                    <a:pt x="154" y="186"/>
                  </a:lnTo>
                  <a:lnTo>
                    <a:pt x="154" y="30"/>
                  </a:lnTo>
                  <a:close/>
                  <a:moveTo>
                    <a:pt x="240" y="272"/>
                  </a:moveTo>
                  <a:lnTo>
                    <a:pt x="240" y="272"/>
                  </a:lnTo>
                  <a:lnTo>
                    <a:pt x="222" y="288"/>
                  </a:lnTo>
                  <a:lnTo>
                    <a:pt x="202" y="298"/>
                  </a:lnTo>
                  <a:lnTo>
                    <a:pt x="178" y="306"/>
                  </a:lnTo>
                  <a:lnTo>
                    <a:pt x="166" y="308"/>
                  </a:lnTo>
                  <a:lnTo>
                    <a:pt x="154" y="308"/>
                  </a:lnTo>
                  <a:lnTo>
                    <a:pt x="154" y="308"/>
                  </a:lnTo>
                  <a:lnTo>
                    <a:pt x="142" y="308"/>
                  </a:lnTo>
                  <a:lnTo>
                    <a:pt x="130" y="306"/>
                  </a:lnTo>
                  <a:lnTo>
                    <a:pt x="118" y="302"/>
                  </a:lnTo>
                  <a:lnTo>
                    <a:pt x="106" y="298"/>
                  </a:lnTo>
                  <a:lnTo>
                    <a:pt x="86" y="286"/>
                  </a:lnTo>
                  <a:lnTo>
                    <a:pt x="68" y="272"/>
                  </a:lnTo>
                  <a:lnTo>
                    <a:pt x="52" y="254"/>
                  </a:lnTo>
                  <a:lnTo>
                    <a:pt x="42" y="232"/>
                  </a:lnTo>
                  <a:lnTo>
                    <a:pt x="38" y="222"/>
                  </a:lnTo>
                  <a:lnTo>
                    <a:pt x="34" y="210"/>
                  </a:lnTo>
                  <a:lnTo>
                    <a:pt x="32" y="198"/>
                  </a:lnTo>
                  <a:lnTo>
                    <a:pt x="32" y="186"/>
                  </a:lnTo>
                  <a:lnTo>
                    <a:pt x="32" y="186"/>
                  </a:lnTo>
                  <a:lnTo>
                    <a:pt x="34" y="164"/>
                  </a:lnTo>
                  <a:lnTo>
                    <a:pt x="38" y="144"/>
                  </a:lnTo>
                  <a:lnTo>
                    <a:pt x="46" y="126"/>
                  </a:lnTo>
                  <a:lnTo>
                    <a:pt x="58" y="110"/>
                  </a:lnTo>
                  <a:lnTo>
                    <a:pt x="70" y="96"/>
                  </a:lnTo>
                  <a:lnTo>
                    <a:pt x="86" y="84"/>
                  </a:lnTo>
                  <a:lnTo>
                    <a:pt x="104" y="74"/>
                  </a:lnTo>
                  <a:lnTo>
                    <a:pt x="122" y="66"/>
                  </a:lnTo>
                  <a:lnTo>
                    <a:pt x="122" y="186"/>
                  </a:lnTo>
                  <a:lnTo>
                    <a:pt x="122" y="186"/>
                  </a:lnTo>
                  <a:lnTo>
                    <a:pt x="124" y="194"/>
                  </a:lnTo>
                  <a:lnTo>
                    <a:pt x="126" y="202"/>
                  </a:lnTo>
                  <a:lnTo>
                    <a:pt x="132" y="208"/>
                  </a:lnTo>
                  <a:lnTo>
                    <a:pt x="138" y="212"/>
                  </a:lnTo>
                  <a:lnTo>
                    <a:pt x="240" y="272"/>
                  </a:lnTo>
                  <a:close/>
                  <a:moveTo>
                    <a:pt x="180" y="0"/>
                  </a:moveTo>
                  <a:lnTo>
                    <a:pt x="180" y="154"/>
                  </a:lnTo>
                  <a:lnTo>
                    <a:pt x="328" y="114"/>
                  </a:lnTo>
                  <a:lnTo>
                    <a:pt x="328" y="114"/>
                  </a:lnTo>
                  <a:lnTo>
                    <a:pt x="320" y="90"/>
                  </a:lnTo>
                  <a:lnTo>
                    <a:pt x="308" y="70"/>
                  </a:lnTo>
                  <a:lnTo>
                    <a:pt x="292" y="50"/>
                  </a:lnTo>
                  <a:lnTo>
                    <a:pt x="274" y="32"/>
                  </a:lnTo>
                  <a:lnTo>
                    <a:pt x="254" y="20"/>
                  </a:lnTo>
                  <a:lnTo>
                    <a:pt x="230" y="8"/>
                  </a:lnTo>
                  <a:lnTo>
                    <a:pt x="206" y="2"/>
                  </a:lnTo>
                  <a:lnTo>
                    <a:pt x="180" y="0"/>
                  </a:lnTo>
                  <a:lnTo>
                    <a:pt x="180" y="0"/>
                  </a:lnTo>
                  <a:close/>
                  <a:moveTo>
                    <a:pt x="200" y="22"/>
                  </a:moveTo>
                  <a:lnTo>
                    <a:pt x="200" y="22"/>
                  </a:lnTo>
                  <a:lnTo>
                    <a:pt x="216" y="26"/>
                  </a:lnTo>
                  <a:lnTo>
                    <a:pt x="232" y="32"/>
                  </a:lnTo>
                  <a:lnTo>
                    <a:pt x="248" y="38"/>
                  </a:lnTo>
                  <a:lnTo>
                    <a:pt x="262" y="48"/>
                  </a:lnTo>
                  <a:lnTo>
                    <a:pt x="274" y="60"/>
                  </a:lnTo>
                  <a:lnTo>
                    <a:pt x="286" y="72"/>
                  </a:lnTo>
                  <a:lnTo>
                    <a:pt x="296" y="86"/>
                  </a:lnTo>
                  <a:lnTo>
                    <a:pt x="302" y="102"/>
                  </a:lnTo>
                  <a:lnTo>
                    <a:pt x="200" y="128"/>
                  </a:lnTo>
                  <a:lnTo>
                    <a:pt x="200" y="22"/>
                  </a:lnTo>
                  <a:close/>
                  <a:moveTo>
                    <a:pt x="344" y="176"/>
                  </a:moveTo>
                  <a:lnTo>
                    <a:pt x="344" y="176"/>
                  </a:lnTo>
                  <a:lnTo>
                    <a:pt x="344" y="198"/>
                  </a:lnTo>
                  <a:lnTo>
                    <a:pt x="340" y="216"/>
                  </a:lnTo>
                  <a:lnTo>
                    <a:pt x="332" y="236"/>
                  </a:lnTo>
                  <a:lnTo>
                    <a:pt x="324" y="254"/>
                  </a:lnTo>
                  <a:lnTo>
                    <a:pt x="190" y="176"/>
                  </a:lnTo>
                  <a:lnTo>
                    <a:pt x="340" y="136"/>
                  </a:lnTo>
                  <a:lnTo>
                    <a:pt x="340" y="136"/>
                  </a:lnTo>
                  <a:lnTo>
                    <a:pt x="344" y="156"/>
                  </a:lnTo>
                  <a:lnTo>
                    <a:pt x="344" y="176"/>
                  </a:lnTo>
                  <a:lnTo>
                    <a:pt x="344" y="17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endParaRPr>
            </a:p>
          </p:txBody>
        </p:sp>
      </p:grpSp>
      <p:sp>
        <p:nvSpPr>
          <p:cNvPr id="83" name="Rectangle 82"/>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1661442123"/>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a:t>中国资产证券化存在三大主要风险因素，这些特殊风险有其产生的原因，因此，本</a:t>
            </a:r>
            <a:r>
              <a:rPr lang="zh-CN" altLang="en-US" smtClean="0"/>
              <a:t>项目开展</a:t>
            </a:r>
            <a:r>
              <a:rPr lang="zh-CN" altLang="en-US"/>
              <a:t>资产证券化</a:t>
            </a:r>
            <a:r>
              <a:rPr lang="zh-CN" altLang="en-US" smtClean="0"/>
              <a:t>时，应</a:t>
            </a:r>
            <a:r>
              <a:rPr lang="zh-CN" altLang="en-US"/>
              <a:t>在了解和掌握产生原因的基础上制定出防范资产证券化风险的措施</a:t>
            </a:r>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10</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1.1 </a:t>
            </a:r>
            <a:r>
              <a:rPr lang="zh-CN" altLang="en-US" sz="900" noProof="1" smtClean="0">
                <a:solidFill>
                  <a:schemeClr val="tx1"/>
                </a:solidFill>
              </a:rPr>
              <a:t>资产证券化基本概念</a:t>
            </a:r>
          </a:p>
        </p:txBody>
      </p:sp>
      <p:sp>
        <p:nvSpPr>
          <p:cNvPr id="58" name="Rectangle 57"/>
          <p:cNvSpPr/>
          <p:nvPr/>
        </p:nvSpPr>
        <p:spPr>
          <a:xfrm>
            <a:off x="530351" y="1963470"/>
            <a:ext cx="8955352" cy="338554"/>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Aft>
                <a:spcPts val="600"/>
              </a:spcAft>
            </a:pPr>
            <a:r>
              <a:rPr lang="zh-CN" altLang="en-US" sz="1600" b="1" i="1"/>
              <a:t>中国开展资产证券化的特殊风险因素</a:t>
            </a:r>
          </a:p>
        </p:txBody>
      </p:sp>
      <p:grpSp>
        <p:nvGrpSpPr>
          <p:cNvPr id="59" name="Group 58"/>
          <p:cNvGrpSpPr/>
          <p:nvPr/>
        </p:nvGrpSpPr>
        <p:grpSpPr>
          <a:xfrm>
            <a:off x="629813" y="2575176"/>
            <a:ext cx="7855771" cy="3817968"/>
            <a:chOff x="2962049" y="1196264"/>
            <a:chExt cx="11984836" cy="5824727"/>
          </a:xfrm>
        </p:grpSpPr>
        <p:sp>
          <p:nvSpPr>
            <p:cNvPr id="60" name="Circular Arrow 59"/>
            <p:cNvSpPr/>
            <p:nvPr/>
          </p:nvSpPr>
          <p:spPr>
            <a:xfrm>
              <a:off x="3740738" y="1196264"/>
              <a:ext cx="2803597" cy="2804024"/>
            </a:xfrm>
            <a:prstGeom prst="circularArrow">
              <a:avLst>
                <a:gd name="adj1" fmla="val 10980"/>
                <a:gd name="adj2" fmla="val 1142322"/>
                <a:gd name="adj3" fmla="val 4500000"/>
                <a:gd name="adj4" fmla="val 10800000"/>
                <a:gd name="adj5" fmla="val 12500"/>
              </a:avLst>
            </a:prstGeom>
            <a:solidFill>
              <a:srgbClr val="DC6900"/>
            </a:solid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1" name="Rectangle 60"/>
            <p:cNvSpPr/>
            <p:nvPr/>
          </p:nvSpPr>
          <p:spPr>
            <a:xfrm>
              <a:off x="6616870" y="2032112"/>
              <a:ext cx="1682158" cy="1121842"/>
            </a:xfrm>
            <a:prstGeom prst="rect">
              <a:avLst/>
            </a:prstGeom>
            <a:no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2" name="Rectangle 61"/>
            <p:cNvSpPr/>
            <p:nvPr/>
          </p:nvSpPr>
          <p:spPr>
            <a:xfrm>
              <a:off x="6616870" y="1744965"/>
              <a:ext cx="8330015" cy="1121841"/>
            </a:xfrm>
            <a:prstGeom prst="rect">
              <a:avLst/>
            </a:prstGeom>
            <a:noFill/>
            <a:ln>
              <a:noFill/>
            </a:ln>
            <a:effectLst/>
          </p:spPr>
          <p:txBody>
            <a:bodyPr spcFirstLastPara="0" vert="horz" wrap="square" lIns="13970" tIns="13970" rIns="13970" bIns="13970"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1450" lvl="1" indent="-171450" defTabSz="755650">
                <a:spcBef>
                  <a:spcPct val="0"/>
                </a:spcBef>
                <a:spcAft>
                  <a:spcPts val="600"/>
                </a:spcAft>
                <a:buFontTx/>
                <a:buChar char="••"/>
              </a:pPr>
              <a:r>
                <a:rPr lang="zh-CN" altLang="en-US" sz="1200" kern="0">
                  <a:solidFill>
                    <a:srgbClr val="000000">
                      <a:hueOff val="0"/>
                      <a:satOff val="0"/>
                      <a:lumOff val="0"/>
                      <a:alphaOff val="0"/>
                    </a:srgbClr>
                  </a:solidFill>
                  <a:latin typeface="Georgia"/>
                </a:rPr>
                <a:t>政府在资产证券化形成、发展过程中始终起着举足轻重的作用，主要表现在提供制度保障方面（如法律、税收、利率、监管、投资者保护等）。资产证券化的初期多是政府主导，政府政策的风险不可低估。</a:t>
              </a:r>
            </a:p>
            <a:p>
              <a:pPr marL="171450" lvl="1" indent="-171450" defTabSz="755650">
                <a:spcBef>
                  <a:spcPct val="0"/>
                </a:spcBef>
                <a:spcAft>
                  <a:spcPts val="600"/>
                </a:spcAft>
                <a:buFontTx/>
                <a:buChar char="••"/>
              </a:pPr>
              <a:r>
                <a:rPr lang="zh-CN" altLang="en-US" sz="1200" kern="0">
                  <a:solidFill>
                    <a:srgbClr val="000000">
                      <a:hueOff val="0"/>
                      <a:satOff val="0"/>
                      <a:lumOff val="0"/>
                      <a:alphaOff val="0"/>
                    </a:srgbClr>
                  </a:solidFill>
                  <a:latin typeface="Georgia"/>
                </a:rPr>
                <a:t>比如说，资产证券化本质上体现了财产信托的关系，加之我国现存的法律障碍，所以我国现阶段多采用财产信托模式。但是，目前模式没有严格的法律定位，是由政府审批形式推动的，民间模式属于“擦边球”，面临较大政策风险。</a:t>
              </a:r>
            </a:p>
          </p:txBody>
        </p:sp>
        <p:sp>
          <p:nvSpPr>
            <p:cNvPr id="63" name="Rectangle 62"/>
            <p:cNvSpPr/>
            <p:nvPr/>
          </p:nvSpPr>
          <p:spPr>
            <a:xfrm>
              <a:off x="4360425" y="2208601"/>
              <a:ext cx="1557905" cy="778766"/>
            </a:xfrm>
            <a:prstGeom prst="rect">
              <a:avLst/>
            </a:prstGeom>
            <a:no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4" name="Rectangle 63"/>
            <p:cNvSpPr/>
            <p:nvPr/>
          </p:nvSpPr>
          <p:spPr>
            <a:xfrm>
              <a:off x="4360425" y="2208601"/>
              <a:ext cx="1557905" cy="778766"/>
            </a:xfrm>
            <a:prstGeom prst="rect">
              <a:avLst/>
            </a:prstGeom>
            <a:noFill/>
            <a:ln>
              <a:noFill/>
            </a:ln>
            <a:effectLst/>
          </p:spPr>
          <p:txBody>
            <a:bodyPr spcFirstLastPara="0" vert="horz" wrap="square" lIns="16510" tIns="16510" rIns="16510" bIns="16510"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1155700">
                <a:lnSpc>
                  <a:spcPct val="90000"/>
                </a:lnSpc>
                <a:spcBef>
                  <a:spcPct val="0"/>
                </a:spcBef>
                <a:spcAft>
                  <a:spcPct val="35000"/>
                </a:spcAft>
              </a:pPr>
              <a:r>
                <a:rPr lang="zh-CN" altLang="en-US" sz="2000" b="1" i="1" kern="0">
                  <a:solidFill>
                    <a:srgbClr val="DC6900"/>
                  </a:solidFill>
                  <a:latin typeface="Georgia"/>
                </a:rPr>
                <a:t>政策风险</a:t>
              </a:r>
            </a:p>
          </p:txBody>
        </p:sp>
        <p:sp>
          <p:nvSpPr>
            <p:cNvPr id="65" name="Shape 64"/>
            <p:cNvSpPr/>
            <p:nvPr/>
          </p:nvSpPr>
          <p:spPr>
            <a:xfrm>
              <a:off x="2962049" y="2807383"/>
              <a:ext cx="2803597" cy="2804024"/>
            </a:xfrm>
            <a:prstGeom prst="leftCircularArrow">
              <a:avLst>
                <a:gd name="adj1" fmla="val 10980"/>
                <a:gd name="adj2" fmla="val 1142322"/>
                <a:gd name="adj3" fmla="val 6300000"/>
                <a:gd name="adj4" fmla="val 18900000"/>
                <a:gd name="adj5" fmla="val 12500"/>
              </a:avLst>
            </a:prstGeom>
            <a:solidFill>
              <a:srgbClr val="A32020"/>
            </a:solid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6" name="Rectangle 65"/>
            <p:cNvSpPr/>
            <p:nvPr/>
          </p:nvSpPr>
          <p:spPr>
            <a:xfrm>
              <a:off x="5837654" y="3652551"/>
              <a:ext cx="1682158" cy="1121842"/>
            </a:xfrm>
            <a:prstGeom prst="rect">
              <a:avLst/>
            </a:prstGeom>
            <a:no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7" name="Rectangle 66"/>
            <p:cNvSpPr/>
            <p:nvPr/>
          </p:nvSpPr>
          <p:spPr>
            <a:xfrm>
              <a:off x="6158400" y="3745655"/>
              <a:ext cx="8788483" cy="1121841"/>
            </a:xfrm>
            <a:prstGeom prst="rect">
              <a:avLst/>
            </a:prstGeom>
            <a:noFill/>
            <a:ln>
              <a:noFill/>
            </a:ln>
            <a:effectLst/>
          </p:spPr>
          <p:txBody>
            <a:bodyPr spcFirstLastPara="0" vert="horz" wrap="square" lIns="13970" tIns="13970" rIns="13970" bIns="13970"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1450" lvl="1" indent="-171450" defTabSz="755650">
                <a:spcBef>
                  <a:spcPct val="0"/>
                </a:spcBef>
                <a:spcAft>
                  <a:spcPts val="600"/>
                </a:spcAft>
                <a:buFontTx/>
                <a:buChar char="••"/>
              </a:pPr>
              <a:r>
                <a:rPr lang="zh-CN" altLang="en-US" sz="1200" kern="0" smtClean="0">
                  <a:solidFill>
                    <a:srgbClr val="000000">
                      <a:hueOff val="0"/>
                      <a:satOff val="0"/>
                      <a:lumOff val="0"/>
                      <a:alphaOff val="0"/>
                    </a:srgbClr>
                  </a:solidFill>
                  <a:latin typeface="Georgia"/>
                </a:rPr>
                <a:t>通过财产信托创造的资产证券化产品属于典型私募产品，不适用我国</a:t>
              </a:r>
              <a:r>
                <a:rPr lang="en-US" altLang="zh-CN" sz="1200" kern="0" smtClean="0">
                  <a:solidFill>
                    <a:srgbClr val="000000">
                      <a:hueOff val="0"/>
                      <a:satOff val="0"/>
                      <a:lumOff val="0"/>
                      <a:alphaOff val="0"/>
                    </a:srgbClr>
                  </a:solidFill>
                  <a:latin typeface="Georgia"/>
                </a:rPr>
                <a:t>《</a:t>
              </a:r>
              <a:r>
                <a:rPr lang="zh-CN" altLang="en-US" sz="1200" kern="0" smtClean="0">
                  <a:solidFill>
                    <a:srgbClr val="000000">
                      <a:hueOff val="0"/>
                      <a:satOff val="0"/>
                      <a:lumOff val="0"/>
                      <a:alphaOff val="0"/>
                    </a:srgbClr>
                  </a:solidFill>
                  <a:latin typeface="Georgia"/>
                </a:rPr>
                <a:t>证券法</a:t>
              </a:r>
              <a:r>
                <a:rPr lang="en-US" altLang="zh-CN" sz="1200" kern="0" smtClean="0">
                  <a:solidFill>
                    <a:srgbClr val="000000">
                      <a:hueOff val="0"/>
                      <a:satOff val="0"/>
                      <a:lumOff val="0"/>
                      <a:alphaOff val="0"/>
                    </a:srgbClr>
                  </a:solidFill>
                  <a:latin typeface="Georgia"/>
                </a:rPr>
                <a:t>》</a:t>
              </a:r>
              <a:r>
                <a:rPr lang="zh-CN" altLang="en-US" sz="1200" kern="0" smtClean="0">
                  <a:solidFill>
                    <a:srgbClr val="000000">
                      <a:hueOff val="0"/>
                      <a:satOff val="0"/>
                      <a:lumOff val="0"/>
                      <a:alphaOff val="0"/>
                    </a:srgbClr>
                  </a:solidFill>
                  <a:latin typeface="Georgia"/>
                </a:rPr>
                <a:t>的相关规定，在相关法律没有正式出台之前，它的身份并不明确。而且，没有完善的法律制度，就不能很好地规范各参与方的权利义务，明确收益归属，降低操作风险及提供必要的安全性和流动性。此外，中央优先权益登记系统没有建立，这也为资产证券化带来了法律风险。</a:t>
              </a:r>
              <a:endParaRPr lang="zh-CN" altLang="en-US" sz="1200" kern="0">
                <a:solidFill>
                  <a:srgbClr val="000000">
                    <a:hueOff val="0"/>
                    <a:satOff val="0"/>
                    <a:lumOff val="0"/>
                    <a:alphaOff val="0"/>
                  </a:srgbClr>
                </a:solidFill>
                <a:latin typeface="Georgia"/>
              </a:endParaRPr>
            </a:p>
          </p:txBody>
        </p:sp>
        <p:sp>
          <p:nvSpPr>
            <p:cNvPr id="68" name="Rectangle 67"/>
            <p:cNvSpPr/>
            <p:nvPr/>
          </p:nvSpPr>
          <p:spPr>
            <a:xfrm>
              <a:off x="3584895" y="3829041"/>
              <a:ext cx="1557905" cy="778766"/>
            </a:xfrm>
            <a:prstGeom prst="rect">
              <a:avLst/>
            </a:prstGeom>
            <a:no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9" name="Rectangle 68"/>
            <p:cNvSpPr/>
            <p:nvPr/>
          </p:nvSpPr>
          <p:spPr>
            <a:xfrm>
              <a:off x="3584895" y="3829041"/>
              <a:ext cx="1557905" cy="778766"/>
            </a:xfrm>
            <a:prstGeom prst="rect">
              <a:avLst/>
            </a:prstGeom>
            <a:noFill/>
            <a:ln>
              <a:noFill/>
            </a:ln>
            <a:effectLst/>
          </p:spPr>
          <p:txBody>
            <a:bodyPr spcFirstLastPara="0" vert="horz" wrap="square" lIns="16510" tIns="16510" rIns="16510" bIns="16510"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1155700">
                <a:lnSpc>
                  <a:spcPct val="90000"/>
                </a:lnSpc>
                <a:spcBef>
                  <a:spcPct val="0"/>
                </a:spcBef>
                <a:spcAft>
                  <a:spcPct val="35000"/>
                </a:spcAft>
              </a:pPr>
              <a:r>
                <a:rPr lang="zh-CN" altLang="en-US" sz="2000" b="1" i="1" kern="0">
                  <a:solidFill>
                    <a:srgbClr val="A32020"/>
                  </a:solidFill>
                  <a:latin typeface="Georgia"/>
                </a:rPr>
                <a:t>法律风险</a:t>
              </a:r>
            </a:p>
          </p:txBody>
        </p:sp>
        <p:sp>
          <p:nvSpPr>
            <p:cNvPr id="70" name="Block Arc 69"/>
            <p:cNvSpPr/>
            <p:nvPr/>
          </p:nvSpPr>
          <p:spPr>
            <a:xfrm>
              <a:off x="3940280" y="4611302"/>
              <a:ext cx="2408724" cy="2409689"/>
            </a:xfrm>
            <a:prstGeom prst="blockArc">
              <a:avLst>
                <a:gd name="adj1" fmla="val 13500000"/>
                <a:gd name="adj2" fmla="val 10800000"/>
                <a:gd name="adj3" fmla="val 12740"/>
              </a:avLst>
            </a:prstGeom>
            <a:solidFill>
              <a:srgbClr val="602320"/>
            </a:solid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71" name="Rectangle 70"/>
            <p:cNvSpPr/>
            <p:nvPr/>
          </p:nvSpPr>
          <p:spPr>
            <a:xfrm>
              <a:off x="6616870" y="5272408"/>
              <a:ext cx="1682158" cy="1121842"/>
            </a:xfrm>
            <a:prstGeom prst="rect">
              <a:avLst/>
            </a:prstGeom>
            <a:no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72" name="Rectangle 71"/>
            <p:cNvSpPr/>
            <p:nvPr/>
          </p:nvSpPr>
          <p:spPr>
            <a:xfrm>
              <a:off x="6544335" y="5589927"/>
              <a:ext cx="8402550" cy="1121841"/>
            </a:xfrm>
            <a:prstGeom prst="rect">
              <a:avLst/>
            </a:prstGeom>
            <a:noFill/>
            <a:ln>
              <a:noFill/>
            </a:ln>
            <a:effectLst/>
          </p:spPr>
          <p:txBody>
            <a:bodyPr spcFirstLastPara="0" vert="horz" wrap="square" lIns="13970" tIns="13970" rIns="13970" bIns="13970"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1450" lvl="1" indent="-171450" defTabSz="755650">
                <a:spcBef>
                  <a:spcPct val="0"/>
                </a:spcBef>
                <a:spcAft>
                  <a:spcPts val="600"/>
                </a:spcAft>
                <a:buFontTx/>
                <a:buChar char="••"/>
              </a:pPr>
              <a:r>
                <a:rPr lang="zh-CN" altLang="en-US" sz="1200" kern="0">
                  <a:solidFill>
                    <a:srgbClr val="000000">
                      <a:hueOff val="0"/>
                      <a:satOff val="0"/>
                      <a:lumOff val="0"/>
                      <a:alphaOff val="0"/>
                    </a:srgbClr>
                  </a:solidFill>
                  <a:latin typeface="Georgia"/>
                </a:rPr>
                <a:t>目前，中国证券化信托产品发展的一个重要限制是流动性问题。证券化产品流动性不足就会要求较高的流动性贴水，大大增加证券化的成本，这就跟证券化“把不流动的资产转化为高流动的证券”的初衷相去甚远。因此，提高证券化产品的流动性是中国资产证券化突破模式的核心问题之一。</a:t>
              </a:r>
            </a:p>
          </p:txBody>
        </p:sp>
        <p:sp>
          <p:nvSpPr>
            <p:cNvPr id="73" name="Rectangle 72"/>
            <p:cNvSpPr/>
            <p:nvPr/>
          </p:nvSpPr>
          <p:spPr>
            <a:xfrm>
              <a:off x="4364111" y="5451810"/>
              <a:ext cx="1557905" cy="778766"/>
            </a:xfrm>
            <a:prstGeom prst="rect">
              <a:avLst/>
            </a:prstGeom>
            <a:no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74" name="Rectangle 73"/>
            <p:cNvSpPr/>
            <p:nvPr/>
          </p:nvSpPr>
          <p:spPr>
            <a:xfrm>
              <a:off x="4364111" y="5451810"/>
              <a:ext cx="1557905" cy="778766"/>
            </a:xfrm>
            <a:prstGeom prst="rect">
              <a:avLst/>
            </a:prstGeom>
            <a:noFill/>
            <a:ln>
              <a:noFill/>
            </a:ln>
            <a:effectLst/>
          </p:spPr>
          <p:txBody>
            <a:bodyPr spcFirstLastPara="0" vert="horz" wrap="square" lIns="16510" tIns="16510" rIns="16510" bIns="16510" numCol="1" spcCol="127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1155700">
                <a:lnSpc>
                  <a:spcPct val="90000"/>
                </a:lnSpc>
                <a:spcBef>
                  <a:spcPct val="0"/>
                </a:spcBef>
                <a:spcAft>
                  <a:spcPct val="35000"/>
                </a:spcAft>
              </a:pPr>
              <a:r>
                <a:rPr lang="zh-CN" altLang="en-US" sz="2000" b="1" i="1" kern="0">
                  <a:solidFill>
                    <a:srgbClr val="602320"/>
                  </a:solidFill>
                  <a:latin typeface="Georgia"/>
                </a:rPr>
                <a:t>流动性风险</a:t>
              </a:r>
            </a:p>
          </p:txBody>
        </p:sp>
      </p:grpSp>
      <p:sp>
        <p:nvSpPr>
          <p:cNvPr id="75" name="Rectangle 74"/>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4213014382"/>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3"/>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en-US" altLang="zh-CN" smtClean="0"/>
              <a:t>REITs </a:t>
            </a:r>
            <a:r>
              <a:rPr lang="zh-CN" altLang="en-US" smtClean="0"/>
              <a:t>与一般资产证券化相比，可以提供给投资者更具流动性的地产投资工具，亦可以为开发商提高周转率。在海外房地产市场，私募基金经常与</a:t>
            </a:r>
            <a:r>
              <a:rPr lang="en-US" altLang="zh-CN" smtClean="0"/>
              <a:t>REITs</a:t>
            </a:r>
            <a:r>
              <a:rPr lang="zh-CN" altLang="en-US" smtClean="0"/>
              <a:t>相结合，应用于商业地产，而</a:t>
            </a:r>
            <a:r>
              <a:rPr lang="en-US" altLang="zh-CN" smtClean="0"/>
              <a:t>2015</a:t>
            </a:r>
            <a:r>
              <a:rPr lang="zh-CN" altLang="en-US" smtClean="0"/>
              <a:t>年是国内</a:t>
            </a:r>
            <a:r>
              <a:rPr lang="en-US" altLang="zh-CN" smtClean="0"/>
              <a:t>REITs</a:t>
            </a:r>
            <a:r>
              <a:rPr lang="zh-CN" altLang="en-US" smtClean="0"/>
              <a:t>发展元年，</a:t>
            </a:r>
            <a:r>
              <a:rPr lang="en-US" altLang="zh-CN" smtClean="0"/>
              <a:t>REITs</a:t>
            </a:r>
            <a:r>
              <a:rPr lang="zh-CN" altLang="en-US" smtClean="0"/>
              <a:t>将会是国内商业地产未来的发展趋势</a:t>
            </a:r>
            <a:endParaRPr lang="zh-CN" altLang="en-US"/>
          </a:p>
        </p:txBody>
      </p:sp>
      <p:sp>
        <p:nvSpPr>
          <p:cNvPr id="55" name="Page Number"/>
          <p:cNvSpPr txBox="1"/>
          <p:nvPr>
            <p:custDataLst>
              <p:tags r:id="rId4"/>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11</a:t>
            </a:r>
            <a:endParaRPr lang="zh-CN" altLang="en-US" sz="900" noProof="1" smtClean="0"/>
          </a:p>
        </p:txBody>
      </p:sp>
      <p:sp>
        <p:nvSpPr>
          <p:cNvPr id="56" name="Section Footer"/>
          <p:cNvSpPr txBox="1"/>
          <p:nvPr>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1.2 </a:t>
            </a:r>
            <a:r>
              <a:rPr lang="zh-CN" altLang="en-US" sz="900" noProof="1" smtClean="0">
                <a:solidFill>
                  <a:schemeClr val="tx1"/>
                </a:solidFill>
              </a:rPr>
              <a:t>资产证券化的发展趋势</a:t>
            </a:r>
            <a:r>
              <a:rPr lang="en-US" altLang="zh-CN" sz="900" noProof="1" smtClean="0">
                <a:solidFill>
                  <a:schemeClr val="tx1"/>
                </a:solidFill>
              </a:rPr>
              <a:t>——</a:t>
            </a:r>
            <a:r>
              <a:rPr lang="zh-CN" altLang="en-US" sz="900" noProof="1" smtClean="0">
                <a:solidFill>
                  <a:schemeClr val="tx1"/>
                </a:solidFill>
              </a:rPr>
              <a:t>房地产信托基金</a:t>
            </a:r>
            <a:r>
              <a:rPr lang="en-US" altLang="zh-CN" sz="900" noProof="1" smtClean="0">
                <a:solidFill>
                  <a:schemeClr val="tx1"/>
                </a:solidFill>
              </a:rPr>
              <a:t>(REITs)</a:t>
            </a:r>
            <a:endParaRPr lang="zh-CN" altLang="en-US" sz="900" noProof="1" smtClean="0">
              <a:solidFill>
                <a:schemeClr val="tx1"/>
              </a:solidFill>
            </a:endParaRPr>
          </a:p>
        </p:txBody>
      </p:sp>
      <p:graphicFrame>
        <p:nvGraphicFramePr>
          <p:cNvPr id="232" name="Table 231"/>
          <p:cNvGraphicFramePr>
            <a:graphicFrameLocks noGrp="1"/>
          </p:cNvGraphicFramePr>
          <p:nvPr>
            <p:custDataLst>
              <p:tags r:id="rId7"/>
            </p:custDataLst>
            <p:extLst>
              <p:ext uri="{D42A27DB-BD31-4B8C-83A1-F6EECF244321}">
                <p14:modId xmlns:p14="http://schemas.microsoft.com/office/powerpoint/2010/main" val="1649719500"/>
              </p:ext>
            </p:extLst>
          </p:nvPr>
        </p:nvGraphicFramePr>
        <p:xfrm>
          <a:off x="545136" y="2658872"/>
          <a:ext cx="5204144" cy="3360066"/>
        </p:xfrm>
        <a:graphic>
          <a:graphicData uri="http://schemas.openxmlformats.org/drawingml/2006/table">
            <a:tbl>
              <a:tblPr firstRow="1" firstCol="1" bandRow="1">
                <a:tableStyleId>{3B4B98B0-60AC-42C2-AFA5-B58CD77FA1E5}</a:tableStyleId>
              </a:tblPr>
              <a:tblGrid>
                <a:gridCol w="963788"/>
                <a:gridCol w="1310911"/>
                <a:gridCol w="1273261"/>
                <a:gridCol w="1656184"/>
              </a:tblGrid>
              <a:tr h="473651">
                <a:tc>
                  <a:txBody>
                    <a:bodyPr vert="horz" wrap="square"/>
                    <a:lstStyle/>
                    <a:p>
                      <a:pPr algn="ctr"/>
                      <a:r>
                        <a:rPr lang="zh-CN" altLang="en-US" sz="1400" smtClean="0">
                          <a:latin typeface="+mj-lt"/>
                        </a:rPr>
                        <a:t>国家</a:t>
                      </a:r>
                      <a:r>
                        <a:rPr lang="en-US" altLang="zh-CN" sz="1400" smtClean="0">
                          <a:latin typeface="+mj-lt"/>
                        </a:rPr>
                        <a:t>/</a:t>
                      </a:r>
                      <a:r>
                        <a:rPr lang="zh-CN" altLang="en-US" sz="1400" smtClean="0">
                          <a:latin typeface="+mj-lt"/>
                        </a:rPr>
                        <a:t>地区</a:t>
                      </a:r>
                      <a:endParaRPr lang="zh-CN" altLang="en-US" sz="1400">
                        <a:latin typeface="+mj-lt"/>
                      </a:endParaRPr>
                    </a:p>
                  </a:txBody>
                  <a:tcPr anchor="ctr"/>
                </a:tc>
                <a:tc>
                  <a:txBody>
                    <a:bodyPr vert="horz" wrap="square"/>
                    <a:lstStyle/>
                    <a:p>
                      <a:pPr algn="ctr"/>
                      <a:r>
                        <a:rPr lang="zh-CN" altLang="en-US" sz="1400" smtClean="0">
                          <a:latin typeface="+mj-lt"/>
                        </a:rPr>
                        <a:t>当前上市的</a:t>
                      </a:r>
                      <a:r>
                        <a:rPr lang="en-US" altLang="zh-CN" sz="1400" smtClean="0">
                          <a:latin typeface="+mj-lt"/>
                        </a:rPr>
                        <a:t>REITs</a:t>
                      </a:r>
                      <a:r>
                        <a:rPr lang="zh-CN" altLang="en-US" sz="1400" smtClean="0">
                          <a:latin typeface="+mj-lt"/>
                        </a:rPr>
                        <a:t>个数</a:t>
                      </a:r>
                      <a:endParaRPr lang="zh-CN" altLang="en-US" sz="1400">
                        <a:latin typeface="+mj-lt"/>
                      </a:endParaRPr>
                    </a:p>
                  </a:txBody>
                  <a:tcPr anchor="ctr"/>
                </a:tc>
                <a:tc>
                  <a:txBody>
                    <a:bodyPr vert="horz" wrap="square"/>
                    <a:lstStyle/>
                    <a:p>
                      <a:pPr algn="ctr"/>
                      <a:r>
                        <a:rPr lang="zh-CN" altLang="en-US" sz="1400" smtClean="0">
                          <a:latin typeface="+mj-lt"/>
                        </a:rPr>
                        <a:t>合计</a:t>
                      </a:r>
                      <a:r>
                        <a:rPr lang="en-US" altLang="zh-CN" sz="1400" smtClean="0">
                          <a:latin typeface="+mj-lt"/>
                        </a:rPr>
                        <a:t>REITs</a:t>
                      </a:r>
                      <a:r>
                        <a:rPr lang="zh-CN" altLang="en-US" sz="1400" smtClean="0">
                          <a:latin typeface="+mj-lt"/>
                        </a:rPr>
                        <a:t>总市值</a:t>
                      </a:r>
                      <a:endParaRPr lang="zh-CN" altLang="en-US" sz="1400">
                        <a:latin typeface="+mj-lt"/>
                      </a:endParaRPr>
                    </a:p>
                  </a:txBody>
                  <a:tcPr anchor="ctr"/>
                </a:tc>
                <a:tc>
                  <a:txBody>
                    <a:bodyPr vert="horz" wrap="square"/>
                    <a:lstStyle/>
                    <a:p>
                      <a:pPr algn="ctr"/>
                      <a:r>
                        <a:rPr lang="en-US" altLang="zh-CN" sz="1400" smtClean="0">
                          <a:latin typeface="+mj-lt"/>
                        </a:rPr>
                        <a:t>REITs</a:t>
                      </a:r>
                      <a:r>
                        <a:rPr lang="zh-CN" altLang="en-US" sz="1400" smtClean="0">
                          <a:latin typeface="+mj-lt"/>
                        </a:rPr>
                        <a:t>总市值</a:t>
                      </a:r>
                      <a:r>
                        <a:rPr lang="en-US" altLang="zh-CN" sz="1400" smtClean="0">
                          <a:latin typeface="+mj-lt"/>
                        </a:rPr>
                        <a:t>/2014GDP</a:t>
                      </a:r>
                      <a:endParaRPr lang="zh-CN" altLang="en-US" sz="1400">
                        <a:latin typeface="+mj-lt"/>
                      </a:endParaRPr>
                    </a:p>
                  </a:txBody>
                  <a:tcPr anchor="ctr"/>
                </a:tc>
              </a:tr>
              <a:tr h="473651">
                <a:tc>
                  <a:txBody>
                    <a:bodyPr vert="horz" wrap="square"/>
                    <a:lstStyle/>
                    <a:p>
                      <a:r>
                        <a:rPr lang="zh-CN" altLang="en-US" sz="1200" smtClean="0">
                          <a:latin typeface="+mj-lt"/>
                        </a:rPr>
                        <a:t>美国</a:t>
                      </a:r>
                      <a:endParaRPr lang="zh-CN" altLang="en-US" sz="1200">
                        <a:latin typeface="+mj-lt"/>
                      </a:endParaRPr>
                    </a:p>
                  </a:txBody>
                  <a:tcPr anchor="ctr"/>
                </a:tc>
                <a:tc>
                  <a:txBody>
                    <a:bodyPr vert="horz" wrap="square"/>
                    <a:lstStyle/>
                    <a:p>
                      <a:pPr algn="ctr"/>
                      <a:r>
                        <a:rPr lang="en-US" altLang="zh-CN" sz="1200" smtClean="0">
                          <a:latin typeface="+mj-lt"/>
                        </a:rPr>
                        <a:t>257</a:t>
                      </a:r>
                      <a:endParaRPr lang="zh-CN" altLang="en-US" sz="1200">
                        <a:latin typeface="+mj-lt"/>
                      </a:endParaRPr>
                    </a:p>
                  </a:txBody>
                  <a:tcPr anchor="ctr"/>
                </a:tc>
                <a:tc>
                  <a:txBody>
                    <a:bodyPr vert="horz" wrap="square"/>
                    <a:lstStyle/>
                    <a:p>
                      <a:pPr algn="ctr"/>
                      <a:r>
                        <a:rPr lang="en-US" altLang="zh-CN" sz="1200" smtClean="0">
                          <a:latin typeface="+mj-lt"/>
                        </a:rPr>
                        <a:t>9,846</a:t>
                      </a:r>
                      <a:r>
                        <a:rPr lang="zh-CN" altLang="en-US" sz="1200" smtClean="0">
                          <a:latin typeface="+mj-lt"/>
                        </a:rPr>
                        <a:t>亿美元</a:t>
                      </a:r>
                      <a:endParaRPr lang="zh-CN" altLang="en-US" sz="1200">
                        <a:latin typeface="+mj-lt"/>
                      </a:endParaRPr>
                    </a:p>
                  </a:txBody>
                  <a:tcPr anchor="ctr"/>
                </a:tc>
                <a:tc>
                  <a:txBody>
                    <a:bodyPr vert="horz" wrap="square"/>
                    <a:lstStyle/>
                    <a:p>
                      <a:pPr algn="ctr"/>
                      <a:r>
                        <a:rPr lang="en-US" altLang="zh-CN" sz="1200" smtClean="0">
                          <a:latin typeface="+mj-lt"/>
                        </a:rPr>
                        <a:t>5.7%</a:t>
                      </a:r>
                      <a:endParaRPr lang="zh-CN" altLang="en-US" sz="1200">
                        <a:latin typeface="+mj-lt"/>
                      </a:endParaRPr>
                    </a:p>
                  </a:txBody>
                  <a:tcPr anchor="ctr"/>
                </a:tc>
              </a:tr>
              <a:tr h="473651">
                <a:tc>
                  <a:txBody>
                    <a:bodyPr vert="horz" wrap="square"/>
                    <a:lstStyle/>
                    <a:p>
                      <a:r>
                        <a:rPr lang="zh-CN" altLang="en-US" sz="1200" smtClean="0">
                          <a:latin typeface="+mj-lt"/>
                        </a:rPr>
                        <a:t>欧盟</a:t>
                      </a:r>
                      <a:endParaRPr lang="zh-CN" altLang="en-US" sz="1200">
                        <a:latin typeface="+mj-lt"/>
                      </a:endParaRPr>
                    </a:p>
                  </a:txBody>
                  <a:tcPr anchor="ctr"/>
                </a:tc>
                <a:tc>
                  <a:txBody>
                    <a:bodyPr vert="horz" wrap="square"/>
                    <a:lstStyle/>
                    <a:p>
                      <a:pPr algn="ctr"/>
                      <a:r>
                        <a:rPr lang="en-US" altLang="zh-CN" sz="1200" smtClean="0">
                          <a:latin typeface="+mj-lt"/>
                        </a:rPr>
                        <a:t>100</a:t>
                      </a:r>
                      <a:endParaRPr lang="zh-CN" altLang="en-US" sz="1200">
                        <a:latin typeface="+mj-lt"/>
                      </a:endParaRPr>
                    </a:p>
                  </a:txBody>
                  <a:tcPr anchor="ctr"/>
                </a:tc>
                <a:tc>
                  <a:txBody>
                    <a:bodyPr vert="horz" wrap="square"/>
                    <a:lstStyle/>
                    <a:p>
                      <a:pPr algn="ctr"/>
                      <a:r>
                        <a:rPr lang="en-US" altLang="zh-CN" sz="1200" smtClean="0">
                          <a:latin typeface="+mj-lt"/>
                        </a:rPr>
                        <a:t>1,700</a:t>
                      </a:r>
                      <a:r>
                        <a:rPr lang="zh-CN" altLang="en-US" sz="1200" smtClean="0">
                          <a:latin typeface="+mj-lt"/>
                        </a:rPr>
                        <a:t>亿美元</a:t>
                      </a:r>
                      <a:endParaRPr lang="zh-CN" altLang="en-US" sz="1200">
                        <a:latin typeface="+mj-lt"/>
                      </a:endParaRPr>
                    </a:p>
                  </a:txBody>
                  <a:tcPr anchor="ctr"/>
                </a:tc>
                <a:tc>
                  <a:txBody>
                    <a:bodyPr vert="horz" wrap="square"/>
                    <a:lstStyle/>
                    <a:p>
                      <a:pPr algn="ctr"/>
                      <a:r>
                        <a:rPr lang="en-US" altLang="zh-CN" sz="1200" smtClean="0">
                          <a:latin typeface="+mj-lt"/>
                        </a:rPr>
                        <a:t>0.9%</a:t>
                      </a:r>
                      <a:endParaRPr lang="zh-CN" altLang="en-US" sz="1200">
                        <a:latin typeface="+mj-lt"/>
                      </a:endParaRPr>
                    </a:p>
                  </a:txBody>
                  <a:tcPr anchor="ctr"/>
                </a:tc>
              </a:tr>
              <a:tr h="473651">
                <a:tc>
                  <a:txBody>
                    <a:bodyPr vert="horz" wrap="square"/>
                    <a:lstStyle/>
                    <a:p>
                      <a:r>
                        <a:rPr lang="zh-CN" altLang="en-US" sz="1200" smtClean="0">
                          <a:latin typeface="+mj-lt"/>
                        </a:rPr>
                        <a:t>澳大利亚</a:t>
                      </a:r>
                      <a:endParaRPr lang="zh-CN" altLang="en-US" sz="1200">
                        <a:latin typeface="+mj-lt"/>
                      </a:endParaRPr>
                    </a:p>
                  </a:txBody>
                  <a:tcPr anchor="ctr"/>
                </a:tc>
                <a:tc>
                  <a:txBody>
                    <a:bodyPr vert="horz" wrap="square"/>
                    <a:lstStyle/>
                    <a:p>
                      <a:pPr algn="ctr"/>
                      <a:r>
                        <a:rPr lang="en-US" altLang="zh-CN" sz="1200" smtClean="0">
                          <a:latin typeface="+mj-lt"/>
                        </a:rPr>
                        <a:t>56</a:t>
                      </a:r>
                      <a:endParaRPr lang="zh-CN" altLang="en-US" sz="1200">
                        <a:latin typeface="+mj-lt"/>
                      </a:endParaRPr>
                    </a:p>
                  </a:txBody>
                  <a:tcPr anchor="ctr"/>
                </a:tc>
                <a:tc>
                  <a:txBody>
                    <a:bodyPr vert="horz" wrap="square"/>
                    <a:lstStyle/>
                    <a:p>
                      <a:pPr algn="ctr"/>
                      <a:r>
                        <a:rPr lang="en-US" altLang="zh-CN" sz="1200" smtClean="0">
                          <a:latin typeface="+mj-lt"/>
                        </a:rPr>
                        <a:t>937</a:t>
                      </a:r>
                      <a:r>
                        <a:rPr lang="zh-CN" altLang="en-US" sz="1200" smtClean="0">
                          <a:latin typeface="+mj-lt"/>
                        </a:rPr>
                        <a:t>亿美元</a:t>
                      </a:r>
                      <a:endParaRPr lang="zh-CN" altLang="en-US" sz="1200">
                        <a:latin typeface="+mj-lt"/>
                      </a:endParaRPr>
                    </a:p>
                  </a:txBody>
                  <a:tcPr anchor="ctr"/>
                </a:tc>
                <a:tc>
                  <a:txBody>
                    <a:bodyPr vert="horz" wrap="square"/>
                    <a:lstStyle/>
                    <a:p>
                      <a:pPr algn="ctr"/>
                      <a:r>
                        <a:rPr lang="en-US" altLang="zh-CN" sz="1200" smtClean="0">
                          <a:latin typeface="+mj-lt"/>
                        </a:rPr>
                        <a:t>6.5%</a:t>
                      </a:r>
                      <a:endParaRPr lang="zh-CN" altLang="en-US" sz="1200">
                        <a:latin typeface="+mj-lt"/>
                      </a:endParaRPr>
                    </a:p>
                  </a:txBody>
                  <a:tcPr anchor="ctr"/>
                </a:tc>
              </a:tr>
              <a:tr h="473651">
                <a:tc>
                  <a:txBody>
                    <a:bodyPr vert="horz" wrap="square"/>
                    <a:lstStyle/>
                    <a:p>
                      <a:r>
                        <a:rPr lang="zh-CN" altLang="en-US" sz="1200" smtClean="0">
                          <a:latin typeface="+mj-lt"/>
                        </a:rPr>
                        <a:t>日本</a:t>
                      </a:r>
                      <a:endParaRPr lang="zh-CN" altLang="en-US" sz="1200">
                        <a:latin typeface="+mj-lt"/>
                      </a:endParaRPr>
                    </a:p>
                  </a:txBody>
                  <a:tcPr anchor="ctr"/>
                </a:tc>
                <a:tc>
                  <a:txBody>
                    <a:bodyPr vert="horz" wrap="square"/>
                    <a:lstStyle/>
                    <a:p>
                      <a:pPr algn="ctr"/>
                      <a:r>
                        <a:rPr lang="en-US" altLang="zh-CN" sz="1200" smtClean="0">
                          <a:latin typeface="+mj-lt"/>
                        </a:rPr>
                        <a:t>51</a:t>
                      </a:r>
                      <a:endParaRPr lang="zh-CN" altLang="en-US" sz="1200">
                        <a:latin typeface="+mj-lt"/>
                      </a:endParaRPr>
                    </a:p>
                  </a:txBody>
                  <a:tcPr anchor="ctr"/>
                </a:tc>
                <a:tc>
                  <a:txBody>
                    <a:bodyPr vert="horz" wrap="square"/>
                    <a:lstStyle/>
                    <a:p>
                      <a:pPr algn="ctr"/>
                      <a:r>
                        <a:rPr lang="en-US" altLang="zh-CN" sz="1200" smtClean="0">
                          <a:latin typeface="+mj-lt"/>
                        </a:rPr>
                        <a:t>908</a:t>
                      </a:r>
                      <a:r>
                        <a:rPr lang="zh-CN" altLang="en-US" sz="1200" smtClean="0">
                          <a:latin typeface="+mj-lt"/>
                        </a:rPr>
                        <a:t>亿美元</a:t>
                      </a:r>
                      <a:endParaRPr lang="zh-CN" altLang="en-US" sz="1200">
                        <a:latin typeface="+mj-lt"/>
                      </a:endParaRPr>
                    </a:p>
                  </a:txBody>
                  <a:tcPr anchor="ctr"/>
                </a:tc>
                <a:tc>
                  <a:txBody>
                    <a:bodyPr vert="horz" wrap="square"/>
                    <a:lstStyle/>
                    <a:p>
                      <a:pPr algn="ctr"/>
                      <a:r>
                        <a:rPr lang="en-US" altLang="zh-CN" sz="1200" smtClean="0">
                          <a:latin typeface="+mj-lt"/>
                        </a:rPr>
                        <a:t>2.0%</a:t>
                      </a:r>
                      <a:endParaRPr lang="zh-CN" altLang="en-US" sz="1200">
                        <a:latin typeface="+mj-lt"/>
                      </a:endParaRPr>
                    </a:p>
                  </a:txBody>
                  <a:tcPr anchor="ctr"/>
                </a:tc>
              </a:tr>
              <a:tr h="473651">
                <a:tc>
                  <a:txBody>
                    <a:bodyPr vert="horz" wrap="square"/>
                    <a:lstStyle/>
                    <a:p>
                      <a:r>
                        <a:rPr lang="zh-CN" altLang="en-US" sz="1200" smtClean="0">
                          <a:latin typeface="+mj-lt"/>
                        </a:rPr>
                        <a:t>新加坡</a:t>
                      </a:r>
                      <a:endParaRPr lang="zh-CN" altLang="en-US" sz="1200">
                        <a:latin typeface="+mj-lt"/>
                      </a:endParaRPr>
                    </a:p>
                  </a:txBody>
                  <a:tcPr anchor="ctr"/>
                </a:tc>
                <a:tc>
                  <a:txBody>
                    <a:bodyPr vert="horz" wrap="square"/>
                    <a:lstStyle/>
                    <a:p>
                      <a:pPr algn="ctr"/>
                      <a:r>
                        <a:rPr lang="en-US" altLang="zh-CN" sz="1200" smtClean="0">
                          <a:latin typeface="+mj-lt"/>
                        </a:rPr>
                        <a:t>33</a:t>
                      </a:r>
                      <a:endParaRPr lang="zh-CN" altLang="en-US" sz="1200">
                        <a:latin typeface="+mj-lt"/>
                      </a:endParaRPr>
                    </a:p>
                  </a:txBody>
                  <a:tcPr anchor="ctr"/>
                </a:tc>
                <a:tc>
                  <a:txBody>
                    <a:bodyPr vert="horz" wrap="square"/>
                    <a:lstStyle/>
                    <a:p>
                      <a:pPr algn="ctr"/>
                      <a:r>
                        <a:rPr lang="en-US" altLang="zh-CN" sz="1200" smtClean="0">
                          <a:latin typeface="+mj-lt"/>
                        </a:rPr>
                        <a:t>483</a:t>
                      </a:r>
                      <a:r>
                        <a:rPr lang="zh-CN" altLang="en-US" sz="1200" smtClean="0">
                          <a:latin typeface="+mj-lt"/>
                        </a:rPr>
                        <a:t>亿美元</a:t>
                      </a:r>
                      <a:endParaRPr lang="zh-CN" altLang="en-US" sz="1200">
                        <a:latin typeface="+mj-lt"/>
                      </a:endParaRPr>
                    </a:p>
                  </a:txBody>
                  <a:tcPr anchor="ctr"/>
                </a:tc>
                <a:tc>
                  <a:txBody>
                    <a:bodyPr vert="horz" wrap="square"/>
                    <a:lstStyle/>
                    <a:p>
                      <a:pPr algn="ctr"/>
                      <a:r>
                        <a:rPr lang="en-US" altLang="zh-CN" sz="1200" smtClean="0">
                          <a:latin typeface="+mj-lt"/>
                        </a:rPr>
                        <a:t>15.7%</a:t>
                      </a:r>
                      <a:endParaRPr lang="zh-CN" altLang="en-US" sz="1200">
                        <a:latin typeface="+mj-lt"/>
                      </a:endParaRPr>
                    </a:p>
                  </a:txBody>
                  <a:tcPr anchor="ctr"/>
                </a:tc>
              </a:tr>
              <a:tr h="473651">
                <a:tc>
                  <a:txBody>
                    <a:bodyPr vert="horz" wrap="square"/>
                    <a:lstStyle/>
                    <a:p>
                      <a:r>
                        <a:rPr lang="zh-CN" altLang="en-US" sz="1200" smtClean="0">
                          <a:latin typeface="+mj-lt"/>
                        </a:rPr>
                        <a:t>香港</a:t>
                      </a:r>
                      <a:endParaRPr lang="zh-CN" altLang="en-US" sz="1200">
                        <a:latin typeface="+mj-lt"/>
                      </a:endParaRPr>
                    </a:p>
                  </a:txBody>
                  <a:tcPr anchor="ctr"/>
                </a:tc>
                <a:tc>
                  <a:txBody>
                    <a:bodyPr vert="horz" wrap="square"/>
                    <a:lstStyle/>
                    <a:p>
                      <a:pPr algn="ctr"/>
                      <a:r>
                        <a:rPr lang="en-US" altLang="zh-CN" sz="1200" smtClean="0">
                          <a:latin typeface="+mj-lt"/>
                        </a:rPr>
                        <a:t>11</a:t>
                      </a:r>
                      <a:endParaRPr lang="zh-CN" altLang="en-US" sz="1200">
                        <a:latin typeface="+mj-lt"/>
                      </a:endParaRPr>
                    </a:p>
                  </a:txBody>
                  <a:tcPr anchor="ctr"/>
                </a:tc>
                <a:tc>
                  <a:txBody>
                    <a:bodyPr vert="horz" wrap="square"/>
                    <a:lstStyle/>
                    <a:p>
                      <a:pPr algn="ctr"/>
                      <a:r>
                        <a:rPr lang="en-US" altLang="zh-CN" sz="1200" smtClean="0">
                          <a:latin typeface="+mj-lt"/>
                        </a:rPr>
                        <a:t>273</a:t>
                      </a:r>
                      <a:r>
                        <a:rPr lang="zh-CN" altLang="en-US" sz="1200" smtClean="0">
                          <a:latin typeface="+mj-lt"/>
                        </a:rPr>
                        <a:t>亿美元</a:t>
                      </a:r>
                      <a:endParaRPr lang="zh-CN" altLang="en-US" sz="1200">
                        <a:latin typeface="+mj-lt"/>
                      </a:endParaRPr>
                    </a:p>
                  </a:txBody>
                  <a:tcPr anchor="ctr"/>
                </a:tc>
                <a:tc>
                  <a:txBody>
                    <a:bodyPr vert="horz" wrap="square"/>
                    <a:lstStyle/>
                    <a:p>
                      <a:pPr algn="ctr"/>
                      <a:r>
                        <a:rPr lang="en-US" altLang="zh-CN" sz="1200" smtClean="0">
                          <a:latin typeface="+mj-lt"/>
                        </a:rPr>
                        <a:t>9.4%</a:t>
                      </a:r>
                      <a:endParaRPr lang="zh-CN" altLang="en-US" sz="1200">
                        <a:latin typeface="+mj-lt"/>
                      </a:endParaRPr>
                    </a:p>
                  </a:txBody>
                  <a:tcPr anchor="ctr"/>
                </a:tc>
              </a:tr>
            </a:tbl>
          </a:graphicData>
        </a:graphic>
      </p:graphicFrame>
      <p:sp>
        <p:nvSpPr>
          <p:cNvPr id="233" name="TextBox 232"/>
          <p:cNvSpPr txBox="1"/>
          <p:nvPr/>
        </p:nvSpPr>
        <p:spPr>
          <a:xfrm>
            <a:off x="615265" y="6309211"/>
            <a:ext cx="2104743" cy="169277"/>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数据来源：国际货币基金组织</a:t>
            </a:r>
            <a:r>
              <a:rPr lang="en-US" altLang="zh-CN" noProof="0" smtClean="0">
                <a:solidFill>
                  <a:schemeClr val="tx1"/>
                </a:solidFill>
                <a:latin typeface="Georgia" pitchFamily="18" charset="0"/>
                <a:cs typeface="Arial" pitchFamily="34" charset="0"/>
              </a:rPr>
              <a:t>IMF</a:t>
            </a:r>
            <a:endParaRPr lang="zh-CN" altLang="en-US" noProof="0" smtClean="0">
              <a:solidFill>
                <a:schemeClr val="tx1"/>
              </a:solidFill>
              <a:latin typeface="Georgia" pitchFamily="18" charset="0"/>
              <a:cs typeface="Arial" pitchFamily="34" charset="0"/>
            </a:endParaRPr>
          </a:p>
        </p:txBody>
      </p:sp>
      <p:sp>
        <p:nvSpPr>
          <p:cNvPr id="235" name="TextBox 234"/>
          <p:cNvSpPr txBox="1"/>
          <p:nvPr/>
        </p:nvSpPr>
        <p:spPr>
          <a:xfrm>
            <a:off x="615265" y="2158008"/>
            <a:ext cx="2909451" cy="215444"/>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400" b="1" noProof="0" smtClean="0">
                <a:solidFill>
                  <a:schemeClr val="tx1"/>
                </a:solidFill>
                <a:latin typeface="Georgia" pitchFamily="18" charset="0"/>
                <a:cs typeface="Arial" pitchFamily="34" charset="0"/>
              </a:rPr>
              <a:t>截止</a:t>
            </a:r>
            <a:r>
              <a:rPr lang="en-US" altLang="zh-CN" sz="1400" b="1" noProof="0" smtClean="0">
                <a:solidFill>
                  <a:schemeClr val="tx1"/>
                </a:solidFill>
                <a:latin typeface="Georgia" pitchFamily="18" charset="0"/>
                <a:cs typeface="Arial" pitchFamily="34" charset="0"/>
              </a:rPr>
              <a:t>2015</a:t>
            </a:r>
            <a:r>
              <a:rPr lang="zh-CN" altLang="en-US" sz="1400" b="1" noProof="0" smtClean="0">
                <a:solidFill>
                  <a:schemeClr val="tx1"/>
                </a:solidFill>
                <a:latin typeface="Georgia" pitchFamily="18" charset="0"/>
                <a:cs typeface="Arial" pitchFamily="34" charset="0"/>
              </a:rPr>
              <a:t>年</a:t>
            </a:r>
            <a:r>
              <a:rPr lang="en-US" altLang="zh-CN" sz="1400" b="1" noProof="0" smtClean="0">
                <a:solidFill>
                  <a:schemeClr val="tx1"/>
                </a:solidFill>
                <a:latin typeface="Georgia" pitchFamily="18" charset="0"/>
                <a:cs typeface="Arial" pitchFamily="34" charset="0"/>
              </a:rPr>
              <a:t>3</a:t>
            </a:r>
            <a:r>
              <a:rPr lang="zh-CN" altLang="en-US" sz="1400" b="1" noProof="0" smtClean="0">
                <a:solidFill>
                  <a:schemeClr val="tx1"/>
                </a:solidFill>
                <a:latin typeface="Georgia" pitchFamily="18" charset="0"/>
                <a:cs typeface="Arial" pitchFamily="34" charset="0"/>
              </a:rPr>
              <a:t>月全球</a:t>
            </a:r>
            <a:r>
              <a:rPr lang="en-US" altLang="zh-CN" sz="1400" b="1" noProof="0" smtClean="0">
                <a:solidFill>
                  <a:schemeClr val="tx1"/>
                </a:solidFill>
                <a:latin typeface="Georgia" pitchFamily="18" charset="0"/>
                <a:cs typeface="Arial" pitchFamily="34" charset="0"/>
              </a:rPr>
              <a:t>REITs</a:t>
            </a:r>
            <a:r>
              <a:rPr lang="zh-CN" altLang="en-US" sz="1400" b="1" noProof="0" smtClean="0">
                <a:solidFill>
                  <a:schemeClr val="tx1"/>
                </a:solidFill>
                <a:latin typeface="Georgia" pitchFamily="18" charset="0"/>
                <a:cs typeface="Arial" pitchFamily="34" charset="0"/>
              </a:rPr>
              <a:t>市场概况</a:t>
            </a:r>
          </a:p>
        </p:txBody>
      </p:sp>
      <p:sp>
        <p:nvSpPr>
          <p:cNvPr id="234" name="Rectangle 233"/>
          <p:cNvSpPr/>
          <p:nvPr/>
        </p:nvSpPr>
        <p:spPr>
          <a:xfrm>
            <a:off x="6169840" y="2292146"/>
            <a:ext cx="3107832" cy="3970318"/>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200" smtClean="0">
                <a:latin typeface="+mj-lt"/>
              </a:rPr>
              <a:t>自</a:t>
            </a:r>
            <a:r>
              <a:rPr lang="en-US" altLang="zh-CN" sz="1200" smtClean="0">
                <a:latin typeface="+mj-lt"/>
              </a:rPr>
              <a:t>1960</a:t>
            </a:r>
            <a:r>
              <a:rPr lang="zh-CN" altLang="en-US" sz="1200" smtClean="0">
                <a:latin typeface="+mj-lt"/>
              </a:rPr>
              <a:t>年在美国出现以来，</a:t>
            </a:r>
            <a:r>
              <a:rPr lang="en-US" altLang="zh-CN" sz="1200" smtClean="0">
                <a:latin typeface="+mj-lt"/>
              </a:rPr>
              <a:t>REITs</a:t>
            </a:r>
            <a:r>
              <a:rPr lang="zh-CN" altLang="en-US" sz="1200" smtClean="0">
                <a:latin typeface="+mj-lt"/>
              </a:rPr>
              <a:t>产品在过去几十年中获得了迅猛发展，在海外发达经济体中，</a:t>
            </a:r>
            <a:r>
              <a:rPr lang="en-US" altLang="zh-CN" sz="1200" smtClean="0">
                <a:latin typeface="+mj-lt"/>
              </a:rPr>
              <a:t>REITs</a:t>
            </a:r>
            <a:r>
              <a:rPr lang="zh-CN" altLang="en-US" sz="1200" smtClean="0">
                <a:latin typeface="+mj-lt"/>
              </a:rPr>
              <a:t>已在各自的股市市值和整体资本市场中占有重要地位。据统计，目前全球有</a:t>
            </a:r>
            <a:r>
              <a:rPr lang="en-US" altLang="zh-CN" sz="1200" smtClean="0">
                <a:latin typeface="+mj-lt"/>
              </a:rPr>
              <a:t>30</a:t>
            </a:r>
            <a:r>
              <a:rPr lang="zh-CN" altLang="en-US" sz="1200" smtClean="0">
                <a:latin typeface="+mj-lt"/>
              </a:rPr>
              <a:t>多个国家和地区推出了</a:t>
            </a:r>
            <a:r>
              <a:rPr lang="en-US" altLang="zh-CN" sz="1200" smtClean="0">
                <a:latin typeface="+mj-lt"/>
              </a:rPr>
              <a:t>REITs</a:t>
            </a:r>
            <a:r>
              <a:rPr lang="zh-CN" altLang="en-US" sz="1200" smtClean="0">
                <a:latin typeface="+mj-lt"/>
              </a:rPr>
              <a:t>产品，其规模已经从</a:t>
            </a:r>
            <a:r>
              <a:rPr lang="en-US" altLang="zh-CN" sz="1200" smtClean="0">
                <a:latin typeface="+mj-lt"/>
              </a:rPr>
              <a:t>1990</a:t>
            </a:r>
            <a:r>
              <a:rPr lang="zh-CN" altLang="en-US" sz="1200" smtClean="0">
                <a:latin typeface="+mj-lt"/>
              </a:rPr>
              <a:t>年的</a:t>
            </a:r>
            <a:r>
              <a:rPr lang="en-US" altLang="zh-CN" sz="1200" smtClean="0">
                <a:latin typeface="+mj-lt"/>
              </a:rPr>
              <a:t>89</a:t>
            </a:r>
            <a:r>
              <a:rPr lang="zh-CN" altLang="en-US" sz="1200" smtClean="0">
                <a:latin typeface="+mj-lt"/>
              </a:rPr>
              <a:t>亿美元增加到</a:t>
            </a:r>
            <a:r>
              <a:rPr lang="en-US" altLang="zh-CN" sz="1200" smtClean="0">
                <a:latin typeface="+mj-lt"/>
              </a:rPr>
              <a:t>2015</a:t>
            </a:r>
            <a:r>
              <a:rPr lang="zh-CN" altLang="en-US" sz="1200" smtClean="0">
                <a:latin typeface="+mj-lt"/>
              </a:rPr>
              <a:t>年</a:t>
            </a:r>
            <a:r>
              <a:rPr lang="en-US" altLang="zh-CN" sz="1200" smtClean="0">
                <a:latin typeface="+mj-lt"/>
              </a:rPr>
              <a:t>3</a:t>
            </a:r>
            <a:r>
              <a:rPr lang="zh-CN" altLang="en-US" sz="1200" smtClean="0">
                <a:latin typeface="+mj-lt"/>
              </a:rPr>
              <a:t>月底的</a:t>
            </a:r>
            <a:r>
              <a:rPr lang="en-US" altLang="zh-CN" sz="1200" smtClean="0">
                <a:latin typeface="+mj-lt"/>
              </a:rPr>
              <a:t>1.8</a:t>
            </a:r>
            <a:r>
              <a:rPr lang="zh-CN" altLang="en-US" sz="1200" smtClean="0">
                <a:latin typeface="+mj-lt"/>
              </a:rPr>
              <a:t>万亿美元，发展速度可谓惊人。</a:t>
            </a:r>
          </a:p>
          <a:p>
            <a:endParaRPr lang="zh-CN" altLang="en-US" sz="1200" smtClean="0">
              <a:latin typeface="+mj-lt"/>
            </a:endParaRPr>
          </a:p>
          <a:p>
            <a:r>
              <a:rPr lang="zh-CN" altLang="en-US" sz="1200" smtClean="0">
                <a:latin typeface="+mj-lt"/>
              </a:rPr>
              <a:t>总体来看，美国是发展最早也是目前国际上最成熟的</a:t>
            </a:r>
            <a:r>
              <a:rPr lang="en-US" altLang="zh-CN" sz="1200" smtClean="0">
                <a:latin typeface="+mj-lt"/>
              </a:rPr>
              <a:t>REITs</a:t>
            </a:r>
            <a:r>
              <a:rPr lang="zh-CN" altLang="en-US" sz="1200" smtClean="0">
                <a:latin typeface="+mj-lt"/>
              </a:rPr>
              <a:t>市场。从单一国家来看，澳大利亚是全球第二大</a:t>
            </a:r>
            <a:r>
              <a:rPr lang="en-US" altLang="zh-CN" sz="1200" smtClean="0">
                <a:latin typeface="+mj-lt"/>
              </a:rPr>
              <a:t>REITs</a:t>
            </a:r>
            <a:r>
              <a:rPr lang="zh-CN" altLang="en-US" sz="1200" smtClean="0">
                <a:latin typeface="+mj-lt"/>
              </a:rPr>
              <a:t>市场。除了上述西方发达经济体以外，亚洲新兴市场的</a:t>
            </a:r>
            <a:r>
              <a:rPr lang="en-US" altLang="zh-CN" sz="1200" smtClean="0">
                <a:latin typeface="+mj-lt"/>
              </a:rPr>
              <a:t>REITs</a:t>
            </a:r>
            <a:r>
              <a:rPr lang="zh-CN" altLang="en-US" sz="1200" smtClean="0">
                <a:latin typeface="+mj-lt"/>
              </a:rPr>
              <a:t>发展起步较晚，</a:t>
            </a:r>
            <a:r>
              <a:rPr lang="en-US" altLang="zh-CN" sz="1200" smtClean="0">
                <a:latin typeface="+mj-lt"/>
              </a:rPr>
              <a:t>2000</a:t>
            </a:r>
            <a:r>
              <a:rPr lang="zh-CN" altLang="en-US" sz="1200" smtClean="0">
                <a:latin typeface="+mj-lt"/>
              </a:rPr>
              <a:t>年以后真正兴起，但是发展速度相当惊人，特别是新加坡，现今也成为国际上重要的</a:t>
            </a:r>
            <a:r>
              <a:rPr lang="en-US" altLang="zh-CN" sz="1200" smtClean="0">
                <a:latin typeface="+mj-lt"/>
              </a:rPr>
              <a:t>REITs</a:t>
            </a:r>
            <a:r>
              <a:rPr lang="zh-CN" altLang="en-US" sz="1200" smtClean="0">
                <a:latin typeface="+mj-lt"/>
              </a:rPr>
              <a:t>市场。</a:t>
            </a:r>
          </a:p>
          <a:p>
            <a:endParaRPr lang="zh-CN" altLang="en-US" sz="1200" smtClean="0">
              <a:latin typeface="+mj-lt"/>
            </a:endParaRPr>
          </a:p>
          <a:p>
            <a:r>
              <a:rPr lang="en-US" altLang="zh-CN" sz="1200" smtClean="0">
                <a:latin typeface="+mj-lt"/>
              </a:rPr>
              <a:t>REITs</a:t>
            </a:r>
            <a:r>
              <a:rPr lang="zh-CN" altLang="en-US" sz="1200" smtClean="0">
                <a:latin typeface="+mj-lt"/>
              </a:rPr>
              <a:t>在全球的蓬勃发展印证了</a:t>
            </a:r>
            <a:r>
              <a:rPr lang="en-US" altLang="zh-CN" sz="1200" smtClean="0">
                <a:latin typeface="+mj-lt"/>
              </a:rPr>
              <a:t>REITs</a:t>
            </a:r>
            <a:r>
              <a:rPr lang="zh-CN" altLang="en-US" sz="1200" smtClean="0">
                <a:latin typeface="+mj-lt"/>
              </a:rPr>
              <a:t>这一模式在发展商业物业中具有的优势。因此，可以说</a:t>
            </a:r>
            <a:r>
              <a:rPr lang="en-US" altLang="zh-CN" sz="1200" smtClean="0">
                <a:latin typeface="+mj-lt"/>
              </a:rPr>
              <a:t>REITs</a:t>
            </a:r>
            <a:r>
              <a:rPr lang="zh-CN" altLang="en-US" sz="1200" smtClean="0">
                <a:latin typeface="+mj-lt"/>
              </a:rPr>
              <a:t>作为一个资产类别的发展壮大是一个发达、有效的金融市场的标志。</a:t>
            </a:r>
            <a:endParaRPr lang="zh-CN" altLang="en-US" sz="1200">
              <a:latin typeface="+mj-lt"/>
            </a:endParaRPr>
          </a:p>
        </p:txBody>
      </p:sp>
      <p:sp>
        <p:nvSpPr>
          <p:cNvPr id="61" name="Rectangle 60"/>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8"/>
    </p:custDataLst>
    <p:extLst>
      <p:ext uri="{BB962C8B-B14F-4D97-AF65-F5344CB8AC3E}">
        <p14:creationId xmlns:p14="http://schemas.microsoft.com/office/powerpoint/2010/main" val="80815576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t>第一个</a:t>
            </a:r>
            <a:r>
              <a:rPr lang="en-US" altLang="zh-CN" smtClean="0"/>
              <a:t>REITs</a:t>
            </a:r>
            <a:r>
              <a:rPr lang="zh-CN" altLang="en-US" smtClean="0"/>
              <a:t>是由美国国会在</a:t>
            </a:r>
            <a:r>
              <a:rPr lang="en-US" altLang="zh-CN" smtClean="0"/>
              <a:t>1960</a:t>
            </a:r>
            <a:r>
              <a:rPr lang="zh-CN" altLang="en-US" smtClean="0"/>
              <a:t>年的不动产投资</a:t>
            </a:r>
            <a:r>
              <a:rPr lang="en-US" altLang="zh-CN" smtClean="0"/>
              <a:t>REITs</a:t>
            </a:r>
            <a:r>
              <a:rPr lang="zh-CN" altLang="en-US" smtClean="0"/>
              <a:t>法案中定义、授权并诞生的。</a:t>
            </a:r>
            <a:r>
              <a:rPr lang="en-US" altLang="zh-CN" smtClean="0"/>
              <a:t>2011</a:t>
            </a:r>
            <a:r>
              <a:rPr lang="zh-CN" altLang="en-US" smtClean="0"/>
              <a:t>年，国投瑞银主投亚太地区的</a:t>
            </a:r>
            <a:r>
              <a:rPr lang="en-US" altLang="zh-CN" smtClean="0"/>
              <a:t>REITs</a:t>
            </a:r>
            <a:r>
              <a:rPr lang="zh-CN" altLang="en-US" smtClean="0"/>
              <a:t>完成合同备案，成为国内首个</a:t>
            </a:r>
            <a:r>
              <a:rPr lang="en-US" altLang="zh-CN" smtClean="0"/>
              <a:t>REITs</a:t>
            </a:r>
            <a:r>
              <a:rPr lang="zh-CN" altLang="en-US" smtClean="0"/>
              <a:t>专户产品。</a:t>
            </a:r>
            <a:r>
              <a:rPr lang="en-US" altLang="zh-CN" smtClean="0"/>
              <a:t>2014</a:t>
            </a:r>
            <a:r>
              <a:rPr lang="zh-CN" altLang="en-US" smtClean="0"/>
              <a:t>年</a:t>
            </a:r>
            <a:r>
              <a:rPr lang="en-US" altLang="zh-CN" smtClean="0"/>
              <a:t>4</a:t>
            </a:r>
            <a:r>
              <a:rPr lang="zh-CN" altLang="en-US" smtClean="0"/>
              <a:t>月末，国内首个</a:t>
            </a:r>
            <a:r>
              <a:rPr lang="en-US" altLang="zh-CN" smtClean="0"/>
              <a:t>REITs</a:t>
            </a:r>
            <a:r>
              <a:rPr lang="zh-CN" altLang="en-US" smtClean="0"/>
              <a:t>在深圳证券交易所挂牌交易转让</a:t>
            </a:r>
            <a:endParaRPr lang="zh-CN" altLang="en-US"/>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12</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1.2 </a:t>
            </a:r>
            <a:r>
              <a:rPr lang="zh-CN" altLang="en-US" sz="900" noProof="1" smtClean="0">
                <a:solidFill>
                  <a:schemeClr val="tx1"/>
                </a:solidFill>
              </a:rPr>
              <a:t>资产证券化的发展趋势</a:t>
            </a:r>
            <a:r>
              <a:rPr lang="en-US" altLang="zh-CN" sz="900" noProof="1" smtClean="0">
                <a:solidFill>
                  <a:schemeClr val="tx1"/>
                </a:solidFill>
              </a:rPr>
              <a:t>——</a:t>
            </a:r>
            <a:r>
              <a:rPr lang="zh-CN" altLang="en-US" sz="900" noProof="1" smtClean="0">
                <a:solidFill>
                  <a:schemeClr val="tx1"/>
                </a:solidFill>
              </a:rPr>
              <a:t>房地产信托基金</a:t>
            </a:r>
            <a:r>
              <a:rPr lang="en-US" altLang="zh-CN" sz="900" noProof="1" smtClean="0">
                <a:solidFill>
                  <a:schemeClr val="tx1"/>
                </a:solidFill>
              </a:rPr>
              <a:t>(REITs)</a:t>
            </a:r>
            <a:endParaRPr lang="zh-CN" altLang="en-US" sz="900" noProof="1" smtClean="0">
              <a:solidFill>
                <a:schemeClr val="tx1"/>
              </a:solidFill>
            </a:endParaRPr>
          </a:p>
        </p:txBody>
      </p:sp>
      <p:grpSp>
        <p:nvGrpSpPr>
          <p:cNvPr id="116" name="Group 115"/>
          <p:cNvGrpSpPr/>
          <p:nvPr/>
        </p:nvGrpSpPr>
        <p:grpSpPr>
          <a:xfrm>
            <a:off x="718262" y="4354252"/>
            <a:ext cx="3513002" cy="2196244"/>
            <a:chOff x="864677" y="2599806"/>
            <a:chExt cx="6706704" cy="2248940"/>
          </a:xfrm>
        </p:grpSpPr>
        <p:sp>
          <p:nvSpPr>
            <p:cNvPr id="59" name="Rectangle 58"/>
            <p:cNvSpPr/>
            <p:nvPr/>
          </p:nvSpPr>
          <p:spPr>
            <a:xfrm>
              <a:off x="3124394" y="2599806"/>
              <a:ext cx="2108305" cy="80878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REITs </a:t>
              </a:r>
              <a:r>
                <a:rPr lang="zh-CN" altLang="en-US" sz="1200" smtClean="0">
                  <a:solidFill>
                    <a:schemeClr val="bg1"/>
                  </a:solidFill>
                  <a:latin typeface="+mj-lt"/>
                  <a:ea typeface="宋体" panose="02010600030101010101" pitchFamily="2" charset="-122"/>
                </a:rPr>
                <a:t>发起者</a:t>
              </a:r>
            </a:p>
            <a:p>
              <a:pPr algn="ctr"/>
              <a:r>
                <a:rPr lang="zh-CN" altLang="en-US" sz="1200" smtClean="0">
                  <a:solidFill>
                    <a:schemeClr val="bg1"/>
                  </a:solidFill>
                  <a:latin typeface="+mj-lt"/>
                  <a:ea typeface="宋体" panose="02010600030101010101" pitchFamily="2" charset="-122"/>
                </a:rPr>
                <a:t>（委托人）</a:t>
              </a:r>
              <a:endParaRPr lang="zh-CN" altLang="en-US" sz="1200">
                <a:solidFill>
                  <a:schemeClr val="bg1"/>
                </a:solidFill>
                <a:latin typeface="+mj-lt"/>
                <a:ea typeface="宋体" panose="02010600030101010101" pitchFamily="2" charset="-122"/>
              </a:endParaRPr>
            </a:p>
          </p:txBody>
        </p:sp>
        <p:cxnSp>
          <p:nvCxnSpPr>
            <p:cNvPr id="62" name="Straight Arrow Connector 61"/>
            <p:cNvCxnSpPr>
              <a:stCxn id="59" idx="3"/>
              <a:endCxn id="61" idx="0"/>
            </p:cNvCxnSpPr>
            <p:nvPr/>
          </p:nvCxnSpPr>
          <p:spPr>
            <a:xfrm>
              <a:off x="5232700" y="3004197"/>
              <a:ext cx="1178094" cy="1035766"/>
            </a:xfrm>
            <a:prstGeom prst="straightConnector1">
              <a:avLst/>
            </a:prstGeom>
            <a:ln w="19050">
              <a:tailEnd type="stealth"/>
            </a:ln>
          </p:spPr>
          <p:style>
            <a:lnRef idx="2">
              <a:schemeClr val="accent1"/>
            </a:lnRef>
            <a:fillRef idx="0">
              <a:schemeClr val="accent1"/>
            </a:fillRef>
            <a:effectRef idx="1">
              <a:schemeClr val="accent1"/>
            </a:effectRef>
            <a:fontRef idx="minor">
              <a:schemeClr val="tx1"/>
            </a:fontRef>
          </p:style>
        </p:cxnSp>
        <p:cxnSp>
          <p:nvCxnSpPr>
            <p:cNvPr id="63" name="Straight Arrow Connector 62"/>
            <p:cNvCxnSpPr>
              <a:stCxn id="59" idx="1"/>
              <a:endCxn id="60" idx="0"/>
            </p:cNvCxnSpPr>
            <p:nvPr/>
          </p:nvCxnSpPr>
          <p:spPr>
            <a:xfrm flipH="1">
              <a:off x="1946297" y="3004197"/>
              <a:ext cx="1178097" cy="1035768"/>
            </a:xfrm>
            <a:prstGeom prst="straightConnector1">
              <a:avLst/>
            </a:prstGeom>
            <a:ln w="19050">
              <a:tailEnd type="stealth"/>
            </a:ln>
          </p:spPr>
          <p:style>
            <a:lnRef idx="2">
              <a:schemeClr val="accent1"/>
            </a:lnRef>
            <a:fillRef idx="0">
              <a:schemeClr val="accent1"/>
            </a:fillRef>
            <a:effectRef idx="1">
              <a:schemeClr val="accent1"/>
            </a:effectRef>
            <a:fontRef idx="minor">
              <a:schemeClr val="tx1"/>
            </a:fontRef>
          </p:style>
        </p:cxnSp>
        <p:cxnSp>
          <p:nvCxnSpPr>
            <p:cNvPr id="64" name="Straight Arrow Connector 63"/>
            <p:cNvCxnSpPr/>
            <p:nvPr/>
          </p:nvCxnSpPr>
          <p:spPr>
            <a:xfrm>
              <a:off x="3145661" y="4453650"/>
              <a:ext cx="2065772" cy="0"/>
            </a:xfrm>
            <a:prstGeom prst="straightConnector1">
              <a:avLst/>
            </a:prstGeom>
            <a:ln w="19050">
              <a:tailEnd type="stealth"/>
            </a:ln>
          </p:spPr>
          <p:style>
            <a:lnRef idx="2">
              <a:schemeClr val="accent1"/>
            </a:lnRef>
            <a:fillRef idx="0">
              <a:schemeClr val="accent1"/>
            </a:fillRef>
            <a:effectRef idx="1">
              <a:schemeClr val="accent1"/>
            </a:effectRef>
            <a:fontRef idx="minor">
              <a:schemeClr val="tx1"/>
            </a:fontRef>
          </p:style>
        </p:cxnSp>
        <p:cxnSp>
          <p:nvCxnSpPr>
            <p:cNvPr id="65" name="Straight Arrow Connector 64"/>
            <p:cNvCxnSpPr/>
            <p:nvPr/>
          </p:nvCxnSpPr>
          <p:spPr>
            <a:xfrm flipH="1">
              <a:off x="3145661" y="4606051"/>
              <a:ext cx="2065772" cy="0"/>
            </a:xfrm>
            <a:prstGeom prst="straightConnector1">
              <a:avLst/>
            </a:prstGeom>
            <a:ln w="19050">
              <a:tailEnd type="stealth"/>
            </a:ln>
          </p:spPr>
          <p:style>
            <a:lnRef idx="2">
              <a:schemeClr val="accent1"/>
            </a:lnRef>
            <a:fillRef idx="0">
              <a:schemeClr val="accent1"/>
            </a:fillRef>
            <a:effectRef idx="1">
              <a:schemeClr val="accent1"/>
            </a:effectRef>
            <a:fontRef idx="minor">
              <a:schemeClr val="tx1"/>
            </a:fontRef>
          </p:style>
        </p:cxnSp>
        <p:sp>
          <p:nvSpPr>
            <p:cNvPr id="66" name="TextBox 65"/>
            <p:cNvSpPr txBox="1"/>
            <p:nvPr/>
          </p:nvSpPr>
          <p:spPr>
            <a:xfrm>
              <a:off x="5884549" y="3230316"/>
              <a:ext cx="1686832" cy="267887"/>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b="0" i="0" u="none" strike="noStrike" kern="0" cap="none" spc="0" normalizeH="0" baseline="0" noProof="0" smtClean="0">
                  <a:ln>
                    <a:noFill/>
                  </a:ln>
                  <a:solidFill>
                    <a:prstClr val="black"/>
                  </a:solidFill>
                  <a:effectLst/>
                  <a:uLnTx/>
                  <a:uFillTx/>
                  <a:latin typeface="Calibri"/>
                  <a:ea typeface="宋体"/>
                </a:rPr>
                <a:t>委托（托管）</a:t>
              </a:r>
            </a:p>
          </p:txBody>
        </p:sp>
        <p:sp>
          <p:nvSpPr>
            <p:cNvPr id="67" name="TextBox 66"/>
            <p:cNvSpPr txBox="1"/>
            <p:nvPr/>
          </p:nvSpPr>
          <p:spPr>
            <a:xfrm>
              <a:off x="864677" y="3068732"/>
              <a:ext cx="1747682" cy="441226"/>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b="0" i="0" u="none" strike="noStrike" kern="0" cap="none" spc="0" normalizeH="0" baseline="0" noProof="0" smtClean="0">
                  <a:ln>
                    <a:noFill/>
                  </a:ln>
                  <a:solidFill>
                    <a:prstClr val="black"/>
                  </a:solidFill>
                  <a:effectLst/>
                  <a:uLnTx/>
                  <a:uFillTx/>
                  <a:latin typeface="Calibri"/>
                  <a:ea typeface="宋体"/>
                </a:rPr>
                <a:t>委托（投资、管理、运作）</a:t>
              </a:r>
            </a:p>
          </p:txBody>
        </p:sp>
        <p:sp>
          <p:nvSpPr>
            <p:cNvPr id="68" name="TextBox 67"/>
            <p:cNvSpPr txBox="1"/>
            <p:nvPr/>
          </p:nvSpPr>
          <p:spPr>
            <a:xfrm>
              <a:off x="3357513" y="3831330"/>
              <a:ext cx="1686832" cy="267887"/>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b="0" i="0" u="none" strike="noStrike" kern="0" cap="none" spc="0" normalizeH="0" baseline="0" noProof="0" smtClean="0">
                  <a:ln>
                    <a:noFill/>
                  </a:ln>
                  <a:solidFill>
                    <a:prstClr val="black"/>
                  </a:solidFill>
                  <a:effectLst/>
                  <a:uLnTx/>
                  <a:uFillTx/>
                  <a:latin typeface="Calibri"/>
                  <a:ea typeface="宋体"/>
                </a:rPr>
                <a:t>相互监督</a:t>
              </a:r>
            </a:p>
          </p:txBody>
        </p:sp>
        <p:sp>
          <p:nvSpPr>
            <p:cNvPr id="60" name="Rectangle 59"/>
            <p:cNvSpPr/>
            <p:nvPr/>
          </p:nvSpPr>
          <p:spPr>
            <a:xfrm>
              <a:off x="892145" y="4039965"/>
              <a:ext cx="2108305" cy="80878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REITs </a:t>
              </a:r>
              <a:r>
                <a:rPr lang="zh-CN" altLang="en-US" sz="1200" smtClean="0">
                  <a:solidFill>
                    <a:schemeClr val="bg1"/>
                  </a:solidFill>
                  <a:latin typeface="+mj-lt"/>
                  <a:ea typeface="宋体" panose="02010600030101010101" pitchFamily="2" charset="-122"/>
                </a:rPr>
                <a:t>管理者</a:t>
              </a:r>
            </a:p>
            <a:p>
              <a:pPr algn="ctr"/>
              <a:r>
                <a:rPr lang="zh-CN" altLang="en-US" sz="1200" smtClean="0">
                  <a:solidFill>
                    <a:schemeClr val="bg1"/>
                  </a:solidFill>
                  <a:latin typeface="+mj-lt"/>
                  <a:ea typeface="宋体" panose="02010600030101010101" pitchFamily="2" charset="-122"/>
                </a:rPr>
                <a:t>（受托人）</a:t>
              </a:r>
              <a:endParaRPr lang="zh-CN" altLang="en-US" sz="1200">
                <a:solidFill>
                  <a:schemeClr val="bg1"/>
                </a:solidFill>
                <a:latin typeface="+mj-lt"/>
                <a:ea typeface="宋体" panose="02010600030101010101" pitchFamily="2" charset="-122"/>
              </a:endParaRPr>
            </a:p>
          </p:txBody>
        </p:sp>
        <p:sp>
          <p:nvSpPr>
            <p:cNvPr id="61" name="Rectangle 60"/>
            <p:cNvSpPr/>
            <p:nvPr/>
          </p:nvSpPr>
          <p:spPr>
            <a:xfrm>
              <a:off x="5356641" y="4039964"/>
              <a:ext cx="2108305" cy="808781"/>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REITs </a:t>
              </a:r>
              <a:r>
                <a:rPr lang="zh-CN" altLang="en-US" sz="1200" smtClean="0">
                  <a:solidFill>
                    <a:schemeClr val="bg1"/>
                  </a:solidFill>
                  <a:latin typeface="+mj-lt"/>
                  <a:ea typeface="宋体" panose="02010600030101010101" pitchFamily="2" charset="-122"/>
                </a:rPr>
                <a:t>托管者</a:t>
              </a:r>
            </a:p>
            <a:p>
              <a:pPr algn="ctr"/>
              <a:r>
                <a:rPr lang="zh-CN" altLang="en-US" sz="1200" smtClean="0">
                  <a:solidFill>
                    <a:schemeClr val="bg1"/>
                  </a:solidFill>
                  <a:latin typeface="+mj-lt"/>
                  <a:ea typeface="宋体" panose="02010600030101010101" pitchFamily="2" charset="-122"/>
                </a:rPr>
                <a:t>（托管人）</a:t>
              </a:r>
              <a:endParaRPr lang="zh-CN" altLang="en-US" sz="1200">
                <a:solidFill>
                  <a:schemeClr val="bg1"/>
                </a:solidFill>
                <a:latin typeface="+mj-lt"/>
                <a:ea typeface="宋体" panose="02010600030101010101" pitchFamily="2" charset="-122"/>
              </a:endParaRPr>
            </a:p>
          </p:txBody>
        </p:sp>
      </p:grpSp>
      <p:sp>
        <p:nvSpPr>
          <p:cNvPr id="117" name="Rectangle 116"/>
          <p:cNvSpPr/>
          <p:nvPr/>
        </p:nvSpPr>
        <p:spPr>
          <a:xfrm>
            <a:off x="664008" y="3814772"/>
            <a:ext cx="2060936" cy="21544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400" b="1" smtClean="0">
                <a:latin typeface="+mj-lt"/>
                <a:cs typeface="Arial" pitchFamily="34" charset="0"/>
              </a:rPr>
              <a:t>REITs</a:t>
            </a:r>
            <a:r>
              <a:rPr lang="zh-CN" altLang="en-US" sz="1400" b="1" smtClean="0">
                <a:latin typeface="+mj-lt"/>
                <a:cs typeface="Arial" pitchFamily="34" charset="0"/>
              </a:rPr>
              <a:t>主体间的关系图</a:t>
            </a:r>
            <a:endParaRPr lang="zh-CN" altLang="en-US" sz="1400" b="1">
              <a:latin typeface="+mj-lt"/>
              <a:cs typeface="Arial" pitchFamily="34" charset="0"/>
            </a:endParaRPr>
          </a:p>
        </p:txBody>
      </p:sp>
      <p:sp>
        <p:nvSpPr>
          <p:cNvPr id="147" name="Rectangle 146"/>
          <p:cNvSpPr/>
          <p:nvPr/>
        </p:nvSpPr>
        <p:spPr>
          <a:xfrm>
            <a:off x="664008" y="2590056"/>
            <a:ext cx="8713164" cy="81560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Aft>
                <a:spcPts val="600"/>
              </a:spcAft>
            </a:pPr>
            <a:r>
              <a:rPr lang="zh-CN" altLang="en-US" sz="1200" smtClean="0">
                <a:latin typeface="+mj-lt"/>
                <a:cs typeface="Arial" pitchFamily="34" charset="0"/>
              </a:rPr>
              <a:t>房地产投资</a:t>
            </a:r>
            <a:r>
              <a:rPr lang="en-US" altLang="zh-CN" sz="1200" smtClean="0">
                <a:latin typeface="+mj-lt"/>
                <a:cs typeface="Arial" pitchFamily="34" charset="0"/>
              </a:rPr>
              <a:t>REITs</a:t>
            </a:r>
            <a:r>
              <a:rPr lang="zh-CN" altLang="en-US" sz="1200" smtClean="0">
                <a:latin typeface="+mj-lt"/>
                <a:cs typeface="Arial" pitchFamily="34" charset="0"/>
              </a:rPr>
              <a:t>基金（</a:t>
            </a:r>
            <a:r>
              <a:rPr lang="en-US" altLang="zh-CN" sz="1200" smtClean="0">
                <a:latin typeface="+mj-lt"/>
                <a:cs typeface="Arial" pitchFamily="34" charset="0"/>
              </a:rPr>
              <a:t>Real Estate Investment Trusts</a:t>
            </a:r>
            <a:r>
              <a:rPr lang="zh-CN" altLang="en-US" sz="1200" smtClean="0">
                <a:latin typeface="+mj-lt"/>
                <a:cs typeface="Arial" pitchFamily="34" charset="0"/>
              </a:rPr>
              <a:t>，</a:t>
            </a:r>
            <a:r>
              <a:rPr lang="en-US" altLang="zh-CN" sz="1200" smtClean="0">
                <a:latin typeface="+mj-lt"/>
                <a:cs typeface="Arial" pitchFamily="34" charset="0"/>
              </a:rPr>
              <a:t>REITs</a:t>
            </a:r>
            <a:r>
              <a:rPr lang="zh-CN" altLang="en-US" sz="1200" smtClean="0">
                <a:latin typeface="+mj-lt"/>
                <a:cs typeface="Arial" pitchFamily="34" charset="0"/>
              </a:rPr>
              <a:t>）是一种以发行收益凭证的方式汇集特定多数投资者的资金，由专门投资机构进行房地产投资经营管理，并将投资综合收益按比例分配给投资者的一种</a:t>
            </a:r>
            <a:r>
              <a:rPr lang="en-US" altLang="zh-CN" sz="1200" smtClean="0">
                <a:latin typeface="+mj-lt"/>
                <a:cs typeface="Arial" pitchFamily="34" charset="0"/>
              </a:rPr>
              <a:t>REITs</a:t>
            </a:r>
            <a:r>
              <a:rPr lang="zh-CN" altLang="en-US" sz="1200" smtClean="0">
                <a:latin typeface="+mj-lt"/>
                <a:cs typeface="Arial" pitchFamily="34" charset="0"/>
              </a:rPr>
              <a:t>基金。</a:t>
            </a:r>
          </a:p>
          <a:p>
            <a:pPr>
              <a:spcAft>
                <a:spcPts val="600"/>
              </a:spcAft>
            </a:pPr>
            <a:r>
              <a:rPr lang="zh-CN" altLang="en-US" sz="1200" smtClean="0">
                <a:latin typeface="+mj-lt"/>
                <a:cs typeface="Arial" pitchFamily="34" charset="0"/>
              </a:rPr>
              <a:t>涉及诸多参与方，主要当事人包括</a:t>
            </a:r>
            <a:r>
              <a:rPr lang="en-US" altLang="zh-CN" sz="1200" smtClean="0">
                <a:latin typeface="+mj-lt"/>
                <a:cs typeface="Arial" pitchFamily="34" charset="0"/>
              </a:rPr>
              <a:t>REITs</a:t>
            </a:r>
            <a:r>
              <a:rPr lang="zh-CN" altLang="en-US" sz="1200" smtClean="0">
                <a:latin typeface="+mj-lt"/>
                <a:cs typeface="Arial" pitchFamily="34" charset="0"/>
              </a:rPr>
              <a:t>持有者、</a:t>
            </a:r>
            <a:r>
              <a:rPr lang="en-US" altLang="zh-CN" sz="1200" smtClean="0">
                <a:latin typeface="+mj-lt"/>
                <a:cs typeface="Arial" pitchFamily="34" charset="0"/>
              </a:rPr>
              <a:t>REITs</a:t>
            </a:r>
            <a:r>
              <a:rPr lang="zh-CN" altLang="en-US" sz="1200" smtClean="0">
                <a:latin typeface="+mj-lt"/>
                <a:cs typeface="Arial" pitchFamily="34" charset="0"/>
              </a:rPr>
              <a:t>管理者、</a:t>
            </a:r>
            <a:r>
              <a:rPr lang="en-US" altLang="zh-CN" sz="1200" smtClean="0">
                <a:latin typeface="+mj-lt"/>
                <a:cs typeface="Arial" pitchFamily="34" charset="0"/>
              </a:rPr>
              <a:t>REITs</a:t>
            </a:r>
            <a:r>
              <a:rPr lang="zh-CN" altLang="en-US" sz="1200" smtClean="0">
                <a:latin typeface="+mj-lt"/>
                <a:cs typeface="Arial" pitchFamily="34" charset="0"/>
              </a:rPr>
              <a:t>托管者。辅助参与主体包括中介机构如代理销售机构、第三方评估机构（物业评估师、注册会计师、注册律师等）、监督管理机关等。</a:t>
            </a:r>
            <a:endParaRPr lang="zh-CN" altLang="en-US" sz="1200">
              <a:latin typeface="+mj-lt"/>
              <a:cs typeface="Arial" pitchFamily="34" charset="0"/>
            </a:endParaRPr>
          </a:p>
        </p:txBody>
      </p:sp>
      <p:sp>
        <p:nvSpPr>
          <p:cNvPr id="148" name="Rectangle 147"/>
          <p:cNvSpPr/>
          <p:nvPr/>
        </p:nvSpPr>
        <p:spPr>
          <a:xfrm>
            <a:off x="664008" y="2275436"/>
            <a:ext cx="1616148" cy="21544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400" b="1" smtClean="0">
                <a:latin typeface="+mj-lt"/>
                <a:cs typeface="Arial" pitchFamily="34" charset="0"/>
              </a:rPr>
              <a:t>REITs</a:t>
            </a:r>
            <a:r>
              <a:rPr lang="zh-CN" altLang="en-US" sz="1400" b="1" smtClean="0">
                <a:latin typeface="+mj-lt"/>
                <a:cs typeface="Arial" pitchFamily="34" charset="0"/>
              </a:rPr>
              <a:t>的基本概念</a:t>
            </a:r>
            <a:endParaRPr lang="zh-CN" altLang="en-US" sz="1400" b="1">
              <a:latin typeface="+mj-lt"/>
              <a:cs typeface="Arial" pitchFamily="34" charset="0"/>
            </a:endParaRPr>
          </a:p>
        </p:txBody>
      </p:sp>
      <p:sp>
        <p:nvSpPr>
          <p:cNvPr id="58" name="Rounded Rectangle 57"/>
          <p:cNvSpPr/>
          <p:nvPr/>
        </p:nvSpPr>
        <p:spPr>
          <a:xfrm>
            <a:off x="4525144" y="3742184"/>
            <a:ext cx="4868378" cy="1224136"/>
          </a:xfrm>
          <a:prstGeom prst="roundRect">
            <a:avLst/>
          </a:prstGeom>
          <a:ln w="12700"/>
          <a:effectLst>
            <a:outerShdw blurRad="50800" dist="38100" dir="2700000" algn="tl"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r>
              <a:rPr lang="en-US" altLang="zh-CN" sz="1400" b="1" smtClean="0"/>
              <a:t>REITs</a:t>
            </a:r>
            <a:r>
              <a:rPr lang="zh-CN" altLang="en-US" sz="1400" b="1" smtClean="0"/>
              <a:t>持有者：</a:t>
            </a:r>
            <a:r>
              <a:rPr lang="zh-CN" altLang="en-US" sz="1200" smtClean="0"/>
              <a:t>基金的持有人又是基金的受益人，同时也是风险的承担者。它拥有以下四种权力：（</a:t>
            </a:r>
            <a:r>
              <a:rPr lang="en-US" altLang="zh-CN" sz="1200" smtClean="0"/>
              <a:t>1</a:t>
            </a:r>
            <a:r>
              <a:rPr lang="zh-CN" altLang="en-US" sz="1200" smtClean="0"/>
              <a:t>）可自主决定是否赎回或转让基金的持有权（</a:t>
            </a:r>
            <a:r>
              <a:rPr lang="en-US" altLang="zh-CN" sz="1200" smtClean="0"/>
              <a:t>2</a:t>
            </a:r>
            <a:r>
              <a:rPr lang="zh-CN" altLang="en-US" sz="1200" smtClean="0"/>
              <a:t>）获得基金收益或承担基金损失（</a:t>
            </a:r>
            <a:r>
              <a:rPr lang="en-US" altLang="zh-CN" sz="1200" smtClean="0"/>
              <a:t>3</a:t>
            </a:r>
            <a:r>
              <a:rPr lang="zh-CN" altLang="en-US" sz="1200" smtClean="0"/>
              <a:t>）有权获知所持有基金的相关资料及运行情况（</a:t>
            </a:r>
            <a:r>
              <a:rPr lang="en-US" altLang="zh-CN" sz="1200" smtClean="0"/>
              <a:t>4</a:t>
            </a:r>
            <a:r>
              <a:rPr lang="zh-CN" altLang="en-US" sz="1200" smtClean="0"/>
              <a:t>）根据所持基金份额的情况，对涉及自身利益的重大决策持有表决权</a:t>
            </a:r>
          </a:p>
        </p:txBody>
      </p:sp>
      <p:sp>
        <p:nvSpPr>
          <p:cNvPr id="106" name="Rounded Rectangle 105"/>
          <p:cNvSpPr/>
          <p:nvPr/>
        </p:nvSpPr>
        <p:spPr>
          <a:xfrm>
            <a:off x="4525144" y="5038328"/>
            <a:ext cx="4868378" cy="1008112"/>
          </a:xfrm>
          <a:prstGeom prst="roundRect">
            <a:avLst/>
          </a:prstGeom>
          <a:ln w="12700"/>
          <a:effectLst>
            <a:outerShdw blurRad="50800" dist="38100" dir="2700000" algn="tl"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r>
              <a:rPr lang="en-US" altLang="zh-CN" sz="1400" b="1" smtClean="0"/>
              <a:t>REITs</a:t>
            </a:r>
            <a:r>
              <a:rPr lang="zh-CN" altLang="en-US" sz="1400" b="1" smtClean="0"/>
              <a:t>管理者：</a:t>
            </a:r>
            <a:r>
              <a:rPr lang="zh-CN" altLang="en-US" sz="1200" smtClean="0"/>
              <a:t>对基金持有者所持有的基金拥有投资运作的权利。一般由基金管理公司担任，对基金的设立、集资及管理进行统筹规划，使持有者的资金效用最大化。其收益来源于对基金管理所产生的管理费，并不实际接触基金资产</a:t>
            </a:r>
            <a:endParaRPr lang="zh-CN" altLang="en-US" sz="1200"/>
          </a:p>
        </p:txBody>
      </p:sp>
      <p:sp>
        <p:nvSpPr>
          <p:cNvPr id="107" name="Rounded Rectangle 106"/>
          <p:cNvSpPr/>
          <p:nvPr/>
        </p:nvSpPr>
        <p:spPr>
          <a:xfrm>
            <a:off x="4525144" y="6118448"/>
            <a:ext cx="4868378" cy="864096"/>
          </a:xfrm>
          <a:prstGeom prst="roundRect">
            <a:avLst/>
          </a:prstGeom>
          <a:ln w="12700"/>
          <a:effectLst>
            <a:outerShdw blurRad="50800" dist="38100" dir="2700000" algn="tl"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vert="horz" wrap="square" lIns="91440" tIns="45720" rIns="91440" bIns="45720" rtlCol="0" anchor="ctr">
            <a:noAutofit/>
          </a:bodyP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r>
              <a:rPr lang="en-US" altLang="zh-CN" sz="1400" b="1" smtClean="0"/>
              <a:t>REITs</a:t>
            </a:r>
            <a:r>
              <a:rPr lang="zh-CN" altLang="en-US" sz="1400" b="1" smtClean="0"/>
              <a:t>托管者：</a:t>
            </a:r>
            <a:r>
              <a:rPr lang="zh-CN" altLang="en-US" sz="1200" smtClean="0"/>
              <a:t>依法对基金的资产进行保管。一般由指定的商业银行担任。它的职责是保证资金的安全，并监督与配合基金管理者的投资运作。基金托管人的存在很大程度上保障了基金持有者的利益，完善了房地产投资信托基金的运作模式</a:t>
            </a:r>
            <a:endParaRPr lang="zh-CN" altLang="en-US" sz="1200"/>
          </a:p>
        </p:txBody>
      </p:sp>
      <p:sp>
        <p:nvSpPr>
          <p:cNvPr id="74" name="Rectangle 73"/>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1347298672"/>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en-US" altLang="zh-CN" smtClean="0"/>
              <a:t>REITs</a:t>
            </a:r>
            <a:r>
              <a:rPr lang="zh-CN" altLang="en-US" smtClean="0"/>
              <a:t>实质是商业地产资产证券化的过程，其运作流程可分为发行前与发行后两个阶段。发行前的流程主要有五个关键步骤，经过这五步准备工作后，可以向证监会申请募集。审批通过后则正式进入房地产投资信托基金的正式运作阶段</a:t>
            </a:r>
            <a:endParaRPr lang="zh-CN" altLang="en-US"/>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13</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1.2 </a:t>
            </a:r>
            <a:r>
              <a:rPr lang="zh-CN" altLang="en-US" sz="900" noProof="1" smtClean="0">
                <a:solidFill>
                  <a:schemeClr val="tx1"/>
                </a:solidFill>
              </a:rPr>
              <a:t>资产证券化的发展趋势</a:t>
            </a:r>
            <a:r>
              <a:rPr lang="en-US" altLang="zh-CN" sz="900" noProof="1" smtClean="0">
                <a:solidFill>
                  <a:schemeClr val="tx1"/>
                </a:solidFill>
              </a:rPr>
              <a:t>——</a:t>
            </a:r>
            <a:r>
              <a:rPr lang="zh-CN" altLang="en-US" sz="900" noProof="1" smtClean="0">
                <a:solidFill>
                  <a:schemeClr val="tx1"/>
                </a:solidFill>
              </a:rPr>
              <a:t>房地产信托基金</a:t>
            </a:r>
            <a:r>
              <a:rPr lang="en-US" altLang="zh-CN" sz="900" noProof="1" smtClean="0">
                <a:solidFill>
                  <a:schemeClr val="tx1"/>
                </a:solidFill>
              </a:rPr>
              <a:t>(REITs)</a:t>
            </a:r>
            <a:endParaRPr lang="zh-CN" altLang="en-US" sz="900" noProof="1" smtClean="0">
              <a:solidFill>
                <a:schemeClr val="tx1"/>
              </a:solidFill>
            </a:endParaRPr>
          </a:p>
        </p:txBody>
      </p:sp>
      <p:sp>
        <p:nvSpPr>
          <p:cNvPr id="58" name="Rectangle 57"/>
          <p:cNvSpPr/>
          <p:nvPr/>
        </p:nvSpPr>
        <p:spPr>
          <a:xfrm>
            <a:off x="5750136" y="2306991"/>
            <a:ext cx="3768767" cy="4243505"/>
          </a:xfrm>
          <a:prstGeom prst="rect">
            <a:avLst/>
          </a:prstGeom>
          <a:solidFill>
            <a:schemeClr val="bg2">
              <a:lumMod val="95000"/>
            </a:schemeClr>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grpSp>
        <p:nvGrpSpPr>
          <p:cNvPr id="59" name="Group 58"/>
          <p:cNvGrpSpPr/>
          <p:nvPr/>
        </p:nvGrpSpPr>
        <p:grpSpPr>
          <a:xfrm>
            <a:off x="636713" y="2590056"/>
            <a:ext cx="4824535" cy="3666238"/>
            <a:chOff x="1043608" y="1384212"/>
            <a:chExt cx="7513808" cy="3707113"/>
          </a:xfrm>
        </p:grpSpPr>
        <p:grpSp>
          <p:nvGrpSpPr>
            <p:cNvPr id="60" name="Group 59"/>
            <p:cNvGrpSpPr/>
            <p:nvPr/>
          </p:nvGrpSpPr>
          <p:grpSpPr>
            <a:xfrm>
              <a:off x="1043608" y="1384212"/>
              <a:ext cx="7401662" cy="3484953"/>
              <a:chOff x="1331640" y="1805306"/>
              <a:chExt cx="5680039" cy="2674354"/>
            </a:xfrm>
          </p:grpSpPr>
          <p:sp>
            <p:nvSpPr>
              <p:cNvPr id="67" name="Rectangle 66"/>
              <p:cNvSpPr/>
              <p:nvPr/>
            </p:nvSpPr>
            <p:spPr>
              <a:xfrm>
                <a:off x="3471715" y="1805306"/>
                <a:ext cx="1440000" cy="291167"/>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a:solidFill>
                      <a:schemeClr val="bg1"/>
                    </a:solidFill>
                    <a:latin typeface="+mj-lt"/>
                    <a:ea typeface="宋体" panose="02010600030101010101" pitchFamily="2" charset="-122"/>
                  </a:rPr>
                  <a:t>信用评级机构</a:t>
                </a:r>
              </a:p>
            </p:txBody>
          </p:sp>
          <p:sp>
            <p:nvSpPr>
              <p:cNvPr id="68" name="Rectangle 67"/>
              <p:cNvSpPr/>
              <p:nvPr/>
            </p:nvSpPr>
            <p:spPr>
              <a:xfrm>
                <a:off x="5593196" y="2348880"/>
                <a:ext cx="1418483" cy="402587"/>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REITs </a:t>
                </a:r>
                <a:r>
                  <a:rPr lang="zh-CN" altLang="en-US" sz="1200" smtClean="0">
                    <a:solidFill>
                      <a:schemeClr val="bg1"/>
                    </a:solidFill>
                    <a:latin typeface="+mj-lt"/>
                    <a:ea typeface="宋体" panose="02010600030101010101" pitchFamily="2" charset="-122"/>
                  </a:rPr>
                  <a:t>管理者</a:t>
                </a:r>
                <a:endParaRPr lang="zh-CN" altLang="en-US" sz="1200">
                  <a:solidFill>
                    <a:schemeClr val="bg1"/>
                  </a:solidFill>
                  <a:latin typeface="+mj-lt"/>
                  <a:ea typeface="宋体" panose="02010600030101010101" pitchFamily="2" charset="-122"/>
                </a:endParaRPr>
              </a:p>
            </p:txBody>
          </p:sp>
          <p:sp>
            <p:nvSpPr>
              <p:cNvPr id="69" name="Rectangle 68"/>
              <p:cNvSpPr/>
              <p:nvPr/>
            </p:nvSpPr>
            <p:spPr>
              <a:xfrm>
                <a:off x="5593191" y="3212976"/>
                <a:ext cx="1418483" cy="402587"/>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REITs </a:t>
                </a:r>
                <a:r>
                  <a:rPr lang="zh-CN" altLang="en-US" sz="1200" smtClean="0">
                    <a:solidFill>
                      <a:schemeClr val="bg1"/>
                    </a:solidFill>
                    <a:latin typeface="+mj-lt"/>
                    <a:ea typeface="宋体" panose="02010600030101010101" pitchFamily="2" charset="-122"/>
                  </a:rPr>
                  <a:t>发起者</a:t>
                </a:r>
                <a:endParaRPr lang="zh-CN" altLang="en-US" sz="1200">
                  <a:solidFill>
                    <a:schemeClr val="bg1"/>
                  </a:solidFill>
                  <a:latin typeface="+mj-lt"/>
                  <a:ea typeface="宋体" panose="02010600030101010101" pitchFamily="2" charset="-122"/>
                </a:endParaRPr>
              </a:p>
            </p:txBody>
          </p:sp>
          <p:sp>
            <p:nvSpPr>
              <p:cNvPr id="70" name="Rectangle 69"/>
              <p:cNvSpPr/>
              <p:nvPr/>
            </p:nvSpPr>
            <p:spPr>
              <a:xfrm>
                <a:off x="5593195" y="4077073"/>
                <a:ext cx="1418483" cy="402587"/>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REITs </a:t>
                </a:r>
                <a:r>
                  <a:rPr lang="zh-CN" altLang="en-US" sz="1200" smtClean="0">
                    <a:solidFill>
                      <a:schemeClr val="bg1"/>
                    </a:solidFill>
                    <a:latin typeface="+mj-lt"/>
                    <a:ea typeface="宋体" panose="02010600030101010101" pitchFamily="2" charset="-122"/>
                  </a:rPr>
                  <a:t>托管者</a:t>
                </a:r>
                <a:endParaRPr lang="zh-CN" altLang="en-US" sz="1200">
                  <a:solidFill>
                    <a:schemeClr val="bg1"/>
                  </a:solidFill>
                  <a:latin typeface="+mj-lt"/>
                  <a:ea typeface="宋体" panose="02010600030101010101" pitchFamily="2" charset="-122"/>
                </a:endParaRPr>
              </a:p>
            </p:txBody>
          </p:sp>
          <p:sp>
            <p:nvSpPr>
              <p:cNvPr id="71" name="Rectangle 70"/>
              <p:cNvSpPr/>
              <p:nvPr/>
            </p:nvSpPr>
            <p:spPr>
              <a:xfrm>
                <a:off x="3563888" y="3212976"/>
                <a:ext cx="1215326" cy="402588"/>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en-US" altLang="zh-CN" sz="1200" smtClean="0">
                    <a:solidFill>
                      <a:schemeClr val="bg1"/>
                    </a:solidFill>
                    <a:latin typeface="+mj-lt"/>
                    <a:ea typeface="宋体" panose="02010600030101010101" pitchFamily="2" charset="-122"/>
                  </a:rPr>
                  <a:t>REITs </a:t>
                </a:r>
                <a:r>
                  <a:rPr lang="zh-CN" altLang="en-US" sz="1200" smtClean="0">
                    <a:solidFill>
                      <a:schemeClr val="bg1"/>
                    </a:solidFill>
                    <a:latin typeface="+mj-lt"/>
                    <a:ea typeface="宋体" panose="02010600030101010101" pitchFamily="2" charset="-122"/>
                  </a:rPr>
                  <a:t>资产</a:t>
                </a:r>
                <a:endParaRPr lang="zh-CN" altLang="en-US" sz="1200">
                  <a:solidFill>
                    <a:schemeClr val="bg1"/>
                  </a:solidFill>
                  <a:latin typeface="+mj-lt"/>
                  <a:ea typeface="宋体" panose="02010600030101010101" pitchFamily="2" charset="-122"/>
                </a:endParaRPr>
              </a:p>
            </p:txBody>
          </p:sp>
          <p:sp>
            <p:nvSpPr>
              <p:cNvPr id="72" name="Rectangle 71"/>
              <p:cNvSpPr/>
              <p:nvPr/>
            </p:nvSpPr>
            <p:spPr>
              <a:xfrm>
                <a:off x="3563888" y="4077072"/>
                <a:ext cx="1215326" cy="402588"/>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smtClean="0">
                    <a:solidFill>
                      <a:schemeClr val="bg1"/>
                    </a:solidFill>
                    <a:latin typeface="+mj-lt"/>
                    <a:ea typeface="宋体" panose="02010600030101010101" pitchFamily="2" charset="-122"/>
                  </a:rPr>
                  <a:t>投资人</a:t>
                </a:r>
                <a:endParaRPr lang="zh-CN" altLang="en-US" sz="1200">
                  <a:solidFill>
                    <a:schemeClr val="bg1"/>
                  </a:solidFill>
                  <a:latin typeface="+mj-lt"/>
                  <a:ea typeface="宋体" panose="02010600030101010101" pitchFamily="2" charset="-122"/>
                </a:endParaRPr>
              </a:p>
            </p:txBody>
          </p:sp>
          <p:sp>
            <p:nvSpPr>
              <p:cNvPr id="73" name="Rectangle 72"/>
              <p:cNvSpPr/>
              <p:nvPr/>
            </p:nvSpPr>
            <p:spPr>
              <a:xfrm>
                <a:off x="1342323" y="2348880"/>
                <a:ext cx="1396191" cy="402588"/>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smtClean="0">
                    <a:solidFill>
                      <a:schemeClr val="bg1"/>
                    </a:solidFill>
                    <a:latin typeface="+mj-lt"/>
                    <a:ea typeface="宋体" panose="02010600030101010101" pitchFamily="2" charset="-122"/>
                  </a:rPr>
                  <a:t>证券承销公司</a:t>
                </a:r>
              </a:p>
              <a:p>
                <a:pPr algn="ctr"/>
                <a:r>
                  <a:rPr lang="zh-CN" altLang="en-US" sz="1200" smtClean="0">
                    <a:solidFill>
                      <a:schemeClr val="bg1"/>
                    </a:solidFill>
                    <a:latin typeface="+mj-lt"/>
                    <a:ea typeface="宋体" panose="02010600030101010101" pitchFamily="2" charset="-122"/>
                  </a:rPr>
                  <a:t>（中介机构）</a:t>
                </a:r>
                <a:endParaRPr lang="zh-CN" altLang="en-US" sz="1200">
                  <a:solidFill>
                    <a:schemeClr val="bg1"/>
                  </a:solidFill>
                  <a:latin typeface="+mj-lt"/>
                  <a:ea typeface="宋体" panose="02010600030101010101" pitchFamily="2" charset="-122"/>
                </a:endParaRPr>
              </a:p>
            </p:txBody>
          </p:sp>
          <p:sp>
            <p:nvSpPr>
              <p:cNvPr id="74" name="Rectangle 73"/>
              <p:cNvSpPr/>
              <p:nvPr/>
            </p:nvSpPr>
            <p:spPr>
              <a:xfrm>
                <a:off x="1331640" y="3212976"/>
                <a:ext cx="1408569" cy="402588"/>
              </a:xfrm>
              <a:prstGeom prst="rect">
                <a:avLst/>
              </a:prstGeom>
              <a:solidFill>
                <a:schemeClr val="accent1"/>
              </a:solidFill>
              <a:ln w="12700"/>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200" smtClean="0">
                    <a:solidFill>
                      <a:schemeClr val="bg1"/>
                    </a:solidFill>
                    <a:latin typeface="+mj-lt"/>
                    <a:ea typeface="宋体" panose="02010600030101010101" pitchFamily="2" charset="-122"/>
                  </a:rPr>
                  <a:t>物业管理或顾问公司</a:t>
                </a:r>
                <a:endParaRPr lang="zh-CN" altLang="en-US" sz="1200">
                  <a:solidFill>
                    <a:schemeClr val="bg1"/>
                  </a:solidFill>
                  <a:latin typeface="+mj-lt"/>
                  <a:ea typeface="宋体" panose="02010600030101010101" pitchFamily="2" charset="-122"/>
                </a:endParaRPr>
              </a:p>
            </p:txBody>
          </p:sp>
          <p:cxnSp>
            <p:nvCxnSpPr>
              <p:cNvPr id="75" name="Straight Arrow Connector 74"/>
              <p:cNvCxnSpPr>
                <a:stCxn id="68" idx="1"/>
                <a:endCxn id="73" idx="3"/>
              </p:cNvCxnSpPr>
              <p:nvPr/>
            </p:nvCxnSpPr>
            <p:spPr>
              <a:xfrm flipH="1">
                <a:off x="2738514" y="2550174"/>
                <a:ext cx="2854682" cy="1"/>
              </a:xfrm>
              <a:prstGeom prst="straightConnector1">
                <a:avLst/>
              </a:prstGeom>
              <a:noFill/>
              <a:ln w="19050" cap="flat" cmpd="sng" algn="ctr">
                <a:solidFill>
                  <a:sysClr val="windowText" lastClr="000000"/>
                </a:solidFill>
                <a:prstDash val="solid"/>
                <a:tailEnd type="arrow"/>
              </a:ln>
              <a:effectLst/>
            </p:spPr>
          </p:cxnSp>
          <p:cxnSp>
            <p:nvCxnSpPr>
              <p:cNvPr id="76" name="Straight Arrow Connector 75"/>
              <p:cNvCxnSpPr>
                <a:stCxn id="67" idx="2"/>
              </p:cNvCxnSpPr>
              <p:nvPr/>
            </p:nvCxnSpPr>
            <p:spPr>
              <a:xfrm flipH="1">
                <a:off x="4191715" y="2096473"/>
                <a:ext cx="1" cy="444825"/>
              </a:xfrm>
              <a:prstGeom prst="straightConnector1">
                <a:avLst/>
              </a:prstGeom>
              <a:noFill/>
              <a:ln w="19050" cap="flat" cmpd="sng" algn="ctr">
                <a:solidFill>
                  <a:sysClr val="windowText" lastClr="000000"/>
                </a:solidFill>
                <a:prstDash val="solid"/>
                <a:tailEnd type="arrow"/>
              </a:ln>
              <a:effectLst/>
            </p:spPr>
          </p:cxnSp>
          <p:cxnSp>
            <p:nvCxnSpPr>
              <p:cNvPr id="77" name="Straight Arrow Connector 76"/>
              <p:cNvCxnSpPr>
                <a:stCxn id="69" idx="0"/>
                <a:endCxn id="68" idx="2"/>
              </p:cNvCxnSpPr>
              <p:nvPr/>
            </p:nvCxnSpPr>
            <p:spPr>
              <a:xfrm flipV="1">
                <a:off x="6302432" y="2751467"/>
                <a:ext cx="6" cy="461509"/>
              </a:xfrm>
              <a:prstGeom prst="straightConnector1">
                <a:avLst/>
              </a:prstGeom>
              <a:noFill/>
              <a:ln w="19050" cap="flat" cmpd="sng" algn="ctr">
                <a:solidFill>
                  <a:sysClr val="windowText" lastClr="000000"/>
                </a:solidFill>
                <a:prstDash val="solid"/>
                <a:tailEnd type="arrow"/>
              </a:ln>
              <a:effectLst/>
            </p:spPr>
          </p:cxnSp>
          <p:cxnSp>
            <p:nvCxnSpPr>
              <p:cNvPr id="78" name="Straight Arrow Connector 77"/>
              <p:cNvCxnSpPr>
                <a:stCxn id="70" idx="0"/>
                <a:endCxn id="71" idx="3"/>
              </p:cNvCxnSpPr>
              <p:nvPr/>
            </p:nvCxnSpPr>
            <p:spPr>
              <a:xfrm flipH="1" flipV="1">
                <a:off x="4779214" y="3414271"/>
                <a:ext cx="1523222" cy="662802"/>
              </a:xfrm>
              <a:prstGeom prst="straightConnector1">
                <a:avLst/>
              </a:prstGeom>
              <a:noFill/>
              <a:ln w="19050" cap="flat" cmpd="sng" algn="ctr">
                <a:solidFill>
                  <a:sysClr val="windowText" lastClr="000000"/>
                </a:solidFill>
                <a:prstDash val="solid"/>
                <a:tailEnd type="arrow"/>
              </a:ln>
              <a:effectLst/>
            </p:spPr>
          </p:cxnSp>
          <p:cxnSp>
            <p:nvCxnSpPr>
              <p:cNvPr id="79" name="Straight Arrow Connector 78"/>
              <p:cNvCxnSpPr>
                <a:stCxn id="69" idx="1"/>
                <a:endCxn id="71" idx="3"/>
              </p:cNvCxnSpPr>
              <p:nvPr/>
            </p:nvCxnSpPr>
            <p:spPr>
              <a:xfrm flipH="1">
                <a:off x="4779214" y="3414270"/>
                <a:ext cx="813977" cy="1"/>
              </a:xfrm>
              <a:prstGeom prst="straightConnector1">
                <a:avLst/>
              </a:prstGeom>
              <a:noFill/>
              <a:ln w="19050" cap="flat" cmpd="sng" algn="ctr">
                <a:solidFill>
                  <a:sysClr val="windowText" lastClr="000000"/>
                </a:solidFill>
                <a:prstDash val="solid"/>
                <a:tailEnd type="arrow"/>
              </a:ln>
              <a:effectLst/>
            </p:spPr>
          </p:cxnSp>
          <p:cxnSp>
            <p:nvCxnSpPr>
              <p:cNvPr id="80" name="Straight Arrow Connector 79"/>
              <p:cNvCxnSpPr>
                <a:stCxn id="70" idx="1"/>
                <a:endCxn id="72" idx="3"/>
              </p:cNvCxnSpPr>
              <p:nvPr/>
            </p:nvCxnSpPr>
            <p:spPr>
              <a:xfrm flipH="1">
                <a:off x="4779214" y="4278366"/>
                <a:ext cx="813981" cy="0"/>
              </a:xfrm>
              <a:prstGeom prst="straightConnector1">
                <a:avLst/>
              </a:prstGeom>
              <a:noFill/>
              <a:ln w="19050" cap="flat" cmpd="sng" algn="ctr">
                <a:solidFill>
                  <a:sysClr val="windowText" lastClr="000000"/>
                </a:solidFill>
                <a:prstDash val="solid"/>
                <a:tailEnd type="arrow"/>
              </a:ln>
              <a:effectLst/>
            </p:spPr>
          </p:cxnSp>
          <p:cxnSp>
            <p:nvCxnSpPr>
              <p:cNvPr id="81" name="Straight Arrow Connector 80"/>
              <p:cNvCxnSpPr>
                <a:stCxn id="72" idx="0"/>
                <a:endCxn id="71" idx="2"/>
              </p:cNvCxnSpPr>
              <p:nvPr/>
            </p:nvCxnSpPr>
            <p:spPr>
              <a:xfrm flipH="1" flipV="1">
                <a:off x="4171551" y="3615564"/>
                <a:ext cx="0" cy="461508"/>
              </a:xfrm>
              <a:prstGeom prst="straightConnector1">
                <a:avLst/>
              </a:prstGeom>
              <a:noFill/>
              <a:ln w="19050" cap="flat" cmpd="sng" algn="ctr">
                <a:solidFill>
                  <a:sysClr val="windowText" lastClr="000000"/>
                </a:solidFill>
                <a:prstDash val="solid"/>
                <a:tailEnd type="arrow"/>
              </a:ln>
              <a:effectLst/>
            </p:spPr>
          </p:cxnSp>
          <p:cxnSp>
            <p:nvCxnSpPr>
              <p:cNvPr id="82" name="Straight Arrow Connector 81"/>
              <p:cNvCxnSpPr>
                <a:stCxn id="74" idx="3"/>
                <a:endCxn id="71" idx="1"/>
              </p:cNvCxnSpPr>
              <p:nvPr/>
            </p:nvCxnSpPr>
            <p:spPr>
              <a:xfrm>
                <a:off x="2740209" y="3414271"/>
                <a:ext cx="823679" cy="0"/>
              </a:xfrm>
              <a:prstGeom prst="straightConnector1">
                <a:avLst/>
              </a:prstGeom>
              <a:noFill/>
              <a:ln w="19050" cap="flat" cmpd="sng" algn="ctr">
                <a:solidFill>
                  <a:sysClr val="windowText" lastClr="000000"/>
                </a:solidFill>
                <a:prstDash val="solid"/>
                <a:tailEnd type="arrow"/>
              </a:ln>
              <a:effectLst/>
            </p:spPr>
          </p:cxnSp>
          <p:cxnSp>
            <p:nvCxnSpPr>
              <p:cNvPr id="83" name="Straight Arrow Connector 82"/>
              <p:cNvCxnSpPr>
                <a:stCxn id="73" idx="2"/>
                <a:endCxn id="71" idx="1"/>
              </p:cNvCxnSpPr>
              <p:nvPr/>
            </p:nvCxnSpPr>
            <p:spPr>
              <a:xfrm>
                <a:off x="2040419" y="2751468"/>
                <a:ext cx="1523470" cy="662803"/>
              </a:xfrm>
              <a:prstGeom prst="straightConnector1">
                <a:avLst/>
              </a:prstGeom>
              <a:noFill/>
              <a:ln w="19050" cap="flat" cmpd="sng" algn="ctr">
                <a:solidFill>
                  <a:sysClr val="windowText" lastClr="000000"/>
                </a:solidFill>
                <a:prstDash val="solid"/>
                <a:tailEnd type="arrow"/>
              </a:ln>
              <a:effectLst/>
            </p:spPr>
          </p:cxnSp>
        </p:grpSp>
        <p:sp>
          <p:nvSpPr>
            <p:cNvPr id="61" name="TextBox 60"/>
            <p:cNvSpPr txBox="1"/>
            <p:nvPr/>
          </p:nvSpPr>
          <p:spPr>
            <a:xfrm>
              <a:off x="4965624" y="1831505"/>
              <a:ext cx="1381082" cy="435691"/>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b="0" i="0" u="none" strike="noStrike" kern="0" cap="none" spc="0" normalizeH="0" baseline="0" noProof="0" smtClean="0">
                  <a:ln>
                    <a:noFill/>
                  </a:ln>
                  <a:solidFill>
                    <a:prstClr val="black"/>
                  </a:solidFill>
                  <a:effectLst/>
                  <a:uLnTx/>
                  <a:uFillTx/>
                  <a:latin typeface="Calibri"/>
                  <a:ea typeface="宋体"/>
                </a:rPr>
                <a:t>1.</a:t>
              </a:r>
              <a:r>
                <a:rPr kumimoji="0" lang="zh-CN" altLang="en-US" b="0" i="0" u="none" strike="noStrike" kern="0" cap="none" spc="0" normalizeH="0" baseline="0" noProof="0" smtClean="0">
                  <a:ln>
                    <a:noFill/>
                  </a:ln>
                  <a:solidFill>
                    <a:prstClr val="black"/>
                  </a:solidFill>
                  <a:effectLst/>
                  <a:uLnTx/>
                  <a:uFillTx/>
                  <a:latin typeface="Calibri"/>
                  <a:ea typeface="宋体"/>
                </a:rPr>
                <a:t>对</a:t>
              </a:r>
              <a:r>
                <a:rPr kumimoji="0" lang="en-US" altLang="zh-CN" b="0" i="0" u="none" strike="noStrike" kern="0" cap="none" spc="0" normalizeH="0" baseline="0" noProof="0" smtClean="0">
                  <a:ln>
                    <a:noFill/>
                  </a:ln>
                  <a:solidFill>
                    <a:prstClr val="black"/>
                  </a:solidFill>
                  <a:effectLst/>
                  <a:uLnTx/>
                  <a:uFillTx/>
                  <a:latin typeface="Calibri"/>
                  <a:ea typeface="宋体"/>
                </a:rPr>
                <a:t>REITs</a:t>
              </a:r>
              <a:r>
                <a:rPr kumimoji="0" lang="zh-CN" altLang="en-US" b="0" i="0" u="none" strike="noStrike" kern="0" cap="none" spc="0" normalizeH="0" baseline="0" noProof="0" smtClean="0">
                  <a:ln>
                    <a:noFill/>
                  </a:ln>
                  <a:solidFill>
                    <a:prstClr val="black"/>
                  </a:solidFill>
                  <a:effectLst/>
                  <a:uLnTx/>
                  <a:uFillTx/>
                  <a:latin typeface="Calibri"/>
                  <a:ea typeface="宋体"/>
                </a:rPr>
                <a:t>进行信用评级</a:t>
              </a:r>
            </a:p>
          </p:txBody>
        </p:sp>
        <p:sp>
          <p:nvSpPr>
            <p:cNvPr id="62" name="TextBox 61"/>
            <p:cNvSpPr txBox="1"/>
            <p:nvPr/>
          </p:nvSpPr>
          <p:spPr>
            <a:xfrm>
              <a:off x="3062242" y="2691341"/>
              <a:ext cx="1636198" cy="435691"/>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b="0" i="0" u="none" strike="noStrike" kern="0" cap="none" spc="0" normalizeH="0" baseline="0" noProof="0" smtClean="0">
                  <a:ln>
                    <a:noFill/>
                  </a:ln>
                  <a:solidFill>
                    <a:prstClr val="black"/>
                  </a:solidFill>
                  <a:effectLst/>
                  <a:uLnTx/>
                  <a:uFillTx/>
                  <a:latin typeface="Calibri"/>
                  <a:ea typeface="宋体"/>
                </a:rPr>
                <a:t>2.</a:t>
              </a:r>
              <a:r>
                <a:rPr kumimoji="0" lang="zh-CN" altLang="en-US" b="0" i="0" u="none" strike="noStrike" kern="0" cap="none" spc="0" normalizeH="0" baseline="0" noProof="0" smtClean="0">
                  <a:ln>
                    <a:noFill/>
                  </a:ln>
                  <a:solidFill>
                    <a:prstClr val="black"/>
                  </a:solidFill>
                  <a:effectLst/>
                  <a:uLnTx/>
                  <a:uFillTx/>
                  <a:latin typeface="Calibri"/>
                  <a:ea typeface="宋体"/>
                </a:rPr>
                <a:t> 发售基金，募集基金</a:t>
              </a:r>
            </a:p>
          </p:txBody>
        </p:sp>
        <p:sp>
          <p:nvSpPr>
            <p:cNvPr id="63" name="TextBox 62"/>
            <p:cNvSpPr txBox="1"/>
            <p:nvPr/>
          </p:nvSpPr>
          <p:spPr>
            <a:xfrm>
              <a:off x="4751256" y="3916893"/>
              <a:ext cx="1589485" cy="264527"/>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b="0" i="0" u="none" strike="noStrike" kern="0" cap="none" spc="0" normalizeH="0" baseline="0" noProof="0" smtClean="0">
                  <a:ln>
                    <a:noFill/>
                  </a:ln>
                  <a:solidFill>
                    <a:prstClr val="black"/>
                  </a:solidFill>
                  <a:effectLst/>
                  <a:uLnTx/>
                  <a:uFillTx/>
                  <a:latin typeface="Calibri"/>
                  <a:ea typeface="宋体"/>
                </a:rPr>
                <a:t>3.</a:t>
              </a:r>
              <a:r>
                <a:rPr kumimoji="0" lang="zh-CN" altLang="en-US" b="0" i="0" u="none" strike="noStrike" kern="0" cap="none" spc="0" normalizeH="0" baseline="0" noProof="0" smtClean="0">
                  <a:ln>
                    <a:noFill/>
                  </a:ln>
                  <a:solidFill>
                    <a:prstClr val="black"/>
                  </a:solidFill>
                  <a:effectLst/>
                  <a:uLnTx/>
                  <a:uFillTx/>
                  <a:latin typeface="Calibri"/>
                  <a:ea typeface="宋体"/>
                </a:rPr>
                <a:t> 购买</a:t>
              </a:r>
              <a:r>
                <a:rPr kumimoji="0" lang="en-US" altLang="zh-CN" b="0" i="0" u="none" strike="noStrike" kern="0" cap="none" spc="0" normalizeH="0" baseline="0" noProof="0" smtClean="0">
                  <a:ln>
                    <a:noFill/>
                  </a:ln>
                  <a:solidFill>
                    <a:prstClr val="black"/>
                  </a:solidFill>
                  <a:effectLst/>
                  <a:uLnTx/>
                  <a:uFillTx/>
                  <a:latin typeface="Calibri"/>
                  <a:ea typeface="宋体"/>
                </a:rPr>
                <a:t>REITs</a:t>
              </a:r>
              <a:endParaRPr kumimoji="0" lang="zh-CN" altLang="en-US" b="0" i="0" u="none" strike="noStrike" kern="0" cap="none" spc="0" normalizeH="0" baseline="0" noProof="0" smtClean="0">
                <a:ln>
                  <a:noFill/>
                </a:ln>
                <a:solidFill>
                  <a:prstClr val="black"/>
                </a:solidFill>
                <a:effectLst/>
                <a:uLnTx/>
                <a:uFillTx/>
                <a:latin typeface="Calibri"/>
                <a:ea typeface="宋体"/>
              </a:endParaRPr>
            </a:p>
          </p:txBody>
        </p:sp>
        <p:sp>
          <p:nvSpPr>
            <p:cNvPr id="64" name="TextBox 63"/>
            <p:cNvSpPr txBox="1"/>
            <p:nvPr/>
          </p:nvSpPr>
          <p:spPr>
            <a:xfrm>
              <a:off x="2914328" y="3689789"/>
              <a:ext cx="1381525" cy="606855"/>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b="0" i="0" u="none" strike="noStrike" kern="0" cap="none" spc="0" normalizeH="0" baseline="0" noProof="0" smtClean="0">
                  <a:ln>
                    <a:noFill/>
                  </a:ln>
                  <a:solidFill>
                    <a:prstClr val="black"/>
                  </a:solidFill>
                  <a:effectLst/>
                  <a:uLnTx/>
                  <a:uFillTx/>
                  <a:latin typeface="Calibri"/>
                  <a:ea typeface="宋体"/>
                </a:rPr>
                <a:t>4.</a:t>
              </a:r>
              <a:r>
                <a:rPr kumimoji="0" lang="zh-CN" altLang="en-US" b="0" i="0" u="none" strike="noStrike" kern="0" cap="none" spc="0" normalizeH="0" baseline="0" noProof="0" smtClean="0">
                  <a:ln>
                    <a:noFill/>
                  </a:ln>
                  <a:solidFill>
                    <a:prstClr val="black"/>
                  </a:solidFill>
                  <a:effectLst/>
                  <a:uLnTx/>
                  <a:uFillTx/>
                  <a:latin typeface="Calibri"/>
                  <a:ea typeface="宋体"/>
                </a:rPr>
                <a:t> 对所募集的资产进行管理与投资</a:t>
              </a:r>
            </a:p>
          </p:txBody>
        </p:sp>
        <p:sp>
          <p:nvSpPr>
            <p:cNvPr id="65" name="TextBox 64"/>
            <p:cNvSpPr txBox="1"/>
            <p:nvPr/>
          </p:nvSpPr>
          <p:spPr>
            <a:xfrm>
              <a:off x="6941840" y="3781904"/>
              <a:ext cx="1615576" cy="435691"/>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b="0" i="0" u="none" strike="noStrike" kern="0" cap="none" spc="0" normalizeH="0" baseline="0" noProof="0" smtClean="0">
                  <a:ln>
                    <a:noFill/>
                  </a:ln>
                  <a:solidFill>
                    <a:prstClr val="black"/>
                  </a:solidFill>
                  <a:effectLst/>
                  <a:uLnTx/>
                  <a:uFillTx/>
                  <a:latin typeface="Calibri"/>
                  <a:ea typeface="宋体"/>
                </a:rPr>
                <a:t>5.</a:t>
              </a:r>
              <a:r>
                <a:rPr kumimoji="0" lang="zh-CN" altLang="en-US" b="0" i="0" u="none" strike="noStrike" kern="0" cap="none" spc="0" normalizeH="0" baseline="0" noProof="0" smtClean="0">
                  <a:ln>
                    <a:noFill/>
                  </a:ln>
                  <a:solidFill>
                    <a:prstClr val="black"/>
                  </a:solidFill>
                  <a:effectLst/>
                  <a:uLnTx/>
                  <a:uFillTx/>
                  <a:latin typeface="Calibri"/>
                  <a:ea typeface="宋体"/>
                </a:rPr>
                <a:t>对募集的资产进行保管</a:t>
              </a:r>
            </a:p>
          </p:txBody>
        </p:sp>
        <p:sp>
          <p:nvSpPr>
            <p:cNvPr id="66" name="TextBox 65"/>
            <p:cNvSpPr txBox="1"/>
            <p:nvPr/>
          </p:nvSpPr>
          <p:spPr>
            <a:xfrm>
              <a:off x="5679079" y="4655634"/>
              <a:ext cx="1083994" cy="435691"/>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b="0" i="0" u="none" strike="noStrike" kern="0" cap="none" spc="0" normalizeH="0" baseline="0" noProof="0" smtClean="0">
                  <a:ln>
                    <a:noFill/>
                  </a:ln>
                  <a:solidFill>
                    <a:prstClr val="black"/>
                  </a:solidFill>
                  <a:effectLst/>
                  <a:uLnTx/>
                  <a:uFillTx/>
                  <a:latin typeface="Calibri"/>
                  <a:ea typeface="宋体"/>
                </a:rPr>
                <a:t>6.</a:t>
              </a:r>
              <a:r>
                <a:rPr kumimoji="0" lang="zh-CN" altLang="en-US" b="0" i="0" u="none" strike="noStrike" kern="0" cap="none" spc="0" normalizeH="0" baseline="0" noProof="0" smtClean="0">
                  <a:ln>
                    <a:noFill/>
                  </a:ln>
                  <a:solidFill>
                    <a:prstClr val="black"/>
                  </a:solidFill>
                  <a:effectLst/>
                  <a:uLnTx/>
                  <a:uFillTx/>
                  <a:latin typeface="Calibri"/>
                  <a:ea typeface="宋体"/>
                </a:rPr>
                <a:t>分配收益</a:t>
              </a:r>
            </a:p>
          </p:txBody>
        </p:sp>
      </p:grpSp>
      <p:sp>
        <p:nvSpPr>
          <p:cNvPr id="84" name="Rectangle 83"/>
          <p:cNvSpPr/>
          <p:nvPr/>
        </p:nvSpPr>
        <p:spPr>
          <a:xfrm>
            <a:off x="664008" y="2158008"/>
            <a:ext cx="2060936" cy="21544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400" b="1" smtClean="0">
                <a:latin typeface="+mj-lt"/>
                <a:cs typeface="Arial" pitchFamily="34" charset="0"/>
              </a:rPr>
              <a:t>REITs</a:t>
            </a:r>
            <a:r>
              <a:rPr lang="zh-CN" altLang="en-US" sz="1400" b="1" smtClean="0">
                <a:latin typeface="+mj-lt"/>
                <a:cs typeface="Arial" pitchFamily="34" charset="0"/>
              </a:rPr>
              <a:t>基本运作流程</a:t>
            </a:r>
            <a:endParaRPr lang="zh-CN" altLang="en-US" sz="1400" b="1">
              <a:latin typeface="+mj-lt"/>
              <a:cs typeface="Arial" pitchFamily="34" charset="0"/>
            </a:endParaRPr>
          </a:p>
        </p:txBody>
      </p:sp>
      <p:grpSp>
        <p:nvGrpSpPr>
          <p:cNvPr id="99" name="Group 98"/>
          <p:cNvGrpSpPr/>
          <p:nvPr/>
        </p:nvGrpSpPr>
        <p:grpSpPr>
          <a:xfrm>
            <a:off x="5890007" y="3195731"/>
            <a:ext cx="3487165" cy="3354765"/>
            <a:chOff x="5890007" y="4332810"/>
            <a:chExt cx="3487165" cy="3354765"/>
          </a:xfrm>
        </p:grpSpPr>
        <p:sp>
          <p:nvSpPr>
            <p:cNvPr id="85" name="Oval 84"/>
            <p:cNvSpPr/>
            <p:nvPr/>
          </p:nvSpPr>
          <p:spPr>
            <a:xfrm>
              <a:off x="5890007" y="4568346"/>
              <a:ext cx="325443" cy="182292"/>
            </a:xfrm>
            <a:prstGeom prst="ellipse">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b="1" smtClean="0">
                  <a:latin typeface="+mj-lt"/>
                </a:rPr>
                <a:t>A</a:t>
              </a:r>
              <a:endParaRPr lang="zh-CN" altLang="en-US" sz="1200" b="1" smtClean="0">
                <a:latin typeface="+mj-lt"/>
              </a:endParaRPr>
            </a:p>
          </p:txBody>
        </p:sp>
        <p:sp>
          <p:nvSpPr>
            <p:cNvPr id="86" name="Oval 85"/>
            <p:cNvSpPr/>
            <p:nvPr/>
          </p:nvSpPr>
          <p:spPr>
            <a:xfrm>
              <a:off x="5890007" y="5196906"/>
              <a:ext cx="325443" cy="182292"/>
            </a:xfrm>
            <a:prstGeom prst="ellipse">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b="1" smtClean="0">
                  <a:latin typeface="+mj-lt"/>
                </a:rPr>
                <a:t>B</a:t>
              </a:r>
              <a:endParaRPr lang="zh-CN" altLang="en-US" sz="1200" b="1" smtClean="0">
                <a:latin typeface="+mj-lt"/>
              </a:endParaRPr>
            </a:p>
          </p:txBody>
        </p:sp>
        <p:sp>
          <p:nvSpPr>
            <p:cNvPr id="87" name="Oval 86"/>
            <p:cNvSpPr/>
            <p:nvPr/>
          </p:nvSpPr>
          <p:spPr>
            <a:xfrm>
              <a:off x="5890007" y="5878710"/>
              <a:ext cx="325443" cy="182292"/>
            </a:xfrm>
            <a:prstGeom prst="ellipse">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b="1" smtClean="0">
                  <a:latin typeface="+mj-lt"/>
                </a:rPr>
                <a:t>C</a:t>
              </a:r>
              <a:endParaRPr lang="zh-CN" altLang="en-US" sz="1200" b="1" smtClean="0">
                <a:latin typeface="+mj-lt"/>
              </a:endParaRPr>
            </a:p>
          </p:txBody>
        </p:sp>
        <p:sp>
          <p:nvSpPr>
            <p:cNvPr id="88" name="Oval 87"/>
            <p:cNvSpPr/>
            <p:nvPr/>
          </p:nvSpPr>
          <p:spPr>
            <a:xfrm>
              <a:off x="5890007" y="6709074"/>
              <a:ext cx="325443" cy="182292"/>
            </a:xfrm>
            <a:prstGeom prst="ellipse">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b="1" smtClean="0">
                  <a:latin typeface="+mj-lt"/>
                </a:rPr>
                <a:t>D</a:t>
              </a:r>
              <a:endParaRPr lang="zh-CN" altLang="en-US" sz="1200" b="1" smtClean="0">
                <a:latin typeface="+mj-lt"/>
              </a:endParaRPr>
            </a:p>
          </p:txBody>
        </p:sp>
        <p:sp>
          <p:nvSpPr>
            <p:cNvPr id="89" name="Oval 88"/>
            <p:cNvSpPr/>
            <p:nvPr/>
          </p:nvSpPr>
          <p:spPr>
            <a:xfrm>
              <a:off x="5890007" y="7318870"/>
              <a:ext cx="325443" cy="182292"/>
            </a:xfrm>
            <a:prstGeom prst="ellipse">
              <a:avLst/>
            </a:prstGeom>
            <a:solidFill>
              <a:schemeClr val="accent1">
                <a:lumMod val="20000"/>
                <a:lumOff val="80000"/>
              </a:schemeClr>
            </a:solidFill>
            <a:ln w="6350">
              <a:solidFill>
                <a:schemeClr val="bg2"/>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200" b="1" smtClean="0">
                  <a:latin typeface="+mj-lt"/>
                </a:rPr>
                <a:t>E</a:t>
              </a:r>
              <a:endParaRPr lang="zh-CN" altLang="en-US" sz="1200" b="1" smtClean="0">
                <a:latin typeface="+mj-lt"/>
              </a:endParaRPr>
            </a:p>
          </p:txBody>
        </p:sp>
        <p:sp>
          <p:nvSpPr>
            <p:cNvPr id="90" name="Rectangle 89"/>
            <p:cNvSpPr/>
            <p:nvPr/>
          </p:nvSpPr>
          <p:spPr>
            <a:xfrm>
              <a:off x="6273105" y="4332810"/>
              <a:ext cx="3104067" cy="335476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just">
                <a:spcAft>
                  <a:spcPts val="600"/>
                </a:spcAft>
              </a:pPr>
              <a:r>
                <a:rPr lang="zh-CN" altLang="en-US" sz="1200" smtClean="0"/>
                <a:t>明确资金需求额。基金发起者在确定所需筹资数额后，还应考虑到所投资的房地产项目是否能满足凑集资金所需承担的报酬等；</a:t>
              </a:r>
            </a:p>
            <a:p>
              <a:pPr algn="just">
                <a:spcAft>
                  <a:spcPts val="600"/>
                </a:spcAft>
              </a:pPr>
              <a:r>
                <a:rPr lang="zh-CN" altLang="en-US" sz="1200" smtClean="0"/>
                <a:t>承销商签订承销协议。基金发起者与承销商商议投资、募款及承销方式的细节，并签订协议；</a:t>
              </a:r>
            </a:p>
            <a:p>
              <a:pPr algn="just">
                <a:spcAft>
                  <a:spcPts val="600"/>
                </a:spcAft>
              </a:pPr>
              <a:r>
                <a:rPr lang="zh-CN" altLang="en-US" sz="1200" smtClean="0"/>
                <a:t>明确法律及会计的可行性。选择有资质的律师事务所和会计师事务所为基金的成立的过程服务，为基金的运行提供法律保障与财务支持；</a:t>
              </a:r>
            </a:p>
            <a:p>
              <a:pPr algn="just">
                <a:spcAft>
                  <a:spcPts val="600"/>
                </a:spcAft>
              </a:pPr>
              <a:r>
                <a:rPr lang="zh-CN" altLang="en-US" sz="1200" smtClean="0"/>
                <a:t>接洽管理顾问公司。把基金的管理运行交由优秀的管理顾问公司管理，可以加大基金收益的保障。发起者选定管理顾问公司后，要与其签订契约，明确双方权利与义务；</a:t>
              </a:r>
            </a:p>
            <a:p>
              <a:pPr algn="just">
                <a:spcAft>
                  <a:spcPts val="600"/>
                </a:spcAft>
              </a:pPr>
              <a:r>
                <a:rPr lang="zh-CN" altLang="en-US" sz="1200" smtClean="0"/>
                <a:t>接洽保管机构。发起者选定保管机构后，与其签订契约，确定其为资产的名义持有人。</a:t>
              </a:r>
              <a:endParaRPr lang="zh-CN" altLang="en-US" sz="1200"/>
            </a:p>
          </p:txBody>
        </p:sp>
      </p:grpSp>
      <p:grpSp>
        <p:nvGrpSpPr>
          <p:cNvPr id="100" name="Group 99"/>
          <p:cNvGrpSpPr/>
          <p:nvPr/>
        </p:nvGrpSpPr>
        <p:grpSpPr>
          <a:xfrm>
            <a:off x="6757392" y="2517875"/>
            <a:ext cx="519598" cy="519598"/>
            <a:chOff x="8742468" y="3474401"/>
            <a:chExt cx="612000" cy="612000"/>
          </a:xfrm>
        </p:grpSpPr>
        <p:sp>
          <p:nvSpPr>
            <p:cNvPr id="101" name="Oval 100"/>
            <p:cNvSpPr/>
            <p:nvPr/>
          </p:nvSpPr>
          <p:spPr bwMode="ltGray">
            <a:xfrm>
              <a:off x="8742468" y="3474401"/>
              <a:ext cx="612000" cy="612000"/>
            </a:xfrm>
            <a:prstGeom prst="ellipse">
              <a:avLst/>
            </a:prstGeom>
            <a:solidFill>
              <a:schemeClr val="accent1"/>
            </a:solidFill>
            <a:ln w="3175" cap="flat" cmpd="sng" algn="ctr">
              <a:no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Georgia" pitchFamily="18" charset="0"/>
                <a:ea typeface="+mn-ea"/>
                <a:cs typeface="+mn-cs"/>
              </a:endParaRPr>
            </a:p>
          </p:txBody>
        </p:sp>
        <p:sp>
          <p:nvSpPr>
            <p:cNvPr id="102" name="Freeform 4847"/>
            <p:cNvSpPr>
              <a:spLocks noEditPoints="1"/>
            </p:cNvSpPr>
            <p:nvPr/>
          </p:nvSpPr>
          <p:spPr bwMode="auto">
            <a:xfrm>
              <a:off x="8894545" y="3569952"/>
              <a:ext cx="307068" cy="424047"/>
            </a:xfrm>
            <a:custGeom>
              <a:gdLst>
                <a:gd name="T0" fmla="*/ 252 w 252"/>
                <a:gd name="T1" fmla="*/ 332 h 348"/>
                <a:gd name="T2" fmla="*/ 242 w 252"/>
                <a:gd name="T3" fmla="*/ 346 h 348"/>
                <a:gd name="T4" fmla="*/ 16 w 252"/>
                <a:gd name="T5" fmla="*/ 348 h 348"/>
                <a:gd name="T6" fmla="*/ 2 w 252"/>
                <a:gd name="T7" fmla="*/ 338 h 348"/>
                <a:gd name="T8" fmla="*/ 0 w 252"/>
                <a:gd name="T9" fmla="*/ 32 h 348"/>
                <a:gd name="T10" fmla="*/ 10 w 252"/>
                <a:gd name="T11" fmla="*/ 16 h 348"/>
                <a:gd name="T12" fmla="*/ 90 w 252"/>
                <a:gd name="T13" fmla="*/ 16 h 348"/>
                <a:gd name="T14" fmla="*/ 86 w 252"/>
                <a:gd name="T15" fmla="*/ 30 h 348"/>
                <a:gd name="T16" fmla="*/ 16 w 252"/>
                <a:gd name="T17" fmla="*/ 332 h 348"/>
                <a:gd name="T18" fmla="*/ 168 w 252"/>
                <a:gd name="T19" fmla="*/ 34 h 348"/>
                <a:gd name="T20" fmla="*/ 164 w 252"/>
                <a:gd name="T21" fmla="*/ 26 h 348"/>
                <a:gd name="T22" fmla="*/ 236 w 252"/>
                <a:gd name="T23" fmla="*/ 16 h 348"/>
                <a:gd name="T24" fmla="*/ 248 w 252"/>
                <a:gd name="T25" fmla="*/ 20 h 348"/>
                <a:gd name="T26" fmla="*/ 252 w 252"/>
                <a:gd name="T27" fmla="*/ 32 h 348"/>
                <a:gd name="T28" fmla="*/ 36 w 252"/>
                <a:gd name="T29" fmla="*/ 312 h 348"/>
                <a:gd name="T30" fmla="*/ 36 w 252"/>
                <a:gd name="T31" fmla="*/ 94 h 348"/>
                <a:gd name="T32" fmla="*/ 216 w 252"/>
                <a:gd name="T33" fmla="*/ 94 h 348"/>
                <a:gd name="T34" fmla="*/ 132 w 252"/>
                <a:gd name="T35" fmla="*/ 186 h 348"/>
                <a:gd name="T36" fmla="*/ 122 w 252"/>
                <a:gd name="T37" fmla="*/ 184 h 348"/>
                <a:gd name="T38" fmla="*/ 74 w 252"/>
                <a:gd name="T39" fmla="*/ 206 h 348"/>
                <a:gd name="T40" fmla="*/ 68 w 252"/>
                <a:gd name="T41" fmla="*/ 204 h 348"/>
                <a:gd name="T42" fmla="*/ 60 w 252"/>
                <a:gd name="T43" fmla="*/ 206 h 348"/>
                <a:gd name="T44" fmla="*/ 58 w 252"/>
                <a:gd name="T45" fmla="*/ 218 h 348"/>
                <a:gd name="T46" fmla="*/ 78 w 252"/>
                <a:gd name="T47" fmla="*/ 238 h 348"/>
                <a:gd name="T48" fmla="*/ 86 w 252"/>
                <a:gd name="T49" fmla="*/ 242 h 348"/>
                <a:gd name="T50" fmla="*/ 132 w 252"/>
                <a:gd name="T51" fmla="*/ 200 h 348"/>
                <a:gd name="T52" fmla="*/ 134 w 252"/>
                <a:gd name="T53" fmla="*/ 192 h 348"/>
                <a:gd name="T54" fmla="*/ 132 w 252"/>
                <a:gd name="T55" fmla="*/ 186 h 348"/>
                <a:gd name="T56" fmla="*/ 128 w 252"/>
                <a:gd name="T57" fmla="*/ 122 h 348"/>
                <a:gd name="T58" fmla="*/ 118 w 252"/>
                <a:gd name="T59" fmla="*/ 124 h 348"/>
                <a:gd name="T60" fmla="*/ 74 w 252"/>
                <a:gd name="T61" fmla="*/ 144 h 348"/>
                <a:gd name="T62" fmla="*/ 64 w 252"/>
                <a:gd name="T63" fmla="*/ 142 h 348"/>
                <a:gd name="T64" fmla="*/ 58 w 252"/>
                <a:gd name="T65" fmla="*/ 148 h 348"/>
                <a:gd name="T66" fmla="*/ 60 w 252"/>
                <a:gd name="T67" fmla="*/ 158 h 348"/>
                <a:gd name="T68" fmla="*/ 82 w 252"/>
                <a:gd name="T69" fmla="*/ 180 h 348"/>
                <a:gd name="T70" fmla="*/ 90 w 252"/>
                <a:gd name="T71" fmla="*/ 180 h 348"/>
                <a:gd name="T72" fmla="*/ 132 w 252"/>
                <a:gd name="T73" fmla="*/ 138 h 348"/>
                <a:gd name="T74" fmla="*/ 134 w 252"/>
                <a:gd name="T75" fmla="*/ 126 h 348"/>
                <a:gd name="T76" fmla="*/ 36 w 252"/>
                <a:gd name="T77" fmla="*/ 64 h 348"/>
                <a:gd name="T78" fmla="*/ 40 w 252"/>
                <a:gd name="T79" fmla="*/ 54 h 348"/>
                <a:gd name="T80" fmla="*/ 78 w 252"/>
                <a:gd name="T81" fmla="*/ 48 h 348"/>
                <a:gd name="T82" fmla="*/ 94 w 252"/>
                <a:gd name="T83" fmla="*/ 42 h 348"/>
                <a:gd name="T84" fmla="*/ 100 w 252"/>
                <a:gd name="T85" fmla="*/ 26 h 348"/>
                <a:gd name="T86" fmla="*/ 116 w 252"/>
                <a:gd name="T87" fmla="*/ 2 h 348"/>
                <a:gd name="T88" fmla="*/ 136 w 252"/>
                <a:gd name="T89" fmla="*/ 2 h 348"/>
                <a:gd name="T90" fmla="*/ 152 w 252"/>
                <a:gd name="T91" fmla="*/ 26 h 348"/>
                <a:gd name="T92" fmla="*/ 158 w 252"/>
                <a:gd name="T93" fmla="*/ 42 h 348"/>
                <a:gd name="T94" fmla="*/ 200 w 252"/>
                <a:gd name="T95" fmla="*/ 48 h 348"/>
                <a:gd name="T96" fmla="*/ 212 w 252"/>
                <a:gd name="T97" fmla="*/ 54 h 348"/>
                <a:gd name="T98" fmla="*/ 216 w 252"/>
                <a:gd name="T99" fmla="*/ 78 h 348"/>
                <a:gd name="T100" fmla="*/ 36 w 252"/>
                <a:gd name="T101" fmla="*/ 82 h 348"/>
                <a:gd name="T102" fmla="*/ 36 w 252"/>
                <a:gd name="T103" fmla="*/ 64 h 348"/>
                <a:gd name="T104" fmla="*/ 116 w 252"/>
                <a:gd name="T105" fmla="*/ 30 h 348"/>
                <a:gd name="T106" fmla="*/ 126 w 252"/>
                <a:gd name="T107" fmla="*/ 38 h 348"/>
                <a:gd name="T108" fmla="*/ 134 w 252"/>
                <a:gd name="T109" fmla="*/ 34 h 348"/>
                <a:gd name="T110" fmla="*/ 136 w 252"/>
                <a:gd name="T111" fmla="*/ 26 h 348"/>
                <a:gd name="T112" fmla="*/ 130 w 252"/>
                <a:gd name="T113" fmla="*/ 16 h 348"/>
                <a:gd name="T114" fmla="*/ 122 w 252"/>
                <a:gd name="T115" fmla="*/ 16 h 348"/>
                <a:gd name="T116" fmla="*/ 116 w 252"/>
                <a:gd name="T117" fmla="*/ 26 h 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1" h="348">
                  <a:moveTo>
                    <a:pt x="252" y="32"/>
                  </a:moveTo>
                  <a:lnTo>
                    <a:pt x="252" y="332"/>
                  </a:lnTo>
                  <a:lnTo>
                    <a:pt x="252" y="332"/>
                  </a:lnTo>
                  <a:lnTo>
                    <a:pt x="250" y="338"/>
                  </a:lnTo>
                  <a:lnTo>
                    <a:pt x="248" y="344"/>
                  </a:lnTo>
                  <a:lnTo>
                    <a:pt x="242" y="346"/>
                  </a:lnTo>
                  <a:lnTo>
                    <a:pt x="236" y="348"/>
                  </a:lnTo>
                  <a:lnTo>
                    <a:pt x="16" y="348"/>
                  </a:lnTo>
                  <a:lnTo>
                    <a:pt x="16" y="348"/>
                  </a:lnTo>
                  <a:lnTo>
                    <a:pt x="10" y="346"/>
                  </a:lnTo>
                  <a:lnTo>
                    <a:pt x="4" y="344"/>
                  </a:lnTo>
                  <a:lnTo>
                    <a:pt x="2" y="338"/>
                  </a:lnTo>
                  <a:lnTo>
                    <a:pt x="0" y="332"/>
                  </a:lnTo>
                  <a:lnTo>
                    <a:pt x="0" y="32"/>
                  </a:lnTo>
                  <a:lnTo>
                    <a:pt x="0" y="32"/>
                  </a:lnTo>
                  <a:lnTo>
                    <a:pt x="2" y="26"/>
                  </a:lnTo>
                  <a:lnTo>
                    <a:pt x="4" y="20"/>
                  </a:lnTo>
                  <a:lnTo>
                    <a:pt x="10" y="16"/>
                  </a:lnTo>
                  <a:lnTo>
                    <a:pt x="16" y="16"/>
                  </a:lnTo>
                  <a:lnTo>
                    <a:pt x="90" y="16"/>
                  </a:lnTo>
                  <a:lnTo>
                    <a:pt x="90" y="16"/>
                  </a:lnTo>
                  <a:lnTo>
                    <a:pt x="88" y="26"/>
                  </a:lnTo>
                  <a:lnTo>
                    <a:pt x="88" y="26"/>
                  </a:lnTo>
                  <a:lnTo>
                    <a:pt x="86" y="30"/>
                  </a:lnTo>
                  <a:lnTo>
                    <a:pt x="84" y="34"/>
                  </a:lnTo>
                  <a:lnTo>
                    <a:pt x="16" y="34"/>
                  </a:lnTo>
                  <a:lnTo>
                    <a:pt x="16" y="332"/>
                  </a:lnTo>
                  <a:lnTo>
                    <a:pt x="236" y="332"/>
                  </a:lnTo>
                  <a:lnTo>
                    <a:pt x="236" y="34"/>
                  </a:lnTo>
                  <a:lnTo>
                    <a:pt x="168" y="34"/>
                  </a:lnTo>
                  <a:lnTo>
                    <a:pt x="168" y="34"/>
                  </a:lnTo>
                  <a:lnTo>
                    <a:pt x="166" y="30"/>
                  </a:lnTo>
                  <a:lnTo>
                    <a:pt x="164" y="26"/>
                  </a:lnTo>
                  <a:lnTo>
                    <a:pt x="164" y="26"/>
                  </a:lnTo>
                  <a:lnTo>
                    <a:pt x="162" y="16"/>
                  </a:lnTo>
                  <a:lnTo>
                    <a:pt x="236" y="16"/>
                  </a:lnTo>
                  <a:lnTo>
                    <a:pt x="236" y="16"/>
                  </a:lnTo>
                  <a:lnTo>
                    <a:pt x="242" y="16"/>
                  </a:lnTo>
                  <a:lnTo>
                    <a:pt x="248" y="20"/>
                  </a:lnTo>
                  <a:lnTo>
                    <a:pt x="250" y="26"/>
                  </a:lnTo>
                  <a:lnTo>
                    <a:pt x="252" y="32"/>
                  </a:lnTo>
                  <a:lnTo>
                    <a:pt x="252" y="32"/>
                  </a:lnTo>
                  <a:close/>
                  <a:moveTo>
                    <a:pt x="216" y="94"/>
                  </a:moveTo>
                  <a:lnTo>
                    <a:pt x="216" y="312"/>
                  </a:lnTo>
                  <a:lnTo>
                    <a:pt x="36" y="312"/>
                  </a:lnTo>
                  <a:lnTo>
                    <a:pt x="36" y="94"/>
                  </a:lnTo>
                  <a:lnTo>
                    <a:pt x="36" y="94"/>
                  </a:lnTo>
                  <a:lnTo>
                    <a:pt x="36" y="94"/>
                  </a:lnTo>
                  <a:lnTo>
                    <a:pt x="216" y="94"/>
                  </a:lnTo>
                  <a:lnTo>
                    <a:pt x="216" y="94"/>
                  </a:lnTo>
                  <a:lnTo>
                    <a:pt x="216" y="94"/>
                  </a:lnTo>
                  <a:lnTo>
                    <a:pt x="216" y="94"/>
                  </a:lnTo>
                  <a:close/>
                  <a:moveTo>
                    <a:pt x="132" y="186"/>
                  </a:moveTo>
                  <a:lnTo>
                    <a:pt x="132" y="186"/>
                  </a:lnTo>
                  <a:lnTo>
                    <a:pt x="128" y="184"/>
                  </a:lnTo>
                  <a:lnTo>
                    <a:pt x="124" y="182"/>
                  </a:lnTo>
                  <a:lnTo>
                    <a:pt x="122" y="184"/>
                  </a:lnTo>
                  <a:lnTo>
                    <a:pt x="118" y="186"/>
                  </a:lnTo>
                  <a:lnTo>
                    <a:pt x="86" y="218"/>
                  </a:lnTo>
                  <a:lnTo>
                    <a:pt x="74" y="206"/>
                  </a:lnTo>
                  <a:lnTo>
                    <a:pt x="74" y="206"/>
                  </a:lnTo>
                  <a:lnTo>
                    <a:pt x="70" y="204"/>
                  </a:lnTo>
                  <a:lnTo>
                    <a:pt x="68" y="204"/>
                  </a:lnTo>
                  <a:lnTo>
                    <a:pt x="64" y="204"/>
                  </a:lnTo>
                  <a:lnTo>
                    <a:pt x="60" y="206"/>
                  </a:lnTo>
                  <a:lnTo>
                    <a:pt x="60" y="206"/>
                  </a:lnTo>
                  <a:lnTo>
                    <a:pt x="58" y="210"/>
                  </a:lnTo>
                  <a:lnTo>
                    <a:pt x="58" y="214"/>
                  </a:lnTo>
                  <a:lnTo>
                    <a:pt x="58" y="218"/>
                  </a:lnTo>
                  <a:lnTo>
                    <a:pt x="60" y="220"/>
                  </a:lnTo>
                  <a:lnTo>
                    <a:pt x="78" y="238"/>
                  </a:lnTo>
                  <a:lnTo>
                    <a:pt x="78" y="238"/>
                  </a:lnTo>
                  <a:lnTo>
                    <a:pt x="82" y="242"/>
                  </a:lnTo>
                  <a:lnTo>
                    <a:pt x="86" y="242"/>
                  </a:lnTo>
                  <a:lnTo>
                    <a:pt x="86" y="242"/>
                  </a:lnTo>
                  <a:lnTo>
                    <a:pt x="90" y="242"/>
                  </a:lnTo>
                  <a:lnTo>
                    <a:pt x="92" y="238"/>
                  </a:lnTo>
                  <a:lnTo>
                    <a:pt x="132" y="200"/>
                  </a:lnTo>
                  <a:lnTo>
                    <a:pt x="132" y="200"/>
                  </a:lnTo>
                  <a:lnTo>
                    <a:pt x="134" y="196"/>
                  </a:lnTo>
                  <a:lnTo>
                    <a:pt x="134" y="192"/>
                  </a:lnTo>
                  <a:lnTo>
                    <a:pt x="134" y="188"/>
                  </a:lnTo>
                  <a:lnTo>
                    <a:pt x="132" y="186"/>
                  </a:lnTo>
                  <a:lnTo>
                    <a:pt x="132" y="186"/>
                  </a:lnTo>
                  <a:close/>
                  <a:moveTo>
                    <a:pt x="132" y="124"/>
                  </a:moveTo>
                  <a:lnTo>
                    <a:pt x="132" y="124"/>
                  </a:lnTo>
                  <a:lnTo>
                    <a:pt x="128" y="122"/>
                  </a:lnTo>
                  <a:lnTo>
                    <a:pt x="124" y="120"/>
                  </a:lnTo>
                  <a:lnTo>
                    <a:pt x="122" y="122"/>
                  </a:lnTo>
                  <a:lnTo>
                    <a:pt x="118" y="124"/>
                  </a:lnTo>
                  <a:lnTo>
                    <a:pt x="86" y="156"/>
                  </a:lnTo>
                  <a:lnTo>
                    <a:pt x="74" y="144"/>
                  </a:lnTo>
                  <a:lnTo>
                    <a:pt x="74" y="144"/>
                  </a:lnTo>
                  <a:lnTo>
                    <a:pt x="70" y="142"/>
                  </a:lnTo>
                  <a:lnTo>
                    <a:pt x="68" y="142"/>
                  </a:lnTo>
                  <a:lnTo>
                    <a:pt x="64" y="142"/>
                  </a:lnTo>
                  <a:lnTo>
                    <a:pt x="60" y="144"/>
                  </a:lnTo>
                  <a:lnTo>
                    <a:pt x="60" y="144"/>
                  </a:lnTo>
                  <a:lnTo>
                    <a:pt x="58" y="148"/>
                  </a:lnTo>
                  <a:lnTo>
                    <a:pt x="58" y="152"/>
                  </a:lnTo>
                  <a:lnTo>
                    <a:pt x="58" y="156"/>
                  </a:lnTo>
                  <a:lnTo>
                    <a:pt x="60" y="158"/>
                  </a:lnTo>
                  <a:lnTo>
                    <a:pt x="78" y="178"/>
                  </a:lnTo>
                  <a:lnTo>
                    <a:pt x="78" y="178"/>
                  </a:lnTo>
                  <a:lnTo>
                    <a:pt x="82" y="180"/>
                  </a:lnTo>
                  <a:lnTo>
                    <a:pt x="86" y="180"/>
                  </a:lnTo>
                  <a:lnTo>
                    <a:pt x="86" y="180"/>
                  </a:lnTo>
                  <a:lnTo>
                    <a:pt x="90" y="180"/>
                  </a:lnTo>
                  <a:lnTo>
                    <a:pt x="92" y="178"/>
                  </a:lnTo>
                  <a:lnTo>
                    <a:pt x="132" y="138"/>
                  </a:lnTo>
                  <a:lnTo>
                    <a:pt x="132" y="138"/>
                  </a:lnTo>
                  <a:lnTo>
                    <a:pt x="134" y="134"/>
                  </a:lnTo>
                  <a:lnTo>
                    <a:pt x="134" y="130"/>
                  </a:lnTo>
                  <a:lnTo>
                    <a:pt x="134" y="126"/>
                  </a:lnTo>
                  <a:lnTo>
                    <a:pt x="132" y="124"/>
                  </a:lnTo>
                  <a:lnTo>
                    <a:pt x="132" y="124"/>
                  </a:lnTo>
                  <a:close/>
                  <a:moveTo>
                    <a:pt x="36" y="64"/>
                  </a:moveTo>
                  <a:lnTo>
                    <a:pt x="36" y="64"/>
                  </a:lnTo>
                  <a:lnTo>
                    <a:pt x="36" y="58"/>
                  </a:lnTo>
                  <a:lnTo>
                    <a:pt x="40" y="54"/>
                  </a:lnTo>
                  <a:lnTo>
                    <a:pt x="46" y="50"/>
                  </a:lnTo>
                  <a:lnTo>
                    <a:pt x="52" y="48"/>
                  </a:lnTo>
                  <a:lnTo>
                    <a:pt x="78" y="48"/>
                  </a:lnTo>
                  <a:lnTo>
                    <a:pt x="78" y="48"/>
                  </a:lnTo>
                  <a:lnTo>
                    <a:pt x="86" y="46"/>
                  </a:lnTo>
                  <a:lnTo>
                    <a:pt x="94" y="42"/>
                  </a:lnTo>
                  <a:lnTo>
                    <a:pt x="98" y="36"/>
                  </a:lnTo>
                  <a:lnTo>
                    <a:pt x="100" y="26"/>
                  </a:lnTo>
                  <a:lnTo>
                    <a:pt x="100" y="26"/>
                  </a:lnTo>
                  <a:lnTo>
                    <a:pt x="102" y="16"/>
                  </a:lnTo>
                  <a:lnTo>
                    <a:pt x="108" y="8"/>
                  </a:lnTo>
                  <a:lnTo>
                    <a:pt x="116" y="2"/>
                  </a:lnTo>
                  <a:lnTo>
                    <a:pt x="126" y="0"/>
                  </a:lnTo>
                  <a:lnTo>
                    <a:pt x="126" y="0"/>
                  </a:lnTo>
                  <a:lnTo>
                    <a:pt x="136" y="2"/>
                  </a:lnTo>
                  <a:lnTo>
                    <a:pt x="144" y="8"/>
                  </a:lnTo>
                  <a:lnTo>
                    <a:pt x="150" y="16"/>
                  </a:lnTo>
                  <a:lnTo>
                    <a:pt x="152" y="26"/>
                  </a:lnTo>
                  <a:lnTo>
                    <a:pt x="152" y="26"/>
                  </a:lnTo>
                  <a:lnTo>
                    <a:pt x="154" y="36"/>
                  </a:lnTo>
                  <a:lnTo>
                    <a:pt x="158" y="42"/>
                  </a:lnTo>
                  <a:lnTo>
                    <a:pt x="166" y="46"/>
                  </a:lnTo>
                  <a:lnTo>
                    <a:pt x="174" y="48"/>
                  </a:lnTo>
                  <a:lnTo>
                    <a:pt x="200" y="48"/>
                  </a:lnTo>
                  <a:lnTo>
                    <a:pt x="200" y="48"/>
                  </a:lnTo>
                  <a:lnTo>
                    <a:pt x="206" y="50"/>
                  </a:lnTo>
                  <a:lnTo>
                    <a:pt x="212" y="54"/>
                  </a:lnTo>
                  <a:lnTo>
                    <a:pt x="216" y="58"/>
                  </a:lnTo>
                  <a:lnTo>
                    <a:pt x="216" y="64"/>
                  </a:lnTo>
                  <a:lnTo>
                    <a:pt x="216" y="78"/>
                  </a:lnTo>
                  <a:lnTo>
                    <a:pt x="216" y="78"/>
                  </a:lnTo>
                  <a:lnTo>
                    <a:pt x="216" y="82"/>
                  </a:lnTo>
                  <a:lnTo>
                    <a:pt x="36" y="82"/>
                  </a:lnTo>
                  <a:lnTo>
                    <a:pt x="36" y="82"/>
                  </a:lnTo>
                  <a:lnTo>
                    <a:pt x="36" y="78"/>
                  </a:lnTo>
                  <a:lnTo>
                    <a:pt x="36" y="64"/>
                  </a:lnTo>
                  <a:close/>
                  <a:moveTo>
                    <a:pt x="116" y="26"/>
                  </a:moveTo>
                  <a:lnTo>
                    <a:pt x="116" y="26"/>
                  </a:lnTo>
                  <a:lnTo>
                    <a:pt x="116" y="30"/>
                  </a:lnTo>
                  <a:lnTo>
                    <a:pt x="118" y="34"/>
                  </a:lnTo>
                  <a:lnTo>
                    <a:pt x="122" y="36"/>
                  </a:lnTo>
                  <a:lnTo>
                    <a:pt x="126" y="38"/>
                  </a:lnTo>
                  <a:lnTo>
                    <a:pt x="126" y="38"/>
                  </a:lnTo>
                  <a:lnTo>
                    <a:pt x="130" y="36"/>
                  </a:lnTo>
                  <a:lnTo>
                    <a:pt x="134" y="34"/>
                  </a:lnTo>
                  <a:lnTo>
                    <a:pt x="136" y="30"/>
                  </a:lnTo>
                  <a:lnTo>
                    <a:pt x="136" y="26"/>
                  </a:lnTo>
                  <a:lnTo>
                    <a:pt x="136" y="26"/>
                  </a:lnTo>
                  <a:lnTo>
                    <a:pt x="136" y="22"/>
                  </a:lnTo>
                  <a:lnTo>
                    <a:pt x="134" y="20"/>
                  </a:lnTo>
                  <a:lnTo>
                    <a:pt x="130" y="16"/>
                  </a:lnTo>
                  <a:lnTo>
                    <a:pt x="126" y="16"/>
                  </a:lnTo>
                  <a:lnTo>
                    <a:pt x="126" y="16"/>
                  </a:lnTo>
                  <a:lnTo>
                    <a:pt x="122" y="16"/>
                  </a:lnTo>
                  <a:lnTo>
                    <a:pt x="118" y="20"/>
                  </a:lnTo>
                  <a:lnTo>
                    <a:pt x="116" y="22"/>
                  </a:lnTo>
                  <a:lnTo>
                    <a:pt x="116" y="26"/>
                  </a:lnTo>
                  <a:lnTo>
                    <a:pt x="116" y="2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endParaRPr>
            </a:p>
          </p:txBody>
        </p:sp>
      </p:grpSp>
      <p:sp>
        <p:nvSpPr>
          <p:cNvPr id="103" name="Rectangle 102"/>
          <p:cNvSpPr/>
          <p:nvPr/>
        </p:nvSpPr>
        <p:spPr>
          <a:xfrm>
            <a:off x="7147214" y="2683330"/>
            <a:ext cx="2130458" cy="21544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400" b="1" i="1" smtClean="0">
                <a:latin typeface="+mj-lt"/>
                <a:cs typeface="Arial" pitchFamily="34" charset="0"/>
              </a:rPr>
              <a:t>发行前五个关键步骤</a:t>
            </a:r>
            <a:endParaRPr lang="zh-CN" altLang="en-US" sz="1400" b="1" i="1">
              <a:latin typeface="+mj-lt"/>
              <a:cs typeface="Arial" pitchFamily="34" charset="0"/>
            </a:endParaRPr>
          </a:p>
        </p:txBody>
      </p:sp>
      <p:sp>
        <p:nvSpPr>
          <p:cNvPr id="95" name="Rectangle 94"/>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798634480"/>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en-US" altLang="zh-CN" smtClean="0"/>
              <a:t>REITs</a:t>
            </a:r>
            <a:r>
              <a:rPr lang="zh-CN" altLang="en-US" smtClean="0"/>
              <a:t>在为城投房地产项目提供有效的融资渠道，加快物业销售周期，降低销售费用，协助公司实现轻资产转型，打通项目建设再融资途径等多重好处的同时，也为证券购买者带来了投资收益</a:t>
            </a:r>
            <a:endParaRPr lang="zh-CN" altLang="en-US"/>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14</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1.2 </a:t>
            </a:r>
            <a:r>
              <a:rPr lang="zh-CN" altLang="en-US" sz="900" noProof="1" smtClean="0">
                <a:solidFill>
                  <a:schemeClr val="tx1"/>
                </a:solidFill>
              </a:rPr>
              <a:t>资产证券化的发展趋势</a:t>
            </a:r>
            <a:r>
              <a:rPr lang="en-US" altLang="zh-CN" sz="900" noProof="1" smtClean="0">
                <a:solidFill>
                  <a:schemeClr val="tx1"/>
                </a:solidFill>
              </a:rPr>
              <a:t>——</a:t>
            </a:r>
            <a:r>
              <a:rPr lang="zh-CN" altLang="en-US" sz="900" noProof="1" smtClean="0">
                <a:solidFill>
                  <a:schemeClr val="tx1"/>
                </a:solidFill>
              </a:rPr>
              <a:t>房地产信托基金</a:t>
            </a:r>
            <a:r>
              <a:rPr lang="en-US" altLang="zh-CN" sz="900" noProof="1" smtClean="0">
                <a:solidFill>
                  <a:schemeClr val="tx1"/>
                </a:solidFill>
              </a:rPr>
              <a:t>(REITs)</a:t>
            </a:r>
            <a:endParaRPr lang="zh-CN" altLang="en-US" sz="900" noProof="1" smtClean="0">
              <a:solidFill>
                <a:schemeClr val="tx1"/>
              </a:solidFill>
            </a:endParaRPr>
          </a:p>
        </p:txBody>
      </p:sp>
      <p:grpSp>
        <p:nvGrpSpPr>
          <p:cNvPr id="234" name="Group 233"/>
          <p:cNvGrpSpPr/>
          <p:nvPr/>
        </p:nvGrpSpPr>
        <p:grpSpPr>
          <a:xfrm>
            <a:off x="538061" y="2470413"/>
            <a:ext cx="8811619" cy="4190538"/>
            <a:chOff x="568294" y="2196455"/>
            <a:chExt cx="9387683" cy="4464496"/>
          </a:xfrm>
        </p:grpSpPr>
        <p:grpSp>
          <p:nvGrpSpPr>
            <p:cNvPr id="235" name="Group 234"/>
            <p:cNvGrpSpPr/>
            <p:nvPr/>
          </p:nvGrpSpPr>
          <p:grpSpPr>
            <a:xfrm>
              <a:off x="3233734" y="2349097"/>
              <a:ext cx="4043191" cy="4121588"/>
              <a:chOff x="3233734" y="2349097"/>
              <a:chExt cx="4043191" cy="4121588"/>
            </a:xfrm>
          </p:grpSpPr>
          <p:grpSp>
            <p:nvGrpSpPr>
              <p:cNvPr id="260" name="Group 52"/>
              <p:cNvGrpSpPr>
                <a:grpSpLocks noChangeAspect="1"/>
              </p:cNvGrpSpPr>
              <p:nvPr/>
            </p:nvGrpSpPr>
            <p:grpSpPr>
              <a:xfrm>
                <a:off x="3667931" y="2826424"/>
                <a:ext cx="3181330" cy="3199613"/>
                <a:chOff x="4230" y="2242"/>
                <a:chExt cx="1044" cy="1050"/>
              </a:xfrm>
            </p:grpSpPr>
            <p:sp>
              <p:nvSpPr>
                <p:cNvPr id="279" name="Freeform 53"/>
                <p:cNvSpPr/>
                <p:nvPr/>
              </p:nvSpPr>
              <p:spPr bwMode="auto">
                <a:xfrm>
                  <a:off x="4752" y="2242"/>
                  <a:ext cx="370" cy="525"/>
                </a:xfrm>
                <a:custGeom>
                  <a:cxnLst>
                    <a:cxn ang="0">
                      <a:pos x="988" y="413"/>
                    </a:cxn>
                    <a:cxn ang="0">
                      <a:pos x="0" y="0"/>
                    </a:cxn>
                    <a:cxn ang="0">
                      <a:pos x="0" y="1400"/>
                    </a:cxn>
                    <a:cxn ang="0">
                      <a:pos x="988" y="413"/>
                    </a:cxn>
                  </a:cxnLst>
                  <a:rect l="0" t="0" r="r" b="b"/>
                  <a:pathLst>
                    <a:path w="986" h="1400">
                      <a:moveTo>
                        <a:pt x="988" y="413"/>
                      </a:moveTo>
                      <a:cubicBezTo>
                        <a:pt x="726" y="149"/>
                        <a:pt x="371" y="0"/>
                        <a:pt x="0" y="0"/>
                      </a:cubicBezTo>
                      <a:lnTo>
                        <a:pt x="0" y="1400"/>
                      </a:lnTo>
                      <a:lnTo>
                        <a:pt x="988" y="413"/>
                      </a:lnTo>
                      <a:close/>
                    </a:path>
                  </a:pathLst>
                </a:custGeom>
                <a:solidFill>
                  <a:srgbClr val="DB536A">
                    <a:lumMod val="60000"/>
                    <a:lumOff val="40000"/>
                  </a:srgbClr>
                </a:solidFill>
                <a:ln w="28575">
                  <a:solidFill>
                    <a:srgbClr val="FFFFFF"/>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ndParaRPr>
                </a:p>
              </p:txBody>
            </p:sp>
            <p:sp>
              <p:nvSpPr>
                <p:cNvPr id="280" name="Freeform 54"/>
                <p:cNvSpPr/>
                <p:nvPr/>
              </p:nvSpPr>
              <p:spPr bwMode="auto">
                <a:xfrm>
                  <a:off x="4752" y="2397"/>
                  <a:ext cx="522" cy="370"/>
                </a:xfrm>
                <a:custGeom>
                  <a:cxnLst>
                    <a:cxn ang="0">
                      <a:pos x="1392" y="987"/>
                    </a:cxn>
                    <a:cxn ang="0">
                      <a:pos x="988" y="0"/>
                    </a:cxn>
                    <a:cxn ang="0">
                      <a:pos x="0" y="987"/>
                    </a:cxn>
                    <a:cxn ang="0">
                      <a:pos x="1392" y="987"/>
                    </a:cxn>
                  </a:cxnLst>
                  <a:rect l="0" t="0" r="r" b="b"/>
                  <a:pathLst>
                    <a:path w="1392" h="985">
                      <a:moveTo>
                        <a:pt x="1392" y="987"/>
                      </a:moveTo>
                      <a:cubicBezTo>
                        <a:pt x="1392" y="618"/>
                        <a:pt x="1247" y="263"/>
                        <a:pt x="988" y="0"/>
                      </a:cubicBezTo>
                      <a:lnTo>
                        <a:pt x="0" y="987"/>
                      </a:lnTo>
                      <a:lnTo>
                        <a:pt x="1392" y="987"/>
                      </a:lnTo>
                      <a:close/>
                    </a:path>
                  </a:pathLst>
                </a:custGeom>
                <a:solidFill>
                  <a:srgbClr val="E0301E"/>
                </a:solidFill>
                <a:ln w="28575">
                  <a:solidFill>
                    <a:srgbClr val="FFFFFF"/>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ndParaRPr>
                </a:p>
              </p:txBody>
            </p:sp>
            <p:sp>
              <p:nvSpPr>
                <p:cNvPr id="281" name="Freeform 55"/>
                <p:cNvSpPr/>
                <p:nvPr/>
              </p:nvSpPr>
              <p:spPr bwMode="auto">
                <a:xfrm>
                  <a:off x="4752" y="2767"/>
                  <a:ext cx="522" cy="370"/>
                </a:xfrm>
                <a:custGeom>
                  <a:cxnLst>
                    <a:cxn ang="0">
                      <a:pos x="988" y="988"/>
                    </a:cxn>
                    <a:cxn ang="0">
                      <a:pos x="1392" y="0"/>
                    </a:cxn>
                    <a:cxn ang="0">
                      <a:pos x="0" y="0"/>
                    </a:cxn>
                    <a:cxn ang="0">
                      <a:pos x="988" y="988"/>
                    </a:cxn>
                  </a:cxnLst>
                  <a:rect l="0" t="0" r="r" b="b"/>
                  <a:pathLst>
                    <a:path w="1392" h="986">
                      <a:moveTo>
                        <a:pt x="988" y="988"/>
                      </a:moveTo>
                      <a:cubicBezTo>
                        <a:pt x="1247" y="725"/>
                        <a:pt x="1392" y="370"/>
                        <a:pt x="1392" y="0"/>
                      </a:cubicBezTo>
                      <a:lnTo>
                        <a:pt x="0" y="0"/>
                      </a:lnTo>
                      <a:lnTo>
                        <a:pt x="988" y="988"/>
                      </a:lnTo>
                      <a:close/>
                    </a:path>
                  </a:pathLst>
                </a:custGeom>
                <a:solidFill>
                  <a:srgbClr val="A32020"/>
                </a:solidFill>
                <a:ln w="28575">
                  <a:solidFill>
                    <a:srgbClr val="FFFFFF"/>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ndParaRPr>
                </a:p>
              </p:txBody>
            </p:sp>
            <p:sp>
              <p:nvSpPr>
                <p:cNvPr id="282" name="Freeform 56"/>
                <p:cNvSpPr/>
                <p:nvPr/>
              </p:nvSpPr>
              <p:spPr bwMode="auto">
                <a:xfrm>
                  <a:off x="4752" y="2767"/>
                  <a:ext cx="370" cy="525"/>
                </a:xfrm>
                <a:custGeom>
                  <a:cxnLst>
                    <a:cxn ang="0">
                      <a:pos x="0" y="1400"/>
                    </a:cxn>
                    <a:cxn ang="0">
                      <a:pos x="988" y="988"/>
                    </a:cxn>
                    <a:cxn ang="0">
                      <a:pos x="0" y="0"/>
                    </a:cxn>
                    <a:cxn ang="0">
                      <a:pos x="0" y="1400"/>
                    </a:cxn>
                  </a:cxnLst>
                  <a:rect l="0" t="0" r="r" b="b"/>
                  <a:pathLst>
                    <a:path w="986" h="1400">
                      <a:moveTo>
                        <a:pt x="0" y="1400"/>
                      </a:moveTo>
                      <a:cubicBezTo>
                        <a:pt x="371" y="1400"/>
                        <a:pt x="726" y="1252"/>
                        <a:pt x="988" y="988"/>
                      </a:cubicBezTo>
                      <a:lnTo>
                        <a:pt x="0" y="0"/>
                      </a:lnTo>
                      <a:lnTo>
                        <a:pt x="0" y="1400"/>
                      </a:lnTo>
                      <a:close/>
                    </a:path>
                  </a:pathLst>
                </a:custGeom>
                <a:solidFill>
                  <a:srgbClr val="602320"/>
                </a:solidFill>
                <a:ln w="28575">
                  <a:solidFill>
                    <a:srgbClr val="FFFFFF"/>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ndParaRPr>
                </a:p>
              </p:txBody>
            </p:sp>
            <p:sp>
              <p:nvSpPr>
                <p:cNvPr id="283" name="Freeform 57"/>
                <p:cNvSpPr/>
                <p:nvPr/>
              </p:nvSpPr>
              <p:spPr bwMode="auto">
                <a:xfrm>
                  <a:off x="4382" y="2767"/>
                  <a:ext cx="370" cy="525"/>
                </a:xfrm>
                <a:custGeom>
                  <a:cxnLst>
                    <a:cxn ang="0">
                      <a:pos x="0" y="988"/>
                    </a:cxn>
                    <a:cxn ang="0">
                      <a:pos x="987" y="1400"/>
                    </a:cxn>
                    <a:cxn ang="0">
                      <a:pos x="987" y="0"/>
                    </a:cxn>
                    <a:cxn ang="0">
                      <a:pos x="0" y="988"/>
                    </a:cxn>
                  </a:cxnLst>
                  <a:rect l="0" t="0" r="r" b="b"/>
                  <a:pathLst>
                    <a:path w="985" h="1400">
                      <a:moveTo>
                        <a:pt x="0" y="988"/>
                      </a:moveTo>
                      <a:cubicBezTo>
                        <a:pt x="262" y="1252"/>
                        <a:pt x="617" y="1400"/>
                        <a:pt x="987" y="1400"/>
                      </a:cubicBezTo>
                      <a:lnTo>
                        <a:pt x="987" y="0"/>
                      </a:lnTo>
                      <a:lnTo>
                        <a:pt x="0" y="988"/>
                      </a:lnTo>
                      <a:close/>
                    </a:path>
                  </a:pathLst>
                </a:custGeom>
                <a:solidFill>
                  <a:srgbClr val="DC6900"/>
                </a:solidFill>
                <a:ln w="28575">
                  <a:solidFill>
                    <a:srgbClr val="FFFFFF"/>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ndParaRPr>
                </a:p>
              </p:txBody>
            </p:sp>
            <p:sp>
              <p:nvSpPr>
                <p:cNvPr id="284" name="Freeform 58"/>
                <p:cNvSpPr/>
                <p:nvPr/>
              </p:nvSpPr>
              <p:spPr bwMode="auto">
                <a:xfrm>
                  <a:off x="4230" y="2767"/>
                  <a:ext cx="522" cy="370"/>
                </a:xfrm>
                <a:custGeom>
                  <a:cxnLst>
                    <a:cxn ang="0">
                      <a:pos x="0" y="0"/>
                    </a:cxn>
                    <a:cxn ang="0">
                      <a:pos x="405" y="988"/>
                    </a:cxn>
                    <a:cxn ang="0">
                      <a:pos x="1392" y="0"/>
                    </a:cxn>
                    <a:cxn ang="0">
                      <a:pos x="0" y="0"/>
                    </a:cxn>
                  </a:cxnLst>
                  <a:rect l="0" t="0" r="r" b="b"/>
                  <a:pathLst>
                    <a:path w="1392" h="986">
                      <a:moveTo>
                        <a:pt x="0" y="0"/>
                      </a:moveTo>
                      <a:cubicBezTo>
                        <a:pt x="0" y="370"/>
                        <a:pt x="146" y="725"/>
                        <a:pt x="405" y="988"/>
                      </a:cubicBezTo>
                      <a:lnTo>
                        <a:pt x="1392" y="0"/>
                      </a:lnTo>
                      <a:lnTo>
                        <a:pt x="0" y="0"/>
                      </a:lnTo>
                      <a:close/>
                    </a:path>
                  </a:pathLst>
                </a:custGeom>
                <a:solidFill>
                  <a:srgbClr val="EB8C00"/>
                </a:solidFill>
                <a:ln w="28575">
                  <a:solidFill>
                    <a:srgbClr val="FFFFFF"/>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ndParaRPr>
                </a:p>
              </p:txBody>
            </p:sp>
            <p:sp>
              <p:nvSpPr>
                <p:cNvPr id="285" name="Freeform 59"/>
                <p:cNvSpPr/>
                <p:nvPr/>
              </p:nvSpPr>
              <p:spPr bwMode="auto">
                <a:xfrm>
                  <a:off x="4230" y="2397"/>
                  <a:ext cx="522" cy="370"/>
                </a:xfrm>
                <a:custGeom>
                  <a:cxnLst>
                    <a:cxn ang="0">
                      <a:pos x="405" y="0"/>
                    </a:cxn>
                    <a:cxn ang="0">
                      <a:pos x="0" y="987"/>
                    </a:cxn>
                    <a:cxn ang="0">
                      <a:pos x="1392" y="987"/>
                    </a:cxn>
                    <a:cxn ang="0">
                      <a:pos x="405" y="0"/>
                    </a:cxn>
                  </a:cxnLst>
                  <a:rect l="0" t="0" r="r" b="b"/>
                  <a:pathLst>
                    <a:path w="1392" h="985">
                      <a:moveTo>
                        <a:pt x="405" y="0"/>
                      </a:moveTo>
                      <a:cubicBezTo>
                        <a:pt x="146" y="263"/>
                        <a:pt x="0" y="618"/>
                        <a:pt x="0" y="987"/>
                      </a:cubicBezTo>
                      <a:lnTo>
                        <a:pt x="1392" y="987"/>
                      </a:lnTo>
                      <a:lnTo>
                        <a:pt x="405" y="0"/>
                      </a:lnTo>
                      <a:close/>
                    </a:path>
                  </a:pathLst>
                </a:custGeom>
                <a:solidFill>
                  <a:srgbClr val="FFB600"/>
                </a:solidFill>
                <a:ln w="28575">
                  <a:solidFill>
                    <a:srgbClr val="FFFFFF"/>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ndParaRPr>
                </a:p>
              </p:txBody>
            </p:sp>
            <p:sp>
              <p:nvSpPr>
                <p:cNvPr id="286" name="Freeform 60"/>
                <p:cNvSpPr/>
                <p:nvPr/>
              </p:nvSpPr>
              <p:spPr bwMode="auto">
                <a:xfrm>
                  <a:off x="4382" y="2242"/>
                  <a:ext cx="370" cy="525"/>
                </a:xfrm>
                <a:custGeom>
                  <a:cxnLst>
                    <a:cxn ang="0">
                      <a:pos x="987" y="0"/>
                    </a:cxn>
                    <a:cxn ang="0">
                      <a:pos x="0" y="413"/>
                    </a:cxn>
                    <a:cxn ang="0">
                      <a:pos x="987" y="1400"/>
                    </a:cxn>
                    <a:cxn ang="0">
                      <a:pos x="987" y="0"/>
                    </a:cxn>
                  </a:cxnLst>
                  <a:rect l="0" t="0" r="r" b="b"/>
                  <a:pathLst>
                    <a:path w="985" h="1400">
                      <a:moveTo>
                        <a:pt x="987" y="0"/>
                      </a:moveTo>
                      <a:cubicBezTo>
                        <a:pt x="617" y="0"/>
                        <a:pt x="262" y="149"/>
                        <a:pt x="0" y="413"/>
                      </a:cubicBezTo>
                      <a:lnTo>
                        <a:pt x="987" y="1400"/>
                      </a:lnTo>
                      <a:lnTo>
                        <a:pt x="987" y="0"/>
                      </a:lnTo>
                      <a:close/>
                    </a:path>
                  </a:pathLst>
                </a:custGeom>
                <a:solidFill>
                  <a:srgbClr val="DB536A"/>
                </a:solidFill>
                <a:ln w="28575">
                  <a:solidFill>
                    <a:srgbClr val="FFFFFF"/>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ndParaRPr>
                </a:p>
              </p:txBody>
            </p:sp>
          </p:grpSp>
          <p:sp>
            <p:nvSpPr>
              <p:cNvPr id="261" name="Oval 260"/>
              <p:cNvSpPr/>
              <p:nvPr/>
            </p:nvSpPr>
            <p:spPr bwMode="ltGray">
              <a:xfrm>
                <a:off x="3233734" y="4495238"/>
                <a:ext cx="1080000" cy="1080000"/>
              </a:xfrm>
              <a:prstGeom prst="ellipse">
                <a:avLst/>
              </a:prstGeom>
              <a:solidFill>
                <a:srgbClr val="EB8C00"/>
              </a:solidFill>
              <a:ln w="28575" cap="flat" cmpd="sng" algn="ctr">
                <a:solidFill>
                  <a:srgbClr val="FFFFFF"/>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mj-lt"/>
                  <a:ea typeface="+mn-ea"/>
                  <a:cs typeface="+mn-cs"/>
                </a:endParaRPr>
              </a:p>
            </p:txBody>
          </p:sp>
          <p:sp>
            <p:nvSpPr>
              <p:cNvPr id="262" name="Oval 261"/>
              <p:cNvSpPr/>
              <p:nvPr/>
            </p:nvSpPr>
            <p:spPr bwMode="ltGray">
              <a:xfrm>
                <a:off x="3233734" y="3278190"/>
                <a:ext cx="1080000" cy="1080000"/>
              </a:xfrm>
              <a:prstGeom prst="ellipse">
                <a:avLst/>
              </a:prstGeom>
              <a:solidFill>
                <a:srgbClr val="FFB600"/>
              </a:solidFill>
              <a:ln w="28575" cap="flat" cmpd="sng" algn="ctr">
                <a:solidFill>
                  <a:srgbClr val="FFFFFF"/>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B600"/>
                  </a:solidFill>
                  <a:effectLst/>
                  <a:uLnTx/>
                  <a:uFillTx/>
                  <a:latin typeface="+mj-lt"/>
                  <a:ea typeface="+mn-ea"/>
                  <a:cs typeface="+mn-cs"/>
                </a:endParaRPr>
              </a:p>
            </p:txBody>
          </p:sp>
          <p:sp>
            <p:nvSpPr>
              <p:cNvPr id="263" name="Oval 262"/>
              <p:cNvSpPr/>
              <p:nvPr/>
            </p:nvSpPr>
            <p:spPr bwMode="ltGray">
              <a:xfrm>
                <a:off x="6196925" y="4495238"/>
                <a:ext cx="1080000" cy="1080000"/>
              </a:xfrm>
              <a:prstGeom prst="ellipse">
                <a:avLst/>
              </a:prstGeom>
              <a:solidFill>
                <a:srgbClr val="A32020"/>
              </a:solidFill>
              <a:ln w="28575" cap="flat" cmpd="sng" algn="ctr">
                <a:solidFill>
                  <a:srgbClr val="FFFFFF"/>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mj-lt"/>
                  <a:ea typeface="+mn-ea"/>
                  <a:cs typeface="+mn-cs"/>
                </a:endParaRPr>
              </a:p>
            </p:txBody>
          </p:sp>
          <p:sp>
            <p:nvSpPr>
              <p:cNvPr id="264" name="Oval 263"/>
              <p:cNvSpPr/>
              <p:nvPr/>
            </p:nvSpPr>
            <p:spPr bwMode="ltGray">
              <a:xfrm>
                <a:off x="6196925" y="3278190"/>
                <a:ext cx="1080000" cy="1080000"/>
              </a:xfrm>
              <a:prstGeom prst="ellipse">
                <a:avLst/>
              </a:prstGeom>
              <a:solidFill>
                <a:srgbClr val="E0301E"/>
              </a:solidFill>
              <a:ln w="28575" cap="flat" cmpd="sng" algn="ctr">
                <a:solidFill>
                  <a:srgbClr val="FFFFFF"/>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mj-lt"/>
                  <a:ea typeface="+mn-ea"/>
                  <a:cs typeface="+mn-cs"/>
                </a:endParaRPr>
              </a:p>
            </p:txBody>
          </p:sp>
          <p:sp>
            <p:nvSpPr>
              <p:cNvPr id="265" name="Oval 264"/>
              <p:cNvSpPr/>
              <p:nvPr/>
            </p:nvSpPr>
            <p:spPr bwMode="ltGray">
              <a:xfrm>
                <a:off x="5336230" y="2349097"/>
                <a:ext cx="1080000" cy="1080000"/>
              </a:xfrm>
              <a:prstGeom prst="ellipse">
                <a:avLst/>
              </a:prstGeom>
              <a:solidFill>
                <a:srgbClr val="DB536A">
                  <a:lumMod val="60000"/>
                  <a:lumOff val="40000"/>
                </a:srgbClr>
              </a:solidFill>
              <a:ln w="28575" cap="flat" cmpd="sng" algn="ctr">
                <a:solidFill>
                  <a:srgbClr val="FFFFFF"/>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mj-lt"/>
                  <a:ea typeface="+mn-ea"/>
                  <a:cs typeface="+mn-cs"/>
                </a:endParaRPr>
              </a:p>
            </p:txBody>
          </p:sp>
          <p:sp>
            <p:nvSpPr>
              <p:cNvPr id="266" name="Oval 265"/>
              <p:cNvSpPr/>
              <p:nvPr/>
            </p:nvSpPr>
            <p:spPr bwMode="ltGray">
              <a:xfrm>
                <a:off x="4094311" y="2349097"/>
                <a:ext cx="1080000" cy="1080000"/>
              </a:xfrm>
              <a:prstGeom prst="ellipse">
                <a:avLst/>
              </a:prstGeom>
              <a:solidFill>
                <a:srgbClr val="DB536A"/>
              </a:solidFill>
              <a:ln w="28575" cap="flat" cmpd="sng" algn="ctr">
                <a:solidFill>
                  <a:srgbClr val="FFFFFF"/>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mj-lt"/>
                  <a:ea typeface="+mn-ea"/>
                  <a:cs typeface="+mn-cs"/>
                </a:endParaRPr>
              </a:p>
            </p:txBody>
          </p:sp>
          <p:sp>
            <p:nvSpPr>
              <p:cNvPr id="267" name="Oval 266"/>
              <p:cNvSpPr/>
              <p:nvPr/>
            </p:nvSpPr>
            <p:spPr bwMode="ltGray">
              <a:xfrm>
                <a:off x="5336230" y="5390685"/>
                <a:ext cx="1080000" cy="1080000"/>
              </a:xfrm>
              <a:prstGeom prst="ellipse">
                <a:avLst/>
              </a:prstGeom>
              <a:solidFill>
                <a:srgbClr val="602320"/>
              </a:solidFill>
              <a:ln w="28575" cap="flat" cmpd="sng" algn="ctr">
                <a:solidFill>
                  <a:srgbClr val="FFFFFF"/>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mj-lt"/>
                  <a:ea typeface="+mn-ea"/>
                  <a:cs typeface="+mn-cs"/>
                </a:endParaRPr>
              </a:p>
            </p:txBody>
          </p:sp>
          <p:sp>
            <p:nvSpPr>
              <p:cNvPr id="268" name="Oval 267"/>
              <p:cNvSpPr/>
              <p:nvPr/>
            </p:nvSpPr>
            <p:spPr bwMode="ltGray">
              <a:xfrm>
                <a:off x="4094311" y="5390685"/>
                <a:ext cx="1080000" cy="1080000"/>
              </a:xfrm>
              <a:prstGeom prst="ellipse">
                <a:avLst/>
              </a:prstGeom>
              <a:solidFill>
                <a:srgbClr val="DC6900"/>
              </a:solidFill>
              <a:ln w="28575" cap="flat" cmpd="sng" algn="ctr">
                <a:solidFill>
                  <a:srgbClr val="FFFFFF"/>
                </a:solidFill>
                <a:prstDash val="solid"/>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err="1" smtClean="0">
                  <a:ln>
                    <a:noFill/>
                  </a:ln>
                  <a:solidFill>
                    <a:srgbClr val="FFFFFF"/>
                  </a:solidFill>
                  <a:effectLst/>
                  <a:uLnTx/>
                  <a:uFillTx/>
                  <a:latin typeface="+mj-lt"/>
                  <a:ea typeface="+mn-ea"/>
                  <a:cs typeface="+mn-cs"/>
                </a:endParaRPr>
              </a:p>
            </p:txBody>
          </p:sp>
          <p:sp>
            <p:nvSpPr>
              <p:cNvPr id="269" name="Oval 268"/>
              <p:cNvSpPr/>
              <p:nvPr/>
            </p:nvSpPr>
            <p:spPr bwMode="ltGray">
              <a:xfrm>
                <a:off x="3323734" y="3368190"/>
                <a:ext cx="900000" cy="900000"/>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endParaRPr lang="zh-CN" altLang="en-US" sz="1050" b="1" i="1" kern="0">
                  <a:solidFill>
                    <a:srgbClr val="FFB600"/>
                  </a:solidFill>
                  <a:latin typeface="+mj-lt"/>
                </a:endParaRPr>
              </a:p>
            </p:txBody>
          </p:sp>
          <p:sp>
            <p:nvSpPr>
              <p:cNvPr id="270" name="Oval 269"/>
              <p:cNvSpPr/>
              <p:nvPr/>
            </p:nvSpPr>
            <p:spPr bwMode="ltGray">
              <a:xfrm>
                <a:off x="6282039" y="3368190"/>
                <a:ext cx="900000" cy="900000"/>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r>
                  <a:rPr lang="zh-CN" altLang="en-US" sz="1400" b="1" i="1" kern="0">
                    <a:solidFill>
                      <a:srgbClr val="E0301E"/>
                    </a:solidFill>
                    <a:latin typeface="+mj-lt"/>
                  </a:rPr>
                  <a:t>税务筹划工具</a:t>
                </a:r>
              </a:p>
            </p:txBody>
          </p:sp>
          <p:sp>
            <p:nvSpPr>
              <p:cNvPr id="271" name="Oval 270"/>
              <p:cNvSpPr/>
              <p:nvPr/>
            </p:nvSpPr>
            <p:spPr bwMode="ltGray">
              <a:xfrm>
                <a:off x="3323734" y="4582945"/>
                <a:ext cx="900000" cy="900000"/>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r>
                  <a:rPr lang="zh-CN" altLang="en-US" sz="1400" b="1" i="1" kern="0">
                    <a:solidFill>
                      <a:srgbClr val="FFB600"/>
                    </a:solidFill>
                    <a:latin typeface="+mj-lt"/>
                  </a:rPr>
                  <a:t>加快存货周转</a:t>
                </a:r>
              </a:p>
            </p:txBody>
          </p:sp>
          <p:sp>
            <p:nvSpPr>
              <p:cNvPr id="272" name="Oval 271"/>
              <p:cNvSpPr/>
              <p:nvPr/>
            </p:nvSpPr>
            <p:spPr bwMode="ltGray">
              <a:xfrm>
                <a:off x="6282039" y="4582945"/>
                <a:ext cx="900000" cy="900000"/>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r>
                  <a:rPr lang="zh-CN" altLang="en-US" sz="1400" b="1" i="1" kern="0">
                    <a:solidFill>
                      <a:srgbClr val="A32020"/>
                    </a:solidFill>
                    <a:latin typeface="+mj-lt"/>
                  </a:rPr>
                  <a:t>助力公司轻资产转型</a:t>
                </a:r>
              </a:p>
            </p:txBody>
          </p:sp>
          <p:sp>
            <p:nvSpPr>
              <p:cNvPr id="273" name="Oval 272"/>
              <p:cNvSpPr/>
              <p:nvPr/>
            </p:nvSpPr>
            <p:spPr bwMode="ltGray">
              <a:xfrm>
                <a:off x="4189230" y="5482945"/>
                <a:ext cx="900000" cy="900000"/>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r>
                  <a:rPr lang="zh-CN" altLang="en-US" sz="1400" b="1" i="1" kern="0">
                    <a:solidFill>
                      <a:srgbClr val="DC6900"/>
                    </a:solidFill>
                    <a:latin typeface="+mj-lt"/>
                  </a:rPr>
                  <a:t>降低销售费用</a:t>
                </a:r>
              </a:p>
            </p:txBody>
          </p:sp>
          <p:sp>
            <p:nvSpPr>
              <p:cNvPr id="274" name="Oval 273"/>
              <p:cNvSpPr/>
              <p:nvPr/>
            </p:nvSpPr>
            <p:spPr bwMode="ltGray">
              <a:xfrm>
                <a:off x="5429644" y="5482945"/>
                <a:ext cx="900000" cy="900000"/>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endParaRPr lang="zh-CN" altLang="en-US" sz="1400" b="1" i="1" kern="0">
                  <a:solidFill>
                    <a:srgbClr val="602320"/>
                  </a:solidFill>
                  <a:latin typeface="+mj-lt"/>
                </a:endParaRPr>
              </a:p>
            </p:txBody>
          </p:sp>
          <p:sp>
            <p:nvSpPr>
              <p:cNvPr id="275" name="Oval 274"/>
              <p:cNvSpPr/>
              <p:nvPr/>
            </p:nvSpPr>
            <p:spPr bwMode="ltGray">
              <a:xfrm>
                <a:off x="4189230" y="2442312"/>
                <a:ext cx="900000" cy="900000"/>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r>
                  <a:rPr lang="zh-CN" altLang="en-US" sz="1400" b="1" i="1" kern="0">
                    <a:solidFill>
                      <a:srgbClr val="DB536A"/>
                    </a:solidFill>
                    <a:latin typeface="+mj-lt"/>
                  </a:rPr>
                  <a:t>拓展融资渠道</a:t>
                </a:r>
              </a:p>
            </p:txBody>
          </p:sp>
          <p:sp>
            <p:nvSpPr>
              <p:cNvPr id="276" name="Oval 275"/>
              <p:cNvSpPr/>
              <p:nvPr/>
            </p:nvSpPr>
            <p:spPr bwMode="ltGray">
              <a:xfrm>
                <a:off x="5429644" y="2442312"/>
                <a:ext cx="900000" cy="900000"/>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r>
                  <a:rPr lang="zh-CN" altLang="en-US" sz="1400" b="1" i="1" kern="0">
                    <a:solidFill>
                      <a:srgbClr val="DB536A">
                        <a:lumMod val="60000"/>
                        <a:lumOff val="40000"/>
                      </a:srgbClr>
                    </a:solidFill>
                    <a:latin typeface="+mj-lt"/>
                  </a:rPr>
                  <a:t>快速销售物业</a:t>
                </a:r>
              </a:p>
            </p:txBody>
          </p:sp>
          <p:sp>
            <p:nvSpPr>
              <p:cNvPr id="277" name="Oval 276"/>
              <p:cNvSpPr/>
              <p:nvPr/>
            </p:nvSpPr>
            <p:spPr bwMode="ltGray">
              <a:xfrm>
                <a:off x="4410596" y="3564607"/>
                <a:ext cx="1714321" cy="1714321"/>
              </a:xfrm>
              <a:prstGeom prst="ellipse">
                <a:avLst/>
              </a:prstGeom>
              <a:solidFill>
                <a:srgbClr val="FFFFFF"/>
              </a:solidFill>
              <a:ln w="28575" cap="flat" cmpd="sng" algn="ctr">
                <a:solidFill>
                  <a:srgbClr val="FFFFFF"/>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600" b="1" i="1" u="none" strike="noStrike" kern="0" cap="none" spc="0" normalizeH="0" baseline="0" noProof="0" smtClean="0">
                  <a:ln>
                    <a:noFill/>
                  </a:ln>
                  <a:solidFill>
                    <a:srgbClr val="968C6D"/>
                  </a:solidFill>
                  <a:effectLst/>
                  <a:uLnTx/>
                  <a:uFillTx/>
                  <a:latin typeface="+mj-lt"/>
                  <a:ea typeface="+mn-ea"/>
                  <a:cs typeface="+mn-cs"/>
                </a:endParaRPr>
              </a:p>
            </p:txBody>
          </p:sp>
          <p:sp>
            <p:nvSpPr>
              <p:cNvPr id="278" name="Oval 277"/>
              <p:cNvSpPr/>
              <p:nvPr/>
            </p:nvSpPr>
            <p:spPr bwMode="ltGray">
              <a:xfrm>
                <a:off x="4486796" y="3640807"/>
                <a:ext cx="1561921" cy="1561921"/>
              </a:xfrm>
              <a:prstGeom prst="ellipse">
                <a:avLst/>
              </a:prstGeom>
              <a:solidFill>
                <a:srgbClr val="FFFFFF"/>
              </a:solidFill>
              <a:ln w="28575" cap="flat" cmpd="sng" algn="ctr">
                <a:solidFill>
                  <a:srgbClr val="968C6D"/>
                </a:solidFill>
                <a:prstDash val="solid"/>
              </a:ln>
              <a:effectLst/>
            </p:spPr>
            <p:txBody>
              <a:bodyPr lIns="0" tIns="0" rIns="0" bIns="0"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600" b="1" i="1" u="none" strike="noStrike" kern="0" cap="none" spc="0" normalizeH="0" baseline="0" noProof="0" smtClean="0">
                    <a:ln>
                      <a:noFill/>
                    </a:ln>
                    <a:solidFill>
                      <a:srgbClr val="968C6D"/>
                    </a:solidFill>
                    <a:effectLst/>
                    <a:uLnTx/>
                    <a:uFillTx/>
                    <a:latin typeface="+mj-lt"/>
                    <a:ea typeface="+mn-ea"/>
                    <a:cs typeface="+mn-cs"/>
                  </a:rPr>
                  <a:t>REITs</a:t>
                </a:r>
                <a:r>
                  <a:rPr kumimoji="0" lang="zh-CN" altLang="en-US" sz="1600" b="1" i="1" u="none" strike="noStrike" kern="0" cap="none" spc="0" normalizeH="0" baseline="0" noProof="0" smtClean="0">
                    <a:ln>
                      <a:noFill/>
                    </a:ln>
                    <a:solidFill>
                      <a:srgbClr val="968C6D"/>
                    </a:solidFill>
                    <a:effectLst/>
                    <a:uLnTx/>
                    <a:uFillTx/>
                    <a:latin typeface="+mj-lt"/>
                    <a:ea typeface="+mn-ea"/>
                    <a:cs typeface="+mn-cs"/>
                  </a:rPr>
                  <a:t>给城投带来的好处</a:t>
                </a:r>
              </a:p>
            </p:txBody>
          </p:sp>
        </p:grpSp>
        <p:grpSp>
          <p:nvGrpSpPr>
            <p:cNvPr id="236" name="Group 235"/>
            <p:cNvGrpSpPr/>
            <p:nvPr/>
          </p:nvGrpSpPr>
          <p:grpSpPr>
            <a:xfrm>
              <a:off x="6239212" y="2196455"/>
              <a:ext cx="2919912" cy="677602"/>
              <a:chOff x="6239212" y="2196455"/>
              <a:chExt cx="2919912" cy="677602"/>
            </a:xfrm>
          </p:grpSpPr>
          <p:sp>
            <p:nvSpPr>
              <p:cNvPr id="258" name="Freeform 257"/>
              <p:cNvSpPr/>
              <p:nvPr/>
            </p:nvSpPr>
            <p:spPr>
              <a:xfrm>
                <a:off x="6239212" y="2196455"/>
                <a:ext cx="2919912" cy="212252"/>
              </a:xfrm>
              <a:custGeom>
                <a:gdLst>
                  <a:gd name="connsiteX0" fmla="*/ 0 w 733245"/>
                  <a:gd name="connsiteY0" fmla="*/ 198407 h 198407"/>
                  <a:gd name="connsiteX1" fmla="*/ 37531 w 733245"/>
                  <a:gd name="connsiteY1" fmla="*/ 0 h 198407"/>
                  <a:gd name="connsiteX2" fmla="*/ 733245 w 733245"/>
                  <a:gd name="connsiteY2" fmla="*/ 0 h 198407"/>
                </a:gd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noFill/>
              <a:ln w="19050" cap="flat" cmpd="sng" algn="ctr">
                <a:solidFill>
                  <a:srgbClr val="DB536A">
                    <a:lumMod val="60000"/>
                    <a:lumOff val="40000"/>
                  </a:srgbClr>
                </a:solidFill>
                <a:prstDash val="sysDot"/>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a typeface="+mn-ea"/>
                  <a:cs typeface="+mn-cs"/>
                </a:endParaRPr>
              </a:p>
            </p:txBody>
          </p:sp>
          <p:sp>
            <p:nvSpPr>
              <p:cNvPr id="259" name="Rectangle 10"/>
              <p:cNvSpPr>
                <a:spLocks noChangeArrowheads="1"/>
              </p:cNvSpPr>
              <p:nvPr/>
            </p:nvSpPr>
            <p:spPr bwMode="auto">
              <a:xfrm>
                <a:off x="6570836" y="2283841"/>
                <a:ext cx="2588288" cy="590216"/>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r" defTabSz="798513" eaLnBrk="0" hangingPunct="0">
                  <a:spcAft>
                    <a:spcPts val="200"/>
                  </a:spcAft>
                  <a:defRPr/>
                </a:pPr>
                <a:r>
                  <a:rPr lang="zh-CN" altLang="en-US" sz="1200" b="1" i="1" kern="0" smtClean="0">
                    <a:solidFill>
                      <a:srgbClr val="DB536A">
                        <a:lumMod val="60000"/>
                        <a:lumOff val="40000"/>
                      </a:srgbClr>
                    </a:solidFill>
                    <a:latin typeface="+mj-lt"/>
                    <a:cs typeface="Arial"/>
                  </a:rPr>
                  <a:t>国内商业、办公物业一、二线市场分别需 </a:t>
                </a:r>
                <a:r>
                  <a:rPr lang="en-US" altLang="zh-CN" sz="1200" b="1" i="1" kern="0" smtClean="0">
                    <a:solidFill>
                      <a:srgbClr val="DB536A">
                        <a:lumMod val="60000"/>
                        <a:lumOff val="40000"/>
                      </a:srgbClr>
                    </a:solidFill>
                    <a:latin typeface="+mj-lt"/>
                    <a:cs typeface="Arial"/>
                  </a:rPr>
                  <a:t>2-3 </a:t>
                </a:r>
                <a:r>
                  <a:rPr lang="zh-CN" altLang="en-US" sz="1200" b="1" i="1" kern="0" smtClean="0">
                    <a:solidFill>
                      <a:srgbClr val="DB536A">
                        <a:lumMod val="60000"/>
                        <a:lumOff val="40000"/>
                      </a:srgbClr>
                    </a:solidFill>
                    <a:latin typeface="+mj-lt"/>
                    <a:cs typeface="Arial"/>
                  </a:rPr>
                  <a:t>年或</a:t>
                </a:r>
                <a:r>
                  <a:rPr lang="en-US" altLang="zh-CN" sz="1200" b="1" i="1" kern="0" smtClean="0">
                    <a:solidFill>
                      <a:srgbClr val="DB536A">
                        <a:lumMod val="60000"/>
                        <a:lumOff val="40000"/>
                      </a:srgbClr>
                    </a:solidFill>
                    <a:latin typeface="+mj-lt"/>
                    <a:cs typeface="Arial"/>
                  </a:rPr>
                  <a:t>5-6</a:t>
                </a:r>
                <a:r>
                  <a:rPr lang="zh-CN" altLang="en-US" sz="1200" b="1" i="1" kern="0" smtClean="0">
                    <a:solidFill>
                      <a:srgbClr val="DB536A">
                        <a:lumMod val="60000"/>
                        <a:lumOff val="40000"/>
                      </a:srgbClr>
                    </a:solidFill>
                    <a:latin typeface="+mj-lt"/>
                    <a:cs typeface="Arial"/>
                  </a:rPr>
                  <a:t>年完成销售</a:t>
                </a:r>
                <a:r>
                  <a:rPr lang="en-US" altLang="zh-CN" sz="1200" b="1" i="1" kern="0" smtClean="0">
                    <a:solidFill>
                      <a:srgbClr val="DB536A">
                        <a:lumMod val="60000"/>
                        <a:lumOff val="40000"/>
                      </a:srgbClr>
                    </a:solidFill>
                    <a:latin typeface="+mj-lt"/>
                    <a:cs typeface="Arial"/>
                  </a:rPr>
                  <a:t>, REITs </a:t>
                </a:r>
                <a:r>
                  <a:rPr lang="zh-CN" altLang="en-US" sz="1200" b="1" i="1" kern="0" smtClean="0">
                    <a:solidFill>
                      <a:srgbClr val="DB536A">
                        <a:lumMod val="60000"/>
                        <a:lumOff val="40000"/>
                      </a:srgbClr>
                    </a:solidFill>
                    <a:latin typeface="+mj-lt"/>
                    <a:cs typeface="Arial"/>
                  </a:rPr>
                  <a:t>可在一年内完成</a:t>
                </a:r>
                <a:endParaRPr lang="zh-CN" altLang="en-US" sz="1200" b="1" i="1" kern="0">
                  <a:solidFill>
                    <a:srgbClr val="DB536A">
                      <a:lumMod val="60000"/>
                      <a:lumOff val="40000"/>
                    </a:srgbClr>
                  </a:solidFill>
                  <a:latin typeface="+mj-lt"/>
                  <a:cs typeface="Arial"/>
                </a:endParaRPr>
              </a:p>
            </p:txBody>
          </p:sp>
        </p:grpSp>
        <p:grpSp>
          <p:nvGrpSpPr>
            <p:cNvPr id="237" name="Group 236"/>
            <p:cNvGrpSpPr/>
            <p:nvPr/>
          </p:nvGrpSpPr>
          <p:grpSpPr>
            <a:xfrm>
              <a:off x="7036065" y="3118796"/>
              <a:ext cx="2919912" cy="508188"/>
              <a:chOff x="7036065" y="3118796"/>
              <a:chExt cx="2919912" cy="508188"/>
            </a:xfrm>
          </p:grpSpPr>
          <p:sp>
            <p:nvSpPr>
              <p:cNvPr id="256" name="Freeform 255"/>
              <p:cNvSpPr/>
              <p:nvPr/>
            </p:nvSpPr>
            <p:spPr>
              <a:xfrm>
                <a:off x="7036065" y="3118796"/>
                <a:ext cx="2919912" cy="212252"/>
              </a:xfrm>
              <a:custGeom>
                <a:gdLst>
                  <a:gd name="connsiteX0" fmla="*/ 0 w 733245"/>
                  <a:gd name="connsiteY0" fmla="*/ 198407 h 198407"/>
                  <a:gd name="connsiteX1" fmla="*/ 37531 w 733245"/>
                  <a:gd name="connsiteY1" fmla="*/ 0 h 198407"/>
                  <a:gd name="connsiteX2" fmla="*/ 733245 w 733245"/>
                  <a:gd name="connsiteY2" fmla="*/ 0 h 198407"/>
                </a:gd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noFill/>
              <a:ln w="19050" cap="flat" cmpd="sng" algn="ctr">
                <a:solidFill>
                  <a:srgbClr val="E0301E"/>
                </a:solidFill>
                <a:prstDash val="sysDot"/>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a typeface="+mn-ea"/>
                  <a:cs typeface="+mn-cs"/>
                </a:endParaRPr>
              </a:p>
            </p:txBody>
          </p:sp>
          <p:sp>
            <p:nvSpPr>
              <p:cNvPr id="257" name="Rectangle 10"/>
              <p:cNvSpPr>
                <a:spLocks noChangeArrowheads="1"/>
              </p:cNvSpPr>
              <p:nvPr/>
            </p:nvSpPr>
            <p:spPr bwMode="auto">
              <a:xfrm>
                <a:off x="7276924" y="3206182"/>
                <a:ext cx="2679052" cy="420802"/>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r" defTabSz="798513" eaLnBrk="0" hangingPunct="0">
                  <a:spcAft>
                    <a:spcPts val="200"/>
                  </a:spcAft>
                  <a:defRPr/>
                </a:pPr>
                <a:r>
                  <a:rPr lang="zh-CN" altLang="en-US" sz="1200" b="1" i="1" kern="0" smtClean="0">
                    <a:solidFill>
                      <a:srgbClr val="E0301E"/>
                    </a:solidFill>
                    <a:latin typeface="+mj-lt"/>
                    <a:cs typeface="Arial"/>
                  </a:rPr>
                  <a:t>国内现有 </a:t>
                </a:r>
                <a:r>
                  <a:rPr lang="en-US" altLang="zh-CN" sz="1200" b="1" i="1" kern="0" smtClean="0">
                    <a:solidFill>
                      <a:srgbClr val="E0301E"/>
                    </a:solidFill>
                    <a:latin typeface="+mj-lt"/>
                    <a:cs typeface="Arial"/>
                  </a:rPr>
                  <a:t>REITs </a:t>
                </a:r>
                <a:r>
                  <a:rPr lang="zh-CN" altLang="en-US" sz="1200" b="1" i="1" kern="0" smtClean="0">
                    <a:solidFill>
                      <a:srgbClr val="E0301E"/>
                    </a:solidFill>
                    <a:latin typeface="+mj-lt"/>
                    <a:cs typeface="Arial"/>
                  </a:rPr>
                  <a:t>模式可提供</a:t>
                </a:r>
                <a:endParaRPr lang="en-US" altLang="zh-CN" sz="1200" b="1" i="1" kern="0" smtClean="0">
                  <a:solidFill>
                    <a:srgbClr val="E0301E"/>
                  </a:solidFill>
                  <a:latin typeface="+mj-lt"/>
                  <a:cs typeface="Arial"/>
                </a:endParaRPr>
              </a:p>
              <a:p>
                <a:pPr lvl="0" algn="r" defTabSz="798513" eaLnBrk="0" hangingPunct="0">
                  <a:spcAft>
                    <a:spcPts val="200"/>
                  </a:spcAft>
                  <a:defRPr/>
                </a:pPr>
                <a:r>
                  <a:rPr lang="zh-CN" altLang="en-US" sz="1200" b="1" i="1" kern="0" smtClean="0">
                    <a:solidFill>
                      <a:srgbClr val="E0301E"/>
                    </a:solidFill>
                    <a:latin typeface="+mj-lt"/>
                    <a:cs typeface="Arial"/>
                  </a:rPr>
                  <a:t>税务筹划空间</a:t>
                </a:r>
                <a:endParaRPr lang="zh-CN" altLang="en-US" sz="1200" b="1" i="1" kern="0">
                  <a:solidFill>
                    <a:srgbClr val="E0301E"/>
                  </a:solidFill>
                  <a:latin typeface="+mj-lt"/>
                  <a:cs typeface="Arial"/>
                </a:endParaRPr>
              </a:p>
            </p:txBody>
          </p:sp>
        </p:grpSp>
        <p:grpSp>
          <p:nvGrpSpPr>
            <p:cNvPr id="238" name="Group 237"/>
            <p:cNvGrpSpPr/>
            <p:nvPr/>
          </p:nvGrpSpPr>
          <p:grpSpPr>
            <a:xfrm>
              <a:off x="568294" y="3118796"/>
              <a:ext cx="2919912" cy="677602"/>
              <a:chOff x="568294" y="3118796"/>
              <a:chExt cx="2919912" cy="677602"/>
            </a:xfrm>
          </p:grpSpPr>
          <p:sp>
            <p:nvSpPr>
              <p:cNvPr id="254" name="Freeform 253"/>
              <p:cNvSpPr/>
              <p:nvPr/>
            </p:nvSpPr>
            <p:spPr>
              <a:xfrm flipH="1">
                <a:off x="568294" y="3118796"/>
                <a:ext cx="2919912" cy="212252"/>
              </a:xfrm>
              <a:custGeom>
                <a:gdLst>
                  <a:gd name="connsiteX0" fmla="*/ 0 w 733245"/>
                  <a:gd name="connsiteY0" fmla="*/ 198407 h 198407"/>
                  <a:gd name="connsiteX1" fmla="*/ 37531 w 733245"/>
                  <a:gd name="connsiteY1" fmla="*/ 0 h 198407"/>
                  <a:gd name="connsiteX2" fmla="*/ 733245 w 733245"/>
                  <a:gd name="connsiteY2" fmla="*/ 0 h 198407"/>
                </a:gd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noFill/>
              <a:ln w="19050" cap="flat" cmpd="sng" algn="ctr">
                <a:solidFill>
                  <a:srgbClr val="FFB600"/>
                </a:solidFill>
                <a:prstDash val="sysDot"/>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a typeface="+mn-ea"/>
                  <a:cs typeface="+mn-cs"/>
                </a:endParaRPr>
              </a:p>
            </p:txBody>
          </p:sp>
          <p:sp>
            <p:nvSpPr>
              <p:cNvPr id="255" name="Rectangle 10"/>
              <p:cNvSpPr>
                <a:spLocks noChangeArrowheads="1"/>
              </p:cNvSpPr>
              <p:nvPr/>
            </p:nvSpPr>
            <p:spPr bwMode="auto">
              <a:xfrm>
                <a:off x="581129" y="3206182"/>
                <a:ext cx="2554719" cy="590216"/>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defTabSz="798513" eaLnBrk="0" hangingPunct="0">
                  <a:spcAft>
                    <a:spcPts val="200"/>
                  </a:spcAft>
                  <a:defRPr/>
                </a:pPr>
                <a:r>
                  <a:rPr lang="zh-CN" altLang="en-US" sz="1200" b="1" i="1" kern="0" smtClean="0">
                    <a:solidFill>
                      <a:srgbClr val="FFB600"/>
                    </a:solidFill>
                    <a:latin typeface="+mj-lt"/>
                    <a:cs typeface="Arial"/>
                  </a:rPr>
                  <a:t>在美国权益型 </a:t>
                </a:r>
                <a:r>
                  <a:rPr lang="en-US" altLang="zh-CN" sz="1200" b="1" i="1" kern="0" smtClean="0">
                    <a:solidFill>
                      <a:srgbClr val="FFB600"/>
                    </a:solidFill>
                    <a:latin typeface="+mj-lt"/>
                    <a:cs typeface="Arial"/>
                  </a:rPr>
                  <a:t>REITs </a:t>
                </a:r>
                <a:r>
                  <a:rPr lang="zh-CN" altLang="en-US" sz="1200" b="1" i="1" kern="0" smtClean="0">
                    <a:solidFill>
                      <a:srgbClr val="FFB600"/>
                    </a:solidFill>
                    <a:latin typeface="+mj-lt"/>
                    <a:cs typeface="Arial"/>
                  </a:rPr>
                  <a:t>的市值一般比其 </a:t>
                </a:r>
                <a:r>
                  <a:rPr lang="en-US" altLang="zh-CN" sz="1200" b="1" i="1" kern="0" smtClean="0">
                    <a:solidFill>
                      <a:srgbClr val="FFB600"/>
                    </a:solidFill>
                    <a:latin typeface="+mj-lt"/>
                    <a:cs typeface="Arial"/>
                  </a:rPr>
                  <a:t>NAV </a:t>
                </a:r>
                <a:r>
                  <a:rPr lang="zh-CN" altLang="en-US" sz="1200" b="1" i="1" kern="0" smtClean="0">
                    <a:solidFill>
                      <a:srgbClr val="FFB600"/>
                    </a:solidFill>
                    <a:latin typeface="+mj-lt"/>
                    <a:cs typeface="Arial"/>
                  </a:rPr>
                  <a:t>高 </a:t>
                </a:r>
                <a:r>
                  <a:rPr lang="en-US" altLang="zh-CN" sz="1200" b="1" i="1" kern="0" smtClean="0">
                    <a:solidFill>
                      <a:srgbClr val="FFB600"/>
                    </a:solidFill>
                    <a:latin typeface="+mj-lt"/>
                    <a:cs typeface="Arial"/>
                  </a:rPr>
                  <a:t>4%</a:t>
                </a:r>
                <a:r>
                  <a:rPr lang="zh-CN" altLang="en-US" sz="1200" b="1" i="1" kern="0" smtClean="0">
                    <a:solidFill>
                      <a:srgbClr val="FFB600"/>
                    </a:solidFill>
                    <a:latin typeface="+mj-lt"/>
                    <a:cs typeface="Arial"/>
                  </a:rPr>
                  <a:t>。该溢价主要来自于 </a:t>
                </a:r>
                <a:r>
                  <a:rPr lang="en-US" altLang="zh-CN" sz="1200" b="1" i="1" kern="0" smtClean="0">
                    <a:solidFill>
                      <a:srgbClr val="FFB600"/>
                    </a:solidFill>
                    <a:latin typeface="+mj-lt"/>
                    <a:cs typeface="Arial"/>
                  </a:rPr>
                  <a:t>REITs </a:t>
                </a:r>
                <a:r>
                  <a:rPr lang="zh-CN" altLang="en-US" sz="1200" b="1" i="1" kern="0" smtClean="0">
                    <a:solidFill>
                      <a:srgbClr val="FFB600"/>
                    </a:solidFill>
                    <a:latin typeface="+mj-lt"/>
                    <a:cs typeface="Arial"/>
                  </a:rPr>
                  <a:t>的流动性</a:t>
                </a:r>
                <a:endParaRPr lang="zh-CN" altLang="en-US" sz="1200" b="1" i="1" kern="0">
                  <a:solidFill>
                    <a:srgbClr val="FFB600"/>
                  </a:solidFill>
                  <a:latin typeface="+mj-lt"/>
                  <a:cs typeface="Arial"/>
                </a:endParaRPr>
              </a:p>
            </p:txBody>
          </p:sp>
        </p:grpSp>
        <p:grpSp>
          <p:nvGrpSpPr>
            <p:cNvPr id="239" name="Group 238"/>
            <p:cNvGrpSpPr/>
            <p:nvPr/>
          </p:nvGrpSpPr>
          <p:grpSpPr>
            <a:xfrm>
              <a:off x="1418676" y="2196455"/>
              <a:ext cx="2919912" cy="480863"/>
              <a:chOff x="568294" y="3118796"/>
              <a:chExt cx="2919912" cy="480863"/>
            </a:xfrm>
          </p:grpSpPr>
          <p:sp>
            <p:nvSpPr>
              <p:cNvPr id="252" name="Freeform 251"/>
              <p:cNvSpPr/>
              <p:nvPr/>
            </p:nvSpPr>
            <p:spPr>
              <a:xfrm flipH="1">
                <a:off x="568294" y="3118796"/>
                <a:ext cx="2919912" cy="212252"/>
              </a:xfrm>
              <a:custGeom>
                <a:gdLst>
                  <a:gd name="connsiteX0" fmla="*/ 0 w 733245"/>
                  <a:gd name="connsiteY0" fmla="*/ 198407 h 198407"/>
                  <a:gd name="connsiteX1" fmla="*/ 37531 w 733245"/>
                  <a:gd name="connsiteY1" fmla="*/ 0 h 198407"/>
                  <a:gd name="connsiteX2" fmla="*/ 733245 w 733245"/>
                  <a:gd name="connsiteY2" fmla="*/ 0 h 198407"/>
                </a:gd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noFill/>
              <a:ln w="19050" cap="flat" cmpd="sng" algn="ctr">
                <a:solidFill>
                  <a:srgbClr val="DB536A"/>
                </a:solidFill>
                <a:prstDash val="sysDot"/>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a typeface="+mn-ea"/>
                  <a:cs typeface="+mn-cs"/>
                </a:endParaRPr>
              </a:p>
            </p:txBody>
          </p:sp>
          <p:sp>
            <p:nvSpPr>
              <p:cNvPr id="253" name="Rectangle 10"/>
              <p:cNvSpPr>
                <a:spLocks noChangeArrowheads="1"/>
              </p:cNvSpPr>
              <p:nvPr/>
            </p:nvSpPr>
            <p:spPr bwMode="auto">
              <a:xfrm>
                <a:off x="581129" y="3206182"/>
                <a:ext cx="2554719" cy="393477"/>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defTabSz="798513" eaLnBrk="0" hangingPunct="0">
                  <a:spcAft>
                    <a:spcPts val="200"/>
                  </a:spcAft>
                  <a:defRPr/>
                </a:pPr>
                <a:r>
                  <a:rPr lang="zh-CN" altLang="en-US" sz="1200" b="1" i="1" kern="0" smtClean="0">
                    <a:solidFill>
                      <a:srgbClr val="DB536A"/>
                    </a:solidFill>
                    <a:latin typeface="+mj-lt"/>
                    <a:cs typeface="Arial"/>
                  </a:rPr>
                  <a:t>我国现有</a:t>
                </a:r>
                <a:r>
                  <a:rPr lang="en-US" altLang="zh-CN" sz="1200" b="1" i="1" kern="0" smtClean="0">
                    <a:solidFill>
                      <a:srgbClr val="DB536A"/>
                    </a:solidFill>
                    <a:latin typeface="+mj-lt"/>
                    <a:cs typeface="Arial"/>
                  </a:rPr>
                  <a:t>REITs</a:t>
                </a:r>
                <a:r>
                  <a:rPr lang="zh-CN" altLang="en-US" sz="1200" b="1" i="1" kern="0" smtClean="0">
                    <a:solidFill>
                      <a:srgbClr val="DB536A"/>
                    </a:solidFill>
                    <a:latin typeface="+mj-lt"/>
                    <a:cs typeface="Arial"/>
                  </a:rPr>
                  <a:t>较私募债券融资价格持平</a:t>
                </a:r>
                <a:endParaRPr lang="zh-CN" altLang="en-US" sz="1200" b="1" i="1" kern="0">
                  <a:solidFill>
                    <a:srgbClr val="DB536A"/>
                  </a:solidFill>
                  <a:latin typeface="+mj-lt"/>
                  <a:cs typeface="Arial"/>
                </a:endParaRPr>
              </a:p>
            </p:txBody>
          </p:sp>
        </p:grpSp>
        <p:grpSp>
          <p:nvGrpSpPr>
            <p:cNvPr id="240" name="Group 239"/>
            <p:cNvGrpSpPr/>
            <p:nvPr/>
          </p:nvGrpSpPr>
          <p:grpSpPr>
            <a:xfrm>
              <a:off x="568294" y="5305928"/>
              <a:ext cx="2919912" cy="447544"/>
              <a:chOff x="626588" y="5349311"/>
              <a:chExt cx="2919912" cy="447544"/>
            </a:xfrm>
          </p:grpSpPr>
          <p:sp>
            <p:nvSpPr>
              <p:cNvPr id="250" name="Freeform 249"/>
              <p:cNvSpPr/>
              <p:nvPr/>
            </p:nvSpPr>
            <p:spPr>
              <a:xfrm flipH="1" flipV="1">
                <a:off x="626588" y="5584603"/>
                <a:ext cx="2919912" cy="212252"/>
              </a:xfrm>
              <a:custGeom>
                <a:gdLst>
                  <a:gd name="connsiteX0" fmla="*/ 0 w 733245"/>
                  <a:gd name="connsiteY0" fmla="*/ 198407 h 198407"/>
                  <a:gd name="connsiteX1" fmla="*/ 37531 w 733245"/>
                  <a:gd name="connsiteY1" fmla="*/ 0 h 198407"/>
                  <a:gd name="connsiteX2" fmla="*/ 733245 w 733245"/>
                  <a:gd name="connsiteY2" fmla="*/ 0 h 198407"/>
                </a:gd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noFill/>
              <a:ln w="19050" cap="flat" cmpd="sng" algn="ctr">
                <a:solidFill>
                  <a:srgbClr val="FFB600"/>
                </a:solidFill>
                <a:prstDash val="sysDot"/>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a typeface="+mn-ea"/>
                  <a:cs typeface="+mn-cs"/>
                </a:endParaRPr>
              </a:p>
            </p:txBody>
          </p:sp>
          <p:sp>
            <p:nvSpPr>
              <p:cNvPr id="251" name="Rectangle 10"/>
              <p:cNvSpPr>
                <a:spLocks noChangeArrowheads="1"/>
              </p:cNvSpPr>
              <p:nvPr/>
            </p:nvSpPr>
            <p:spPr bwMode="auto">
              <a:xfrm>
                <a:off x="639423" y="5349311"/>
                <a:ext cx="2554719" cy="393477"/>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defTabSz="798513" eaLnBrk="0" hangingPunct="0">
                  <a:spcAft>
                    <a:spcPts val="200"/>
                  </a:spcAft>
                  <a:defRPr/>
                </a:pPr>
                <a:r>
                  <a:rPr lang="en-US" altLang="zh-CN" sz="1200" b="1" i="1" kern="0" smtClean="0">
                    <a:solidFill>
                      <a:srgbClr val="FFB600"/>
                    </a:solidFill>
                    <a:latin typeface="+mj-lt"/>
                    <a:cs typeface="Arial"/>
                  </a:rPr>
                  <a:t>REITs</a:t>
                </a:r>
                <a:r>
                  <a:rPr lang="zh-CN" altLang="en-US" sz="1200" b="1" i="1" kern="0" smtClean="0">
                    <a:solidFill>
                      <a:srgbClr val="FFB600"/>
                    </a:solidFill>
                    <a:latin typeface="+mj-lt"/>
                    <a:cs typeface="Arial"/>
                  </a:rPr>
                  <a:t>可以加快存货周转，提升上市公司财务标准</a:t>
                </a:r>
                <a:endParaRPr lang="zh-CN" altLang="en-US" sz="1200" b="1" i="1" kern="0">
                  <a:solidFill>
                    <a:srgbClr val="FFB600"/>
                  </a:solidFill>
                  <a:latin typeface="+mj-lt"/>
                  <a:cs typeface="Arial"/>
                </a:endParaRPr>
              </a:p>
            </p:txBody>
          </p:sp>
        </p:grpSp>
        <p:grpSp>
          <p:nvGrpSpPr>
            <p:cNvPr id="241" name="Group 240"/>
            <p:cNvGrpSpPr/>
            <p:nvPr/>
          </p:nvGrpSpPr>
          <p:grpSpPr>
            <a:xfrm>
              <a:off x="1418676" y="6029775"/>
              <a:ext cx="2919912" cy="631176"/>
              <a:chOff x="626588" y="5165679"/>
              <a:chExt cx="2919912" cy="631176"/>
            </a:xfrm>
          </p:grpSpPr>
          <p:sp>
            <p:nvSpPr>
              <p:cNvPr id="248" name="Freeform 247"/>
              <p:cNvSpPr/>
              <p:nvPr/>
            </p:nvSpPr>
            <p:spPr>
              <a:xfrm flipH="1" flipV="1">
                <a:off x="626588" y="5584603"/>
                <a:ext cx="2919912" cy="212252"/>
              </a:xfrm>
              <a:custGeom>
                <a:gdLst>
                  <a:gd name="connsiteX0" fmla="*/ 0 w 733245"/>
                  <a:gd name="connsiteY0" fmla="*/ 198407 h 198407"/>
                  <a:gd name="connsiteX1" fmla="*/ 37531 w 733245"/>
                  <a:gd name="connsiteY1" fmla="*/ 0 h 198407"/>
                  <a:gd name="connsiteX2" fmla="*/ 733245 w 733245"/>
                  <a:gd name="connsiteY2" fmla="*/ 0 h 198407"/>
                </a:gd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noFill/>
              <a:ln w="19050" cap="flat" cmpd="sng" algn="ctr">
                <a:solidFill>
                  <a:srgbClr val="DC6900"/>
                </a:solidFill>
                <a:prstDash val="sysDot"/>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a typeface="+mn-ea"/>
                  <a:cs typeface="+mn-cs"/>
                </a:endParaRPr>
              </a:p>
            </p:txBody>
          </p:sp>
          <p:sp>
            <p:nvSpPr>
              <p:cNvPr id="249" name="Rectangle 10"/>
              <p:cNvSpPr>
                <a:spLocks noChangeArrowheads="1"/>
              </p:cNvSpPr>
              <p:nvPr/>
            </p:nvSpPr>
            <p:spPr bwMode="auto">
              <a:xfrm>
                <a:off x="639423" y="5165679"/>
                <a:ext cx="2699602" cy="590216"/>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defTabSz="798513" eaLnBrk="0" hangingPunct="0">
                  <a:spcAft>
                    <a:spcPts val="200"/>
                  </a:spcAft>
                  <a:defRPr/>
                </a:pPr>
                <a:r>
                  <a:rPr lang="zh-CN" altLang="en-US" sz="1200" b="1" i="1" kern="0" smtClean="0">
                    <a:solidFill>
                      <a:srgbClr val="DC6900"/>
                    </a:solidFill>
                    <a:latin typeface="+mj-lt"/>
                    <a:cs typeface="Arial"/>
                  </a:rPr>
                  <a:t>物业的销售费用、市场费用约为物业价值的 </a:t>
                </a:r>
                <a:r>
                  <a:rPr lang="en-US" altLang="zh-CN" sz="1200" b="1" i="1" kern="0" smtClean="0">
                    <a:solidFill>
                      <a:srgbClr val="DC6900"/>
                    </a:solidFill>
                    <a:latin typeface="+mj-lt"/>
                    <a:cs typeface="Arial"/>
                  </a:rPr>
                  <a:t>5-6%</a:t>
                </a:r>
                <a:r>
                  <a:rPr lang="zh-CN" altLang="en-US" sz="1200" b="1" i="1" kern="0" smtClean="0">
                    <a:solidFill>
                      <a:srgbClr val="DC6900"/>
                    </a:solidFill>
                    <a:latin typeface="+mj-lt"/>
                    <a:cs typeface="Arial"/>
                  </a:rPr>
                  <a:t>。但专项计划预计融资费用在募集总金额的 </a:t>
                </a:r>
                <a:r>
                  <a:rPr lang="en-US" altLang="zh-CN" sz="1200" b="1" i="1" kern="0" smtClean="0">
                    <a:solidFill>
                      <a:srgbClr val="DC6900"/>
                    </a:solidFill>
                    <a:latin typeface="+mj-lt"/>
                    <a:cs typeface="Arial"/>
                  </a:rPr>
                  <a:t>2.5%</a:t>
                </a:r>
                <a:r>
                  <a:rPr lang="zh-CN" altLang="en-US" sz="1200" b="1" i="1" kern="0" smtClean="0">
                    <a:solidFill>
                      <a:srgbClr val="DC6900"/>
                    </a:solidFill>
                    <a:latin typeface="+mj-lt"/>
                    <a:cs typeface="Arial"/>
                  </a:rPr>
                  <a:t>以内</a:t>
                </a:r>
                <a:endParaRPr kumimoji="0" lang="zh-CN" altLang="en-US" sz="1200" b="0" i="0" u="none" strike="noStrike" kern="0" cap="none" spc="0" normalizeH="0" baseline="0" noProof="0" smtClean="0">
                  <a:ln>
                    <a:noFill/>
                  </a:ln>
                  <a:solidFill>
                    <a:srgbClr val="000000"/>
                  </a:solidFill>
                  <a:effectLst/>
                  <a:uLnTx/>
                  <a:uFillTx/>
                  <a:latin typeface="+mj-lt"/>
                  <a:cs typeface="Arial"/>
                </a:endParaRPr>
              </a:p>
            </p:txBody>
          </p:sp>
        </p:grpSp>
        <p:grpSp>
          <p:nvGrpSpPr>
            <p:cNvPr id="242" name="Group 241"/>
            <p:cNvGrpSpPr/>
            <p:nvPr/>
          </p:nvGrpSpPr>
          <p:grpSpPr>
            <a:xfrm>
              <a:off x="7036065" y="5305928"/>
              <a:ext cx="2919912" cy="447544"/>
              <a:chOff x="7182039" y="5305928"/>
              <a:chExt cx="2919912" cy="447544"/>
            </a:xfrm>
          </p:grpSpPr>
          <p:sp>
            <p:nvSpPr>
              <p:cNvPr id="246" name="Freeform 245"/>
              <p:cNvSpPr/>
              <p:nvPr/>
            </p:nvSpPr>
            <p:spPr>
              <a:xfrm flipV="1">
                <a:off x="7182039" y="5541220"/>
                <a:ext cx="2919912" cy="212252"/>
              </a:xfrm>
              <a:custGeom>
                <a:gdLst>
                  <a:gd name="connsiteX0" fmla="*/ 0 w 733245"/>
                  <a:gd name="connsiteY0" fmla="*/ 198407 h 198407"/>
                  <a:gd name="connsiteX1" fmla="*/ 37531 w 733245"/>
                  <a:gd name="connsiteY1" fmla="*/ 0 h 198407"/>
                  <a:gd name="connsiteX2" fmla="*/ 733245 w 733245"/>
                  <a:gd name="connsiteY2" fmla="*/ 0 h 198407"/>
                </a:gd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noFill/>
              <a:ln w="19050" cap="flat" cmpd="sng" algn="ctr">
                <a:solidFill>
                  <a:srgbClr val="A32020"/>
                </a:solidFill>
                <a:prstDash val="sysDot"/>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a typeface="+mn-ea"/>
                  <a:cs typeface="+mn-cs"/>
                </a:endParaRPr>
              </a:p>
            </p:txBody>
          </p:sp>
          <p:sp>
            <p:nvSpPr>
              <p:cNvPr id="247" name="Rectangle 10"/>
              <p:cNvSpPr>
                <a:spLocks noChangeArrowheads="1"/>
              </p:cNvSpPr>
              <p:nvPr/>
            </p:nvSpPr>
            <p:spPr bwMode="auto">
              <a:xfrm>
                <a:off x="7547232" y="5305928"/>
                <a:ext cx="2554719" cy="393477"/>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r" defTabSz="798513" eaLnBrk="0" hangingPunct="0">
                  <a:spcAft>
                    <a:spcPts val="200"/>
                  </a:spcAft>
                  <a:defRPr/>
                </a:pPr>
                <a:r>
                  <a:rPr lang="zh-CN" altLang="en-US" sz="1200" b="1" i="1" kern="0">
                    <a:solidFill>
                      <a:srgbClr val="A32020"/>
                    </a:solidFill>
                    <a:latin typeface="+mj-lt"/>
                    <a:cs typeface="Arial"/>
                  </a:rPr>
                  <a:t>建立轻资产融资管道，由重资产向轻资产转型，扩大竞争优势</a:t>
                </a:r>
              </a:p>
            </p:txBody>
          </p:sp>
        </p:grpSp>
        <p:grpSp>
          <p:nvGrpSpPr>
            <p:cNvPr id="243" name="Group 242"/>
            <p:cNvGrpSpPr/>
            <p:nvPr/>
          </p:nvGrpSpPr>
          <p:grpSpPr>
            <a:xfrm>
              <a:off x="6239212" y="6215186"/>
              <a:ext cx="2919912" cy="445765"/>
              <a:chOff x="6239212" y="6215186"/>
              <a:chExt cx="2919912" cy="445765"/>
            </a:xfrm>
          </p:grpSpPr>
          <p:sp>
            <p:nvSpPr>
              <p:cNvPr id="244" name="Freeform 243"/>
              <p:cNvSpPr/>
              <p:nvPr/>
            </p:nvSpPr>
            <p:spPr>
              <a:xfrm flipV="1">
                <a:off x="6239212" y="6448699"/>
                <a:ext cx="2919912" cy="212252"/>
              </a:xfrm>
              <a:custGeom>
                <a:gdLst>
                  <a:gd name="connsiteX0" fmla="*/ 0 w 733245"/>
                  <a:gd name="connsiteY0" fmla="*/ 198407 h 198407"/>
                  <a:gd name="connsiteX1" fmla="*/ 37531 w 733245"/>
                  <a:gd name="connsiteY1" fmla="*/ 0 h 198407"/>
                  <a:gd name="connsiteX2" fmla="*/ 733245 w 733245"/>
                  <a:gd name="connsiteY2" fmla="*/ 0 h 198407"/>
                </a:gd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noFill/>
              <a:ln w="19050" cap="flat" cmpd="sng" algn="ctr">
                <a:solidFill>
                  <a:srgbClr val="602320"/>
                </a:solidFill>
                <a:prstDash val="sysDot"/>
              </a:ln>
              <a:effec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smtClean="0">
                  <a:ln>
                    <a:noFill/>
                  </a:ln>
                  <a:solidFill>
                    <a:srgbClr val="000000"/>
                  </a:solidFill>
                  <a:effectLst/>
                  <a:uLnTx/>
                  <a:uFillTx/>
                  <a:latin typeface="+mj-lt"/>
                  <a:ea typeface="+mn-ea"/>
                  <a:cs typeface="+mn-cs"/>
                </a:endParaRPr>
              </a:p>
            </p:txBody>
          </p:sp>
          <p:sp>
            <p:nvSpPr>
              <p:cNvPr id="245" name="Rectangle 10"/>
              <p:cNvSpPr>
                <a:spLocks noChangeArrowheads="1"/>
              </p:cNvSpPr>
              <p:nvPr/>
            </p:nvSpPr>
            <p:spPr bwMode="auto">
              <a:xfrm>
                <a:off x="6604405" y="6215186"/>
                <a:ext cx="2554719" cy="393476"/>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r" defTabSz="798513" eaLnBrk="0" hangingPunct="0">
                  <a:spcAft>
                    <a:spcPts val="200"/>
                  </a:spcAft>
                  <a:defRPr/>
                </a:pPr>
                <a:r>
                  <a:rPr lang="zh-CN" altLang="en-US" sz="1200" b="1" i="1" kern="0" smtClean="0">
                    <a:solidFill>
                      <a:srgbClr val="602320"/>
                    </a:solidFill>
                    <a:latin typeface="+mj-lt"/>
                    <a:cs typeface="Arial"/>
                  </a:rPr>
                  <a:t>并购是 </a:t>
                </a:r>
                <a:r>
                  <a:rPr lang="en-US" altLang="zh-CN" sz="1200" b="1" i="1" kern="0" smtClean="0">
                    <a:solidFill>
                      <a:srgbClr val="602320"/>
                    </a:solidFill>
                    <a:latin typeface="+mj-lt"/>
                    <a:cs typeface="Arial"/>
                  </a:rPr>
                  <a:t>REITs </a:t>
                </a:r>
                <a:r>
                  <a:rPr lang="zh-CN" altLang="en-US" sz="1200" b="1" i="1" kern="0" smtClean="0">
                    <a:solidFill>
                      <a:srgbClr val="602320"/>
                    </a:solidFill>
                    <a:latin typeface="+mj-lt"/>
                    <a:cs typeface="Arial"/>
                  </a:rPr>
                  <a:t>扩张的重要途径</a:t>
                </a:r>
                <a:r>
                  <a:rPr lang="en-US" altLang="zh-CN" sz="1200" b="1" i="1" kern="0" smtClean="0">
                    <a:solidFill>
                      <a:srgbClr val="602320"/>
                    </a:solidFill>
                    <a:latin typeface="+mj-lt"/>
                    <a:cs typeface="Arial"/>
                  </a:rPr>
                  <a:t>,</a:t>
                </a:r>
                <a:r>
                  <a:rPr lang="zh-CN" altLang="en-US" sz="1200" b="1" i="1" kern="0" smtClean="0">
                    <a:solidFill>
                      <a:srgbClr val="602320"/>
                    </a:solidFill>
                    <a:latin typeface="+mj-lt"/>
                    <a:cs typeface="Arial"/>
                  </a:rPr>
                  <a:t>可通过 </a:t>
                </a:r>
                <a:r>
                  <a:rPr lang="en-US" altLang="zh-CN" sz="1200" b="1" i="1" kern="0" smtClean="0">
                    <a:solidFill>
                      <a:srgbClr val="602320"/>
                    </a:solidFill>
                    <a:latin typeface="+mj-lt"/>
                    <a:cs typeface="Arial"/>
                  </a:rPr>
                  <a:t>REITs </a:t>
                </a:r>
                <a:r>
                  <a:rPr lang="zh-CN" altLang="en-US" sz="1200" b="1" i="1" kern="0" smtClean="0">
                    <a:solidFill>
                      <a:srgbClr val="602320"/>
                    </a:solidFill>
                    <a:latin typeface="+mj-lt"/>
                    <a:cs typeface="Arial"/>
                  </a:rPr>
                  <a:t>持续购入物业地产</a:t>
                </a:r>
                <a:endParaRPr lang="zh-CN" altLang="en-US" sz="1200" b="1" i="1" kern="0">
                  <a:solidFill>
                    <a:srgbClr val="602320"/>
                  </a:solidFill>
                  <a:latin typeface="+mj-lt"/>
                  <a:cs typeface="Arial"/>
                </a:endParaRPr>
              </a:p>
            </p:txBody>
          </p:sp>
        </p:grpSp>
      </p:grpSp>
      <p:sp>
        <p:nvSpPr>
          <p:cNvPr id="287" name="Rectangle 286"/>
          <p:cNvSpPr/>
          <p:nvPr/>
        </p:nvSpPr>
        <p:spPr>
          <a:xfrm>
            <a:off x="3023609" y="3547426"/>
            <a:ext cx="1006963" cy="830997"/>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r>
              <a:rPr lang="zh-CN" altLang="en-US" sz="1200" b="1" i="1" kern="0" smtClean="0">
                <a:solidFill>
                  <a:srgbClr val="FFB600"/>
                </a:solidFill>
                <a:latin typeface="Georgia" pitchFamily="18" charset="0"/>
              </a:rPr>
              <a:t>公募 </a:t>
            </a:r>
            <a:r>
              <a:rPr lang="en-US" altLang="zh-CN" sz="1200" b="1" i="1" kern="0" smtClean="0">
                <a:solidFill>
                  <a:srgbClr val="FFB600"/>
                </a:solidFill>
                <a:latin typeface="Georgia" pitchFamily="18" charset="0"/>
              </a:rPr>
              <a:t>REITs </a:t>
            </a:r>
            <a:r>
              <a:rPr lang="zh-CN" altLang="en-US" sz="1200" b="1" i="1" kern="0" smtClean="0">
                <a:solidFill>
                  <a:srgbClr val="FFB600"/>
                </a:solidFill>
                <a:latin typeface="Georgia" pitchFamily="18" charset="0"/>
              </a:rPr>
              <a:t>市值较 </a:t>
            </a:r>
            <a:r>
              <a:rPr lang="en-US" altLang="zh-CN" sz="1200" b="1" i="1" kern="0" smtClean="0">
                <a:solidFill>
                  <a:srgbClr val="FFB600"/>
                </a:solidFill>
                <a:latin typeface="Georgia" pitchFamily="18" charset="0"/>
              </a:rPr>
              <a:t>NAV </a:t>
            </a:r>
            <a:r>
              <a:rPr lang="zh-CN" altLang="en-US" sz="1200" b="1" i="1" kern="0" smtClean="0">
                <a:solidFill>
                  <a:srgbClr val="FFB600"/>
                </a:solidFill>
                <a:latin typeface="Georgia" pitchFamily="18" charset="0"/>
              </a:rPr>
              <a:t>估值溢价</a:t>
            </a:r>
            <a:endParaRPr lang="zh-CN" altLang="en-US" sz="1200" b="1" i="1" kern="0">
              <a:solidFill>
                <a:srgbClr val="FFB600"/>
              </a:solidFill>
              <a:latin typeface="Georgia" pitchFamily="18" charset="0"/>
            </a:endParaRPr>
          </a:p>
        </p:txBody>
      </p:sp>
      <p:sp>
        <p:nvSpPr>
          <p:cNvPr id="288" name="Rectangle 287"/>
          <p:cNvSpPr/>
          <p:nvPr/>
        </p:nvSpPr>
        <p:spPr>
          <a:xfrm>
            <a:off x="5039833" y="5646291"/>
            <a:ext cx="915867" cy="738664"/>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defTabSz="914400"/>
            <a:r>
              <a:rPr lang="zh-CN" altLang="en-US" sz="1400" b="1" i="1" kern="0">
                <a:solidFill>
                  <a:srgbClr val="602320"/>
                </a:solidFill>
                <a:latin typeface="Georgia" pitchFamily="18" charset="0"/>
              </a:rPr>
              <a:t>打通项目建设再融资途径</a:t>
            </a:r>
          </a:p>
        </p:txBody>
      </p:sp>
      <p:sp>
        <p:nvSpPr>
          <p:cNvPr id="112" name="Rectangle 111"/>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6"/>
    </p:custDataLst>
    <p:extLst>
      <p:ext uri="{BB962C8B-B14F-4D97-AF65-F5344CB8AC3E}">
        <p14:creationId xmlns:p14="http://schemas.microsoft.com/office/powerpoint/2010/main" val="902896887"/>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Grid" hidden="1"/>
          <p:cNvGrpSpPr/>
          <p:nvPr>
            <p:custDataLst>
              <p:tags r:id="rId2"/>
            </p:custDataLst>
          </p:nvPr>
        </p:nvGrpSpPr>
        <p:grpSpPr>
          <a:xfrm>
            <a:off x="530352" y="612648"/>
            <a:ext cx="8997696" cy="6848856"/>
            <a:chOff x="530352" y="612648"/>
            <a:chExt cx="8997696" cy="6848856"/>
          </a:xfrm>
        </p:grpSpPr>
        <p:grpSp>
          <p:nvGrpSpPr>
            <p:cNvPr id="4" name="Group 3" hidden="1"/>
            <p:cNvGrpSpPr/>
            <p:nvPr userDrawn="1"/>
          </p:nvGrpSpPr>
          <p:grpSpPr>
            <a:xfrm>
              <a:off x="530352" y="7159752"/>
              <a:ext cx="8997696" cy="301752"/>
              <a:chOff x="530352" y="7159752"/>
              <a:chExt cx="8997696" cy="301752"/>
            </a:xfrm>
          </p:grpSpPr>
          <p:sp>
            <p:nvSpPr>
              <p:cNvPr id="51"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 name="Group 4" hidden="1"/>
            <p:cNvGrpSpPr/>
            <p:nvPr userDrawn="1"/>
          </p:nvGrpSpPr>
          <p:grpSpPr>
            <a:xfrm>
              <a:off x="530352" y="1066800"/>
              <a:ext cx="8997696" cy="835152"/>
              <a:chOff x="530352" y="1066800"/>
              <a:chExt cx="8997696" cy="835152"/>
            </a:xfrm>
          </p:grpSpPr>
          <p:sp>
            <p:nvSpPr>
              <p:cNvPr id="49"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6"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7" name="Group 600" hidden="1"/>
            <p:cNvGrpSpPr/>
            <p:nvPr userDrawn="1"/>
          </p:nvGrpSpPr>
          <p:grpSpPr>
            <a:xfrm>
              <a:off x="533400" y="6245352"/>
              <a:ext cx="8994648" cy="688848"/>
              <a:chOff x="533400" y="6013704"/>
              <a:chExt cx="8994648" cy="688848"/>
            </a:xfrm>
          </p:grpSpPr>
          <p:sp>
            <p:nvSpPr>
              <p:cNvPr id="43"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 name="Group 500" hidden="1"/>
            <p:cNvGrpSpPr/>
            <p:nvPr userDrawn="1"/>
          </p:nvGrpSpPr>
          <p:grpSpPr>
            <a:xfrm>
              <a:off x="533400" y="5407152"/>
              <a:ext cx="8994648" cy="688848"/>
              <a:chOff x="533400" y="5026152"/>
              <a:chExt cx="8994648" cy="688848"/>
            </a:xfrm>
          </p:grpSpPr>
          <p:sp>
            <p:nvSpPr>
              <p:cNvPr id="37"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400" hidden="1"/>
            <p:cNvGrpSpPr/>
            <p:nvPr userDrawn="1"/>
          </p:nvGrpSpPr>
          <p:grpSpPr>
            <a:xfrm>
              <a:off x="533400" y="4568952"/>
              <a:ext cx="8994648" cy="688848"/>
              <a:chOff x="533400" y="4038600"/>
              <a:chExt cx="8994648" cy="688848"/>
            </a:xfrm>
          </p:grpSpPr>
          <p:sp>
            <p:nvSpPr>
              <p:cNvPr id="31"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300" hidden="1"/>
            <p:cNvGrpSpPr/>
            <p:nvPr userDrawn="1"/>
          </p:nvGrpSpPr>
          <p:grpSpPr>
            <a:xfrm>
              <a:off x="533400" y="3730752"/>
              <a:ext cx="8994648" cy="688848"/>
              <a:chOff x="533400" y="3041904"/>
              <a:chExt cx="8994648" cy="688848"/>
            </a:xfrm>
          </p:grpSpPr>
          <p:sp>
            <p:nvSpPr>
              <p:cNvPr id="25"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200" hidden="1"/>
            <p:cNvGrpSpPr/>
            <p:nvPr userDrawn="1"/>
          </p:nvGrpSpPr>
          <p:grpSpPr>
            <a:xfrm>
              <a:off x="533400" y="2892552"/>
              <a:ext cx="8994648" cy="688848"/>
              <a:chOff x="533400" y="1066800"/>
              <a:chExt cx="8994648" cy="688848"/>
            </a:xfrm>
          </p:grpSpPr>
          <p:sp>
            <p:nvSpPr>
              <p:cNvPr id="19"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100" hidden="1"/>
            <p:cNvGrpSpPr/>
            <p:nvPr userDrawn="1"/>
          </p:nvGrpSpPr>
          <p:grpSpPr>
            <a:xfrm>
              <a:off x="533400" y="2054352"/>
              <a:ext cx="8994648" cy="688848"/>
              <a:chOff x="533400" y="2054352"/>
              <a:chExt cx="8994648" cy="688848"/>
            </a:xfrm>
          </p:grpSpPr>
          <p:sp>
            <p:nvSpPr>
              <p:cNvPr id="13"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4"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custDataLst>
              <p:tags r:id="rId3"/>
            </p:custDataLst>
          </p:nvPr>
        </p:nvSpPr>
        <p:spPr>
          <a:xfrm>
            <a:off x="529200" y="1004400"/>
            <a:ext cx="3035530" cy="1477328"/>
          </a:xfrm>
        </p:spPr>
        <p:txBody>
          <a:bodyPr/>
          <a:lstStyle/>
          <a:p>
            <a:r>
              <a:rPr lang="zh-CN" altLang="en-US" smtClean="0"/>
              <a:t>房地产信托基金（</a:t>
            </a:r>
            <a:r>
              <a:rPr lang="en-US" altLang="zh-CN" smtClean="0"/>
              <a:t>REITs</a:t>
            </a:r>
            <a:r>
              <a:rPr lang="zh-CN" altLang="en-US" smtClean="0"/>
              <a:t>）在国内的实际操作</a:t>
            </a:r>
            <a:endParaRPr lang="zh-CN" altLang="en-US"/>
          </a:p>
        </p:txBody>
      </p:sp>
      <p:sp>
        <p:nvSpPr>
          <p:cNvPr id="54" name="Page Number"/>
          <p:cNvSpPr txBox="1"/>
          <p:nvPr>
            <p:custDataLst>
              <p:tags r:id="rId4"/>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15</a:t>
            </a:r>
            <a:endParaRPr lang="zh-CN" altLang="en-US" sz="900" noProof="1" smtClean="0"/>
          </a:p>
        </p:txBody>
      </p:sp>
      <p:sp>
        <p:nvSpPr>
          <p:cNvPr id="55" name="Section Footer"/>
          <p:cNvSpPr txBox="1"/>
          <p:nvPr>
            <p:custDataLst>
              <p:tags r:id="rId5"/>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6" name="Section Header"/>
          <p:cNvSpPr txBox="1"/>
          <p:nvPr>
            <p:custDataLst>
              <p:tags r:id="rId6"/>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2 </a:t>
            </a:r>
            <a:r>
              <a:rPr lang="zh-CN" altLang="en-US" sz="900" noProof="1" smtClean="0">
                <a:solidFill>
                  <a:schemeClr val="tx1"/>
                </a:solidFill>
              </a:rPr>
              <a:t>房地产信托基金（</a:t>
            </a:r>
            <a:r>
              <a:rPr lang="en-US" altLang="zh-CN" sz="900" noProof="1" smtClean="0">
                <a:solidFill>
                  <a:schemeClr val="tx1"/>
                </a:solidFill>
              </a:rPr>
              <a:t>REITs</a:t>
            </a:r>
            <a:r>
              <a:rPr lang="zh-CN" altLang="en-US" sz="900" noProof="1" smtClean="0">
                <a:solidFill>
                  <a:schemeClr val="tx1"/>
                </a:solidFill>
              </a:rPr>
              <a:t>）在国内的实际操作</a:t>
            </a:r>
          </a:p>
        </p:txBody>
      </p:sp>
      <p:graphicFrame>
        <p:nvGraphicFramePr>
          <p:cNvPr id="80" name="Table 79"/>
          <p:cNvGraphicFramePr>
            <a:graphicFrameLocks noGrp="1"/>
          </p:cNvGraphicFramePr>
          <p:nvPr>
            <p:custDataLst>
              <p:tags r:id="rId7"/>
            </p:custDataLst>
            <p:extLst>
              <p:ext uri="{D42A27DB-BD31-4B8C-83A1-F6EECF244321}">
                <p14:modId xmlns:p14="http://schemas.microsoft.com/office/powerpoint/2010/main" val="3231810831"/>
              </p:ext>
            </p:extLst>
          </p:nvPr>
        </p:nvGraphicFramePr>
        <p:xfrm>
          <a:off x="3589200" y="1029600"/>
          <a:ext cx="5943600" cy="722376"/>
        </p:xfrm>
        <a:graphic>
          <a:graphicData uri="http://schemas.openxmlformats.org/drawingml/2006/table">
            <a:tbl>
              <a:tblPr>
                <a:tableStyleId>{2D5ABB26-0587-4C30-8999-92F81FD0307C}</a:tableStyleId>
              </a:tblPr>
              <a:tblGrid>
                <a:gridCol w="4674742"/>
                <a:gridCol w="1268858"/>
              </a:tblGrid>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2.1	</a:t>
                      </a:r>
                      <a:r>
                        <a:rPr kumimoji="0" lang="zh-CN" altLang="en-US" sz="1100" b="0" i="0" u="none" strike="noStrike" kern="1200" cap="none" normalizeH="0" baseline="0" noProof="1" smtClean="0">
                          <a:ln>
                            <a:noFill/>
                          </a:ln>
                          <a:solidFill>
                            <a:srgbClr val="000000"/>
                          </a:solidFill>
                          <a:effectLst/>
                          <a:latin typeface="Georgia"/>
                          <a:ea typeface="+mn-ea"/>
                          <a:cs typeface="+mn-cs"/>
                        </a:rPr>
                        <a:t>现阶段国内典型</a:t>
                      </a:r>
                      <a:r>
                        <a:rPr kumimoji="0" lang="en-US" altLang="zh-CN" sz="1100" b="0" i="0" u="none" strike="noStrike" kern="1200" cap="none" normalizeH="0" baseline="0" noProof="1" smtClean="0">
                          <a:ln>
                            <a:noFill/>
                          </a:ln>
                          <a:solidFill>
                            <a:srgbClr val="000000"/>
                          </a:solidFill>
                          <a:effectLst/>
                          <a:latin typeface="Georgia"/>
                          <a:ea typeface="+mn-ea"/>
                          <a:cs typeface="+mn-cs"/>
                        </a:rPr>
                        <a:t>REITs</a:t>
                      </a:r>
                      <a:r>
                        <a:rPr kumimoji="0" lang="zh-CN" altLang="en-US" sz="1100" b="0" i="0" u="none" strike="noStrike" kern="1200" cap="none" normalizeH="0" baseline="0" noProof="1" smtClean="0">
                          <a:ln>
                            <a:noFill/>
                          </a:ln>
                          <a:solidFill>
                            <a:srgbClr val="000000"/>
                          </a:solidFill>
                          <a:effectLst/>
                          <a:latin typeface="Georgia"/>
                          <a:ea typeface="+mn-ea"/>
                          <a:cs typeface="+mn-cs"/>
                        </a:rPr>
                        <a:t>模式</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16</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2.2	REITs“</a:t>
                      </a:r>
                      <a:r>
                        <a:rPr kumimoji="0" lang="zh-CN" altLang="en-US" sz="1100" b="0" i="0" u="none" strike="noStrike" kern="1200" cap="none" normalizeH="0" baseline="0" noProof="1" smtClean="0">
                          <a:ln>
                            <a:noFill/>
                          </a:ln>
                          <a:solidFill>
                            <a:srgbClr val="000000"/>
                          </a:solidFill>
                          <a:effectLst/>
                          <a:latin typeface="Georgia"/>
                          <a:ea typeface="+mn-ea"/>
                          <a:cs typeface="+mn-cs"/>
                        </a:rPr>
                        <a:t>物业资产”的评估方法</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18</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00000"/>
                        </a:lnSpc>
                        <a:spcBef>
                          <a:spcPct val="0"/>
                        </a:spcBef>
                        <a:spcAft>
                          <a:spcPct val="0"/>
                        </a:spcAft>
                        <a:buClrTx/>
                        <a:buSzTx/>
                        <a:buFontTx/>
                        <a:buNone/>
                        <a:tabLst>
                          <a:tab pos="640080"/>
                        </a:tabLst>
                      </a:pPr>
                      <a:r>
                        <a:rPr kumimoji="0" lang="en-US" altLang="zh-CN" sz="1100" b="0" i="0" u="none" strike="noStrike" kern="1200" cap="none" normalizeH="0" baseline="0" noProof="1" smtClean="0">
                          <a:ln>
                            <a:noFill/>
                          </a:ln>
                          <a:solidFill>
                            <a:srgbClr val="000000"/>
                          </a:solidFill>
                          <a:effectLst/>
                          <a:latin typeface="Georgia"/>
                          <a:ea typeface="+mn-ea"/>
                          <a:cs typeface="+mn-cs"/>
                        </a:rPr>
                        <a:t>2.3	REITs“</a:t>
                      </a:r>
                      <a:r>
                        <a:rPr kumimoji="0" lang="zh-CN" altLang="en-US" sz="1100" b="0" i="0" u="none" strike="noStrike" kern="1200" cap="none" normalizeH="0" baseline="0" noProof="1" smtClean="0">
                          <a:ln>
                            <a:noFill/>
                          </a:ln>
                          <a:solidFill>
                            <a:srgbClr val="000000"/>
                          </a:solidFill>
                          <a:effectLst/>
                          <a:latin typeface="Georgia"/>
                          <a:ea typeface="+mn-ea"/>
                          <a:cs typeface="+mn-cs"/>
                        </a:rPr>
                        <a:t>物业资产”的转让</a:t>
                      </a:r>
                      <a:endParaRPr kumimoji="0" lang="en-US" altLang="zh-CN" sz="1100" b="0" i="0" u="none" strike="noStrike" kern="1200" cap="none" normalizeH="0" baseline="0" noProof="1" smtClean="0">
                        <a:ln>
                          <a:noFill/>
                        </a:ln>
                        <a:solidFill>
                          <a:srgbClr val="000000"/>
                        </a:solidFill>
                        <a:effectLst/>
                        <a:latin typeface="Georgia"/>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flat" cmpd="sng" algn="ctr">
                      <a:noFill/>
                      <a:prstDash val="sys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00" b="0" i="0" u="none" strike="noStrike" cap="none" normalizeH="0" baseline="0" noProof="1" smtClean="0">
                          <a:ln>
                            <a:noFill/>
                          </a:ln>
                          <a:solidFill>
                            <a:srgbClr val="000000"/>
                          </a:solidFill>
                          <a:effectLst/>
                          <a:latin typeface="Georgia"/>
                        </a:rPr>
                        <a:t>19</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flat" cmpd="sng" algn="ctr">
                      <a:noFill/>
                      <a:prstDash val="sysDot"/>
                      <a:round/>
                      <a:headEnd type="none" w="med" len="med"/>
                      <a:tailEnd type="none" w="med" len="med"/>
                    </a:lnB>
                    <a:lnTlToBr w="12700" cmpd="sng">
                      <a:noFill/>
                      <a:prstDash val="solid"/>
                    </a:lnTlToBr>
                    <a:lnBlToTr w="12700" cmpd="sng">
                      <a:noFill/>
                      <a:prstDash val="solid"/>
                    </a:lnBlToTr>
                    <a:solidFill>
                      <a:srgbClr val="FFFFFF">
                        <a:alpha val="0"/>
                      </a:srgbClr>
                    </a:solidFill>
                  </a:tcPr>
                </a:tc>
              </a:tr>
            </a:tbl>
          </a:graphicData>
        </a:graphic>
      </p:graphicFrame>
      <p:sp>
        <p:nvSpPr>
          <p:cNvPr id="82" name="TextBox 81"/>
          <p:cNvSpPr txBox="1"/>
          <p:nvPr>
            <p:custDataLst>
              <p:tags r:id="rId8"/>
            </p:custDataLst>
          </p:nvPr>
        </p:nvSpPr>
        <p:spPr>
          <a:xfrm>
            <a:off x="3589200" y="1093100"/>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83" name="TextBox 82"/>
          <p:cNvSpPr txBox="1"/>
          <p:nvPr>
            <p:custDataLst>
              <p:tags r:id="rId9"/>
            </p:custDataLst>
          </p:nvPr>
        </p:nvSpPr>
        <p:spPr>
          <a:xfrm>
            <a:off x="3589200" y="1093100"/>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84" name="TextBox 83"/>
          <p:cNvSpPr txBox="1"/>
          <p:nvPr>
            <p:custDataLst>
              <p:tags r:id="rId10"/>
            </p:custDataLst>
          </p:nvPr>
        </p:nvSpPr>
        <p:spPr>
          <a:xfrm>
            <a:off x="3589200" y="1333892"/>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85" name="TextBox 84"/>
          <p:cNvSpPr txBox="1"/>
          <p:nvPr>
            <p:custDataLst>
              <p:tags r:id="rId11"/>
            </p:custDataLst>
          </p:nvPr>
        </p:nvSpPr>
        <p:spPr>
          <a:xfrm>
            <a:off x="3589200" y="1333892"/>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86" name="TextBox 85"/>
          <p:cNvSpPr txBox="1"/>
          <p:nvPr>
            <p:custDataLst>
              <p:tags r:id="rId12"/>
            </p:custDataLst>
          </p:nvPr>
        </p:nvSpPr>
        <p:spPr>
          <a:xfrm>
            <a:off x="3589200" y="1574684"/>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87" name="TextBox 86"/>
          <p:cNvSpPr txBox="1"/>
          <p:nvPr>
            <p:custDataLst>
              <p:tags r:id="rId13"/>
            </p:custDataLst>
          </p:nvPr>
        </p:nvSpPr>
        <p:spPr>
          <a:xfrm>
            <a:off x="3589200" y="1574684"/>
            <a:ext cx="5943600"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64" name="Rectangle 63"/>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14"/>
    </p:custDataLst>
    <p:extLst>
      <p:ext uri="{BB962C8B-B14F-4D97-AF65-F5344CB8AC3E}">
        <p14:creationId xmlns:p14="http://schemas.microsoft.com/office/powerpoint/2010/main" val="2645522012"/>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2" y="612648"/>
            <a:ext cx="8997696" cy="6848856"/>
            <a:chOff x="530352" y="612648"/>
            <a:chExt cx="8997696" cy="6848856"/>
          </a:xfrm>
        </p:grpSpPr>
        <p:grpSp>
          <p:nvGrpSpPr>
            <p:cNvPr id="5" name="Group 4" hidden="1"/>
            <p:cNvGrpSpPr/>
            <p:nvPr userDrawn="1"/>
          </p:nvGrpSpPr>
          <p:grpSpPr>
            <a:xfrm>
              <a:off x="530352" y="7159752"/>
              <a:ext cx="8997696" cy="301752"/>
              <a:chOff x="530352" y="7159752"/>
              <a:chExt cx="8997696" cy="301752"/>
            </a:xfrm>
          </p:grpSpPr>
          <p:sp>
            <p:nvSpPr>
              <p:cNvPr id="52" name="Footer block" hidden="1"/>
              <p:cNvSpPr>
                <a:spLocks noChangeArrowheads="1"/>
              </p:cNvSpPr>
              <p:nvPr/>
            </p:nvSpPr>
            <p:spPr bwMode="gray">
              <a:xfrm>
                <a:off x="6629400"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Footer block" hidden="1"/>
              <p:cNvSpPr>
                <a:spLocks noChangeArrowheads="1"/>
              </p:cNvSpPr>
              <p:nvPr/>
            </p:nvSpPr>
            <p:spPr bwMode="gray">
              <a:xfrm>
                <a:off x="3584448"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Footer block" hidden="1"/>
              <p:cNvSpPr>
                <a:spLocks noChangeArrowheads="1"/>
              </p:cNvSpPr>
              <p:nvPr/>
            </p:nvSpPr>
            <p:spPr bwMode="gray">
              <a:xfrm>
                <a:off x="530352" y="7159752"/>
                <a:ext cx="2898648" cy="301752"/>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 hidden="1"/>
            <p:cNvGrpSpPr/>
            <p:nvPr userDrawn="1"/>
          </p:nvGrpSpPr>
          <p:grpSpPr>
            <a:xfrm>
              <a:off x="530352" y="1066800"/>
              <a:ext cx="8997696" cy="835152"/>
              <a:chOff x="530352" y="1066800"/>
              <a:chExt cx="8997696" cy="835152"/>
            </a:xfrm>
          </p:grpSpPr>
          <p:sp>
            <p:nvSpPr>
              <p:cNvPr id="50" name="Title block" hidden="1"/>
              <p:cNvSpPr>
                <a:spLocks noChangeArrowheads="1"/>
              </p:cNvSpPr>
              <p:nvPr userDrawn="1"/>
            </p:nvSpPr>
            <p:spPr bwMode="gray">
              <a:xfrm>
                <a:off x="5102352" y="1066800"/>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Title block" hidden="1"/>
              <p:cNvSpPr>
                <a:spLocks noChangeArrowheads="1"/>
              </p:cNvSpPr>
              <p:nvPr/>
            </p:nvSpPr>
            <p:spPr bwMode="gray">
              <a:xfrm>
                <a:off x="530352" y="1069848"/>
                <a:ext cx="4425696" cy="832104"/>
              </a:xfrm>
              <a:prstGeom prst="rect">
                <a:avLst/>
              </a:prstGeom>
              <a:solidFill>
                <a:srgbClr val="FCC3D7">
                  <a:alpha val="25000"/>
                </a:srgbClr>
              </a:solidFill>
              <a:ln w="6350" cap="rnd">
                <a:solidFill>
                  <a:srgbClr val="FCC3D7"/>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sp>
          <p:nvSpPr>
            <p:cNvPr id="7" name="Header block" hidden="1"/>
            <p:cNvSpPr>
              <a:spLocks noChangeArrowheads="1"/>
            </p:cNvSpPr>
            <p:nvPr userDrawn="1"/>
          </p:nvSpPr>
          <p:spPr bwMode="gray">
            <a:xfrm>
              <a:off x="530352" y="612648"/>
              <a:ext cx="8988552" cy="228600"/>
            </a:xfrm>
            <a:prstGeom prst="rect">
              <a:avLst/>
            </a:prstGeom>
            <a:solidFill>
              <a:srgbClr val="CCFFFF">
                <a:alpha val="25000"/>
              </a:srgbClr>
            </a:solidFill>
            <a:ln w="6350" cap="rnd">
              <a:solidFill>
                <a:srgbClr val="CCFFFF"/>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userDrawn="1"/>
          </p:nvGrpSpPr>
          <p:grpSpPr>
            <a:xfrm>
              <a:off x="533400" y="6245352"/>
              <a:ext cx="8994648" cy="688848"/>
              <a:chOff x="533400" y="6013704"/>
              <a:chExt cx="8994648" cy="688848"/>
            </a:xfrm>
          </p:grpSpPr>
          <p:sp>
            <p:nvSpPr>
              <p:cNvPr id="44" name="Content block 606" hidden="1"/>
              <p:cNvSpPr>
                <a:spLocks noChangeArrowheads="1"/>
              </p:cNvSpPr>
              <p:nvPr userDrawn="1"/>
            </p:nvSpPr>
            <p:spPr bwMode="gray">
              <a:xfrm>
                <a:off x="8156448"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userDrawn="1"/>
            </p:nvSpPr>
            <p:spPr bwMode="gray">
              <a:xfrm>
                <a:off x="6631840" y="60137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723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262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801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3400" y="60167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userDrawn="1"/>
          </p:nvGrpSpPr>
          <p:grpSpPr>
            <a:xfrm>
              <a:off x="533400" y="5407152"/>
              <a:ext cx="8994648" cy="688848"/>
              <a:chOff x="533400" y="5026152"/>
              <a:chExt cx="8994648" cy="688848"/>
            </a:xfrm>
          </p:grpSpPr>
          <p:sp>
            <p:nvSpPr>
              <p:cNvPr id="38" name="Content block 506" hidden="1"/>
              <p:cNvSpPr>
                <a:spLocks noChangeArrowheads="1"/>
              </p:cNvSpPr>
              <p:nvPr userDrawn="1"/>
            </p:nvSpPr>
            <p:spPr bwMode="gray">
              <a:xfrm>
                <a:off x="8156448"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userDrawn="1"/>
            </p:nvSpPr>
            <p:spPr bwMode="gray">
              <a:xfrm>
                <a:off x="6631840" y="50261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723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262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801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3400" y="50292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userDrawn="1"/>
          </p:nvGrpSpPr>
          <p:grpSpPr>
            <a:xfrm>
              <a:off x="533400" y="4568952"/>
              <a:ext cx="8994648" cy="688848"/>
              <a:chOff x="533400" y="4038600"/>
              <a:chExt cx="8994648" cy="688848"/>
            </a:xfrm>
          </p:grpSpPr>
          <p:sp>
            <p:nvSpPr>
              <p:cNvPr id="32" name="Content block 406" hidden="1"/>
              <p:cNvSpPr>
                <a:spLocks noChangeArrowheads="1"/>
              </p:cNvSpPr>
              <p:nvPr userDrawn="1"/>
            </p:nvSpPr>
            <p:spPr bwMode="gray">
              <a:xfrm>
                <a:off x="8156448"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userDrawn="1"/>
            </p:nvSpPr>
            <p:spPr bwMode="gray">
              <a:xfrm>
                <a:off x="6631840" y="40386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723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262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801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3400" y="40416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userDrawn="1"/>
          </p:nvGrpSpPr>
          <p:grpSpPr>
            <a:xfrm>
              <a:off x="533400" y="3730752"/>
              <a:ext cx="8994648" cy="688848"/>
              <a:chOff x="533400" y="3041904"/>
              <a:chExt cx="8994648" cy="688848"/>
            </a:xfrm>
          </p:grpSpPr>
          <p:sp>
            <p:nvSpPr>
              <p:cNvPr id="26" name="Content block 306" hidden="1"/>
              <p:cNvSpPr>
                <a:spLocks noChangeArrowheads="1"/>
              </p:cNvSpPr>
              <p:nvPr userDrawn="1"/>
            </p:nvSpPr>
            <p:spPr bwMode="gray">
              <a:xfrm>
                <a:off x="8156448"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userDrawn="1"/>
            </p:nvSpPr>
            <p:spPr bwMode="gray">
              <a:xfrm>
                <a:off x="6631840" y="3041904"/>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723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262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801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3400" y="30449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userDrawn="1"/>
          </p:nvGrpSpPr>
          <p:grpSpPr>
            <a:xfrm>
              <a:off x="533400" y="2892552"/>
              <a:ext cx="8994648" cy="688848"/>
              <a:chOff x="533400" y="1066800"/>
              <a:chExt cx="8994648" cy="688848"/>
            </a:xfrm>
          </p:grpSpPr>
          <p:sp>
            <p:nvSpPr>
              <p:cNvPr id="20" name="Content block 206" hidden="1"/>
              <p:cNvSpPr>
                <a:spLocks noChangeArrowheads="1"/>
              </p:cNvSpPr>
              <p:nvPr userDrawn="1"/>
            </p:nvSpPr>
            <p:spPr bwMode="gray">
              <a:xfrm>
                <a:off x="8156448"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userDrawn="1"/>
            </p:nvSpPr>
            <p:spPr bwMode="gray">
              <a:xfrm>
                <a:off x="6631840" y="10668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723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262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801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3400" y="1069848"/>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userDrawn="1"/>
          </p:nvGrpSpPr>
          <p:grpSpPr>
            <a:xfrm>
              <a:off x="533400" y="2054352"/>
              <a:ext cx="8994648" cy="688848"/>
              <a:chOff x="533400" y="2054352"/>
              <a:chExt cx="8994648" cy="688848"/>
            </a:xfrm>
          </p:grpSpPr>
          <p:sp>
            <p:nvSpPr>
              <p:cNvPr id="14" name="Content block 106" hidden="1"/>
              <p:cNvSpPr>
                <a:spLocks noChangeArrowheads="1"/>
              </p:cNvSpPr>
              <p:nvPr userDrawn="1"/>
            </p:nvSpPr>
            <p:spPr bwMode="gray">
              <a:xfrm>
                <a:off x="8156448"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userDrawn="1"/>
            </p:nvSpPr>
            <p:spPr bwMode="gray">
              <a:xfrm>
                <a:off x="6631840" y="2054352"/>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723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262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801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3400" y="2057400"/>
                <a:ext cx="1371600" cy="685800"/>
              </a:xfrm>
              <a:prstGeom prst="rect">
                <a:avLst/>
              </a:prstGeom>
              <a:solidFill>
                <a:srgbClr val="E7EBE0">
                  <a:alpha val="50000"/>
                </a:srgbClr>
              </a:solidFill>
              <a:ln w="6350">
                <a:solidFill>
                  <a:srgbClr val="E7EBE0"/>
                </a:solidFill>
                <a:prstDash val="sysDot"/>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t>受制于我国现有政策限制，目前只能以资产支持专项计划为载体来实现 </a:t>
            </a:r>
            <a:r>
              <a:rPr lang="en-US" altLang="zh-CN" smtClean="0"/>
              <a:t>REITs </a:t>
            </a:r>
            <a:r>
              <a:rPr lang="zh-CN" altLang="en-US" smtClean="0"/>
              <a:t>功能</a:t>
            </a:r>
            <a:endParaRPr lang="zh-CN" altLang="en-US"/>
          </a:p>
        </p:txBody>
      </p:sp>
      <p:sp>
        <p:nvSpPr>
          <p:cNvPr id="55" name="Page Number"/>
          <p:cNvSpPr txBox="1"/>
          <p:nvPr>
            <p:custDataLst>
              <p:tags r:id="rId3"/>
            </p:custDataLst>
          </p:nvPr>
        </p:nvSpPr>
        <p:spPr>
          <a:xfrm>
            <a:off x="9217152" y="7315200"/>
            <a:ext cx="320040" cy="155448"/>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16</a:t>
            </a:r>
            <a:endParaRPr lang="zh-CN" altLang="en-US" sz="900" noProof="1" smtClean="0"/>
          </a:p>
        </p:txBody>
      </p:sp>
      <p:sp>
        <p:nvSpPr>
          <p:cNvPr id="56" name="Section Footer"/>
          <p:cNvSpPr txBox="1"/>
          <p:nvPr>
            <p:custDataLst>
              <p:tags r:id="rId4"/>
            </p:custDataLst>
          </p:nvPr>
        </p:nvSpPr>
        <p:spPr>
          <a:xfrm>
            <a:off x="530352" y="7159752"/>
            <a:ext cx="2898648"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模块二：房地产信托初步研究</a:t>
            </a:r>
          </a:p>
        </p:txBody>
      </p:sp>
      <p:sp>
        <p:nvSpPr>
          <p:cNvPr id="57" name="Section Header"/>
          <p:cNvSpPr txBox="1"/>
          <p:nvPr>
            <p:custDataLst>
              <p:tags r:id="rId5"/>
            </p:custDataLst>
          </p:nvPr>
        </p:nvSpPr>
        <p:spPr>
          <a:xfrm>
            <a:off x="530351" y="704088"/>
            <a:ext cx="3034379"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900" noProof="1" smtClean="0">
                <a:solidFill>
                  <a:schemeClr val="tx1"/>
                </a:solidFill>
              </a:rPr>
              <a:t>2.1 </a:t>
            </a:r>
            <a:r>
              <a:rPr lang="zh-CN" altLang="en-US" sz="900" noProof="1" smtClean="0">
                <a:solidFill>
                  <a:schemeClr val="tx1"/>
                </a:solidFill>
              </a:rPr>
              <a:t>现阶段国内典型</a:t>
            </a:r>
            <a:r>
              <a:rPr lang="en-US" altLang="zh-CN" sz="900" noProof="1" smtClean="0">
                <a:solidFill>
                  <a:schemeClr val="tx1"/>
                </a:solidFill>
              </a:rPr>
              <a:t>REITs</a:t>
            </a:r>
            <a:r>
              <a:rPr lang="zh-CN" altLang="en-US" sz="900" noProof="1" smtClean="0">
                <a:solidFill>
                  <a:schemeClr val="tx1"/>
                </a:solidFill>
              </a:rPr>
              <a:t>模式</a:t>
            </a:r>
          </a:p>
        </p:txBody>
      </p:sp>
      <p:graphicFrame>
        <p:nvGraphicFramePr>
          <p:cNvPr id="58" name="Table 57"/>
          <p:cNvGraphicFramePr>
            <a:graphicFrameLocks noGrp="1"/>
          </p:cNvGraphicFramePr>
          <p:nvPr>
            <p:custDataLst>
              <p:tags r:id="rId6"/>
            </p:custDataLst>
            <p:extLst>
              <p:ext uri="{D42A27DB-BD31-4B8C-83A1-F6EECF244321}">
                <p14:modId xmlns:p14="http://schemas.microsoft.com/office/powerpoint/2010/main" val="1543363669"/>
              </p:ext>
            </p:extLst>
          </p:nvPr>
        </p:nvGraphicFramePr>
        <p:xfrm>
          <a:off x="708719" y="3190232"/>
          <a:ext cx="8640961" cy="3604236"/>
        </p:xfrm>
        <a:graphic>
          <a:graphicData uri="http://schemas.openxmlformats.org/drawingml/2006/table">
            <a:tbl>
              <a:tblPr firstRow="1" firstCol="1" bandRow="1">
                <a:tableStyleId>{D27102A9-8310-4765-A935-A1911B00CA55}</a:tableStyleId>
              </a:tblPr>
              <a:tblGrid>
                <a:gridCol w="911741"/>
                <a:gridCol w="2808312"/>
                <a:gridCol w="2304256"/>
                <a:gridCol w="2616652"/>
              </a:tblGrid>
              <a:tr h="268730">
                <a:tc>
                  <a:txBody>
                    <a:bodyPr vert="horz" wrap="square"/>
                    <a:lstStyle/>
                    <a:p>
                      <a:endParaRPr lang="zh-CN" altLang="en-US" sz="1200"/>
                    </a:p>
                  </a:txBody>
                  <a:tcPr>
                    <a:lnR w="12700" cap="flat" cmpd="sng" algn="ctr">
                      <a:solidFill>
                        <a:schemeClr val="accent4"/>
                      </a:solidFill>
                      <a:prstDash val="solid"/>
                      <a:round/>
                      <a:headEnd type="none" w="med" len="med"/>
                      <a:tailEnd type="none" w="med" len="med"/>
                    </a:lnR>
                  </a:tcPr>
                </a:tc>
                <a:tc>
                  <a:txBody>
                    <a:bodyPr vert="horz" wrap="square"/>
                    <a:lstStyle/>
                    <a:p>
                      <a:endParaRPr lang="zh-CN" altLang="en-US" sz="12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pPr algn="ctr"/>
                      <a:r>
                        <a:rPr lang="zh-CN" altLang="en-US" sz="1200" smtClean="0"/>
                        <a:t>专项计划设立日（</a:t>
                      </a:r>
                      <a:r>
                        <a:rPr lang="en-US" altLang="zh-CN" sz="1200" smtClean="0"/>
                        <a:t>T</a:t>
                      </a:r>
                      <a:r>
                        <a:rPr lang="zh-CN" altLang="en-US" sz="1200" smtClean="0"/>
                        <a:t>日）</a:t>
                      </a:r>
                      <a:endParaRPr lang="zh-CN" altLang="en-US" sz="1200"/>
                    </a:p>
                  </a:txBody>
                  <a:tcPr anchor="ct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200"/>
                    </a:p>
                  </a:txBody>
                  <a:tcPr>
                    <a:lnL w="12700" cap="flat" cmpd="sng" algn="ctr">
                      <a:solidFill>
                        <a:schemeClr val="accent4"/>
                      </a:solidFill>
                      <a:prstDash val="solid"/>
                      <a:round/>
                      <a:headEnd type="none" w="med" len="med"/>
                      <a:tailEnd type="none" w="med" len="med"/>
                    </a:lnL>
                  </a:tcPr>
                </a:tc>
              </a:tr>
              <a:tr h="412746">
                <a:tc>
                  <a:txBody>
                    <a:bodyPr vert="horz" wrap="square"/>
                    <a:lstStyle/>
                    <a:p>
                      <a:r>
                        <a:rPr lang="zh-CN" altLang="en-US" sz="1100" smtClean="0"/>
                        <a:t>专项计划设立相关步骤</a:t>
                      </a:r>
                      <a:endParaRPr lang="zh-CN" altLang="en-US" sz="1100"/>
                    </a:p>
                  </a:txBody>
                  <a:tcPr>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tcPr>
                </a:tc>
              </a:tr>
              <a:tr h="412746">
                <a:tc rowSpan="3">
                  <a:txBody>
                    <a:bodyPr vert="horz" wrap="square"/>
                    <a:lstStyle/>
                    <a:p>
                      <a:pPr marL="0" algn="l" defTabSz="1018824" rtl="0" eaLnBrk="1" latinLnBrk="0" hangingPunct="1"/>
                      <a:r>
                        <a:rPr lang="zh-CN" altLang="en-US" sz="1100" b="1" kern="1200" smtClean="0">
                          <a:solidFill>
                            <a:schemeClr val="tx1"/>
                          </a:solidFill>
                          <a:latin typeface="+mn-lt"/>
                          <a:ea typeface="+mn-ea"/>
                          <a:cs typeface="+mn-cs"/>
                        </a:rPr>
                        <a:t>私募基金成立相关步骤</a:t>
                      </a:r>
                    </a:p>
                  </a:txBody>
                  <a:tcPr anchor="ctr">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tcPr>
                </a:tc>
              </a:tr>
              <a:tr h="412746">
                <a:tc vMerge="1">
                  <a:txBody>
                    <a:bodyPr vert="horz" wrap="square"/>
                    <a:lstStyle/>
                    <a:p>
                      <a:endParaRPr lang="zh-CN" altLang="en-US" sz="1000"/>
                    </a:p>
                  </a:txBody>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tcPr>
                </a:tc>
              </a:tr>
              <a:tr h="412746">
                <a:tc vMerge="1">
                  <a:txBody>
                    <a:bodyPr vert="horz" wrap="square"/>
                    <a:lstStyle/>
                    <a:p>
                      <a:endParaRPr lang="zh-CN" altLang="en-US" sz="1000"/>
                    </a:p>
                  </a:txBody>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tcPr>
                </a:tc>
              </a:tr>
              <a:tr h="412746">
                <a:tc rowSpan="3">
                  <a:txBody>
                    <a:bodyPr vert="horz" wrap="square"/>
                    <a:lstStyle/>
                    <a:p>
                      <a:pPr marL="0" marR="0" indent="0" algn="l" defTabSz="1018824" rtl="0" eaLnBrk="1" fontAlgn="auto" latinLnBrk="0" hangingPunct="1">
                        <a:lnSpc>
                          <a:spcPct val="100000"/>
                        </a:lnSpc>
                        <a:spcBef>
                          <a:spcPct val="0"/>
                        </a:spcBef>
                        <a:spcAft>
                          <a:spcPct val="0"/>
                        </a:spcAft>
                        <a:buClrTx/>
                        <a:buSzTx/>
                        <a:buFontTx/>
                        <a:buNone/>
                        <a:defRPr/>
                      </a:pPr>
                      <a:r>
                        <a:rPr lang="zh-CN" altLang="en-US" sz="1100" smtClean="0"/>
                        <a:t>私募基金投资相关步骤</a:t>
                      </a:r>
                    </a:p>
                  </a:txBody>
                  <a:tcPr anchor="ctr">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tcPr>
                </a:tc>
              </a:tr>
              <a:tr h="412746">
                <a:tc vMerge="1">
                  <a:txBody>
                    <a:bodyPr vert="horz" wrap="square"/>
                    <a:lstStyle/>
                    <a:p>
                      <a:pPr marL="0" marR="0" indent="0" algn="l" defTabSz="1018824" rtl="0" eaLnBrk="1" fontAlgn="auto" latinLnBrk="0" hangingPunct="1">
                        <a:lnSpc>
                          <a:spcPct val="100000"/>
                        </a:lnSpc>
                        <a:spcBef>
                          <a:spcPct val="0"/>
                        </a:spcBef>
                        <a:spcAft>
                          <a:spcPct val="0"/>
                        </a:spcAft>
                        <a:buClrTx/>
                        <a:buSzTx/>
                        <a:buFontTx/>
                        <a:buNone/>
                        <a:defRPr/>
                      </a:pPr>
                      <a:endParaRPr lang="zh-CN" altLang="en-US" sz="1000" smtClean="0"/>
                    </a:p>
                  </a:txBody>
                  <a:tcPr anchor="ct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tcPr>
                </a:tc>
              </a:tr>
              <a:tr h="412746">
                <a:tc vMerge="1">
                  <a:txBody>
                    <a:bodyPr vert="horz" wrap="square"/>
                    <a:lstStyle/>
                    <a:p>
                      <a:endParaRPr lang="zh-CN" altLang="en-US" sz="1000"/>
                    </a:p>
                  </a:txBody>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tcPr>
                </a:tc>
              </a:tr>
              <a:tr h="412746">
                <a:tc>
                  <a:txBody>
                    <a:bodyPr vert="horz" wrap="square"/>
                    <a:lstStyle/>
                    <a:p>
                      <a:pPr marL="0" marR="0" indent="0" algn="l" defTabSz="1018824" rtl="0" eaLnBrk="1" fontAlgn="auto" latinLnBrk="0" hangingPunct="1">
                        <a:lnSpc>
                          <a:spcPct val="100000"/>
                        </a:lnSpc>
                        <a:spcBef>
                          <a:spcPct val="0"/>
                        </a:spcBef>
                        <a:spcAft>
                          <a:spcPct val="0"/>
                        </a:spcAft>
                        <a:buClrTx/>
                        <a:buSzTx/>
                        <a:buFontTx/>
                        <a:buNone/>
                        <a:defRPr/>
                      </a:pPr>
                      <a:r>
                        <a:rPr lang="zh-CN" altLang="en-US" sz="1100" smtClean="0"/>
                        <a:t>其他相关步骤</a:t>
                      </a:r>
                    </a:p>
                  </a:txBody>
                  <a:tcPr>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lnR w="12700" cap="flat" cmpd="sng" algn="ctr">
                      <a:solidFill>
                        <a:schemeClr val="accent4"/>
                      </a:solidFill>
                      <a:prstDash val="solid"/>
                      <a:round/>
                      <a:headEnd type="none" w="med" len="med"/>
                      <a:tailEnd type="none" w="med" len="med"/>
                    </a:lnR>
                  </a:tcPr>
                </a:tc>
                <a:tc>
                  <a:txBody>
                    <a:bodyPr vert="horz" wrap="square"/>
                    <a:lstStyle/>
                    <a:p>
                      <a:endParaRPr lang="zh-CN" altLang="en-US" sz="1000"/>
                    </a:p>
                  </a:txBody>
                  <a:tcPr>
                    <a:lnL w="12700" cap="flat" cmpd="sng" algn="ctr">
                      <a:solidFill>
                        <a:schemeClr val="accent4"/>
                      </a:solidFill>
                      <a:prstDash val="solid"/>
                      <a:round/>
                      <a:headEnd type="none" w="med" len="med"/>
                      <a:tailEnd type="none" w="med" len="med"/>
                    </a:lnL>
                  </a:tcPr>
                </a:tc>
              </a:tr>
            </a:tbl>
          </a:graphicData>
        </a:graphic>
      </p:graphicFrame>
      <p:grpSp>
        <p:nvGrpSpPr>
          <p:cNvPr id="72" name="Group 71"/>
          <p:cNvGrpSpPr/>
          <p:nvPr/>
        </p:nvGrpSpPr>
        <p:grpSpPr>
          <a:xfrm>
            <a:off x="1698988" y="3491912"/>
            <a:ext cx="7650692" cy="3234192"/>
            <a:chOff x="1582464" y="3251776"/>
            <a:chExt cx="7650692" cy="3234192"/>
          </a:xfrm>
        </p:grpSpPr>
        <p:sp>
          <p:nvSpPr>
            <p:cNvPr id="60" name="Rectangle 59"/>
            <p:cNvSpPr/>
            <p:nvPr/>
          </p:nvSpPr>
          <p:spPr>
            <a:xfrm>
              <a:off x="4340573" y="3251776"/>
              <a:ext cx="721120" cy="340224"/>
            </a:xfrm>
            <a:prstGeom prst="rect">
              <a:avLst/>
            </a:prstGeom>
            <a:solidFill>
              <a:srgbClr val="FFFFFF"/>
            </a:solidFill>
            <a:ln w="6350">
              <a:solidFill>
                <a:schemeClr val="tx1"/>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“专项计划”成立</a:t>
              </a:r>
            </a:p>
          </p:txBody>
        </p:sp>
        <p:sp>
          <p:nvSpPr>
            <p:cNvPr id="61" name="Rectangle 60"/>
            <p:cNvSpPr/>
            <p:nvPr/>
          </p:nvSpPr>
          <p:spPr>
            <a:xfrm>
              <a:off x="6890525" y="3251776"/>
              <a:ext cx="721120" cy="340224"/>
            </a:xfrm>
            <a:prstGeom prst="rect">
              <a:avLst/>
            </a:prstGeom>
            <a:solidFill>
              <a:srgbClr val="FFFFFF"/>
            </a:solidFill>
            <a:ln w="6350">
              <a:solidFill>
                <a:schemeClr val="tx1"/>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“专项计划”备案</a:t>
              </a:r>
            </a:p>
          </p:txBody>
        </p:sp>
        <p:sp>
          <p:nvSpPr>
            <p:cNvPr id="62" name="Rectangle 61"/>
            <p:cNvSpPr/>
            <p:nvPr/>
          </p:nvSpPr>
          <p:spPr>
            <a:xfrm>
              <a:off x="1582465" y="3673888"/>
              <a:ext cx="1883631" cy="340224"/>
            </a:xfrm>
            <a:prstGeom prst="rect">
              <a:avLst/>
            </a:prstGeom>
            <a:solidFill>
              <a:srgbClr val="FFFFFF"/>
            </a:solidFill>
            <a:ln w="6350">
              <a:solidFill>
                <a:schemeClr val="tx1"/>
              </a:solidFill>
            </a:ln>
          </p:spPr>
          <p:txBody>
            <a:bodyPr vert="horz" wrap="square" lIns="0" tIns="45720" rIns="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地产开发商（或与证券公司联合）成立“基金管理人”公司</a:t>
              </a:r>
            </a:p>
          </p:txBody>
        </p:sp>
        <p:sp>
          <p:nvSpPr>
            <p:cNvPr id="63" name="Rectangle 62"/>
            <p:cNvSpPr/>
            <p:nvPr/>
          </p:nvSpPr>
          <p:spPr>
            <a:xfrm>
              <a:off x="2724944" y="4076328"/>
              <a:ext cx="1152128" cy="340224"/>
            </a:xfrm>
            <a:prstGeom prst="rect">
              <a:avLst/>
            </a:prstGeom>
            <a:solidFill>
              <a:srgbClr val="FFFFFF"/>
            </a:solidFill>
            <a:ln w="6350">
              <a:solidFill>
                <a:schemeClr val="tx1"/>
              </a:solidFill>
            </a:ln>
          </p:spPr>
          <p:txBody>
            <a:bodyPr vert="horz" wrap="square" lIns="0" tIns="45720" rIns="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“基金管理人”设立“私募基金”</a:t>
              </a:r>
            </a:p>
          </p:txBody>
        </p:sp>
        <p:sp>
          <p:nvSpPr>
            <p:cNvPr id="64" name="Rectangle 63"/>
            <p:cNvSpPr/>
            <p:nvPr/>
          </p:nvSpPr>
          <p:spPr>
            <a:xfrm>
              <a:off x="3044040" y="4495728"/>
              <a:ext cx="1224136" cy="340224"/>
            </a:xfrm>
            <a:prstGeom prst="rect">
              <a:avLst/>
            </a:prstGeom>
            <a:solidFill>
              <a:srgbClr val="FFFFFF"/>
            </a:solidFill>
            <a:ln w="6350">
              <a:solidFill>
                <a:schemeClr val="tx1"/>
              </a:solidFill>
            </a:ln>
          </p:spPr>
          <p:txBody>
            <a:bodyPr vert="horz" wrap="square" lIns="0" tIns="45720" rIns="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“原始权益人”认购全部“私募基金份额”</a:t>
              </a:r>
            </a:p>
          </p:txBody>
        </p:sp>
        <p:sp>
          <p:nvSpPr>
            <p:cNvPr id="65" name="Rectangle 64"/>
            <p:cNvSpPr/>
            <p:nvPr/>
          </p:nvSpPr>
          <p:spPr>
            <a:xfrm>
              <a:off x="4336416" y="4489970"/>
              <a:ext cx="1772904" cy="340224"/>
            </a:xfrm>
            <a:prstGeom prst="rect">
              <a:avLst/>
            </a:prstGeom>
            <a:solidFill>
              <a:srgbClr val="FFFFFF"/>
            </a:solidFill>
            <a:ln w="6350">
              <a:solidFill>
                <a:schemeClr val="tx1"/>
              </a:solidFill>
            </a:ln>
          </p:spPr>
          <p:txBody>
            <a:bodyPr vert="horz" wrap="square" lIns="0" tIns="45720" rIns="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“专项计划”向“原始权益人”支付名义对价，购得“基金份额”</a:t>
              </a:r>
            </a:p>
          </p:txBody>
        </p:sp>
        <p:sp>
          <p:nvSpPr>
            <p:cNvPr id="66" name="Rectangle 65"/>
            <p:cNvSpPr/>
            <p:nvPr/>
          </p:nvSpPr>
          <p:spPr>
            <a:xfrm>
              <a:off x="4947003" y="4906059"/>
              <a:ext cx="1628726" cy="340224"/>
            </a:xfrm>
            <a:prstGeom prst="rect">
              <a:avLst/>
            </a:prstGeom>
            <a:solidFill>
              <a:srgbClr val="FFFFFF"/>
            </a:solidFill>
            <a:ln w="6350">
              <a:solidFill>
                <a:schemeClr val="tx1"/>
              </a:solidFill>
            </a:ln>
          </p:spPr>
          <p:txBody>
            <a:bodyPr vert="horz" wrap="square" lIns="54000" tIns="45720" rIns="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“专项计划”缴纳“私募基金”，基金出资</a:t>
              </a:r>
              <a:r>
                <a:rPr lang="en-US" altLang="zh-CN" smtClean="0">
                  <a:latin typeface="+mj-lt"/>
                </a:rPr>
                <a:t>A</a:t>
              </a:r>
              <a:r>
                <a:rPr lang="zh-CN" altLang="en-US" smtClean="0">
                  <a:latin typeface="+mj-lt"/>
                </a:rPr>
                <a:t>亿元</a:t>
              </a:r>
            </a:p>
          </p:txBody>
        </p:sp>
        <p:sp>
          <p:nvSpPr>
            <p:cNvPr id="67" name="Rectangle 66"/>
            <p:cNvSpPr/>
            <p:nvPr/>
          </p:nvSpPr>
          <p:spPr>
            <a:xfrm>
              <a:off x="4947003" y="5312392"/>
              <a:ext cx="1628726" cy="340224"/>
            </a:xfrm>
            <a:prstGeom prst="rect">
              <a:avLst/>
            </a:prstGeom>
            <a:solidFill>
              <a:srgbClr val="FFFFFF"/>
            </a:solidFill>
            <a:ln w="6350">
              <a:solidFill>
                <a:schemeClr val="tx1"/>
              </a:solidFill>
            </a:ln>
          </p:spPr>
          <p:txBody>
            <a:bodyPr rot="0" spcFirstLastPara="0" vertOverflow="overflow" horzOverflow="overflow" vert="horz" wrap="square" lIns="54000" tIns="45720" rIns="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“私募基金”对“项目公司”发放“优先级委贷”</a:t>
              </a:r>
              <a:r>
                <a:rPr lang="en-US" altLang="zh-CN" smtClean="0">
                  <a:latin typeface="+mj-lt"/>
                </a:rPr>
                <a:t>B</a:t>
              </a:r>
              <a:r>
                <a:rPr lang="zh-CN" altLang="en-US" smtClean="0">
                  <a:latin typeface="+mj-lt"/>
                </a:rPr>
                <a:t>元</a:t>
              </a:r>
              <a:endParaRPr lang="zh-CN" altLang="en-US">
                <a:latin typeface="+mj-lt"/>
              </a:endParaRPr>
            </a:p>
          </p:txBody>
        </p:sp>
        <p:sp>
          <p:nvSpPr>
            <p:cNvPr id="68" name="Rectangle 67"/>
            <p:cNvSpPr/>
            <p:nvPr/>
          </p:nvSpPr>
          <p:spPr>
            <a:xfrm>
              <a:off x="4947003" y="5731120"/>
              <a:ext cx="1628726" cy="340224"/>
            </a:xfrm>
            <a:prstGeom prst="rect">
              <a:avLst/>
            </a:prstGeom>
            <a:solidFill>
              <a:srgbClr val="FFFFFF"/>
            </a:solidFill>
            <a:ln w="6350">
              <a:solidFill>
                <a:schemeClr val="tx1"/>
              </a:solidFill>
            </a:ln>
          </p:spPr>
          <p:txBody>
            <a:bodyPr rot="0" spcFirstLastPara="0" vertOverflow="overflow" horzOverflow="overflow" vert="horz" wrap="square" lIns="54000" tIns="45720" rIns="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“私募基金”对“项目公司”发放“次级委贷”</a:t>
              </a:r>
              <a:r>
                <a:rPr lang="en-US" altLang="zh-CN" smtClean="0">
                  <a:latin typeface="+mj-lt"/>
                </a:rPr>
                <a:t>C</a:t>
              </a:r>
              <a:r>
                <a:rPr lang="zh-CN" altLang="en-US" smtClean="0">
                  <a:latin typeface="+mj-lt"/>
                </a:rPr>
                <a:t>元</a:t>
              </a:r>
              <a:endParaRPr lang="zh-CN" altLang="en-US">
                <a:latin typeface="+mj-lt"/>
              </a:endParaRPr>
            </a:p>
          </p:txBody>
        </p:sp>
        <p:sp>
          <p:nvSpPr>
            <p:cNvPr id="69" name="Rectangle 68"/>
            <p:cNvSpPr/>
            <p:nvPr/>
          </p:nvSpPr>
          <p:spPr>
            <a:xfrm>
              <a:off x="6712876" y="4492101"/>
              <a:ext cx="1556880" cy="340224"/>
            </a:xfrm>
            <a:prstGeom prst="rect">
              <a:avLst/>
            </a:prstGeom>
            <a:solidFill>
              <a:srgbClr val="FFFFFF"/>
            </a:solidFill>
            <a:ln w="6350">
              <a:solidFill>
                <a:schemeClr val="tx1"/>
              </a:solidFill>
            </a:ln>
          </p:spPr>
          <p:txBody>
            <a:bodyPr vert="horz" wrap="square" lIns="0" tIns="45720" rIns="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“项目公司”偿还全部对外借款</a:t>
              </a:r>
              <a:r>
                <a:rPr lang="en-US" altLang="zh-CN" smtClean="0">
                  <a:latin typeface="+mj-lt"/>
                </a:rPr>
                <a:t>B</a:t>
              </a:r>
              <a:r>
                <a:rPr lang="zh-CN" altLang="en-US" smtClean="0">
                  <a:latin typeface="+mj-lt"/>
                </a:rPr>
                <a:t>元，解除物业抵押</a:t>
              </a:r>
            </a:p>
          </p:txBody>
        </p:sp>
        <p:sp>
          <p:nvSpPr>
            <p:cNvPr id="70" name="Rectangle 69"/>
            <p:cNvSpPr/>
            <p:nvPr/>
          </p:nvSpPr>
          <p:spPr>
            <a:xfrm>
              <a:off x="7382860" y="5398368"/>
              <a:ext cx="1850296" cy="681807"/>
            </a:xfrm>
            <a:prstGeom prst="rect">
              <a:avLst/>
            </a:prstGeom>
            <a:solidFill>
              <a:srgbClr val="FFFFFF"/>
            </a:solidFill>
            <a:ln w="6350">
              <a:solidFill>
                <a:schemeClr val="tx1"/>
              </a:solidFill>
            </a:ln>
          </p:spPr>
          <p:txBody>
            <a:bodyPr vert="horz" wrap="square" lIns="0" tIns="45720" rIns="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mtClean="0">
                  <a:latin typeface="+mj-lt"/>
                </a:rPr>
                <a:t>T+40</a:t>
              </a:r>
              <a:r>
                <a:rPr lang="zh-CN" altLang="en-US" smtClean="0">
                  <a:latin typeface="+mj-lt"/>
                </a:rPr>
                <a:t>天内，“私募基金”以</a:t>
              </a:r>
              <a:r>
                <a:rPr lang="en-US" altLang="zh-CN" smtClean="0">
                  <a:latin typeface="+mj-lt"/>
                </a:rPr>
                <a:t>D</a:t>
              </a:r>
              <a:r>
                <a:rPr lang="zh-CN" altLang="en-US" smtClean="0">
                  <a:latin typeface="+mj-lt"/>
                </a:rPr>
                <a:t>元为对价，从“原物业持有人”处购得“项目公司”股份及“委托贷款”债券，以获取“物业资产”</a:t>
              </a:r>
            </a:p>
          </p:txBody>
        </p:sp>
        <p:sp>
          <p:nvSpPr>
            <p:cNvPr id="71" name="Rectangle 70"/>
            <p:cNvSpPr/>
            <p:nvPr/>
          </p:nvSpPr>
          <p:spPr>
            <a:xfrm>
              <a:off x="1582464" y="6145744"/>
              <a:ext cx="1718544" cy="340224"/>
            </a:xfrm>
            <a:prstGeom prst="rect">
              <a:avLst/>
            </a:prstGeom>
            <a:solidFill>
              <a:srgbClr val="FFFFFF"/>
            </a:solidFill>
            <a:ln w="6350">
              <a:solidFill>
                <a:schemeClr val="tx1"/>
              </a:solidFill>
            </a:ln>
          </p:spPr>
          <p:txBody>
            <a:bodyPr vert="horz" wrap="square" lIns="0" tIns="45720" rIns="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mtClean="0">
                  <a:latin typeface="+mj-lt"/>
                </a:rPr>
                <a:t>确定评估时点，对物业资产进行评估，评估值为</a:t>
              </a:r>
              <a:r>
                <a:rPr lang="en-US" altLang="zh-CN" smtClean="0">
                  <a:latin typeface="+mj-lt"/>
                </a:rPr>
                <a:t>V</a:t>
              </a:r>
              <a:r>
                <a:rPr lang="zh-CN" altLang="en-US" smtClean="0">
                  <a:latin typeface="+mj-lt"/>
                </a:rPr>
                <a:t>元</a:t>
              </a:r>
            </a:p>
          </p:txBody>
        </p:sp>
      </p:grpSp>
      <p:sp>
        <p:nvSpPr>
          <p:cNvPr id="73" name="TextBox 72"/>
          <p:cNvSpPr txBox="1"/>
          <p:nvPr/>
        </p:nvSpPr>
        <p:spPr>
          <a:xfrm>
            <a:off x="7784366" y="6838528"/>
            <a:ext cx="1349290" cy="169277"/>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b="1" noProof="0" smtClean="0">
                <a:latin typeface="Georgia" pitchFamily="18" charset="0"/>
                <a:cs typeface="Arial" pitchFamily="34" charset="0"/>
              </a:rPr>
              <a:t>其中</a:t>
            </a:r>
            <a:r>
              <a:rPr lang="en-US" altLang="zh-CN" b="1" noProof="0" smtClean="0">
                <a:solidFill>
                  <a:schemeClr val="tx1"/>
                </a:solidFill>
                <a:latin typeface="Georgia" pitchFamily="18" charset="0"/>
                <a:cs typeface="Arial" pitchFamily="34" charset="0"/>
              </a:rPr>
              <a:t>V=A=B+C+D</a:t>
            </a:r>
            <a:endParaRPr lang="zh-CN" altLang="en-US" b="1" noProof="0" smtClean="0">
              <a:solidFill>
                <a:schemeClr val="tx1"/>
              </a:solidFill>
              <a:latin typeface="Georgia" pitchFamily="18" charset="0"/>
              <a:cs typeface="Arial" pitchFamily="34" charset="0"/>
            </a:endParaRPr>
          </a:p>
        </p:txBody>
      </p:sp>
      <p:sp>
        <p:nvSpPr>
          <p:cNvPr id="74" name="Rectangle 73"/>
          <p:cNvSpPr/>
          <p:nvPr/>
        </p:nvSpPr>
        <p:spPr>
          <a:xfrm>
            <a:off x="636712" y="2078449"/>
            <a:ext cx="5241178" cy="1092607"/>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Aft>
                <a:spcPts val="600"/>
              </a:spcAft>
            </a:pPr>
            <a:r>
              <a:rPr lang="zh-CN" altLang="en-US" sz="1200" b="1"/>
              <a:t>交易</a:t>
            </a:r>
            <a:r>
              <a:rPr lang="zh-CN" altLang="en-US" sz="1200" b="1" smtClean="0"/>
              <a:t>架构</a:t>
            </a:r>
            <a:endParaRPr lang="zh-CN" altLang="en-US" sz="1200" b="1"/>
          </a:p>
          <a:p>
            <a:pPr marL="171450" indent="-171450">
              <a:buFont typeface="Arial" pitchFamily="34" charset="0"/>
              <a:buChar char="•"/>
            </a:pPr>
            <a:r>
              <a:rPr lang="zh-CN" altLang="en-US" sz="1200" smtClean="0"/>
              <a:t>设立</a:t>
            </a:r>
            <a:r>
              <a:rPr lang="zh-CN" altLang="en-US" sz="1200"/>
              <a:t>“项目公司”持有“物业资产”；</a:t>
            </a:r>
          </a:p>
          <a:p>
            <a:pPr marL="171450" indent="-171450">
              <a:buFont typeface="Arial" pitchFamily="34" charset="0"/>
              <a:buChar char="•"/>
            </a:pPr>
            <a:r>
              <a:rPr lang="zh-CN" altLang="en-US" sz="1200" smtClean="0"/>
              <a:t>基金</a:t>
            </a:r>
            <a:r>
              <a:rPr lang="zh-CN" altLang="en-US" sz="1200"/>
              <a:t>管理人成立“私募基金”，“原始权益人”认购私募基金份额；</a:t>
            </a:r>
          </a:p>
          <a:p>
            <a:pPr marL="171450" indent="-171450">
              <a:buFont typeface="Arial" pitchFamily="34" charset="0"/>
              <a:buChar char="•"/>
            </a:pPr>
            <a:r>
              <a:rPr lang="zh-CN" altLang="en-US" sz="1200" smtClean="0"/>
              <a:t>成立</a:t>
            </a:r>
            <a:r>
              <a:rPr lang="zh-CN" altLang="en-US" sz="1200"/>
              <a:t>“专项计划”，购买“原始权益人”所持基金份额，实缴基金出资；</a:t>
            </a:r>
          </a:p>
          <a:p>
            <a:pPr marL="171450" indent="-171450">
              <a:buFont typeface="Arial" pitchFamily="34" charset="0"/>
              <a:buChar char="•"/>
            </a:pPr>
            <a:r>
              <a:rPr lang="zh-CN" altLang="en-US" sz="1200" smtClean="0"/>
              <a:t>基金</a:t>
            </a:r>
            <a:r>
              <a:rPr lang="zh-CN" altLang="en-US" sz="1200"/>
              <a:t>购买“项目公司”股权，并向其发放“委托贷款”。</a:t>
            </a:r>
          </a:p>
        </p:txBody>
      </p:sp>
      <p:sp>
        <p:nvSpPr>
          <p:cNvPr id="75" name="Rectangle 74"/>
          <p:cNvSpPr/>
          <p:nvPr/>
        </p:nvSpPr>
        <p:spPr>
          <a:xfrm>
            <a:off x="3541885" y="7315200"/>
            <a:ext cx="591478" cy="157708"/>
          </a:xfrm>
          <a:prstGeom prst="rect">
            <a:avLst/>
          </a:prstGeom>
          <a:solidFill>
            <a:schemeClr val="bg2"/>
          </a:solidFill>
          <a:ln w="6350">
            <a:solidFill>
              <a:schemeClr val="bg2"/>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7"/>
    </p:custDataLst>
    <p:extLst>
      <p:ext uri="{BB962C8B-B14F-4D97-AF65-F5344CB8AC3E}">
        <p14:creationId xmlns:p14="http://schemas.microsoft.com/office/powerpoint/2010/main" val="2997625677"/>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788400" cy="6502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https://d.book118.com/878130051130006032</a:t>
            </a:r>
          </a:p>
        </p:txBody>
      </p:sp>
    </p:spTree>
  </p:cSld>
  <p:clrMapOvr>
    <a:masterClrMapping/>
  </p:clrMapOvr>
  <p:transition/>
  <p:timing/>
</p:sld>
</file>

<file path=ppt/tags/tag1.xml><?xml version="1.0" encoding="utf-8"?>
<p:tagLst xmlns:p="http://schemas.openxmlformats.org/presentationml/2006/main">
  <p:tag name="SMARTOBJECT" val="Descriptor Large Title and Subtitle v.2"/>
  <p:tag name="SMARTREAD" val="{@BusinessUnitCoverText}"/>
  <p:tag name="SMARTWRITE" val="{@BusinessUnitCoverText}"/>
</p:tagLst>
</file>

<file path=ppt/tags/tag2.xml><?xml version="1.0" encoding="utf-8"?>
<p:tagLst xmlns:p="http://schemas.openxmlformats.org/presentationml/2006/main">
  <p:tag name="SMARTLINKEDSHAPEID" val="Title"/>
  <p:tag name="SMARTREAD" val="{@Title}"/>
  <p:tag name="SMARTWRITE" val="{@Title}"/>
</p:tagLst>
</file>

<file path=ppt/tags/tag3.xml><?xml version="1.0" encoding="utf-8"?>
<p:tagLst xmlns:p="http://schemas.openxmlformats.org/presentationml/2006/main">
  <p:tag name="SMARTLINKEDSHAPEID" val="Title"/>
  <p:tag name="SMARTREAD" val="{@Subtitle}"/>
  <p:tag name="SMARTWRITE" val="{@Subtitle}"/>
</p:tagLst>
</file>

<file path=ppt/tags/tag4.xml><?xml version="1.0" encoding="utf-8"?>
<p:tagLst xmlns:p="http://schemas.openxmlformats.org/presentationml/2006/main">
  <p:tag name="SMARTLINKEDSHAPEID" val="SideBar"/>
  <p:tag name="SMARTOBJECT" val="Confidentiality stamp Default Cover v.3"/>
  <p:tag name="SMARTREAD" val="{@Confidentiality stamp}"/>
  <p:tag name="SMARTWRITE" val="{@Confidentiality stamp}"/>
</p:tagLst>
</file>

<file path=ppt/tags/tag5.xml><?xml version="1.0" encoding="utf-8"?>
<p:tagLst xmlns:p="http://schemas.openxmlformats.org/presentationml/2006/main">
  <p:tag name="SMARTISVISIBLE" val="{@Show Draft stamp} = Yes"/>
  <p:tag name="SMARTLINKEDSHAPEID" val="SideBar"/>
  <p:tag name="SMARTOBJECT" val="Draft stamp Default Cover v.3"/>
  <p:tag name="SMARTREAD" val="{@Draft stamp}"/>
  <p:tag name="SMARTWRITE" val="{@Draft stamp}"/>
</p:tagLst>
</file>

<file path=ppt/tags/tag6.xml><?xml version="1.0" encoding="utf-8"?>
<p:tagLst xmlns:p="http://schemas.openxmlformats.org/presentationml/2006/main">
  <p:tag name="SMARTLINKEDSHAPEID" val="SideBar"/>
  <p:tag name="SMARTOBJECT" val="Report date Default Cover v.3"/>
  <p:tag name="SMARTREAD" val="{@Report date}"/>
  <p:tag name="SMARTWRITE" val="{@Report date}"/>
</p:tagLst>
</file>

<file path=ppt/tags/tag7.xml><?xml version="1.0" encoding="utf-8"?>
<p:tagLst xmlns:p="http://schemas.openxmlformats.org/presentationml/2006/main">
  <p:tag name="SMARTSHAPETYPE" val="Front Cover Image"/>
</p:tagLst>
</file>

<file path=ppt/tags/tag8.xml><?xml version="1.0" encoding="utf-8"?>
<p:tagLst xmlns:p="http://schemas.openxmlformats.org/presentationml/2006/main">
  <p:tag name="FULLLENGTH" val="True"/>
</p:tagLst>
</file>

<file path=ppt/tags/tag9.xml><?xml version="1.0" encoding="utf-8"?>
<p:tagLst xmlns:p="http://schemas.openxmlformats.org/presentationml/2006/main">
  <p:tag name="SMARTLOCKSHAPE" val="Yes"/>
  <p:tag name="SMARTWRITE" val="{@Report date}"/>
</p:tagLst>
</file>

<file path=ppt/tags/tag10.xml><?xml version="1.0" encoding="utf-8"?>
<p:tagLst xmlns:p="http://schemas.openxmlformats.org/presentationml/2006/main">
  <p:tag name="SMARTLOCKSHAPE" val="Yes"/>
  <p:tag name="SMARTOBJECT" val="Page Number v.3"/>
  <p:tag name="SMARTWRITE" val="{!PageNumber}"/>
</p:tagLst>
</file>

<file path=ppt/tags/tag11.xml><?xml version="1.0" encoding="utf-8"?>
<p:tagLst xmlns:p="http://schemas.openxmlformats.org/presentationml/2006/main">
  <p:tag name="SMARTSHAPETYPE" val="HORIZONTALTOCPLACEHOLDER"/>
</p:tagLst>
</file>

<file path=ppt/tags/tag12.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3.xml><?xml version="1.0" encoding="utf-8"?>
<p:tagLst xmlns:p="http://schemas.openxmlformats.org/presentationml/2006/main">
  <p:tag name="SMARTLOCKSHAPE" val="Yes"/>
  <p:tag name="SMARTOBJECT" val="Section Footer v.2"/>
  <p:tag name="SMARTWRITE" val="{@Title}"/>
</p:tagLst>
</file>

<file path=ppt/tags/tag1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15.xml><?xml version="1.0" encoding="utf-8"?>
<p:tagLst xmlns:p="http://schemas.openxmlformats.org/presentationml/2006/main">
  <p:tag name="SMARTISVISIBLE" val="{@Show Draft stamp} = Yes"/>
  <p:tag name="SMARTLOCKSHAPE" val="Yes"/>
  <p:tag name="SMARTWRITE" val="{@Draft stamp}"/>
</p:tagLst>
</file>

<file path=ppt/tags/tag16.xml><?xml version="1.0" encoding="utf-8"?>
<p:tagLst xmlns:p="http://schemas.openxmlformats.org/presentationml/2006/main">
  <p:tag name="SMARTISVISIBLE" val="{@Show Date FilePath} = Yes"/>
  <p:tag name="SMARTLOCKSHAPE" val="Yes"/>
  <p:tag name="SMARTWRITE" val="{!Today} {!FilePath}"/>
</p:tagLst>
</file>

<file path=ppt/tags/tag17.xml><?xml version="1.0" encoding="utf-8"?>
<p:tagLst xmlns:p="http://schemas.openxmlformats.org/presentationml/2006/main">
  <p:tag name="SMARTDIVIDERLEVEL" val="0"/>
  <p:tag name="SMARTDIVIDERTYPE" val="Section"/>
</p:tagLst>
</file>

<file path=ppt/tags/tag18.xml><?xml version="1.0" encoding="utf-8"?>
<p:tagLst xmlns:p="http://schemas.openxmlformats.org/presentationml/2006/main">
  <p:tag name="FULLLENGTH" val="True"/>
</p:tagLst>
</file>

<file path=ppt/tags/tag19.xml><?xml version="1.0" encoding="utf-8"?>
<p:tagLst xmlns:p="http://schemas.openxmlformats.org/presentationml/2006/main">
  <p:tag name="FULLLENGTH" val="True"/>
</p:tagLst>
</file>

<file path=ppt/tags/tag20.xml><?xml version="1.0" encoding="utf-8"?>
<p:tagLst xmlns:p="http://schemas.openxmlformats.org/presentationml/2006/main">
  <p:tag name="SMARTLOCKSHAPE" val="Yes"/>
  <p:tag name="SMARTWRITE" val="{@Report date}"/>
</p:tagLst>
</file>

<file path=ppt/tags/tag21.xml><?xml version="1.0" encoding="utf-8"?>
<p:tagLst xmlns:p="http://schemas.openxmlformats.org/presentationml/2006/main">
  <p:tag name="SMARTLOCKSHAPE" val="Yes"/>
  <p:tag name="SMARTOBJECT" val="Page Number v.3"/>
  <p:tag name="SMARTWRITE" val="{!PageNumber}"/>
</p:tagLst>
</file>

<file path=ppt/tags/tag22.xml><?xml version="1.0" encoding="utf-8"?>
<p:tagLst xmlns:p="http://schemas.openxmlformats.org/presentationml/2006/main">
  <p:tag name="SMARTSHAPETYPE" val="HORIZONTALTOCPLACEHOLDER"/>
</p:tagLst>
</file>

<file path=ppt/tags/tag23.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24.xml><?xml version="1.0" encoding="utf-8"?>
<p:tagLst xmlns:p="http://schemas.openxmlformats.org/presentationml/2006/main">
  <p:tag name="SMARTLOCKSHAPE" val="Yes"/>
  <p:tag name="SMARTOBJECT" val="Section Footer v.2"/>
  <p:tag name="SMARTWRITE" val="{@Title}"/>
</p:tagLst>
</file>

<file path=ppt/tags/tag25.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6.xml><?xml version="1.0" encoding="utf-8"?>
<p:tagLst xmlns:p="http://schemas.openxmlformats.org/presentationml/2006/main">
  <p:tag name="SMARTISVISIBLE" val="{@Show Draft stamp} = Yes"/>
  <p:tag name="SMARTLOCKSHAPE" val="Yes"/>
  <p:tag name="SMARTWRITE" val="{@Draft stamp}"/>
</p:tagLst>
</file>

<file path=ppt/tags/tag27.xml><?xml version="1.0" encoding="utf-8"?>
<p:tagLst xmlns:p="http://schemas.openxmlformats.org/presentationml/2006/main">
  <p:tag name="SMARTISVISIBLE" val="{@Show Date FilePath} = Yes"/>
  <p:tag name="SMARTLOCKSHAPE" val="Yes"/>
  <p:tag name="SMARTWRITE" val="{!Today} {!FilePath}"/>
</p:tagLst>
</file>

<file path=ppt/tags/tag28.xml><?xml version="1.0" encoding="utf-8"?>
<p:tagLst xmlns:p="http://schemas.openxmlformats.org/presentationml/2006/main">
  <p:tag name="SMARTDIVIDERLEVEL" val="0"/>
  <p:tag name="SMARTDIVIDERTYPE" val="Section"/>
</p:tagLst>
</file>

<file path=ppt/tags/tag29.xml><?xml version="1.0" encoding="utf-8"?>
<p:tagLst xmlns:p="http://schemas.openxmlformats.org/presentationml/2006/main">
  <p:tag name="SMARTLOCKSHAPE" val="Yes"/>
  <p:tag name="SMARTWRITE" val="{@Report date}"/>
</p:tagLst>
</file>

<file path=ppt/tags/tag30.xml><?xml version="1.0" encoding="utf-8"?>
<p:tagLst xmlns:p="http://schemas.openxmlformats.org/presentationml/2006/main">
  <p:tag name="SMARTLOCKSHAPE" val="Yes"/>
  <p:tag name="SMARTOBJECT" val="Page Number v.3"/>
  <p:tag name="SMARTWRITE" val="{!PageNumber}"/>
</p:tagLst>
</file>

<file path=ppt/tags/tag31.xml><?xml version="1.0" encoding="utf-8"?>
<p:tagLst xmlns:p="http://schemas.openxmlformats.org/presentationml/2006/main">
  <p:tag name="SMARTSHAPETYPE" val="HORIZONTALTOCPLACEHOLDER"/>
</p:tagLst>
</file>

<file path=ppt/tags/tag32.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33.xml><?xml version="1.0" encoding="utf-8"?>
<p:tagLst xmlns:p="http://schemas.openxmlformats.org/presentationml/2006/main">
  <p:tag name="SMARTLOCKSHAPE" val="Yes"/>
  <p:tag name="SMARTOBJECT" val="Section Footer v.2"/>
  <p:tag name="SMARTWRITE" val="{@Title}"/>
</p:tagLst>
</file>

<file path=ppt/tags/tag3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35.xml><?xml version="1.0" encoding="utf-8"?>
<p:tagLst xmlns:p="http://schemas.openxmlformats.org/presentationml/2006/main">
  <p:tag name="SMARTISVISIBLE" val="{@Show Draft stamp} = Yes"/>
  <p:tag name="SMARTLOCKSHAPE" val="Yes"/>
  <p:tag name="SMARTWRITE" val="{@Draft stamp}"/>
</p:tagLst>
</file>

<file path=ppt/tags/tag36.xml><?xml version="1.0" encoding="utf-8"?>
<p:tagLst xmlns:p="http://schemas.openxmlformats.org/presentationml/2006/main">
  <p:tag name="SMARTISVISIBLE" val="{@Show Date FilePath} = Yes"/>
  <p:tag name="SMARTLOCKSHAPE" val="Yes"/>
  <p:tag name="SMARTWRITE" val="{!Today} {!FilePath}"/>
</p:tagLst>
</file>

<file path=ppt/tags/tag37.xml><?xml version="1.0" encoding="utf-8"?>
<p:tagLst xmlns:p="http://schemas.openxmlformats.org/presentationml/2006/main">
  <p:tag name="SMARTDIVIDERLEVEL" val="0"/>
  <p:tag name="SMARTDIVIDERTYPE" val="Section"/>
</p:tagLst>
</file>

<file path=ppt/tags/tag38.xml><?xml version="1.0" encoding="utf-8"?>
<p:tagLst xmlns:p="http://schemas.openxmlformats.org/presentationml/2006/main">
  <p:tag name="FULLLENGTH" val="True"/>
</p:tagLst>
</file>

<file path=ppt/tags/tag39.xml><?xml version="1.0" encoding="utf-8"?>
<p:tagLst xmlns:p="http://schemas.openxmlformats.org/presentationml/2006/main">
  <p:tag name="SMARTLOCKSHAPE" val="Yes"/>
  <p:tag name="SMARTWRITE" val="{@Report date}"/>
</p:tagLst>
</file>

<file path=ppt/tags/tag40.xml><?xml version="1.0" encoding="utf-8"?>
<p:tagLst xmlns:p="http://schemas.openxmlformats.org/presentationml/2006/main">
  <p:tag name="SMARTLOCKSHAPE" val="Yes"/>
  <p:tag name="SMARTOBJECT" val="Page Number v.3"/>
  <p:tag name="SMARTWRITE" val="{!PageNumber}"/>
</p:tagLst>
</file>

<file path=ppt/tags/tag41.xml><?xml version="1.0" encoding="utf-8"?>
<p:tagLst xmlns:p="http://schemas.openxmlformats.org/presentationml/2006/main">
  <p:tag name="SMARTSHAPETYPE" val="HORIZONTALTOCPLACEHOLDER"/>
</p:tagLst>
</file>

<file path=ppt/tags/tag42.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43.xml><?xml version="1.0" encoding="utf-8"?>
<p:tagLst xmlns:p="http://schemas.openxmlformats.org/presentationml/2006/main">
  <p:tag name="SMARTLOCKSHAPE" val="Yes"/>
  <p:tag name="SMARTOBJECT" val="Section Footer v.2"/>
  <p:tag name="SMARTWRITE" val="{@Title}"/>
</p:tagLst>
</file>

<file path=ppt/tags/tag4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45.xml><?xml version="1.0" encoding="utf-8"?>
<p:tagLst xmlns:p="http://schemas.openxmlformats.org/presentationml/2006/main">
  <p:tag name="SMARTISVISIBLE" val="{@Show Draft stamp} = Yes"/>
  <p:tag name="SMARTLOCKSHAPE" val="Yes"/>
  <p:tag name="SMARTWRITE" val="{@Draft stamp}"/>
</p:tagLst>
</file>

<file path=ppt/tags/tag46.xml><?xml version="1.0" encoding="utf-8"?>
<p:tagLst xmlns:p="http://schemas.openxmlformats.org/presentationml/2006/main">
  <p:tag name="SMARTISVISIBLE" val="{@Show Date FilePath} = Yes"/>
  <p:tag name="SMARTLOCKSHAPE" val="Yes"/>
  <p:tag name="SMARTWRITE" val="{!Today} {!FilePath}"/>
</p:tagLst>
</file>

<file path=ppt/tags/tag47.xml><?xml version="1.0" encoding="utf-8"?>
<p:tagLst xmlns:p="http://schemas.openxmlformats.org/presentationml/2006/main">
  <p:tag name="SMARTDIVIDERLEVEL" val="0"/>
  <p:tag name="SMARTDIVIDERTYPE" val="Section"/>
</p:tagLst>
</file>

<file path=ppt/tags/tag48.xml><?xml version="1.0" encoding="utf-8"?>
<p:tagLst xmlns:p="http://schemas.openxmlformats.org/presentationml/2006/main">
  <p:tag name="FULLLENGTH" val="True"/>
</p:tagLst>
</file>

<file path=ppt/tags/tag49.xml><?xml version="1.0" encoding="utf-8"?>
<p:tagLst xmlns:p="http://schemas.openxmlformats.org/presentationml/2006/main">
  <p:tag name="FULLLENGTH" val="True"/>
</p:tagLst>
</file>

<file path=ppt/tags/tag50.xml><?xml version="1.0" encoding="utf-8"?>
<p:tagLst xmlns:p="http://schemas.openxmlformats.org/presentationml/2006/main">
  <p:tag name="SMARTLOCKSHAPE" val="Yes"/>
  <p:tag name="SMARTWRITE" val="{@Report date}"/>
</p:tagLst>
</file>

<file path=ppt/tags/tag51.xml><?xml version="1.0" encoding="utf-8"?>
<p:tagLst xmlns:p="http://schemas.openxmlformats.org/presentationml/2006/main">
  <p:tag name="SMARTLOCKSHAPE" val="Yes"/>
  <p:tag name="SMARTOBJECT" val="Page Number v.3"/>
  <p:tag name="SMARTWRITE" val="{!PageNumber}"/>
</p:tagLst>
</file>

<file path=ppt/tags/tag52.xml><?xml version="1.0" encoding="utf-8"?>
<p:tagLst xmlns:p="http://schemas.openxmlformats.org/presentationml/2006/main">
  <p:tag name="SMARTSHAPETYPE" val="HORIZONTALTOCPLACEHOLDER"/>
</p:tagLst>
</file>

<file path=ppt/tags/tag53.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54.xml><?xml version="1.0" encoding="utf-8"?>
<p:tagLst xmlns:p="http://schemas.openxmlformats.org/presentationml/2006/main">
  <p:tag name="SMARTLOCKSHAPE" val="Yes"/>
  <p:tag name="SMARTOBJECT" val="Section Footer v.2"/>
  <p:tag name="SMARTWRITE" val="{@Title}"/>
</p:tagLst>
</file>

<file path=ppt/tags/tag55.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56.xml><?xml version="1.0" encoding="utf-8"?>
<p:tagLst xmlns:p="http://schemas.openxmlformats.org/presentationml/2006/main">
  <p:tag name="SMARTISVISIBLE" val="{@Show Draft stamp} = Yes"/>
  <p:tag name="SMARTLOCKSHAPE" val="Yes"/>
  <p:tag name="SMARTWRITE" val="{@Draft stamp}"/>
</p:tagLst>
</file>

<file path=ppt/tags/tag57.xml><?xml version="1.0" encoding="utf-8"?>
<p:tagLst xmlns:p="http://schemas.openxmlformats.org/presentationml/2006/main">
  <p:tag name="SMARTISVISIBLE" val="{@Show Date FilePath} = Yes"/>
  <p:tag name="SMARTLOCKSHAPE" val="Yes"/>
  <p:tag name="SMARTWRITE" val="{!Today} {!FilePath}"/>
</p:tagLst>
</file>

<file path=ppt/tags/tag58.xml><?xml version="1.0" encoding="utf-8"?>
<p:tagLst xmlns:p="http://schemas.openxmlformats.org/presentationml/2006/main">
  <p:tag name="SMARTDIVIDERLEVEL" val="0"/>
  <p:tag name="SMARTDIVIDERTYPE" val="Section"/>
</p:tagLst>
</file>

<file path=ppt/tags/tag59.xml><?xml version="1.0" encoding="utf-8"?>
<p:tagLst xmlns:p="http://schemas.openxmlformats.org/presentationml/2006/main">
  <p:tag name="FULLLENGTH" val="True"/>
</p:tagLst>
</file>

<file path=ppt/tags/tag60.xml><?xml version="1.0" encoding="utf-8"?>
<p:tagLst xmlns:p="http://schemas.openxmlformats.org/presentationml/2006/main">
  <p:tag name="FULLLENGTH" val="True"/>
</p:tagLst>
</file>

<file path=ppt/tags/tag61.xml><?xml version="1.0" encoding="utf-8"?>
<p:tagLst xmlns:p="http://schemas.openxmlformats.org/presentationml/2006/main">
  <p:tag name="SMARTLOCKSHAPE" val="Yes"/>
  <p:tag name="SMARTWRITE" val="{@Report date}"/>
</p:tagLst>
</file>

<file path=ppt/tags/tag62.xml><?xml version="1.0" encoding="utf-8"?>
<p:tagLst xmlns:p="http://schemas.openxmlformats.org/presentationml/2006/main">
  <p:tag name="SMARTLOCKSHAPE" val="Yes"/>
  <p:tag name="SMARTOBJECT" val="Page Number v.3"/>
  <p:tag name="SMARTWRITE" val="{!PageNumber}"/>
</p:tagLst>
</file>

<file path=ppt/tags/tag63.xml><?xml version="1.0" encoding="utf-8"?>
<p:tagLst xmlns:p="http://schemas.openxmlformats.org/presentationml/2006/main">
  <p:tag name="SMARTSHAPETYPE" val="HORIZONTALTOCPLACEHOLDER"/>
</p:tagLst>
</file>

<file path=ppt/tags/tag64.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65.xml><?xml version="1.0" encoding="utf-8"?>
<p:tagLst xmlns:p="http://schemas.openxmlformats.org/presentationml/2006/main">
  <p:tag name="SMARTLOCKSHAPE" val="Yes"/>
  <p:tag name="SMARTOBJECT" val="Section Footer v.2"/>
  <p:tag name="SMARTWRITE" val="{@Title}"/>
</p:tagLst>
</file>

<file path=ppt/tags/tag66.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67.xml><?xml version="1.0" encoding="utf-8"?>
<p:tagLst xmlns:p="http://schemas.openxmlformats.org/presentationml/2006/main">
  <p:tag name="SMARTISVISIBLE" val="{@Show Draft stamp} = Yes"/>
  <p:tag name="SMARTLOCKSHAPE" val="Yes"/>
  <p:tag name="SMARTWRITE" val="{@Draft stamp}"/>
</p:tagLst>
</file>

<file path=ppt/tags/tag68.xml><?xml version="1.0" encoding="utf-8"?>
<p:tagLst xmlns:p="http://schemas.openxmlformats.org/presentationml/2006/main">
  <p:tag name="SMARTISVISIBLE" val="{@Show Date FilePath} = Yes"/>
  <p:tag name="SMARTLOCKSHAPE" val="Yes"/>
  <p:tag name="SMARTWRITE" val="{!Today} {!FilePath}"/>
</p:tagLst>
</file>

<file path=ppt/tags/tag69.xml><?xml version="1.0" encoding="utf-8"?>
<p:tagLst xmlns:p="http://schemas.openxmlformats.org/presentationml/2006/main">
  <p:tag name="SMARTDIVIDERLEVEL" val="0"/>
  <p:tag name="SMARTDIVIDERTYPE" val="Section"/>
</p:tagLst>
</file>

<file path=ppt/tags/tag70.xml><?xml version="1.0" encoding="utf-8"?>
<p:tagLst xmlns:p="http://schemas.openxmlformats.org/presentationml/2006/main">
  <p:tag name="FULLLENGTH" val="True"/>
</p:tagLst>
</file>

<file path=ppt/tags/tag71.xml><?xml version="1.0" encoding="utf-8"?>
<p:tagLst xmlns:p="http://schemas.openxmlformats.org/presentationml/2006/main">
  <p:tag name="FULLLENGTH" val="True"/>
</p:tagLst>
</file>

<file path=ppt/tags/tag72.xml><?xml version="1.0" encoding="utf-8"?>
<p:tagLst xmlns:p="http://schemas.openxmlformats.org/presentationml/2006/main">
  <p:tag name="FULLLENGTH" val="True"/>
</p:tagLst>
</file>

<file path=ppt/tags/tag73.xml><?xml version="1.0" encoding="utf-8"?>
<p:tagLst xmlns:p="http://schemas.openxmlformats.org/presentationml/2006/main">
  <p:tag name="SMARTLOCKSHAPE" val="Yes"/>
  <p:tag name="SMARTWRITE" val="{@Report date}"/>
</p:tagLst>
</file>

<file path=ppt/tags/tag74.xml><?xml version="1.0" encoding="utf-8"?>
<p:tagLst xmlns:p="http://schemas.openxmlformats.org/presentationml/2006/main">
  <p:tag name="SMARTLOCKSHAPE" val="Yes"/>
  <p:tag name="SMARTOBJECT" val="Page Number v.3"/>
  <p:tag name="SMARTWRITE" val="{!PageNumber}"/>
</p:tagLst>
</file>

<file path=ppt/tags/tag75.xml><?xml version="1.0" encoding="utf-8"?>
<p:tagLst xmlns:p="http://schemas.openxmlformats.org/presentationml/2006/main">
  <p:tag name="SMARTSHAPETYPE" val="HORIZONTALTOCPLACEHOLDER"/>
</p:tagLst>
</file>

<file path=ppt/tags/tag76.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77.xml><?xml version="1.0" encoding="utf-8"?>
<p:tagLst xmlns:p="http://schemas.openxmlformats.org/presentationml/2006/main">
  <p:tag name="SMARTLOCKSHAPE" val="Yes"/>
  <p:tag name="SMARTOBJECT" val="Section Footer v.2"/>
  <p:tag name="SMARTWRITE" val="{@Title}"/>
</p:tagLst>
</file>

<file path=ppt/tags/tag78.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79.xml><?xml version="1.0" encoding="utf-8"?>
<p:tagLst xmlns:p="http://schemas.openxmlformats.org/presentationml/2006/main">
  <p:tag name="SMARTISVISIBLE" val="{@Show Draft stamp} = Yes"/>
  <p:tag name="SMARTLOCKSHAPE" val="Yes"/>
  <p:tag name="SMARTWRITE" val="{@Draft stamp}"/>
</p:tagLst>
</file>

<file path=ppt/tags/tag80.xml><?xml version="1.0" encoding="utf-8"?>
<p:tagLst xmlns:p="http://schemas.openxmlformats.org/presentationml/2006/main">
  <p:tag name="SMARTISVISIBLE" val="{@Show Date FilePath} = Yes"/>
  <p:tag name="SMARTLOCKSHAPE" val="Yes"/>
  <p:tag name="SMARTWRITE" val="{!Today} {!FilePath}"/>
</p:tagLst>
</file>

<file path=ppt/tags/tag81.xml><?xml version="1.0" encoding="utf-8"?>
<p:tagLst xmlns:p="http://schemas.openxmlformats.org/presentationml/2006/main">
  <p:tag name="SMARTDIVIDERLEVEL" val="0"/>
  <p:tag name="SMARTDIVIDERTYPE" val="Section"/>
</p:tagLst>
</file>

<file path=ppt/tags/tag82.xml><?xml version="1.0" encoding="utf-8"?>
<p:tagLst xmlns:p="http://schemas.openxmlformats.org/presentationml/2006/main">
  <p:tag name="SMARTLOCKSHAPE" val="Yes"/>
  <p:tag name="SMARTWRITE" val="{@Report date}"/>
</p:tagLst>
</file>

<file path=ppt/tags/tag83.xml><?xml version="1.0" encoding="utf-8"?>
<p:tagLst xmlns:p="http://schemas.openxmlformats.org/presentationml/2006/main">
  <p:tag name="SMARTLOCKSHAPE" val="Yes"/>
  <p:tag name="SMARTOBJECT" val="Page Number v.3"/>
  <p:tag name="SMARTWRITE" val="{!PageNumber}"/>
</p:tagLst>
</file>

<file path=ppt/tags/tag84.xml><?xml version="1.0" encoding="utf-8"?>
<p:tagLst xmlns:p="http://schemas.openxmlformats.org/presentationml/2006/main">
  <p:tag name="SMARTSHAPETYPE" val="HORIZONTALTOCPLACEHOLDER"/>
</p:tagLst>
</file>

<file path=ppt/tags/tag85.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86.xml><?xml version="1.0" encoding="utf-8"?>
<p:tagLst xmlns:p="http://schemas.openxmlformats.org/presentationml/2006/main">
  <p:tag name="SMARTLOCKSHAPE" val="Yes"/>
  <p:tag name="SMARTOBJECT" val="Section Footer v.2"/>
  <p:tag name="SMARTWRITE" val="{@Title}"/>
</p:tagLst>
</file>

<file path=ppt/tags/tag87.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88.xml><?xml version="1.0" encoding="utf-8"?>
<p:tagLst xmlns:p="http://schemas.openxmlformats.org/presentationml/2006/main">
  <p:tag name="SMARTISVISIBLE" val="{@Show Draft stamp} = Yes"/>
  <p:tag name="SMARTLOCKSHAPE" val="Yes"/>
  <p:tag name="SMARTWRITE" val="{@Draft stamp}"/>
</p:tagLst>
</file>

<file path=ppt/tags/tag89.xml><?xml version="1.0" encoding="utf-8"?>
<p:tagLst xmlns:p="http://schemas.openxmlformats.org/presentationml/2006/main">
  <p:tag name="SMARTISVISIBLE" val="{@Show Date FilePath} = Yes"/>
  <p:tag name="SMARTLOCKSHAPE" val="Yes"/>
  <p:tag name="SMARTWRITE" val="{!Today} {!FilePath}"/>
</p:tagLst>
</file>

<file path=ppt/tags/tag90.xml><?xml version="1.0" encoding="utf-8"?>
<p:tagLst xmlns:p="http://schemas.openxmlformats.org/presentationml/2006/main">
  <p:tag name="SMARTDIVIDERLEVEL" val="0"/>
  <p:tag name="SMARTDIVIDERTYPE" val="Section"/>
</p:tagLst>
</file>

<file path=ppt/tags/tag91.xml><?xml version="1.0" encoding="utf-8"?>
<p:tagLst xmlns:p="http://schemas.openxmlformats.org/presentationml/2006/main">
  <p:tag name="SMARTLOCKSHAPE" val="Yes"/>
  <p:tag name="SMARTWRITE" val="{@Report date}"/>
</p:tagLst>
</file>

<file path=ppt/tags/tag92.xml><?xml version="1.0" encoding="utf-8"?>
<p:tagLst xmlns:p="http://schemas.openxmlformats.org/presentationml/2006/main">
  <p:tag name="SMARTLOCKSHAPE" val="Yes"/>
  <p:tag name="SMARTOBJECT" val="Page Number v.3"/>
  <p:tag name="SMARTWRITE" val="{!PageNumber}"/>
</p:tagLst>
</file>

<file path=ppt/tags/tag93.xml><?xml version="1.0" encoding="utf-8"?>
<p:tagLst xmlns:p="http://schemas.openxmlformats.org/presentationml/2006/main">
  <p:tag name="SMARTSHAPETYPE" val="HORIZONTALTOCPLACEHOLDER"/>
</p:tagLst>
</file>

<file path=ppt/tags/tag94.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95.xml><?xml version="1.0" encoding="utf-8"?>
<p:tagLst xmlns:p="http://schemas.openxmlformats.org/presentationml/2006/main">
  <p:tag name="SMARTLOCKSHAPE" val="Yes"/>
  <p:tag name="SMARTOBJECT" val="Section Footer v.2"/>
  <p:tag name="SMARTWRITE" val="{@Title}"/>
</p:tagLst>
</file>

<file path=ppt/tags/tag96.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97.xml><?xml version="1.0" encoding="utf-8"?>
<p:tagLst xmlns:p="http://schemas.openxmlformats.org/presentationml/2006/main">
  <p:tag name="SMARTISVISIBLE" val="{@Show Draft stamp} = Yes"/>
  <p:tag name="SMARTLOCKSHAPE" val="Yes"/>
  <p:tag name="SMARTWRITE" val="{@Draft stamp}"/>
</p:tagLst>
</file>

<file path=ppt/tags/tag98.xml><?xml version="1.0" encoding="utf-8"?>
<p:tagLst xmlns:p="http://schemas.openxmlformats.org/presentationml/2006/main">
  <p:tag name="SMARTISVISIBLE" val="{@Show Date FilePath} = Yes"/>
  <p:tag name="SMARTLOCKSHAPE" val="Yes"/>
  <p:tag name="SMARTWRITE" val="{!Today} {!FilePath}"/>
</p:tagLst>
</file>

<file path=ppt/tags/tag99.xml><?xml version="1.0" encoding="utf-8"?>
<p:tagLst xmlns:p="http://schemas.openxmlformats.org/presentationml/2006/main">
  <p:tag name="SMARTDIVIDERLEVEL" val="0"/>
  <p:tag name="SMARTDIVIDERTYPE" val="Section"/>
</p:tagLst>
</file>

<file path=ppt/tags/tag100.xml><?xml version="1.0" encoding="utf-8"?>
<p:tagLst xmlns:p="http://schemas.openxmlformats.org/presentationml/2006/main">
  <p:tag name="SMARTISVISIBLE" val="{@Show Date FilePath} = Yes"/>
  <p:tag name="SMARTLOCKSHAPE" val="Yes"/>
  <p:tag name="SMARTWRITE" val="{!Today} {!FilePath}"/>
</p:tagLst>
</file>

<file path=ppt/tags/tag101.xml><?xml version="1.0" encoding="utf-8"?>
<p:tagLst xmlns:p="http://schemas.openxmlformats.org/presentationml/2006/main">
  <p:tag name="SMARTDIVIDERLEVEL" val="0"/>
  <p:tag name="SMARTDIVIDERTYPE" val="Section"/>
</p:tagLst>
</file>

<file path=ppt/tags/tag102.xml><?xml version="1.0" encoding="utf-8"?>
<p:tagLst xmlns:p="http://schemas.openxmlformats.org/presentationml/2006/main">
  <p:tag name="SMARTSHAPETYPE" val="HORIZONTALTOCPLACEHOLDER"/>
</p:tagLst>
</file>

<file path=ppt/tags/tag103.xml><?xml version="1.0" encoding="utf-8"?>
<p:tagLst xmlns:p="http://schemas.openxmlformats.org/presentationml/2006/main">
  <p:tag name="SMARTDIVIDERLEVEL" val="0"/>
  <p:tag name="SMARTDIVIDERTYPE" val="Section"/>
</p:tagLst>
</file>

<file path=ppt/tags/tag104.xml><?xml version="1.0" encoding="utf-8"?>
<p:tagLst xmlns:p="http://schemas.openxmlformats.org/presentationml/2006/main">
  <p:tag name="SMARTLOCKSHAPE" val="Yes"/>
  <p:tag name="SMARTWRITE" val="{@Report date}"/>
</p:tagLst>
</file>

<file path=ppt/tags/tag105.xml><?xml version="1.0" encoding="utf-8"?>
<p:tagLst xmlns:p="http://schemas.openxmlformats.org/presentationml/2006/main">
  <p:tag name="SMARTLOCKSHAPE" val="Yes"/>
  <p:tag name="SMARTOBJECT" val="Page Number v.3"/>
  <p:tag name="SMARTWRITE" val="{!PageNumber}"/>
</p:tagLst>
</file>

<file path=ppt/tags/tag106.xml><?xml version="1.0" encoding="utf-8"?>
<p:tagLst xmlns:p="http://schemas.openxmlformats.org/presentationml/2006/main">
  <p:tag name="SMARTSHAPETYPE" val="HORIZONTALTOCPLACEHOLDER"/>
</p:tagLst>
</file>

<file path=ppt/tags/tag107.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08.xml><?xml version="1.0" encoding="utf-8"?>
<p:tagLst xmlns:p="http://schemas.openxmlformats.org/presentationml/2006/main">
  <p:tag name="SMARTLOCKSHAPE" val="Yes"/>
  <p:tag name="SMARTOBJECT" val="Section Footer v.2"/>
  <p:tag name="SMARTWRITE" val="{@Title}"/>
</p:tagLst>
</file>

<file path=ppt/tags/tag109.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110.xml><?xml version="1.0" encoding="utf-8"?>
<p:tagLst xmlns:p="http://schemas.openxmlformats.org/presentationml/2006/main">
  <p:tag name="SMARTISVISIBLE" val="{@Show Draft stamp} = Yes"/>
  <p:tag name="SMARTLOCKSHAPE" val="Yes"/>
  <p:tag name="SMARTWRITE" val="{@Draft stamp}"/>
</p:tagLst>
</file>

<file path=ppt/tags/tag111.xml><?xml version="1.0" encoding="utf-8"?>
<p:tagLst xmlns:p="http://schemas.openxmlformats.org/presentationml/2006/main">
  <p:tag name="SMARTISVISIBLE" val="{@Show Date FilePath} = Yes"/>
  <p:tag name="SMARTLOCKSHAPE" val="Yes"/>
  <p:tag name="SMARTWRITE" val="{!Today} {!FilePath}"/>
</p:tagLst>
</file>

<file path=ppt/tags/tag112.xml><?xml version="1.0" encoding="utf-8"?>
<p:tagLst xmlns:p="http://schemas.openxmlformats.org/presentationml/2006/main">
  <p:tag name="SMARTDIVIDERLEVEL" val="0"/>
  <p:tag name="SMARTDIVIDERTYPE" val="Section"/>
</p:tagLst>
</file>

<file path=ppt/tags/tag113.xml><?xml version="1.0" encoding="utf-8"?>
<p:tagLst xmlns:p="http://schemas.openxmlformats.org/presentationml/2006/main">
  <p:tag name="SMARTLOCKSHAPE" val="Yes"/>
  <p:tag name="SMARTWRITE" val="{@Report date}"/>
</p:tagLst>
</file>

<file path=ppt/tags/tag114.xml><?xml version="1.0" encoding="utf-8"?>
<p:tagLst xmlns:p="http://schemas.openxmlformats.org/presentationml/2006/main">
  <p:tag name="SMARTLOCKSHAPE" val="Yes"/>
  <p:tag name="SMARTOBJECT" val="Page Number v.3"/>
  <p:tag name="SMARTWRITE" val="{!PageNumber}"/>
</p:tagLst>
</file>

<file path=ppt/tags/tag115.xml><?xml version="1.0" encoding="utf-8"?>
<p:tagLst xmlns:p="http://schemas.openxmlformats.org/presentationml/2006/main">
  <p:tag name="SMARTSHAPETYPE" val="HORIZONTALTOCPLACEHOLDER"/>
</p:tagLst>
</file>

<file path=ppt/tags/tag116.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17.xml><?xml version="1.0" encoding="utf-8"?>
<p:tagLst xmlns:p="http://schemas.openxmlformats.org/presentationml/2006/main">
  <p:tag name="SMARTLOCKSHAPE" val="Yes"/>
  <p:tag name="SMARTOBJECT" val="Section Footer v.2"/>
  <p:tag name="SMARTWRITE" val="{@Title}"/>
</p:tagLst>
</file>

<file path=ppt/tags/tag118.xml><?xml version="1.0" encoding="utf-8"?>
<p:tagLst xmlns:p="http://schemas.openxmlformats.org/presentationml/2006/main">
  <p:tag name="SMARTISVISIBLE" val="{@Show Draft stamp} = Yes"/>
  <p:tag name="SMARTLOCKSHAPE" val="Yes"/>
  <p:tag name="SMARTWRITE" val="{@Draft stamp}"/>
</p:tagLst>
</file>

<file path=ppt/tags/tag119.xml><?xml version="1.0" encoding="utf-8"?>
<p:tagLst xmlns:p="http://schemas.openxmlformats.org/presentationml/2006/main">
  <p:tag name="SMARTISVISIBLE" val="{@Show Date FilePath} = Yes"/>
  <p:tag name="SMARTLOCKSHAPE" val="Yes"/>
  <p:tag name="SMARTWRITE" val="{!Today} {!FilePath}"/>
</p:tagLst>
</file>

<file path=ppt/tags/tag120.xml><?xml version="1.0" encoding="utf-8"?>
<p:tagLst xmlns:p="http://schemas.openxmlformats.org/presentationml/2006/main">
  <p:tag name="SMARTDIVIDERLEVEL" val="0"/>
  <p:tag name="SMARTDIVIDERTYPE" val="Section"/>
</p:tagLst>
</file>

<file path=ppt/tags/tag121.xml><?xml version="1.0" encoding="utf-8"?>
<p:tagLst xmlns:p="http://schemas.openxmlformats.org/presentationml/2006/main">
  <p:tag name="SMARTREAD" val="{Smart Divider title}"/>
  <p:tag name="SMARTWRITE" val="{Smart Divider title}"/>
</p:tagLst>
</file>

<file path=ppt/tags/tag122.xml><?xml version="1.0" encoding="utf-8"?>
<p:tagLst xmlns:p="http://schemas.openxmlformats.org/presentationml/2006/main">
  <p:tag name="SMARTSHAPETYPE" val="dividertocplaceholder"/>
</p:tagLst>
</file>

<file path=ppt/tags/tag123.xml><?xml version="1.0" encoding="utf-8"?>
<p:tagLst xmlns:p="http://schemas.openxmlformats.org/presentationml/2006/main">
  <p:tag name="SMARTLOCKSHAPE" val="Yes"/>
  <p:tag name="SMARTWRITE" val="{@Report date}"/>
</p:tagLst>
</file>

<file path=ppt/tags/tag124.xml><?xml version="1.0" encoding="utf-8"?>
<p:tagLst xmlns:p="http://schemas.openxmlformats.org/presentationml/2006/main">
  <p:tag name="SMARTLOCKSHAPE" val="Yes"/>
  <p:tag name="SMARTOBJECT" val="Page Number v.3"/>
  <p:tag name="SMARTWRITE" val="{!PageNumber}"/>
</p:tagLst>
</file>

<file path=ppt/tags/tag125.xml><?xml version="1.0" encoding="utf-8"?>
<p:tagLst xmlns:p="http://schemas.openxmlformats.org/presentationml/2006/main">
  <p:tag name="SMARTSHAPETYPE" val="HORIZONTALTOCPLACEHOLDER"/>
</p:tagLst>
</file>

<file path=ppt/tags/tag126.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27.xml><?xml version="1.0" encoding="utf-8"?>
<p:tagLst xmlns:p="http://schemas.openxmlformats.org/presentationml/2006/main">
  <p:tag name="SMARTLOCKSHAPE" val="Yes"/>
  <p:tag name="SMARTOBJECT" val="Section Footer v.2"/>
  <p:tag name="SMARTWRITE" val="{@Title}"/>
</p:tagLst>
</file>

<file path=ppt/tags/tag128.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129.xml><?xml version="1.0" encoding="utf-8"?>
<p:tagLst xmlns:p="http://schemas.openxmlformats.org/presentationml/2006/main">
  <p:tag name="SMARTISVISIBLE" val="{@Show Draft stamp} = Yes"/>
  <p:tag name="SMARTLOCKSHAPE" val="Yes"/>
  <p:tag name="SMARTWRITE" val="{@Draft stamp}"/>
</p:tagLst>
</file>

<file path=ppt/tags/tag130.xml><?xml version="1.0" encoding="utf-8"?>
<p:tagLst xmlns:p="http://schemas.openxmlformats.org/presentationml/2006/main">
  <p:tag name="SMARTISVISIBLE" val="{@Show Date FilePath} = Yes"/>
  <p:tag name="SMARTLOCKSHAPE" val="Yes"/>
  <p:tag name="SMARTWRITE" val="{!Today} {!FilePath}"/>
</p:tagLst>
</file>

<file path=ppt/tags/tag131.xml><?xml version="1.0" encoding="utf-8"?>
<p:tagLst xmlns:p="http://schemas.openxmlformats.org/presentationml/2006/main">
  <p:tag name="SMARTDIVIDERLEVEL" val="0"/>
  <p:tag name="SMARTDIVIDERTEXT" val="Section"/>
  <p:tag name="SMARTDIVIDERTOCSTYLE" val="Section TOC"/>
  <p:tag name="SMARTDIVIDERTYPE" val="Section"/>
  <p:tag name="SMARTSLIDETYPE" val="Divider"/>
</p:tagLst>
</file>

<file path=ppt/tags/tag132.xml><?xml version="1.0" encoding="utf-8"?>
<p:tagLst xmlns:p="http://schemas.openxmlformats.org/presentationml/2006/main">
  <p:tag name="SMARTREAD" val="{Smart Divider title}"/>
  <p:tag name="SMARTWRITE" val="{Smart Divider title}"/>
</p:tagLst>
</file>

<file path=ppt/tags/tag133.xml><?xml version="1.0" encoding="utf-8"?>
<p:tagLst xmlns:p="http://schemas.openxmlformats.org/presentationml/2006/main">
  <p:tag name="SMARTSHAPETYPE" val="dividertocplaceholder"/>
</p:tagLst>
</file>

<file path=ppt/tags/tag134.xml><?xml version="1.0" encoding="utf-8"?>
<p:tagLst xmlns:p="http://schemas.openxmlformats.org/presentationml/2006/main">
  <p:tag name="SMARTLOCKSHAPE" val="Yes"/>
  <p:tag name="SMARTWRITE" val="{@Report date}"/>
</p:tagLst>
</file>

<file path=ppt/tags/tag135.xml><?xml version="1.0" encoding="utf-8"?>
<p:tagLst xmlns:p="http://schemas.openxmlformats.org/presentationml/2006/main">
  <p:tag name="SMARTLOCKSHAPE" val="Yes"/>
  <p:tag name="SMARTOBJECT" val="Page Number v.3"/>
  <p:tag name="SMARTWRITE" val="{!PageNumber}"/>
</p:tagLst>
</file>

<file path=ppt/tags/tag136.xml><?xml version="1.0" encoding="utf-8"?>
<p:tagLst xmlns:p="http://schemas.openxmlformats.org/presentationml/2006/main">
  <p:tag name="SMARTSHAPETYPE" val="HORIZONTALTOCPLACEHOLDER"/>
</p:tagLst>
</file>

<file path=ppt/tags/tag137.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38.xml><?xml version="1.0" encoding="utf-8"?>
<p:tagLst xmlns:p="http://schemas.openxmlformats.org/presentationml/2006/main">
  <p:tag name="SMARTLOCKSHAPE" val="Yes"/>
  <p:tag name="SMARTOBJECT" val="Section Footer v.2"/>
  <p:tag name="SMARTWRITE" val="{@Title}"/>
</p:tagLst>
</file>

<file path=ppt/tags/tag139.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140.xml><?xml version="1.0" encoding="utf-8"?>
<p:tagLst xmlns:p="http://schemas.openxmlformats.org/presentationml/2006/main">
  <p:tag name="SMARTISVISIBLE" val="{@Show Draft stamp} = Yes"/>
  <p:tag name="SMARTLOCKSHAPE" val="Yes"/>
  <p:tag name="SMARTWRITE" val="{@Draft stamp}"/>
</p:tagLst>
</file>

<file path=ppt/tags/tag141.xml><?xml version="1.0" encoding="utf-8"?>
<p:tagLst xmlns:p="http://schemas.openxmlformats.org/presentationml/2006/main">
  <p:tag name="SMARTISVISIBLE" val="{@Show Date FilePath} = Yes"/>
  <p:tag name="SMARTLOCKSHAPE" val="Yes"/>
  <p:tag name="SMARTWRITE" val="{!Today} {!FilePath}"/>
</p:tagLst>
</file>

<file path=ppt/tags/tag142.xml><?xml version="1.0" encoding="utf-8"?>
<p:tagLst xmlns:p="http://schemas.openxmlformats.org/presentationml/2006/main">
  <p:tag name="SHOW EXECUTIVE SUMMARY" val="No"/>
  <p:tag name="SMARTDIVIDERLEVEL" val="0"/>
  <p:tag name="SMARTDIVIDERTEXT" val="Section"/>
  <p:tag name="SMARTDIVIDERTOCSTYLE" val="Section TOC"/>
  <p:tag name="SMARTDIVIDERTYPE" val="Section"/>
  <p:tag name="SMARTSLIDETYPE" val="Divider"/>
</p:tagLst>
</file>

<file path=ppt/tags/tag143.xml><?xml version="1.0" encoding="utf-8"?>
<p:tagLst xmlns:p="http://schemas.openxmlformats.org/presentationml/2006/main">
  <p:tag name="SMARTLOCKSHAPE" val="Yes"/>
  <p:tag name="SMARTWRITE" val="{@Report date}"/>
</p:tagLst>
</file>

<file path=ppt/tags/tag144.xml><?xml version="1.0" encoding="utf-8"?>
<p:tagLst xmlns:p="http://schemas.openxmlformats.org/presentationml/2006/main">
  <p:tag name="SMARTLOCKSHAPE" val="Yes"/>
  <p:tag name="SMARTOBJECT" val="Page Number v.3"/>
  <p:tag name="SMARTWRITE" val="{!PageNumber}"/>
</p:tagLst>
</file>

<file path=ppt/tags/tag145.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46.xml><?xml version="1.0" encoding="utf-8"?>
<p:tagLst xmlns:p="http://schemas.openxmlformats.org/presentationml/2006/main">
  <p:tag name="SMARTSHAPETYPE" val="HORIZONTALTOCPLACEHOLDER"/>
</p:tagLst>
</file>

<file path=ppt/tags/tag147.xml><?xml version="1.0" encoding="utf-8"?>
<p:tagLst xmlns:p="http://schemas.openxmlformats.org/presentationml/2006/main">
  <p:tag name="SMARTLOCKSHAPE" val="Yes"/>
  <p:tag name="SMARTOBJECT" val="Section Footer v.2"/>
  <p:tag name="SMARTWRITE" val="{@Title}"/>
</p:tagLst>
</file>

<file path=ppt/tags/tag148.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149.xml><?xml version="1.0" encoding="utf-8"?>
<p:tagLst xmlns:p="http://schemas.openxmlformats.org/presentationml/2006/main">
  <p:tag name="SMARTISVISIBLE" val="{@Show Draft stamp} = Yes"/>
  <p:tag name="SMARTLOCKSHAPE" val="Yes"/>
  <p:tag name="SMARTWRITE" val="{@Draft stamp}"/>
</p:tagLst>
</file>

<file path=ppt/tags/tag150.xml><?xml version="1.0" encoding="utf-8"?>
<p:tagLst xmlns:p="http://schemas.openxmlformats.org/presentationml/2006/main">
  <p:tag name="SMARTISVISIBLE" val="{@Show Date FilePath} = Yes"/>
  <p:tag name="SMARTLOCKSHAPE" val="Yes"/>
  <p:tag name="SMARTWRITE" val="{!Today} {!FilePath}"/>
</p:tagLst>
</file>

<file path=ppt/tags/tag151.xml><?xml version="1.0" encoding="utf-8"?>
<p:tagLst xmlns:p="http://schemas.openxmlformats.org/presentationml/2006/main">
  <p:tag name="SMARTLOCKSHAPE" val="Yes"/>
  <p:tag name="SMARTWRITE" val="{@Report date}"/>
</p:tagLst>
</file>

<file path=ppt/tags/tag152.xml><?xml version="1.0" encoding="utf-8"?>
<p:tagLst xmlns:p="http://schemas.openxmlformats.org/presentationml/2006/main">
  <p:tag name="SMARTLOCKSHAPE" val="Yes"/>
  <p:tag name="SMARTOBJECT" val="Page Number v.3"/>
  <p:tag name="SMARTWRITE" val="{!PageNumber}"/>
</p:tagLst>
</file>

<file path=ppt/tags/tag153.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54.xml><?xml version="1.0" encoding="utf-8"?>
<p:tagLst xmlns:p="http://schemas.openxmlformats.org/presentationml/2006/main">
  <p:tag name="SMARTSHAPETYPE" val="HORIZONTALTOCPLACEHOLDER"/>
</p:tagLst>
</file>

<file path=ppt/tags/tag155.xml><?xml version="1.0" encoding="utf-8"?>
<p:tagLst xmlns:p="http://schemas.openxmlformats.org/presentationml/2006/main">
  <p:tag name="SMARTLOCKSHAPE" val="Yes"/>
  <p:tag name="SMARTOBJECT" val="Section Footer v.2"/>
  <p:tag name="SMARTWRITE" val="{@Title}"/>
</p:tagLst>
</file>

<file path=ppt/tags/tag156.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157.xml><?xml version="1.0" encoding="utf-8"?>
<p:tagLst xmlns:p="http://schemas.openxmlformats.org/presentationml/2006/main">
  <p:tag name="SMARTISVISIBLE" val="{@Show Draft stamp} = Yes"/>
  <p:tag name="SMARTLOCKSHAPE" val="Yes"/>
  <p:tag name="SMARTWRITE" val="{@Draft stamp}"/>
</p:tagLst>
</file>

<file path=ppt/tags/tag158.xml><?xml version="1.0" encoding="utf-8"?>
<p:tagLst xmlns:p="http://schemas.openxmlformats.org/presentationml/2006/main">
  <p:tag name="SMARTISVISIBLE" val="{@Show Date FilePath} = Yes"/>
  <p:tag name="SMARTLOCKSHAPE" val="Yes"/>
  <p:tag name="SMARTWRITE" val="{!Today} {!FilePath}"/>
</p:tagLst>
</file>

<file path=ppt/tags/tag159.xml><?xml version="1.0" encoding="utf-8"?>
<p:tagLst xmlns:p="http://schemas.openxmlformats.org/presentationml/2006/main">
  <p:tag name="SMARTLOCKSHAPE" val="Yes"/>
  <p:tag name="SMARTWRITE" val="{@Report date}"/>
</p:tagLst>
</file>

<file path=ppt/tags/tag160.xml><?xml version="1.0" encoding="utf-8"?>
<p:tagLst xmlns:p="http://schemas.openxmlformats.org/presentationml/2006/main">
  <p:tag name="SMARTLOCKSHAPE" val="Yes"/>
  <p:tag name="SMARTOBJECT" val="Page Number v.3"/>
  <p:tag name="SMARTWRITE" val="{!PageNumber}"/>
</p:tagLst>
</file>

<file path=ppt/tags/tag161.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62.xml><?xml version="1.0" encoding="utf-8"?>
<p:tagLst xmlns:p="http://schemas.openxmlformats.org/presentationml/2006/main">
  <p:tag name="SMARTSHAPETYPE" val="HORIZONTALTOCPLACEHOLDER"/>
</p:tagLst>
</file>

<file path=ppt/tags/tag163.xml><?xml version="1.0" encoding="utf-8"?>
<p:tagLst xmlns:p="http://schemas.openxmlformats.org/presentationml/2006/main">
  <p:tag name="SMARTLOCKSHAPE" val="Yes"/>
  <p:tag name="SMARTOBJECT" val="Section Footer v.2"/>
  <p:tag name="SMARTWRITE" val="{@Title}"/>
</p:tagLst>
</file>

<file path=ppt/tags/tag16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165.xml><?xml version="1.0" encoding="utf-8"?>
<p:tagLst xmlns:p="http://schemas.openxmlformats.org/presentationml/2006/main">
  <p:tag name="SMARTISVISIBLE" val="{@Show Draft stamp} = Yes"/>
  <p:tag name="SMARTLOCKSHAPE" val="Yes"/>
  <p:tag name="SMARTWRITE" val="{@Draft stamp}"/>
</p:tagLst>
</file>

<file path=ppt/tags/tag166.xml><?xml version="1.0" encoding="utf-8"?>
<p:tagLst xmlns:p="http://schemas.openxmlformats.org/presentationml/2006/main">
  <p:tag name="SMARTISVISIBLE" val="{@Show Date FilePath} = Yes"/>
  <p:tag name="SMARTLOCKSHAPE" val="Yes"/>
  <p:tag name="SMARTWRITE" val="{!Today} {!FilePath}"/>
</p:tagLst>
</file>

<file path=ppt/tags/tag167.xml><?xml version="1.0" encoding="utf-8"?>
<p:tagLst xmlns:p="http://schemas.openxmlformats.org/presentationml/2006/main">
  <p:tag name="SMARTOBJECT" val="Descriptor Large Title and Subtitle v.2"/>
  <p:tag name="SMARTREAD" val="{@BusinessUnitCoverText}"/>
  <p:tag name="SMARTWRITE" val="{@BusinessUnitCoverText}"/>
</p:tagLst>
</file>

<file path=ppt/tags/tag168.xml><?xml version="1.0" encoding="utf-8"?>
<p:tagLst xmlns:p="http://schemas.openxmlformats.org/presentationml/2006/main">
  <p:tag name="SMARTLINKEDSHAPEID" val="Title"/>
  <p:tag name="SMARTREAD" val="{@Title}"/>
  <p:tag name="SMARTWRITE" val="{@Title}"/>
</p:tagLst>
</file>

<file path=ppt/tags/tag169.xml><?xml version="1.0" encoding="utf-8"?>
<p:tagLst xmlns:p="http://schemas.openxmlformats.org/presentationml/2006/main">
  <p:tag name="SMARTLINKEDSHAPEID" val="Title"/>
  <p:tag name="SMARTREAD" val="{@Subtitle}"/>
  <p:tag name="SMARTWRITE" val="{@Subtitle}"/>
</p:tagLst>
</file>

<file path=ppt/tags/tag170.xml><?xml version="1.0" encoding="utf-8"?>
<p:tagLst xmlns:p="http://schemas.openxmlformats.org/presentationml/2006/main">
  <p:tag name="SMARTLINKEDSHAPEID" val="SideBar"/>
  <p:tag name="SMARTOBJECT" val="Confidentiality stamp Default Cover v.3"/>
  <p:tag name="SMARTREAD" val="{@Confidentiality stamp}"/>
  <p:tag name="SMARTWRITE" val="{@Confidentiality stamp}"/>
</p:tagLst>
</file>

<file path=ppt/tags/tag171.xml><?xml version="1.0" encoding="utf-8"?>
<p:tagLst xmlns:p="http://schemas.openxmlformats.org/presentationml/2006/main">
  <p:tag name="SMARTISVISIBLE" val="{@Show Draft stamp} = Yes"/>
  <p:tag name="SMARTLINKEDSHAPEID" val="SideBar"/>
  <p:tag name="SMARTOBJECT" val="Draft stamp Default Cover v.3"/>
  <p:tag name="SMARTREAD" val="{@Draft stamp}"/>
  <p:tag name="SMARTWRITE" val="{@Draft stamp}"/>
</p:tagLst>
</file>

<file path=ppt/tags/tag172.xml><?xml version="1.0" encoding="utf-8"?>
<p:tagLst xmlns:p="http://schemas.openxmlformats.org/presentationml/2006/main">
  <p:tag name="SMARTLINKEDSHAPEID" val="SideBar"/>
  <p:tag name="SMARTOBJECT" val="Report date Default Cover v.3"/>
  <p:tag name="SMARTREAD" val="{@Report date}"/>
  <p:tag name="SMARTWRITE" val="{@Report date}"/>
</p:tagLst>
</file>

<file path=ppt/tags/tag173.xml><?xml version="1.0" encoding="utf-8"?>
<p:tagLst xmlns:p="http://schemas.openxmlformats.org/presentationml/2006/main">
  <p:tag name="SMARTOBJECT" val="Cover Content"/>
</p:tagLst>
</file>

<file path=ppt/tags/tag174.xml><?xml version="1.0" encoding="utf-8"?>
<p:tagLst xmlns:p="http://schemas.openxmlformats.org/presentationml/2006/main">
  <p:tag name="SMARTSHAPETYPE" val="Front Cover Image"/>
</p:tagLst>
</file>

<file path=ppt/tags/tag175.xml><?xml version="1.0" encoding="utf-8"?>
<p:tagLst xmlns:p="http://schemas.openxmlformats.org/presentationml/2006/main">
  <p:tag name="SMARTGRID" val="Yes"/>
  <p:tag name="SMARTISVISIBLE" val="{@GridOn}=Yes"/>
  <p:tag name="SMARTLOCKSHAPE" val="Yes"/>
  <p:tag name="SMARTOBJECT" val="Grid"/>
</p:tagLst>
</file>

<file path=ppt/tags/tag176.xml><?xml version="1.0" encoding="utf-8"?>
<p:tagLst xmlns:p="http://schemas.openxmlformats.org/presentationml/2006/main">
  <p:tag name="SMARTGRID" val="Yes"/>
  <p:tag name="SMARTISVISIBLE" val="{@GridOn}=Yes"/>
  <p:tag name="SMARTLOCKSHAPE" val="Yes"/>
  <p:tag name="SMARTOBJECT" val="Grid"/>
</p:tagLst>
</file>

<file path=ppt/tags/tag177.xml><?xml version="1.0" encoding="utf-8"?>
<p:tagLst xmlns:p="http://schemas.openxmlformats.org/presentationml/2006/main">
  <p:tag name="SMARTOBJECT" val="Descriptor Large Title and Subtitle v.2"/>
  <p:tag name="SMARTREAD" val="{@BusinessUnitCoverText}"/>
  <p:tag name="SMARTWRITE" val="{@BusinessUnitCoverText}"/>
</p:tagLst>
</file>

<file path=ppt/tags/tag178.xml><?xml version="1.0" encoding="utf-8"?>
<p:tagLst xmlns:p="http://schemas.openxmlformats.org/presentationml/2006/main">
  <p:tag name="SMARTLINKEDSHAPEID" val="Title"/>
  <p:tag name="SMARTREAD" val="{@Title}"/>
  <p:tag name="SMARTWRITE" val="{@Title}"/>
</p:tagLst>
</file>

<file path=ppt/tags/tag179.xml><?xml version="1.0" encoding="utf-8"?>
<p:tagLst xmlns:p="http://schemas.openxmlformats.org/presentationml/2006/main">
  <p:tag name="SMARTLINKEDSHAPEID" val="SideBar"/>
  <p:tag name="SMARTOBJECT" val="Confidentiality stamp Default Cover v.3"/>
  <p:tag name="SMARTREAD" val="{@Confidentiality stamp}"/>
  <p:tag name="SMARTWRITE" val="{@Confidentiality stamp}"/>
</p:tagLst>
</file>

<file path=ppt/tags/tag180.xml><?xml version="1.0" encoding="utf-8"?>
<p:tagLst xmlns:p="http://schemas.openxmlformats.org/presentationml/2006/main">
  <p:tag name="SMARTLINKEDSHAPEID" val="SideBar"/>
  <p:tag name="SMARTOBJECT" val="Report date Default Cover v.3"/>
  <p:tag name="SMARTREAD" val="{@Report date}"/>
  <p:tag name="SMARTWRITE" val="{@Report date}"/>
</p:tagLst>
</file>

<file path=ppt/tags/tag181.xml><?xml version="1.0" encoding="utf-8"?>
<p:tagLst xmlns:p="http://schemas.openxmlformats.org/presentationml/2006/main">
  <p:tag name="UNLOCK SHAPES" val="NO"/>
</p:tagLst>
</file>

<file path=ppt/tags/tag182.xml><?xml version="1.0" encoding="utf-8"?>
<p:tagLst xmlns:p="http://schemas.openxmlformats.org/presentationml/2006/main">
  <p:tag name="SMARTGRID" val="Yes"/>
  <p:tag name="SMARTISVISIBLE" val="{@GridOn}=Yes"/>
  <p:tag name="SMARTLOCKSHAPE" val="YES"/>
  <p:tag name="SMARTOBJECT" val="Grid"/>
</p:tagLst>
</file>

<file path=ppt/tags/tag183.xml><?xml version="1.0" encoding="utf-8"?>
<p:tagLst xmlns:p="http://schemas.openxmlformats.org/presentationml/2006/main">
  <p:tag name="SMARTSHAPETYPE" val="TOC"/>
  <p:tag name="TOCTYPE" val="Destination"/>
</p:tagLst>
</file>

<file path=ppt/tags/tag184.xml><?xml version="1.0" encoding="utf-8"?>
<p:tagLst xmlns:p="http://schemas.openxmlformats.org/presentationml/2006/main">
  <p:tag name="SMARTREAD" val="{@TOCText}"/>
</p:tagLst>
</file>

<file path=ppt/tags/tag185.xml><?xml version="1.0" encoding="utf-8"?>
<p:tagLst xmlns:p="http://schemas.openxmlformats.org/presentationml/2006/main">
  <p:tag name="SMARTLOCKSHAPE" val="Yes"/>
  <p:tag name="SMARTOBJECT" val="Page Number v.3"/>
  <p:tag name="SMARTWRITE" val="{!PageNumber}"/>
</p:tagLst>
</file>

<file path=ppt/tags/tag186.xml><?xml version="1.0" encoding="utf-8"?>
<p:tagLst xmlns:p="http://schemas.openxmlformats.org/presentationml/2006/main">
  <p:tag name="SMARTLOCKSHAPE" val="Yes"/>
  <p:tag name="SMARTOBJECT" val="Section Footer v.2"/>
  <p:tag name="SMARTWRITE" val="{@Title}"/>
</p:tagLst>
</file>

<file path=ppt/tags/tag187.xml><?xml version="1.0" encoding="utf-8"?>
<p:tagLst xmlns:p="http://schemas.openxmlformats.org/presentationml/2006/main">
  <p:tag name="SMARTLOCKSHAPE" val="YES"/>
  <p:tag name="SMARTTEMPTOCSHAPE" val="TEMPTOC"/>
</p:tagLst>
</file>

<file path=ppt/tags/tag188.xml><?xml version="1.0" encoding="utf-8"?>
<p:tagLst xmlns:p="http://schemas.openxmlformats.org/presentationml/2006/main">
  <p:tag name="SMARTLOCKSHAPE" val="YES"/>
  <p:tag name="SMARTTEMPTOCSHAPE" val="TEMPTOC"/>
</p:tagLst>
</file>

<file path=ppt/tags/tag189.xml><?xml version="1.0" encoding="utf-8"?>
<p:tagLst xmlns:p="http://schemas.openxmlformats.org/presentationml/2006/main">
  <p:tag name="SMARTLOCKSHAPE" val="YES"/>
  <p:tag name="SMARTTEMPTOCSHAPE" val="TEMPTOC"/>
</p:tagLst>
</file>

<file path=ppt/tags/tag190.xml><?xml version="1.0" encoding="utf-8"?>
<p:tagLst xmlns:p="http://schemas.openxmlformats.org/presentationml/2006/main">
  <p:tag name="SMARTLOCKSHAPE" val="YES"/>
  <p:tag name="SMARTTEMPTOCSHAPE" val="TEMPTOC"/>
</p:tagLst>
</file>

<file path=ppt/tags/tag191.xml><?xml version="1.0" encoding="utf-8"?>
<p:tagLst xmlns:p="http://schemas.openxmlformats.org/presentationml/2006/main">
  <p:tag name="SMARTLOCKSHAPE" val="YES"/>
  <p:tag name="SMARTTEMPTOCSHAPE" val="TEMPTOC"/>
</p:tagLst>
</file>

<file path=ppt/tags/tag192.xml><?xml version="1.0" encoding="utf-8"?>
<p:tagLst xmlns:p="http://schemas.openxmlformats.org/presentationml/2006/main">
  <p:tag name="SMARTLOCKSHAPE" val="YES"/>
  <p:tag name="SMARTTEMPTOCSHAPE" val="TEMPTOC"/>
</p:tagLst>
</file>

<file path=ppt/tags/tag193.xml><?xml version="1.0" encoding="utf-8"?>
<p:tagLst xmlns:p="http://schemas.openxmlformats.org/presentationml/2006/main">
  <p:tag name="SMARTLOCKSHAPE" val="YES"/>
  <p:tag name="SMARTTEMPTOCSHAPE" val="TEMPTOC"/>
</p:tagLst>
</file>

<file path=ppt/tags/tag194.xml><?xml version="1.0" encoding="utf-8"?>
<p:tagLst xmlns:p="http://schemas.openxmlformats.org/presentationml/2006/main">
  <p:tag name="SMARTLOCKSHAPE" val="YES"/>
  <p:tag name="SMARTTEMPTOCSHAPE" val="TEMPTOC"/>
</p:tagLst>
</file>

<file path=ppt/tags/tag195.xml><?xml version="1.0" encoding="utf-8"?>
<p:tagLst xmlns:p="http://schemas.openxmlformats.org/presentationml/2006/main">
  <p:tag name="SMARTLOCKSHAPE" val="YES"/>
  <p:tag name="SMARTTEMPTOCSHAPE" val="TEMPTOC"/>
</p:tagLst>
</file>

<file path=ppt/tags/tag196.xml><?xml version="1.0" encoding="utf-8"?>
<p:tagLst xmlns:p="http://schemas.openxmlformats.org/presentationml/2006/main">
  <p:tag name="SMARTLOCKSHAPE" val="YES"/>
  <p:tag name="SMARTTEMPTOCSHAPE" val="TEMPTOC"/>
</p:tagLst>
</file>

<file path=ppt/tags/tag197.xml><?xml version="1.0" encoding="utf-8"?>
<p:tagLst xmlns:p="http://schemas.openxmlformats.org/presentationml/2006/main">
  <p:tag name="SMARTLOCKSHAPE" val="YES"/>
  <p:tag name="SMARTTEMPTOCSHAPE" val="TEMPTOC"/>
</p:tagLst>
</file>

<file path=ppt/tags/tag198.xml><?xml version="1.0" encoding="utf-8"?>
<p:tagLst xmlns:p="http://schemas.openxmlformats.org/presentationml/2006/main">
  <p:tag name="SMARTLOCKSHAPE" val="YES"/>
  <p:tag name="SMARTTEMPTOCSHAPE" val="TEMPTOC"/>
</p:tagLst>
</file>

<file path=ppt/tags/tag199.xml><?xml version="1.0" encoding="utf-8"?>
<p:tagLst xmlns:p="http://schemas.openxmlformats.org/presentationml/2006/main">
  <p:tag name="SMARTLOCKSHAPE" val="YES"/>
  <p:tag name="SMARTTEMPTOCSHAPE" val="TEMPTOC"/>
</p:tagLst>
</file>

<file path=ppt/tags/tag200.xml><?xml version="1.0" encoding="utf-8"?>
<p:tagLst xmlns:p="http://schemas.openxmlformats.org/presentationml/2006/main">
  <p:tag name="SMARTLOCKSHAPE" val="YES"/>
  <p:tag name="SMARTTEMPTOCSHAPE" val="TEMPTOC"/>
</p:tagLst>
</file>

<file path=ppt/tags/tag201.xml><?xml version="1.0" encoding="utf-8"?>
<p:tagLst xmlns:p="http://schemas.openxmlformats.org/presentationml/2006/main">
  <p:tag name="SMARTLOCKSHAPE" val="YES"/>
  <p:tag name="SMARTTEMPTOCSHAPE" val="TEMPTOC"/>
</p:tagLst>
</file>

<file path=ppt/tags/tag202.xml><?xml version="1.0" encoding="utf-8"?>
<p:tagLst xmlns:p="http://schemas.openxmlformats.org/presentationml/2006/main">
  <p:tag name="SMARTLOCKSHAPE" val="YES"/>
  <p:tag name="SMARTTEMPTOCSHAPE" val="TEMPTOC"/>
</p:tagLst>
</file>

<file path=ppt/tags/tag203.xml><?xml version="1.0" encoding="utf-8"?>
<p:tagLst xmlns:p="http://schemas.openxmlformats.org/presentationml/2006/main">
  <p:tag name="SMARTLOCKSHAPE" val="YES"/>
  <p:tag name="SMARTTEMPTOCSHAPE" val="TEMPTOC"/>
</p:tagLst>
</file>

<file path=ppt/tags/tag204.xml><?xml version="1.0" encoding="utf-8"?>
<p:tagLst xmlns:p="http://schemas.openxmlformats.org/presentationml/2006/main">
  <p:tag name="SMARTLOCKSHAPE" val="YES"/>
  <p:tag name="SMARTTEMPTOCSHAPE" val="TEMPTOC"/>
</p:tagLst>
</file>

<file path=ppt/tags/tag205.xml><?xml version="1.0" encoding="utf-8"?>
<p:tagLst xmlns:p="http://schemas.openxmlformats.org/presentationml/2006/main">
  <p:tag name="SMARTLOCKSHAPE" val="YES"/>
  <p:tag name="SMARTTEMPTOCSHAPE" val="TEMPTOC"/>
</p:tagLst>
</file>

<file path=ppt/tags/tag206.xml><?xml version="1.0" encoding="utf-8"?>
<p:tagLst xmlns:p="http://schemas.openxmlformats.org/presentationml/2006/main">
  <p:tag name="SMARTLOCKSHAPE" val="YES"/>
  <p:tag name="SMARTTEMPTOCSHAPE" val="TEMPTOC"/>
</p:tagLst>
</file>

<file path=ppt/tags/tag207.xml><?xml version="1.0" encoding="utf-8"?>
<p:tagLst xmlns:p="http://schemas.openxmlformats.org/presentationml/2006/main">
  <p:tag name="SMARTLOCKSHAPE" val="YES"/>
  <p:tag name="SMARTTEMPTOCSHAPE" val="TEMPTOC"/>
</p:tagLst>
</file>

<file path=ppt/tags/tag208.xml><?xml version="1.0" encoding="utf-8"?>
<p:tagLst xmlns:p="http://schemas.openxmlformats.org/presentationml/2006/main">
  <p:tag name="SMARTLOCKSHAPE" val="YES"/>
  <p:tag name="SMARTTEMPTOCSHAPE" val="TEMPTOC"/>
</p:tagLst>
</file>

<file path=ppt/tags/tag209.xml><?xml version="1.0" encoding="utf-8"?>
<p:tagLst xmlns:p="http://schemas.openxmlformats.org/presentationml/2006/main">
  <p:tag name="SMARTLOCKSHAPE" val="YES"/>
  <p:tag name="SMARTTEMPTOCSHAPE" val="TEMPTOC"/>
</p:tagLst>
</file>

<file path=ppt/tags/tag210.xml><?xml version="1.0" encoding="utf-8"?>
<p:tagLst xmlns:p="http://schemas.openxmlformats.org/presentationml/2006/main">
  <p:tag name="SMARTLOCKSHAPE" val="YES"/>
  <p:tag name="SMARTTEMPTOCSHAPE" val="TEMPTOC"/>
</p:tagLst>
</file>

<file path=ppt/tags/tag211.xml><?xml version="1.0" encoding="utf-8"?>
<p:tagLst xmlns:p="http://schemas.openxmlformats.org/presentationml/2006/main">
  <p:tag name="SMARTLOCKSHAPE" val="YES"/>
  <p:tag name="SMARTTEMPTOCSHAPE" val="TEMPTOC"/>
</p:tagLst>
</file>

<file path=ppt/tags/tag212.xml><?xml version="1.0" encoding="utf-8"?>
<p:tagLst xmlns:p="http://schemas.openxmlformats.org/presentationml/2006/main">
  <p:tag name="SMARTLOCKSHAPE" val="YES"/>
  <p:tag name="SMARTTEMPTOCSHAPE" val="TEMPTOC"/>
</p:tagLst>
</file>

<file path=ppt/tags/tag213.xml><?xml version="1.0" encoding="utf-8"?>
<p:tagLst xmlns:p="http://schemas.openxmlformats.org/presentationml/2006/main">
  <p:tag name="SMARTLOCKSHAPE" val="YES"/>
  <p:tag name="SMARTTEMPTOCSHAPE" val="TEMPTOC"/>
</p:tagLst>
</file>

<file path=ppt/tags/tag214.xml><?xml version="1.0" encoding="utf-8"?>
<p:tagLst xmlns:p="http://schemas.openxmlformats.org/presentationml/2006/main">
  <p:tag name="SMARTLOCKSHAPE" val="YES"/>
  <p:tag name="SMARTTEMPTOCSHAPE" val="TEMPTOC"/>
</p:tagLst>
</file>

<file path=ppt/tags/tag215.xml><?xml version="1.0" encoding="utf-8"?>
<p:tagLst xmlns:p="http://schemas.openxmlformats.org/presentationml/2006/main">
  <p:tag name="SMARTLOCKSHAPE" val="YES"/>
  <p:tag name="SMARTTEMPTOCSHAPE" val="TEMPTOC"/>
</p:tagLst>
</file>

<file path=ppt/tags/tag216.xml><?xml version="1.0" encoding="utf-8"?>
<p:tagLst xmlns:p="http://schemas.openxmlformats.org/presentationml/2006/main">
  <p:tag name="SMARTLOCKSHAPE" val="YES"/>
  <p:tag name="SMARTTEMPTOCSHAPE" val="TEMPTOC"/>
</p:tagLst>
</file>

<file path=ppt/tags/tag217.xml><?xml version="1.0" encoding="utf-8"?>
<p:tagLst xmlns:p="http://schemas.openxmlformats.org/presentationml/2006/main">
  <p:tag name="SMARTLOCKSHAPE" val="YES"/>
  <p:tag name="SMARTTEMPTOCSHAPE" val="TEMPTOC"/>
</p:tagLst>
</file>

<file path=ppt/tags/tag218.xml><?xml version="1.0" encoding="utf-8"?>
<p:tagLst xmlns:p="http://schemas.openxmlformats.org/presentationml/2006/main">
  <p:tag name="SMARTLOCKSHAPE" val="YES"/>
  <p:tag name="SMARTTEMPTOCSHAPE" val="TEMPTOC"/>
</p:tagLst>
</file>

<file path=ppt/tags/tag219.xml><?xml version="1.0" encoding="utf-8"?>
<p:tagLst xmlns:p="http://schemas.openxmlformats.org/presentationml/2006/main">
  <p:tag name="SMARTLOCKSHAPE" val="YES"/>
  <p:tag name="SMARTTEMPTOCSHAPE" val="TEMPTOC"/>
</p:tagLst>
</file>

<file path=ppt/tags/tag220.xml><?xml version="1.0" encoding="utf-8"?>
<p:tagLst xmlns:p="http://schemas.openxmlformats.org/presentationml/2006/main">
  <p:tag name="SMARTLOCKSHAPE" val="YES"/>
  <p:tag name="SMARTTEMPTOCSHAPE" val="TEMPTOC"/>
</p:tagLst>
</file>

<file path=ppt/tags/tag221.xml><?xml version="1.0" encoding="utf-8"?>
<p:tagLst xmlns:p="http://schemas.openxmlformats.org/presentationml/2006/main">
  <p:tag name="SMARTLOCKSHAPE" val="YES"/>
  <p:tag name="SMARTTEMPTOCSHAPE" val="TEMPTOC"/>
</p:tagLst>
</file>

<file path=ppt/tags/tag222.xml><?xml version="1.0" encoding="utf-8"?>
<p:tagLst xmlns:p="http://schemas.openxmlformats.org/presentationml/2006/main">
  <p:tag name="SMARTLOCKSHAPE" val="YES"/>
  <p:tag name="SMARTTEMPTOCSHAPE" val="TEMPTOC"/>
</p:tagLst>
</file>

<file path=ppt/tags/tag223.xml><?xml version="1.0" encoding="utf-8"?>
<p:tagLst xmlns:p="http://schemas.openxmlformats.org/presentationml/2006/main">
  <p:tag name="SMARTLOCKSHAPE" val="YES"/>
  <p:tag name="SMARTTEMPTOCSHAPE" val="TEMPTOC"/>
</p:tagLst>
</file>

<file path=ppt/tags/tag224.xml><?xml version="1.0" encoding="utf-8"?>
<p:tagLst xmlns:p="http://schemas.openxmlformats.org/presentationml/2006/main">
  <p:tag name="SMARTLOCKSHAPE" val="YES"/>
  <p:tag name="SMARTTEMPTOCSHAPE" val="TEMPTOC"/>
</p:tagLst>
</file>

<file path=ppt/tags/tag225.xml><?xml version="1.0" encoding="utf-8"?>
<p:tagLst xmlns:p="http://schemas.openxmlformats.org/presentationml/2006/main">
  <p:tag name="SMARTLOCKSHAPE" val="YES"/>
  <p:tag name="SMARTTEMPTOCSHAPE" val="TEMPTOC"/>
</p:tagLst>
</file>

<file path=ppt/tags/tag226.xml><?xml version="1.0" encoding="utf-8"?>
<p:tagLst xmlns:p="http://schemas.openxmlformats.org/presentationml/2006/main">
  <p:tag name="SMARTLOCKSHAPE" val="YES"/>
  <p:tag name="SMARTTEMPTOCSHAPE" val="TEMPTOC"/>
</p:tagLst>
</file>

<file path=ppt/tags/tag227.xml><?xml version="1.0" encoding="utf-8"?>
<p:tagLst xmlns:p="http://schemas.openxmlformats.org/presentationml/2006/main">
  <p:tag name="SMARTLOCKSHAPE" val="YES"/>
  <p:tag name="SMARTTEMPTOCSHAPE" val="TEMPTOC"/>
</p:tagLst>
</file>

<file path=ppt/tags/tag228.xml><?xml version="1.0" encoding="utf-8"?>
<p:tagLst xmlns:p="http://schemas.openxmlformats.org/presentationml/2006/main">
  <p:tag name="SMARTLOCKSHAPE" val="YES"/>
  <p:tag name="SMARTTEMPTOCSHAPE" val="TEMPTOC"/>
</p:tagLst>
</file>

<file path=ppt/tags/tag229.xml><?xml version="1.0" encoding="utf-8"?>
<p:tagLst xmlns:p="http://schemas.openxmlformats.org/presentationml/2006/main">
  <p:tag name="SMARTLOCKSHAPE" val="YES"/>
  <p:tag name="SMARTTEMPTOCSHAPE" val="TEMPTOC"/>
</p:tagLst>
</file>

<file path=ppt/tags/tag230.xml><?xml version="1.0" encoding="utf-8"?>
<p:tagLst xmlns:p="http://schemas.openxmlformats.org/presentationml/2006/main">
  <p:tag name="SMARTLOCKSHAPE" val="YES"/>
  <p:tag name="SMARTTEMPTOCSHAPE" val="TEMPTOC"/>
</p:tagLst>
</file>

<file path=ppt/tags/tag231.xml><?xml version="1.0" encoding="utf-8"?>
<p:tagLst xmlns:p="http://schemas.openxmlformats.org/presentationml/2006/main">
  <p:tag name="SMARTLOCKSHAPE" val="YES"/>
  <p:tag name="SMARTTEMPTOCSHAPE" val="TEMPTOC"/>
</p:tagLst>
</file>

<file path=ppt/tags/tag232.xml><?xml version="1.0" encoding="utf-8"?>
<p:tagLst xmlns:p="http://schemas.openxmlformats.org/presentationml/2006/main">
  <p:tag name="SMARTLOCKSHAPE" val="YES"/>
  <p:tag name="SMARTTEMPTOCSHAPE" val="TEMPTOC"/>
</p:tagLst>
</file>

<file path=ppt/tags/tag233.xml><?xml version="1.0" encoding="utf-8"?>
<p:tagLst xmlns:p="http://schemas.openxmlformats.org/presentationml/2006/main">
  <p:tag name="SMARTLOCKSHAPE" val="YES"/>
  <p:tag name="SMARTTEMPTOCSHAPE" val="TEMPTOC"/>
</p:tagLst>
</file>

<file path=ppt/tags/tag234.xml><?xml version="1.0" encoding="utf-8"?>
<p:tagLst xmlns:p="http://schemas.openxmlformats.org/presentationml/2006/main">
  <p:tag name="SMARTLOCKSHAPE" val="YES"/>
  <p:tag name="SMARTTEMPTOCSHAPE" val="TEMPTOC"/>
</p:tagLst>
</file>

<file path=ppt/tags/tag235.xml><?xml version="1.0" encoding="utf-8"?>
<p:tagLst xmlns:p="http://schemas.openxmlformats.org/presentationml/2006/main">
  <p:tag name="SMARTLOCKSHAPE" val="YES"/>
  <p:tag name="SMARTTEMPTOCSHAPE" val="TEMPTOC"/>
</p:tagLst>
</file>

<file path=ppt/tags/tag236.xml><?xml version="1.0" encoding="utf-8"?>
<p:tagLst xmlns:p="http://schemas.openxmlformats.org/presentationml/2006/main">
  <p:tag name="SMARTLOCKSHAPE" val="YES"/>
  <p:tag name="SMARTTEMPTOCSHAPE" val="TEMPTOC"/>
</p:tagLst>
</file>

<file path=ppt/tags/tag237.xml><?xml version="1.0" encoding="utf-8"?>
<p:tagLst xmlns:p="http://schemas.openxmlformats.org/presentationml/2006/main">
  <p:tag name="SMARTLOCKSHAPE" val="YES"/>
  <p:tag name="SMARTTEMPTOCSHAPE" val="TEMPTOC"/>
</p:tagLst>
</file>

<file path=ppt/tags/tag238.xml><?xml version="1.0" encoding="utf-8"?>
<p:tagLst xmlns:p="http://schemas.openxmlformats.org/presentationml/2006/main">
  <p:tag name="SMARTLOCKSHAPE" val="YES"/>
  <p:tag name="SMARTTEMPTOCSHAPE" val="TEMPTOC"/>
</p:tagLst>
</file>

<file path=ppt/tags/tag239.xml><?xml version="1.0" encoding="utf-8"?>
<p:tagLst xmlns:p="http://schemas.openxmlformats.org/presentationml/2006/main">
  <p:tag name="INCLUDEINHORIZONTALTOC" val="NO"/>
  <p:tag name="INCLUDEINPRIMARYTOC" val="NO"/>
  <p:tag name="INCLUDEINSECTIONTOC" val="NO"/>
  <p:tag name="SMART DIVIDER TITLE" val="目录"/>
  <p:tag name="SMARTSLIDETYPE" val="TOC"/>
  <p:tag name="SMARTTOCSTYLE" val="Standard Table of Contents"/>
  <p:tag name="UNLOCK SHAPES" val="NO"/>
</p:tagLst>
</file>

<file path=ppt/tags/tag240.xml><?xml version="1.0" encoding="utf-8"?>
<p:tagLst xmlns:p="http://schemas.openxmlformats.org/presentationml/2006/main">
  <p:tag name="SMARTGRID" val="Yes"/>
  <p:tag name="SMARTISVISIBLE" val="{@GridOn}=Yes"/>
  <p:tag name="SMARTLOCKSHAPE" val="YES"/>
  <p:tag name="SMARTOBJECT" val="Grid"/>
</p:tagLst>
</file>

<file path=ppt/tags/tag241.xml><?xml version="1.0" encoding="utf-8"?>
<p:tagLst xmlns:p="http://schemas.openxmlformats.org/presentationml/2006/main">
  <p:tag name="SMARTREAD" val="{Smart Divider title}"/>
  <p:tag name="SMARTWRITE" val="{Smart Divider title}"/>
</p:tagLst>
</file>

<file path=ppt/tags/tag242.xml><?xml version="1.0" encoding="utf-8"?>
<p:tagLst xmlns:p="http://schemas.openxmlformats.org/presentationml/2006/main">
  <p:tag name="SMARTLOCKSHAPE" val="Yes"/>
  <p:tag name="SMARTOBJECT" val="Page Number v.3"/>
  <p:tag name="SMARTWRITE" val="{!PageNumber}"/>
</p:tagLst>
</file>

<file path=ppt/tags/tag243.xml><?xml version="1.0" encoding="utf-8"?>
<p:tagLst xmlns:p="http://schemas.openxmlformats.org/presentationml/2006/main">
  <p:tag name="SMARTLOCKSHAPE" val="Yes"/>
  <p:tag name="SMARTOBJECT" val="Section Footer v.2"/>
  <p:tag name="SMARTWRITE" val="{@Title}"/>
</p:tagLst>
</file>

<file path=ppt/tags/tag24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45.xml><?xml version="1.0" encoding="utf-8"?>
<p:tagLst xmlns:p="http://schemas.openxmlformats.org/presentationml/2006/main">
  <p:tag name="SMARTSHAPETYPE" val="TOC"/>
  <p:tag name="TOCTYPE" val="Destination"/>
</p:tagLst>
</file>

<file path=ppt/tags/tag246.xml><?xml version="1.0" encoding="utf-8"?>
<p:tagLst xmlns:p="http://schemas.openxmlformats.org/presentationml/2006/main">
  <p:tag name="SMARTLOCKSHAPE" val="YES"/>
  <p:tag name="SMARTTEMPTOCSHAPE" val="TEMPTOC"/>
</p:tagLst>
</file>

<file path=ppt/tags/tag247.xml><?xml version="1.0" encoding="utf-8"?>
<p:tagLst xmlns:p="http://schemas.openxmlformats.org/presentationml/2006/main">
  <p:tag name="SMARTLOCKSHAPE" val="YES"/>
  <p:tag name="SMARTTEMPTOCSHAPE" val="TEMPTOC"/>
</p:tagLst>
</file>

<file path=ppt/tags/tag248.xml><?xml version="1.0" encoding="utf-8"?>
<p:tagLst xmlns:p="http://schemas.openxmlformats.org/presentationml/2006/main">
  <p:tag name="SMARTLOCKSHAPE" val="YES"/>
  <p:tag name="SMARTTEMPTOCSHAPE" val="TEMPTOC"/>
</p:tagLst>
</file>

<file path=ppt/tags/tag249.xml><?xml version="1.0" encoding="utf-8"?>
<p:tagLst xmlns:p="http://schemas.openxmlformats.org/presentationml/2006/main">
  <p:tag name="SMARTLOCKSHAPE" val="YES"/>
  <p:tag name="SMARTTEMPTOCSHAPE" val="TEMPTOC"/>
</p:tagLst>
</file>

<file path=ppt/tags/tag250.xml><?xml version="1.0" encoding="utf-8"?>
<p:tagLst xmlns:p="http://schemas.openxmlformats.org/presentationml/2006/main">
  <p:tag name="INCLUDEDIVIDERTOC" val="YES"/>
  <p:tag name="INCLUDEINHORIZONTALTOC" val="NO"/>
  <p:tag name="INCLUDEINPRIMARYTOC" val="YES"/>
  <p:tag name="INCLUDEINSECTIONTOC" val="NO"/>
  <p:tag name="SMART DIVIDER TITLE" val="资产证券化概述"/>
  <p:tag name="SMARTDIVIDERLEVEL" val="0"/>
  <p:tag name="SMARTDIVIDERNUMBER" val="1"/>
  <p:tag name="SMARTDIVIDERTEXT" val="Section"/>
  <p:tag name="SMARTDIVIDERTOCSTYLE" val="Section TOC"/>
  <p:tag name="SMARTDIVIDERTYPE" val="Section"/>
  <p:tag name="SMARTSLIDETYPE" val="Divider"/>
  <p:tag name="UNLOCK SHAPES" val="NO"/>
</p:tagLst>
</file>

<file path=ppt/tags/tag251.xml><?xml version="1.0" encoding="utf-8"?>
<p:tagLst xmlns:p="http://schemas.openxmlformats.org/presentationml/2006/main">
  <p:tag name="SMARTGRID" val="Yes"/>
  <p:tag name="SMARTISVISIBLE" val="{@GridOn}=Yes"/>
  <p:tag name="SMARTLOCKSHAPE" val="YES"/>
  <p:tag name="SMARTOBJECT" val="Grid"/>
</p:tagLst>
</file>

<file path=ppt/tags/tag252.xml><?xml version="1.0" encoding="utf-8"?>
<p:tagLst xmlns:p="http://schemas.openxmlformats.org/presentationml/2006/main">
  <p:tag name="SMARTLOCKSHAPE" val="Yes"/>
  <p:tag name="SMARTOBJECT" val="Page Number v.3"/>
  <p:tag name="SMARTWRITE" val="{!PageNumber}"/>
</p:tagLst>
</file>

<file path=ppt/tags/tag253.xml><?xml version="1.0" encoding="utf-8"?>
<p:tagLst xmlns:p="http://schemas.openxmlformats.org/presentationml/2006/main">
  <p:tag name="SMARTLOCKSHAPE" val="Yes"/>
  <p:tag name="SMARTOBJECT" val="Section Footer v.2"/>
  <p:tag name="SMARTWRITE" val="{@Title}"/>
</p:tagLst>
</file>

<file path=ppt/tags/tag25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55.xml><?xml version="1.0" encoding="utf-8"?>
<p:tagLst xmlns:p="http://schemas.openxmlformats.org/presentationml/2006/main">
  <p:tag name="INCLUDEINHORIZONTALTOC" val="NO"/>
  <p:tag name="INCLUDEINPRIMARYTOC" val="YES"/>
  <p:tag name="INCLUDEINSECTIONTOC" val="YES"/>
  <p:tag name="SMART DIVIDER TITLE" val="资产证券化基本概念"/>
  <p:tag name="SMARTDIVIDERLEVEL" val="1"/>
  <p:tag name="SMARTDIVIDERNUMBER" val="1.1"/>
  <p:tag name="SMARTDIVIDERTEXT" val="Section"/>
  <p:tag name="SMARTDIVIDERTYPE" val="Section"/>
  <p:tag name="SMARTSLIDETYPE" val="Divider"/>
  <p:tag name="UNLOCK SHAPES" val="NO"/>
</p:tagLst>
</file>

<file path=ppt/tags/tag256.xml><?xml version="1.0" encoding="utf-8"?>
<p:tagLst xmlns:p="http://schemas.openxmlformats.org/presentationml/2006/main">
  <p:tag name="SMARTGRID" val="Yes"/>
  <p:tag name="SMARTISVISIBLE" val="{@GridOn}=Yes"/>
  <p:tag name="SMARTLOCKSHAPE" val="Yes"/>
  <p:tag name="SMARTOBJECT" val="Grid"/>
</p:tagLst>
</file>

<file path=ppt/tags/tag257.xml><?xml version="1.0" encoding="utf-8"?>
<p:tagLst xmlns:p="http://schemas.openxmlformats.org/presentationml/2006/main">
  <p:tag name="SMARTLOCKSHAPE" val="Yes"/>
  <p:tag name="SMARTOBJECT" val="Page Number v.3"/>
  <p:tag name="SMARTWRITE" val="{!PageNumber}"/>
</p:tagLst>
</file>

<file path=ppt/tags/tag258.xml><?xml version="1.0" encoding="utf-8"?>
<p:tagLst xmlns:p="http://schemas.openxmlformats.org/presentationml/2006/main">
  <p:tag name="SMARTLOCKSHAPE" val="Yes"/>
  <p:tag name="SMARTOBJECT" val="Section Footer v.2"/>
  <p:tag name="SMARTWRITE" val="{@Title}"/>
</p:tagLst>
</file>

<file path=ppt/tags/tag259.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60.xml><?xml version="1.0" encoding="utf-8"?>
<p:tagLst xmlns:p="http://schemas.openxmlformats.org/presentationml/2006/main">
  <p:tag name="SMARTDIVIDERTEXT" val="Section"/>
  <p:tag name="SMARTDIVIDERTYPE" val="Section"/>
</p:tagLst>
</file>

<file path=ppt/tags/tag261.xml><?xml version="1.0" encoding="utf-8"?>
<p:tagLst xmlns:p="http://schemas.openxmlformats.org/presentationml/2006/main">
  <p:tag name="SMARTGRID" val="Yes"/>
  <p:tag name="SMARTISVISIBLE" val="{@GridOn}=Yes"/>
  <p:tag name="SMARTLOCKSHAPE" val="Yes"/>
  <p:tag name="SMARTOBJECT" val="Grid"/>
</p:tagLst>
</file>

<file path=ppt/tags/tag262.xml><?xml version="1.0" encoding="utf-8"?>
<p:tagLst xmlns:p="http://schemas.openxmlformats.org/presentationml/2006/main">
  <p:tag name="SMARTLOCKSHAPE" val="Yes"/>
  <p:tag name="SMARTOBJECT" val="Page Number v.3"/>
  <p:tag name="SMARTWRITE" val="{!PageNumber}"/>
</p:tagLst>
</file>

<file path=ppt/tags/tag263.xml><?xml version="1.0" encoding="utf-8"?>
<p:tagLst xmlns:p="http://schemas.openxmlformats.org/presentationml/2006/main">
  <p:tag name="SMARTLOCKSHAPE" val="Yes"/>
  <p:tag name="SMARTOBJECT" val="Section Footer v.2"/>
  <p:tag name="SMARTWRITE" val="{@Title}"/>
</p:tagLst>
</file>

<file path=ppt/tags/tag26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65.xml><?xml version="1.0" encoding="utf-8"?>
<p:tagLst xmlns:p="http://schemas.openxmlformats.org/presentationml/2006/main">
  <p:tag name="SMARTDIVIDERTYPE" val="Section"/>
</p:tagLst>
</file>

<file path=ppt/tags/tag266.xml><?xml version="1.0" encoding="utf-8"?>
<p:tagLst xmlns:p="http://schemas.openxmlformats.org/presentationml/2006/main">
  <p:tag name="SMARTGRID" val="Yes"/>
  <p:tag name="SMARTISVISIBLE" val="{@GridOn}=Yes"/>
  <p:tag name="SMARTLOCKSHAPE" val="Yes"/>
  <p:tag name="SMARTOBJECT" val="Grid"/>
</p:tagLst>
</file>

<file path=ppt/tags/tag267.xml><?xml version="1.0" encoding="utf-8"?>
<p:tagLst xmlns:p="http://schemas.openxmlformats.org/presentationml/2006/main">
  <p:tag name="SMARTLOCKSHAPE" val="Yes"/>
  <p:tag name="SMARTOBJECT" val="Page Number v.3"/>
  <p:tag name="SMARTWRITE" val="{!PageNumber}"/>
</p:tagLst>
</file>

<file path=ppt/tags/tag268.xml><?xml version="1.0" encoding="utf-8"?>
<p:tagLst xmlns:p="http://schemas.openxmlformats.org/presentationml/2006/main">
  <p:tag name="SMARTLOCKSHAPE" val="Yes"/>
  <p:tag name="SMARTOBJECT" val="Section Footer v.2"/>
  <p:tag name="SMARTWRITE" val="{@Title}"/>
</p:tagLst>
</file>

<file path=ppt/tags/tag269.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70.xml><?xml version="1.0" encoding="utf-8"?>
<p:tagLst xmlns:p="http://schemas.openxmlformats.org/presentationml/2006/main">
  <p:tag name="SMARTDIVIDERTYPE" val="Section"/>
</p:tagLst>
</file>

<file path=ppt/tags/tag271.xml><?xml version="1.0" encoding="utf-8"?>
<p:tagLst xmlns:p="http://schemas.openxmlformats.org/presentationml/2006/main">
  <p:tag name="SMARTGRID" val="Yes"/>
  <p:tag name="SMARTISVISIBLE" val="{@GridOn}=Yes"/>
  <p:tag name="SMARTLOCKSHAPE" val="Yes"/>
  <p:tag name="SMARTOBJECT" val="Grid"/>
</p:tagLst>
</file>

<file path=ppt/tags/tag272.xml><?xml version="1.0" encoding="utf-8"?>
<p:tagLst xmlns:p="http://schemas.openxmlformats.org/presentationml/2006/main">
  <p:tag name="SMARTLOCKSHAPE" val="Yes"/>
  <p:tag name="SMARTOBJECT" val="Page Number v.3"/>
  <p:tag name="SMARTWRITE" val="{!PageNumber}"/>
</p:tagLst>
</file>

<file path=ppt/tags/tag273.xml><?xml version="1.0" encoding="utf-8"?>
<p:tagLst xmlns:p="http://schemas.openxmlformats.org/presentationml/2006/main">
  <p:tag name="SMARTLOCKSHAPE" val="Yes"/>
  <p:tag name="SMARTOBJECT" val="Section Footer v.2"/>
  <p:tag name="SMARTWRITE" val="{@Title}"/>
</p:tagLst>
</file>

<file path=ppt/tags/tag27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75.xml><?xml version="1.0" encoding="utf-8"?>
<p:tagLst xmlns:p="http://schemas.openxmlformats.org/presentationml/2006/main">
  <p:tag name="SMARTDIVIDERTEXT" val="Section"/>
  <p:tag name="SMARTDIVIDERTYPE" val="Section"/>
</p:tagLst>
</file>

<file path=ppt/tags/tag276.xml><?xml version="1.0" encoding="utf-8"?>
<p:tagLst xmlns:p="http://schemas.openxmlformats.org/presentationml/2006/main">
  <p:tag name="SMARTGRID" val="Yes"/>
  <p:tag name="SMARTISVISIBLE" val="{@GridOn}=Yes"/>
  <p:tag name="SMARTLOCKSHAPE" val="Yes"/>
  <p:tag name="SMARTOBJECT" val="Grid"/>
</p:tagLst>
</file>

<file path=ppt/tags/tag277.xml><?xml version="1.0" encoding="utf-8"?>
<p:tagLst xmlns:p="http://schemas.openxmlformats.org/presentationml/2006/main">
  <p:tag name="SMARTLOCKSHAPE" val="Yes"/>
  <p:tag name="SMARTOBJECT" val="Page Number v.3"/>
  <p:tag name="SMARTWRITE" val="{!PageNumber}"/>
</p:tagLst>
</file>

<file path=ppt/tags/tag278.xml><?xml version="1.0" encoding="utf-8"?>
<p:tagLst xmlns:p="http://schemas.openxmlformats.org/presentationml/2006/main">
  <p:tag name="SMARTLOCKSHAPE" val="Yes"/>
  <p:tag name="SMARTOBJECT" val="Section Footer v.2"/>
  <p:tag name="SMARTWRITE" val="{@Title}"/>
</p:tagLst>
</file>

<file path=ppt/tags/tag279.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80.xml><?xml version="1.0" encoding="utf-8"?>
<p:tagLst xmlns:p="http://schemas.openxmlformats.org/presentationml/2006/main">
  <p:tag name="SMARTDIVIDERTEXT" val="Section"/>
  <p:tag name="SMARTDIVIDERTYPE" val="Section"/>
</p:tagLst>
</file>

<file path=ppt/tags/tag281.xml><?xml version="1.0" encoding="utf-8"?>
<p:tagLst xmlns:p="http://schemas.openxmlformats.org/presentationml/2006/main">
  <p:tag name="SMARTGRID" val="Yes"/>
  <p:tag name="SMARTISVISIBLE" val="{@GridOn}=Yes"/>
  <p:tag name="SMARTLOCKSHAPE" val="Yes"/>
  <p:tag name="SMARTOBJECT" val="Grid"/>
</p:tagLst>
</file>

<file path=ppt/tags/tag282.xml><?xml version="1.0" encoding="utf-8"?>
<p:tagLst xmlns:p="http://schemas.openxmlformats.org/presentationml/2006/main">
  <p:tag name="SMARTLOCKSHAPE" val="Yes"/>
  <p:tag name="SMARTOBJECT" val="Page Number v.3"/>
  <p:tag name="SMARTWRITE" val="{!PageNumber}"/>
</p:tagLst>
</file>

<file path=ppt/tags/tag283.xml><?xml version="1.0" encoding="utf-8"?>
<p:tagLst xmlns:p="http://schemas.openxmlformats.org/presentationml/2006/main">
  <p:tag name="SMARTLOCKSHAPE" val="Yes"/>
  <p:tag name="SMARTOBJECT" val="Section Footer v.2"/>
  <p:tag name="SMARTWRITE" val="{@Title}"/>
</p:tagLst>
</file>

<file path=ppt/tags/tag284.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85.xml><?xml version="1.0" encoding="utf-8"?>
<p:tagLst xmlns:p="http://schemas.openxmlformats.org/presentationml/2006/main">
  <p:tag name="SMARTDIVIDERLEVEL" val="0"/>
  <p:tag name="SMARTDIVIDERTYPE" val="Section"/>
</p:tagLst>
</file>

<file path=ppt/tags/tag286.xml><?xml version="1.0" encoding="utf-8"?>
<p:tagLst xmlns:p="http://schemas.openxmlformats.org/presentationml/2006/main">
  <p:tag name="SMARTGRID" val="Yes"/>
  <p:tag name="SMARTISVISIBLE" val="{@GridOn}=Yes"/>
  <p:tag name="SMARTLOCKSHAPE" val="Yes"/>
  <p:tag name="SMARTOBJECT" val="Grid"/>
</p:tagLst>
</file>

<file path=ppt/tags/tag287.xml><?xml version="1.0" encoding="utf-8"?>
<p:tagLst xmlns:p="http://schemas.openxmlformats.org/presentationml/2006/main">
  <p:tag name="SMARTLOCKSHAPE" val="Yes"/>
  <p:tag name="SMARTOBJECT" val="Page Number v.3"/>
  <p:tag name="SMARTWRITE" val="{!PageNumber}"/>
</p:tagLst>
</file>

<file path=ppt/tags/tag288.xml><?xml version="1.0" encoding="utf-8"?>
<p:tagLst xmlns:p="http://schemas.openxmlformats.org/presentationml/2006/main">
  <p:tag name="SMARTLOCKSHAPE" val="Yes"/>
  <p:tag name="SMARTOBJECT" val="Section Footer v.2"/>
  <p:tag name="SMARTWRITE" val="{@Title}"/>
</p:tagLst>
</file>

<file path=ppt/tags/tag289.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90.xml><?xml version="1.0" encoding="utf-8"?>
<p:tagLst xmlns:p="http://schemas.openxmlformats.org/presentationml/2006/main">
  <p:tag name="SMARTSHAPETYPE" val="Table"/>
  <p:tag name="TABLEID" val="aa695f28-b1b2-425a-aa8c-13fcb7d5a2cf"/>
</p:tagLst>
</file>

<file path=ppt/tags/tag291.xml><?xml version="1.0" encoding="utf-8"?>
<p:tagLst xmlns:p="http://schemas.openxmlformats.org/presentationml/2006/main">
  <p:tag name="INCLUDEINHORIZONTALTOC" val="NO"/>
  <p:tag name="INCLUDEINPRIMARYTOC" val="YES"/>
  <p:tag name="INCLUDEINSECTIONTOC" val="YES"/>
  <p:tag name="SMART DIVIDER TITLE" val="资产证券化的发展趋势——房地产信托基金(REITs)"/>
  <p:tag name="SMARTDIVIDERLEVEL" val="1"/>
  <p:tag name="SMARTDIVIDERNUMBER" val="1.2"/>
  <p:tag name="SMARTDIVIDERTEXT" val="Section"/>
  <p:tag name="SMARTDIVIDERTYPE" val="Section"/>
  <p:tag name="SMARTSLIDETYPE" val="Divider"/>
</p:tagLst>
</file>

<file path=ppt/tags/tag292.xml><?xml version="1.0" encoding="utf-8"?>
<p:tagLst xmlns:p="http://schemas.openxmlformats.org/presentationml/2006/main">
  <p:tag name="SMARTGRID" val="Yes"/>
  <p:tag name="SMARTISVISIBLE" val="{@GridOn}=Yes"/>
  <p:tag name="SMARTLOCKSHAPE" val="Yes"/>
  <p:tag name="SMARTOBJECT" val="Grid"/>
</p:tagLst>
</file>

<file path=ppt/tags/tag293.xml><?xml version="1.0" encoding="utf-8"?>
<p:tagLst xmlns:p="http://schemas.openxmlformats.org/presentationml/2006/main">
  <p:tag name="SMARTLOCKSHAPE" val="Yes"/>
  <p:tag name="SMARTOBJECT" val="Page Number v.3"/>
  <p:tag name="SMARTWRITE" val="{!PageNumber}"/>
</p:tagLst>
</file>

<file path=ppt/tags/tag294.xml><?xml version="1.0" encoding="utf-8"?>
<p:tagLst xmlns:p="http://schemas.openxmlformats.org/presentationml/2006/main">
  <p:tag name="SMARTLOCKSHAPE" val="Yes"/>
  <p:tag name="SMARTOBJECT" val="Section Footer v.2"/>
  <p:tag name="SMARTWRITE" val="{@Title}"/>
</p:tagLst>
</file>

<file path=ppt/tags/tag295.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296.xml><?xml version="1.0" encoding="utf-8"?>
<p:tagLst xmlns:p="http://schemas.openxmlformats.org/presentationml/2006/main">
  <p:tag name="SMARTDIVIDERTEXT" val="Section"/>
  <p:tag name="SMARTDIVIDERTYPE" val="Section"/>
</p:tagLst>
</file>

<file path=ppt/tags/tag297.xml><?xml version="1.0" encoding="utf-8"?>
<p:tagLst xmlns:p="http://schemas.openxmlformats.org/presentationml/2006/main">
  <p:tag name="SMARTGRID" val="Yes"/>
  <p:tag name="SMARTISVISIBLE" val="{@GridOn}=Yes"/>
  <p:tag name="SMARTLOCKSHAPE" val="Yes"/>
  <p:tag name="SMARTOBJECT" val="Grid"/>
</p:tagLst>
</file>

<file path=ppt/tags/tag298.xml><?xml version="1.0" encoding="utf-8"?>
<p:tagLst xmlns:p="http://schemas.openxmlformats.org/presentationml/2006/main">
  <p:tag name="SMARTLOCKSHAPE" val="Yes"/>
  <p:tag name="SMARTOBJECT" val="Page Number v.3"/>
  <p:tag name="SMARTWRITE" val="{!PageNumber}"/>
</p:tagLst>
</file>

<file path=ppt/tags/tag299.xml><?xml version="1.0" encoding="utf-8"?>
<p:tagLst xmlns:p="http://schemas.openxmlformats.org/presentationml/2006/main">
  <p:tag name="SMARTLOCKSHAPE" val="Yes"/>
  <p:tag name="SMARTOBJECT" val="Section Footer v.2"/>
  <p:tag name="SMARTWRITE" val="{@Title}"/>
</p:tagLst>
</file>

<file path=ppt/tags/tag300.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301.xml><?xml version="1.0" encoding="utf-8"?>
<p:tagLst xmlns:p="http://schemas.openxmlformats.org/presentationml/2006/main">
  <p:tag name="SMARTDIVIDERTYPE" val="Section"/>
</p:tagLst>
</file>

<file path=ppt/tags/tag302.xml><?xml version="1.0" encoding="utf-8"?>
<p:tagLst xmlns:p="http://schemas.openxmlformats.org/presentationml/2006/main">
  <p:tag name="SMARTGRID" val="Yes"/>
  <p:tag name="SMARTISVISIBLE" val="{@GridOn}=Yes"/>
  <p:tag name="SMARTLOCKSHAPE" val="Yes"/>
  <p:tag name="SMARTOBJECT" val="Grid"/>
</p:tagLst>
</file>

<file path=ppt/tags/tag303.xml><?xml version="1.0" encoding="utf-8"?>
<p:tagLst xmlns:p="http://schemas.openxmlformats.org/presentationml/2006/main">
  <p:tag name="SMARTLOCKSHAPE" val="Yes"/>
  <p:tag name="SMARTOBJECT" val="Page Number v.3"/>
  <p:tag name="SMARTWRITE" val="{!PageNumber}"/>
</p:tagLst>
</file>

<file path=ppt/tags/tag304.xml><?xml version="1.0" encoding="utf-8"?>
<p:tagLst xmlns:p="http://schemas.openxmlformats.org/presentationml/2006/main">
  <p:tag name="SMARTLOCKSHAPE" val="Yes"/>
  <p:tag name="SMARTOBJECT" val="Section Footer v.2"/>
  <p:tag name="SMARTWRITE" val="{@Title}"/>
</p:tagLst>
</file>

<file path=ppt/tags/tag305.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306.xml><?xml version="1.0" encoding="utf-8"?>
<p:tagLst xmlns:p="http://schemas.openxmlformats.org/presentationml/2006/main">
  <p:tag name="SMARTDIVIDERTEXT" val="Section"/>
  <p:tag name="SMARTDIVIDERTYPE" val="Section"/>
</p:tagLst>
</file>

<file path=ppt/tags/tag307.xml><?xml version="1.0" encoding="utf-8"?>
<p:tagLst xmlns:p="http://schemas.openxmlformats.org/presentationml/2006/main">
  <p:tag name="SMARTGRID" val="Yes"/>
  <p:tag name="SMARTISVISIBLE" val="{@GridOn}=Yes"/>
  <p:tag name="SMARTLOCKSHAPE" val="YES"/>
  <p:tag name="SMARTOBJECT" val="Grid"/>
</p:tagLst>
</file>

<file path=ppt/tags/tag308.xml><?xml version="1.0" encoding="utf-8"?>
<p:tagLst xmlns:p="http://schemas.openxmlformats.org/presentationml/2006/main">
  <p:tag name="SMARTREAD" val="{Smart Divider title}"/>
  <p:tag name="SMARTWRITE" val="{Smart Divider title}"/>
</p:tagLst>
</file>

<file path=ppt/tags/tag309.xml><?xml version="1.0" encoding="utf-8"?>
<p:tagLst xmlns:p="http://schemas.openxmlformats.org/presentationml/2006/main">
  <p:tag name="SMARTLOCKSHAPE" val="Yes"/>
  <p:tag name="SMARTOBJECT" val="Page Number v.3"/>
  <p:tag name="SMARTWRITE" val="{!PageNumber}"/>
</p:tagLst>
</file>

<file path=ppt/tags/tag310.xml><?xml version="1.0" encoding="utf-8"?>
<p:tagLst xmlns:p="http://schemas.openxmlformats.org/presentationml/2006/main">
  <p:tag name="SMARTLOCKSHAPE" val="Yes"/>
  <p:tag name="SMARTOBJECT" val="Section Footer v.2"/>
  <p:tag name="SMARTWRITE" val="{@Title}"/>
</p:tagLst>
</file>

<file path=ppt/tags/tag311.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312.xml><?xml version="1.0" encoding="utf-8"?>
<p:tagLst xmlns:p="http://schemas.openxmlformats.org/presentationml/2006/main">
  <p:tag name="SMARTSHAPETYPE" val="TOC"/>
  <p:tag name="TOCTYPE" val="Destination"/>
</p:tagLst>
</file>

<file path=ppt/tags/tag313.xml><?xml version="1.0" encoding="utf-8"?>
<p:tagLst xmlns:p="http://schemas.openxmlformats.org/presentationml/2006/main">
  <p:tag name="SMARTLOCKSHAPE" val="YES"/>
  <p:tag name="SMARTTEMPTOCSHAPE" val="TEMPTOC"/>
</p:tagLst>
</file>

<file path=ppt/tags/tag314.xml><?xml version="1.0" encoding="utf-8"?>
<p:tagLst xmlns:p="http://schemas.openxmlformats.org/presentationml/2006/main">
  <p:tag name="SMARTLOCKSHAPE" val="YES"/>
  <p:tag name="SMARTTEMPTOCSHAPE" val="TEMPTOC"/>
</p:tagLst>
</file>

<file path=ppt/tags/tag315.xml><?xml version="1.0" encoding="utf-8"?>
<p:tagLst xmlns:p="http://schemas.openxmlformats.org/presentationml/2006/main">
  <p:tag name="SMARTLOCKSHAPE" val="YES"/>
  <p:tag name="SMARTTEMPTOCSHAPE" val="TEMPTOC"/>
</p:tagLst>
</file>

<file path=ppt/tags/tag316.xml><?xml version="1.0" encoding="utf-8"?>
<p:tagLst xmlns:p="http://schemas.openxmlformats.org/presentationml/2006/main">
  <p:tag name="SMARTLOCKSHAPE" val="YES"/>
  <p:tag name="SMARTTEMPTOCSHAPE" val="TEMPTOC"/>
</p:tagLst>
</file>

<file path=ppt/tags/tag317.xml><?xml version="1.0" encoding="utf-8"?>
<p:tagLst xmlns:p="http://schemas.openxmlformats.org/presentationml/2006/main">
  <p:tag name="SMARTLOCKSHAPE" val="YES"/>
  <p:tag name="SMARTTEMPTOCSHAPE" val="TEMPTOC"/>
</p:tagLst>
</file>

<file path=ppt/tags/tag318.xml><?xml version="1.0" encoding="utf-8"?>
<p:tagLst xmlns:p="http://schemas.openxmlformats.org/presentationml/2006/main">
  <p:tag name="SMARTLOCKSHAPE" val="YES"/>
  <p:tag name="SMARTTEMPTOCSHAPE" val="TEMPTOC"/>
</p:tagLst>
</file>

<file path=ppt/tags/tag319.xml><?xml version="1.0" encoding="utf-8"?>
<p:tagLst xmlns:p="http://schemas.openxmlformats.org/presentationml/2006/main">
  <p:tag name="INCLUDEDIVIDERTOC" val="YES"/>
  <p:tag name="INCLUDEINHORIZONTALTOC" val="NO"/>
  <p:tag name="INCLUDEINPRIMARYTOC" val="YES"/>
  <p:tag name="INCLUDEINSECTIONTOC" val="NO"/>
  <p:tag name="SMART DIVIDER TITLE" val="房地产信托基金（REITs）在国内的实际操作"/>
  <p:tag name="SMARTDIVIDERLEVEL" val="0"/>
  <p:tag name="SMARTDIVIDERNUMBER" val="2"/>
  <p:tag name="SMARTDIVIDERTEXT" val="Section"/>
  <p:tag name="SMARTDIVIDERTOCSTYLE" val="Section TOC"/>
  <p:tag name="SMARTDIVIDERTYPE" val="Section"/>
  <p:tag name="SMARTSLIDETYPE" val="Divider"/>
  <p:tag name="UNLOCK SHAPES" val="NO"/>
</p:tagLst>
</file>

<file path=ppt/tags/tag320.xml><?xml version="1.0" encoding="utf-8"?>
<p:tagLst xmlns:p="http://schemas.openxmlformats.org/presentationml/2006/main">
  <p:tag name="SMARTGRID" val="Yes"/>
  <p:tag name="SMARTISVISIBLE" val="{@GridOn}=Yes"/>
  <p:tag name="SMARTLOCKSHAPE" val="Yes"/>
  <p:tag name="SMARTOBJECT" val="Grid"/>
</p:tagLst>
</file>

<file path=ppt/tags/tag321.xml><?xml version="1.0" encoding="utf-8"?>
<p:tagLst xmlns:p="http://schemas.openxmlformats.org/presentationml/2006/main">
  <p:tag name="SMARTLOCKSHAPE" val="Yes"/>
  <p:tag name="SMARTOBJECT" val="Page Number v.3"/>
  <p:tag name="SMARTWRITE" val="{!PageNumber}"/>
</p:tagLst>
</file>

<file path=ppt/tags/tag322.xml><?xml version="1.0" encoding="utf-8"?>
<p:tagLst xmlns:p="http://schemas.openxmlformats.org/presentationml/2006/main">
  <p:tag name="SMARTLOCKSHAPE" val="Yes"/>
  <p:tag name="SMARTOBJECT" val="Section Footer v.2"/>
  <p:tag name="SMARTWRITE" val="{@Title}"/>
</p:tagLst>
</file>

<file path=ppt/tags/tag323.xml><?xml version="1.0" encoding="utf-8"?>
<p:tagLst xmlns:p="http://schemas.openxmlformats.org/presentationml/2006/main">
  <p:tag name="SMARTISVISIBLE" val="{$SmartDividernumber}!=-1"/>
  <p:tag name="SMARTLOCKSHAPE" val="Yes"/>
  <p:tag name="SMARTOBJECT" val="Section Header v.2"/>
  <p:tag name="SMARTWRITE" val="{$SmartDividernumber} {$Smart Divider title}"/>
</p:tagLst>
</file>

<file path=ppt/tags/tag324.xml><?xml version="1.0" encoding="utf-8"?>
<p:tagLst xmlns:p="http://schemas.openxmlformats.org/presentationml/2006/main">
  <p:tag name="SMARTSHAPETYPE" val="Table"/>
  <p:tag name="TABLEID" val="148ce30b-d72a-43e8-9326-9faf84789bd8"/>
</p:tagLst>
</file>

<file path=ppt/tags/tag325.xml><?xml version="1.0" encoding="utf-8"?>
<p:tagLst xmlns:p="http://schemas.openxmlformats.org/presentationml/2006/main">
  <p:tag name="INCLUDEINHORIZONTALTOC" val="NO"/>
  <p:tag name="INCLUDEINPRIMARYTOC" val="YES"/>
  <p:tag name="INCLUDEINSECTIONTOC" val="YES"/>
  <p:tag name="SMART DIVIDER TITLE" val="现阶段国内典型REITs模式"/>
  <p:tag name="SMARTDIVIDERLEVEL" val="1"/>
  <p:tag name="SMARTDIVIDERNUMBER" val="2.1"/>
  <p:tag name="SMARTDIVIDERTEXT" val="Section"/>
  <p:tag name="SMARTDIVIDERTYPE" val="Section"/>
  <p:tag name="SMARTSLIDETYPE" val="Divider"/>
</p:tagLst>
</file>

<file path=ppt/tags/tag3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Consulting Report-Shanghai-CN">
  <a:themeElements>
    <a:clrScheme name="Smart Report">
      <a:dk1>
        <a:srgbClr val="000000"/>
      </a:dk1>
      <a:lt1>
        <a:srgbClr val="FFFFFF"/>
      </a:lt1>
      <a:dk2>
        <a:srgbClr val="821A1A"/>
      </a:dk2>
      <a:lt2>
        <a:srgbClr val="FFFFFF"/>
      </a:lt2>
      <a:accent1>
        <a:srgbClr val="821A1A"/>
      </a:accent1>
      <a:accent2>
        <a:srgbClr val="D62E1C"/>
      </a:accent2>
      <a:accent3>
        <a:srgbClr val="FFCF48"/>
      </a:accent3>
      <a:accent4>
        <a:srgbClr val="E36A00"/>
      </a:accent4>
      <a:accent5>
        <a:srgbClr val="ABA591"/>
      </a:accent5>
      <a:accent6>
        <a:srgbClr val="877E62"/>
      </a:accent6>
      <a:hlink>
        <a:srgbClr val="821A1A"/>
      </a:hlink>
      <a:folHlink>
        <a:srgbClr val="821A1A"/>
      </a:folHlink>
    </a:clrScheme>
    <a:fontScheme name="PwC">
      <a:majorFont>
        <a:latin typeface="Georgia"/>
        <a:ea typeface="Georgia"/>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6350">
          <a:solidFill>
            <a:schemeClr val="tx1"/>
          </a:solidFill>
        </a:ln>
      </a:spPr>
      <a:bodyPr vert="horz" wrap="square" lIns="91440" tIns="45720" rIns="91440" bIns="45720" rtlCol="0" anchor="ctr">
        <a:noAutofit/>
      </a:bodyPr>
      <a:lstStyle>
        <a:defPPr algn="ctr">
          <a:defRPr dirty="0" smtClean="0"/>
        </a:defPPr>
      </a:lstStyle>
    </a:spDef>
    <a:lnDef>
      <a:spPr>
        <a:ln w="12700">
          <a:solidFill>
            <a:srgbClr val="DC6900"/>
          </a:solidFill>
        </a:ln>
      </a:spPr>
      <a:bodyPr/>
      <a:lstStyle/>
      <a:style>
        <a:lnRef idx="1">
          <a:schemeClr val="accent1"/>
        </a:lnRef>
        <a:fillRef idx="0">
          <a:schemeClr val="accent1"/>
        </a:fillRef>
        <a:effectRef idx="0">
          <a:schemeClr val="accent1"/>
        </a:effectRef>
        <a:fontRef idx="minor">
          <a:schemeClr val="tx1"/>
        </a:fontRef>
      </a:style>
    </a:lnDef>
    <a:txDef>
      <a:spPr>
        <a:noFill/>
        <a:ln>
          <a:noFill/>
        </a:ln>
      </a:spPr>
      <a:bodyPr wrap="square" lIns="0" tIns="0" rIns="0" bIns="0" rtlCol="0">
        <a:spAutoFit/>
      </a:bodyPr>
      <a:lstStyle>
        <a:defPPr>
          <a:defRPr noProof="0" dirty="0" smtClean="0">
            <a:solidFill>
              <a:schemeClr val="tx1"/>
            </a:solidFill>
            <a:latin typeface="Georgia" pitchFamily="18" charset="0"/>
            <a:cs typeface="Arial" pitchFamily="34" charset="0"/>
          </a:defRPr>
        </a:defPPr>
      </a:lstStyle>
    </a:txDef>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328</Paragraphs>
  <Slides>17</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Georgia</vt:lpstr>
      <vt:lpstr>Wingdings</vt:lpstr>
      <vt:lpstr>Times New Roman</vt:lpstr>
      <vt:lpstr>宋体</vt:lpstr>
      <vt:lpstr>华文楷体</vt:lpstr>
      <vt:lpstr>SimSun</vt:lpstr>
      <vt:lpstr>Office Theme</vt:lpstr>
      <vt:lpstr>模块二：房地产信托初步研究</vt:lpstr>
      <vt:lpstr>PowerPoint Presentation</vt:lpstr>
      <vt:lpstr>资产证券化概述</vt:lpstr>
      <vt:lpstr>资产证券化是以特定资产组合或特定现金流为支持，发行可交易证券的一种融资形式。其核心是对金融资产中风险与收益要素的分离和重组，使其定价和重新配置更为有效，从而使参与各方均受益</vt:lpstr>
      <vt:lpstr>区分资产证券化产品的类别，对我们理解证券化理论与实践的结合十分重要。不同的分类原则会产生不同类别的定义。通常情况下，广义的资产证券化产品可以按资产类型或者偿付结构进行分类</vt:lpstr>
      <vt:lpstr>按照资产证券化的不同分类，其主要产品包括资产支持证券（ABS）、抵押贷款支持证券（MBS）、过手证券、转付证券以及REITs。其中REITs属于创新型证券化产品，它通过对房地产项目发行收益凭证来募集资金</vt:lpstr>
      <vt:lpstr>完整的资产证券化过程中，券商和发行者一起策划、组织证券化交易的整个过程，以使其符合相关法律、法规、会计和税收等方面的要求，实现融资者希望达到的目的</vt:lpstr>
      <vt:lpstr>我们总结了世界各国资产证券化可能会遇到的风险，分别是交易结构风险、信用风险、可回收条款风险、利率风险、资产池质量与价格等风险</vt:lpstr>
      <vt:lpstr>由于资产证券化在我国兴起时间不长，并且我国国情与许多发达国家截然不同，所涉及的法律问题也相对新颖。因此，需要从我国国家实际情况出发，并结合本项目资产证券化的特征来分析资产证券化过程中涉及的法律问题</vt:lpstr>
      <vt:lpstr>中国资产证券化存在三大主要风险因素，这些特殊风险有其产生的原因，因此，本项目开展资产证券化时，应在了解和掌握产生原因的基础上制定出防范资产证券化风险的措施</vt:lpstr>
      <vt:lpstr>REITs 与一般资产证券化相比，可以提供给投资者更具流动性的地产投资工具，亦可以为开发商提高周转率。在海外房地产市场，私募基金经常与REITs相结合，应用于商业地产，而2015年是国内REITs发展元年，REITs将会是国内商业地产未来的发展趋势</vt:lpstr>
      <vt:lpstr>第一个REITs是由美国国会在1960年的不动产投资REITs法案中定义、授权并诞生的。2011年，国投瑞银主投亚太地区的REITs完成合同备案，成为国内首个REITs专户产品。2014年4月末，国内首个REITs在深圳证券交易所挂牌交易转让</vt:lpstr>
      <vt:lpstr>REITs实质是商业地产资产证券化的过程，其运作流程可分为发行前与发行后两个阶段。发行前的流程主要有五个关键步骤，经过这五步准备工作后，可以向证监会申请募集。审批通过后则正式进入房地产投资信托基金的正式运作阶段</vt:lpstr>
      <vt:lpstr>REITs在为城投房地产项目提供有效的融资渠道，加快物业销售周期，降低销售费用，协助公司实现轻资产转型，打通项目建设再融资途径等多重好处的同时，也为证券购买者带来了投资收益</vt:lpstr>
      <vt:lpstr>房地产信托基金（REITs）在国内的实际操作</vt:lpstr>
      <vt:lpstr>受制于我国现有政策限制，目前只能以资产支持专项计划为载体来实现 REITs 功能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2024-09-10T11:59:43.740</cp:lastPrinted>
  <dcterms:created xsi:type="dcterms:W3CDTF">2024-09-10T03:59:43Z</dcterms:created>
  <dcterms:modified xsi:type="dcterms:W3CDTF">2024-09-10T03:59:47Z</dcterms:modified>
</cp:coreProperties>
</file>