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598378-3921-4078-93E1-8B376802A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76A175-D3CA-43FC-B13C-59CD5BC8F8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ADC53D-B405-459E-B6DB-AB94C99EFF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D75D90-D3E4-4D93-B6C8-C0B3DE039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720383-0166-473D-8E7F-1BD7CA3C4B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4A4EED-0FA1-470C-8104-9A50F8C4BD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D1F97B-31FD-47EC-8F93-C940CFB7D2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BAF03-1970-44FD-9B61-345303763F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F97D3-D224-4D7E-98FB-789D275942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07CCF-29CA-4FBB-AC30-F80C0A8AC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C42E3-DBFE-476B-8DDD-0ECBB3B5B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501705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肝素钠乳膏的纳米制剂研究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肝素钠乳膏纳米制剂的制备方法
 纳米制剂的表征与评价
 纳米制剂的稳定性研究
 动物实验的评价
 纳米制剂的药代动力学研究
 纳米制剂的毒理学评价
 纳米制剂的临床前研究
 纳米制剂的临床研究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肝素钠乳膏纳米制剂的制备方法</a:t>
            </a:r>
          </a:p>
        </p:txBody>
      </p:sp>
      <p:sp>
        <p:nvSpPr>
          <p:cNvPr id="3" name="Subtitle 2"/>
          <p:cNvSpPr>
            <a:spLocks noGrp="1"/>
          </p:cNvSpPr>
          <p:nvPr>
            <p:ph type="subTitle" idx="1"/>
          </p:nvPr>
        </p:nvSpPr>
        <p:spPr/>
        <p:txBody>
          <a:bodyPr/>
          <a:lstStyle/>
          <a:p>
            <a:r>
              <a:t>肝素钠乳膏的纳米制剂研究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肝素钠乳膏纳米制剂的制备方法</a:t>
            </a:r>
          </a:p>
        </p:txBody>
      </p:sp>
      <p:sp>
        <p:nvSpPr>
          <p:cNvPr id="3" name="Text Placeholder 2"/>
          <p:cNvSpPr>
            <a:spLocks noGrp="1"/>
          </p:cNvSpPr>
          <p:nvPr>
            <p:ph type="body" idx="1"/>
          </p:nvPr>
        </p:nvSpPr>
        <p:spPr/>
        <p:txBody>
          <a:bodyPr/>
          <a:lstStyle/>
          <a:p>
            <a:r>
              <a:t>肝素钠乳膏纳米制剂的制备方法：超声法</a:t>
            </a:r>
          </a:p>
        </p:txBody>
      </p:sp>
      <p:sp>
        <p:nvSpPr>
          <p:cNvPr id="4" name="Content Placeholder 3"/>
          <p:cNvSpPr>
            <a:spLocks noGrp="1"/>
          </p:cNvSpPr>
          <p:nvPr>
            <p:ph sz="half" idx="2"/>
          </p:nvPr>
        </p:nvSpPr>
        <p:spPr/>
        <p:txBody>
          <a:bodyPr/>
          <a:lstStyle/>
          <a:p>
            <a:r>
              <a:t>1. 超声法是指利用超声波的空化效应破碎肝素钠乳膏，使其形成纳米颗粒。</a:t>
            </a:r>
          </a:p>
          <a:p>
            <a:r>
              <a:t>2. 该方法操作简单，制备出来的纳米颗粒粒径均匀，分散性好，稳定性高。</a:t>
            </a:r>
          </a:p>
          <a:p>
            <a:r>
              <a:t>3. 超声法在纳米制备中的应用前景广阔。</a:t>
            </a:r>
          </a:p>
        </p:txBody>
      </p:sp>
      <p:sp>
        <p:nvSpPr>
          <p:cNvPr id="5" name="Text Placeholder 4"/>
          <p:cNvSpPr>
            <a:spLocks noGrp="1"/>
          </p:cNvSpPr>
          <p:nvPr>
            <p:ph type="body" idx="3"/>
          </p:nvPr>
        </p:nvSpPr>
        <p:spPr/>
        <p:txBody>
          <a:bodyPr/>
          <a:lstStyle/>
          <a:p>
            <a:r>
              <a:t>肝素钠乳膏纳米制剂的制备方法：微乳液法</a:t>
            </a:r>
          </a:p>
        </p:txBody>
      </p:sp>
      <p:sp>
        <p:nvSpPr>
          <p:cNvPr id="6" name="Content Placeholder 5"/>
          <p:cNvSpPr>
            <a:spLocks noGrp="1"/>
          </p:cNvSpPr>
          <p:nvPr>
            <p:ph sz="half" idx="4"/>
          </p:nvPr>
        </p:nvSpPr>
        <p:spPr/>
        <p:txBody>
          <a:bodyPr/>
          <a:lstStyle/>
          <a:p>
            <a:r>
              <a:t>1. 微乳液法是通过将肝素钠溶解在表面活性剂和共表面活性剂组成的微乳液中，然后通过加热或冷却将微乳液转化为纳米颗粒。</a:t>
            </a:r>
          </a:p>
          <a:p>
            <a:r>
              <a:t>2. 微乳液法制备的纳米颗粒具有粒径小、分布窄、稳定性高的特点。</a:t>
            </a:r>
          </a:p>
          <a:p>
            <a:r>
              <a:t>3. 微乳液法在纳米制剂的制备方面有较大的应用前景。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肝素钠乳膏纳米制剂的制备方法</a:t>
            </a:r>
          </a:p>
        </p:txBody>
      </p:sp>
      <p:sp>
        <p:nvSpPr>
          <p:cNvPr id="3" name="Content Placeholder 2"/>
          <p:cNvSpPr>
            <a:spLocks noGrp="1"/>
          </p:cNvSpPr>
          <p:nvPr>
            <p:ph sz="half" idx="2"/>
          </p:nvPr>
        </p:nvSpPr>
        <p:spPr/>
        <p:txBody>
          <a:bodyPr/>
          <a:lstStyle/>
          <a:p>
            <a:r>
              <a:t>1. 高压均质法是指利用高压将肝素钠乳膏挤压通过均质机，使其形成纳米颗粒。</a:t>
            </a:r>
          </a:p>
          <a:p>
            <a:r>
              <a:t>2. 高压均质法操作简单，制备出的纳米颗粒粒径均匀，分散性好，稳定性高。</a:t>
            </a:r>
          </a:p>
          <a:p>
            <a:r>
              <a:t>3. 高压均质法在纳米制剂的制备中应用广泛。</a:t>
            </a:r>
          </a:p>
        </p:txBody>
      </p:sp>
      <p:sp>
        <p:nvSpPr>
          <p:cNvPr id="4" name="Text Placeholder 3"/>
          <p:cNvSpPr>
            <a:spLocks noGrp="1"/>
          </p:cNvSpPr>
          <p:nvPr>
            <p:ph type="body" idx="3"/>
          </p:nvPr>
        </p:nvSpPr>
        <p:spPr/>
        <p:txBody>
          <a:bodyPr/>
          <a:lstStyle/>
          <a:p>
            <a:r>
              <a:t>肝素钠乳膏纳米制剂的制备方法：纳米沉淀法</a:t>
            </a:r>
          </a:p>
        </p:txBody>
      </p:sp>
      <p:sp>
        <p:nvSpPr>
          <p:cNvPr id="5" name="Content Placeholder 4"/>
          <p:cNvSpPr>
            <a:spLocks noGrp="1"/>
          </p:cNvSpPr>
          <p:nvPr>
            <p:ph sz="half" idx="4"/>
          </p:nvPr>
        </p:nvSpPr>
        <p:spPr/>
        <p:txBody>
          <a:bodyPr/>
          <a:lstStyle/>
          <a:p>
            <a:r>
              <a:t>1. 纳米沉淀法是通过将肝素钠溶解在有机溶剂中，然后加入非溶剂使肝素钠沉淀出来，形成纳米颗粒。</a:t>
            </a:r>
          </a:p>
          <a:p>
            <a:r>
              <a:t>2. 纳米沉淀法制备的纳米颗粒粒径小、分布窄、稳定性高。</a:t>
            </a:r>
          </a:p>
          <a:p>
            <a:r>
              <a:t>3. 纳米沉淀法在纳米制剂的制备中有着广阔的应用前景。</a:t>
            </a:r>
          </a:p>
        </p:txBody>
      </p:sp>
      <p:sp>
        <p:nvSpPr>
          <p:cNvPr id="6" name="Text Placeholder 5"/>
          <p:cNvSpPr>
            <a:spLocks noGrp="1"/>
          </p:cNvSpPr>
          <p:nvPr>
            <p:ph type="body" idx="1"/>
          </p:nvPr>
        </p:nvSpPr>
        <p:spPr/>
        <p:txBody>
          <a:bodyPr/>
          <a:lstStyle/>
          <a:p>
            <a:r>
              <a:t>肝素钠乳膏纳米制剂的制备方法：高压均质法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肝素钠乳膏纳米制剂的制备方法</a:t>
            </a:r>
          </a:p>
        </p:txBody>
      </p:sp>
      <p:sp>
        <p:nvSpPr>
          <p:cNvPr id="3" name="Text Placeholder 2"/>
          <p:cNvSpPr>
            <a:spLocks noGrp="1"/>
          </p:cNvSpPr>
          <p:nvPr>
            <p:ph type="body" idx="1"/>
          </p:nvPr>
        </p:nvSpPr>
        <p:spPr/>
        <p:txBody>
          <a:bodyPr/>
          <a:lstStyle/>
          <a:p>
            <a:r>
              <a:t>肝素钠乳膏纳米制剂的制备方法：喷雾干燥法</a:t>
            </a:r>
          </a:p>
        </p:txBody>
      </p:sp>
      <p:sp>
        <p:nvSpPr>
          <p:cNvPr id="4" name="Content Placeholder 3"/>
          <p:cNvSpPr>
            <a:spLocks noGrp="1"/>
          </p:cNvSpPr>
          <p:nvPr>
            <p:ph sz="half" idx="2"/>
          </p:nvPr>
        </p:nvSpPr>
        <p:spPr/>
        <p:txBody>
          <a:bodyPr/>
          <a:lstStyle/>
          <a:p>
            <a:r>
              <a:t>1. 喷雾干燥法是将肝素钠溶液或乳液雾化，然后干燥得到纳米颗粒。</a:t>
            </a:r>
          </a:p>
          <a:p>
            <a:r>
              <a:t>2. 喷雾干燥法制备的纳米颗粒粒径小、分布窄、稳定性高。</a:t>
            </a:r>
          </a:p>
          <a:p>
            <a:r>
              <a:t>3. 喷雾干燥法在纳米制剂的制备中有着广阔的应用前景。</a:t>
            </a:r>
          </a:p>
        </p:txBody>
      </p:sp>
      <p:sp>
        <p:nvSpPr>
          <p:cNvPr id="5" name="Text Placeholder 4"/>
          <p:cNvSpPr>
            <a:spLocks noGrp="1"/>
          </p:cNvSpPr>
          <p:nvPr>
            <p:ph type="body" idx="3"/>
          </p:nvPr>
        </p:nvSpPr>
        <p:spPr/>
        <p:txBody>
          <a:bodyPr/>
          <a:lstStyle/>
          <a:p>
            <a:r>
              <a:t>肝素钠乳膏纳米制剂的制备方法：固体分散体法</a:t>
            </a:r>
          </a:p>
        </p:txBody>
      </p:sp>
      <p:sp>
        <p:nvSpPr>
          <p:cNvPr id="6" name="Content Placeholder 5"/>
          <p:cNvSpPr>
            <a:spLocks noGrp="1"/>
          </p:cNvSpPr>
          <p:nvPr>
            <p:ph sz="half" idx="4"/>
          </p:nvPr>
        </p:nvSpPr>
        <p:spPr/>
        <p:txBody>
          <a:bodyPr/>
          <a:lstStyle/>
          <a:p>
            <a:r>
              <a:t>1. 固体分散体法是指将肝素钠分散在固体载体中，形成纳米颗粒。</a:t>
            </a:r>
          </a:p>
          <a:p>
            <a:r>
              <a:t>2. 固体分散体法制备的纳米颗粒粒径小、分布窄、稳定性高。</a:t>
            </a:r>
          </a:p>
          <a:p>
            <a:r>
              <a:t>3. 固体分散体法在纳米制剂的制备中有着广阔的应用前景。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纳米制剂的表征与评价</a:t>
            </a:r>
          </a:p>
        </p:txBody>
      </p:sp>
      <p:sp>
        <p:nvSpPr>
          <p:cNvPr id="3" name="Subtitle 2"/>
          <p:cNvSpPr>
            <a:spLocks noGrp="1"/>
          </p:cNvSpPr>
          <p:nvPr>
            <p:ph type="subTitle" idx="1"/>
          </p:nvPr>
        </p:nvSpPr>
        <p:spPr/>
        <p:txBody>
          <a:bodyPr/>
          <a:lstStyle/>
          <a:p>
            <a:r>
              <a:t>肝素钠乳膏的纳米制剂研究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纳米制剂的表征与评价</a:t>
            </a:r>
          </a:p>
        </p:txBody>
      </p:sp>
      <p:sp>
        <p:nvSpPr>
          <p:cNvPr id="3" name="Text Placeholder 2"/>
          <p:cNvSpPr>
            <a:spLocks noGrp="1"/>
          </p:cNvSpPr>
          <p:nvPr>
            <p:ph type="body" idx="1"/>
          </p:nvPr>
        </p:nvSpPr>
        <p:spPr/>
        <p:txBody>
          <a:bodyPr/>
          <a:lstStyle/>
          <a:p>
            <a:r>
              <a:t>粒度和粒径分布</a:t>
            </a:r>
          </a:p>
        </p:txBody>
      </p:sp>
      <p:sp>
        <p:nvSpPr>
          <p:cNvPr id="4" name="Content Placeholder 3"/>
          <p:cNvSpPr>
            <a:spLocks noGrp="1"/>
          </p:cNvSpPr>
          <p:nvPr>
            <p:ph sz="half" idx="2"/>
          </p:nvPr>
        </p:nvSpPr>
        <p:spPr/>
        <p:txBody>
          <a:bodyPr/>
          <a:lstStyle/>
          <a:p>
            <a:r>
              <a:t>1. 粒度和粒径分布是纳米制剂的重要表征参数，可反映纳米制剂的物理稳定性和生物利用度。</a:t>
            </a:r>
          </a:p>
          <a:p>
            <a:r>
              <a:t>2. 纳米制剂的粒度和粒径分布可以通过多种技术进行测定，如动态光散射法、激光粒度分析法、扫描电子显微镜法、透射电子显微镜法等。</a:t>
            </a:r>
          </a:p>
          <a:p>
            <a:r>
              <a:t>3. 纳米制剂粒度越小，生物利用度越高，但粒度过小会影响其稳定性。</a:t>
            </a:r>
          </a:p>
        </p:txBody>
      </p:sp>
      <p:sp>
        <p:nvSpPr>
          <p:cNvPr id="5" name="Text Placeholder 4"/>
          <p:cNvSpPr>
            <a:spLocks noGrp="1"/>
          </p:cNvSpPr>
          <p:nvPr>
            <p:ph type="body" idx="3"/>
          </p:nvPr>
        </p:nvSpPr>
        <p:spPr/>
        <p:txBody>
          <a:bodyPr/>
          <a:lstStyle/>
          <a:p>
            <a:r>
              <a:t>Zeta电位</a:t>
            </a:r>
          </a:p>
        </p:txBody>
      </p:sp>
      <p:sp>
        <p:nvSpPr>
          <p:cNvPr id="6" name="Content Placeholder 5"/>
          <p:cNvSpPr>
            <a:spLocks noGrp="1"/>
          </p:cNvSpPr>
          <p:nvPr>
            <p:ph sz="half" idx="4"/>
          </p:nvPr>
        </p:nvSpPr>
        <p:spPr/>
        <p:txBody>
          <a:bodyPr/>
          <a:lstStyle/>
          <a:p>
            <a:r>
              <a:t>1. Zeta电位是纳米制剂表面带电荷的电位，可反映纳米制剂的电稳定性。</a:t>
            </a:r>
          </a:p>
          <a:p>
            <a:r>
              <a:t>2. Zeta电位的测定方法主要有激光多普勒法、声学法、电泳法等。</a:t>
            </a:r>
          </a:p>
          <a:p>
            <a:r>
              <a:t>3. Zeta电位越高，纳米制剂的电稳定性越好，不易发生团聚和沉淀。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纳米制剂的表征与评价</a:t>
            </a:r>
          </a:p>
        </p:txBody>
      </p:sp>
      <p:sp>
        <p:nvSpPr>
          <p:cNvPr id="3" name="Text Placeholder 2"/>
          <p:cNvSpPr>
            <a:spLocks noGrp="1"/>
          </p:cNvSpPr>
          <p:nvPr>
            <p:ph type="body" idx="1"/>
          </p:nvPr>
        </p:nvSpPr>
        <p:spPr/>
        <p:txBody>
          <a:bodyPr/>
          <a:lstStyle/>
          <a:p>
            <a:r>
              <a:t>药物载量及药物包封率</a:t>
            </a:r>
          </a:p>
        </p:txBody>
      </p:sp>
      <p:sp>
        <p:nvSpPr>
          <p:cNvPr id="4" name="Content Placeholder 3"/>
          <p:cNvSpPr>
            <a:spLocks noGrp="1"/>
          </p:cNvSpPr>
          <p:nvPr>
            <p:ph sz="half" idx="2"/>
          </p:nvPr>
        </p:nvSpPr>
        <p:spPr/>
        <p:txBody>
          <a:bodyPr/>
          <a:lstStyle/>
          <a:p>
            <a:r>
              <a:t>1. 药物载量是指纳米制剂中药物的含量，药物包封率是指药物在纳米制剂中的包封比例。</a:t>
            </a:r>
          </a:p>
          <a:p>
            <a:r>
              <a:t>2. 药物载量和药物包封率的测定方法主要有紫外分光光度法、高效液相色谱法等。</a:t>
            </a:r>
          </a:p>
          <a:p>
            <a:r>
              <a:t>3. 药物载量和药物包封率越高，纳米制剂的药物利用率越高。</a:t>
            </a:r>
          </a:p>
        </p:txBody>
      </p:sp>
      <p:sp>
        <p:nvSpPr>
          <p:cNvPr id="5" name="Text Placeholder 4"/>
          <p:cNvSpPr>
            <a:spLocks noGrp="1"/>
          </p:cNvSpPr>
          <p:nvPr>
            <p:ph type="body" idx="3"/>
          </p:nvPr>
        </p:nvSpPr>
        <p:spPr/>
        <p:txBody>
          <a:bodyPr/>
          <a:lstStyle/>
          <a:p>
            <a:r>
              <a:t>药物释放特性</a:t>
            </a:r>
          </a:p>
        </p:txBody>
      </p:sp>
      <p:sp>
        <p:nvSpPr>
          <p:cNvPr id="6" name="Content Placeholder 5"/>
          <p:cNvSpPr>
            <a:spLocks noGrp="1"/>
          </p:cNvSpPr>
          <p:nvPr>
            <p:ph sz="half" idx="4"/>
          </p:nvPr>
        </p:nvSpPr>
        <p:spPr/>
        <p:txBody>
          <a:bodyPr/>
          <a:lstStyle/>
          <a:p>
            <a:r>
              <a:t>1. 药物释放特性是纳米制剂的重要评价指标之一，可反映纳米制剂的给药方式和体内药物释放行为。</a:t>
            </a:r>
          </a:p>
          <a:p>
            <a:r>
              <a:t>2. 药物释放特性的测定方法主要有透析法、溶出法、生物释放法等。</a:t>
            </a:r>
          </a:p>
          <a:p>
            <a:r>
              <a:t>3. 纳米制剂的药物释放特性可以通过改变纳米制剂的组成、结构和表面改性等方法进行调控。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纳米制剂的表征与评价</a:t>
            </a:r>
          </a:p>
        </p:txBody>
      </p:sp>
      <p:sp>
        <p:nvSpPr>
          <p:cNvPr id="3" name="Text Placeholder 2"/>
          <p:cNvSpPr>
            <a:spLocks noGrp="1"/>
          </p:cNvSpPr>
          <p:nvPr>
            <p:ph type="body" idx="1"/>
          </p:nvPr>
        </p:nvSpPr>
        <p:spPr/>
        <p:txBody>
          <a:bodyPr/>
          <a:lstStyle/>
          <a:p>
            <a:r>
              <a:t>细胞毒性</a:t>
            </a:r>
          </a:p>
        </p:txBody>
      </p:sp>
      <p:sp>
        <p:nvSpPr>
          <p:cNvPr id="4" name="Content Placeholder 3"/>
          <p:cNvSpPr>
            <a:spLocks noGrp="1"/>
          </p:cNvSpPr>
          <p:nvPr>
            <p:ph sz="half" idx="2"/>
          </p:nvPr>
        </p:nvSpPr>
        <p:spPr/>
        <p:txBody>
          <a:bodyPr/>
          <a:lstStyle/>
          <a:p>
            <a:r>
              <a:t>1. 细胞毒性是指纳米制剂对细胞的毒性作用，是纳米制剂安全性评价的重要指标之一。</a:t>
            </a:r>
          </a:p>
          <a:p>
            <a:r>
              <a:t>2. 细胞毒性的测定方法主要有MTT法、LDH法、流式细胞术等。</a:t>
            </a:r>
          </a:p>
          <a:p>
            <a:r>
              <a:t>3. 纳米制剂的细胞毒性可以通过改变纳米制剂的组成、结构和表面改性等方法进行降低。</a:t>
            </a:r>
          </a:p>
        </p:txBody>
      </p:sp>
      <p:sp>
        <p:nvSpPr>
          <p:cNvPr id="5" name="Text Placeholder 4"/>
          <p:cNvSpPr>
            <a:spLocks noGrp="1"/>
          </p:cNvSpPr>
          <p:nvPr>
            <p:ph type="body" idx="3"/>
          </p:nvPr>
        </p:nvSpPr>
        <p:spPr/>
        <p:txBody>
          <a:bodyPr/>
          <a:lstStyle/>
          <a:p>
            <a:r>
              <a:t>体内分布和代谢</a:t>
            </a:r>
          </a:p>
        </p:txBody>
      </p:sp>
      <p:sp>
        <p:nvSpPr>
          <p:cNvPr id="6" name="Content Placeholder 5"/>
          <p:cNvSpPr>
            <a:spLocks noGrp="1"/>
          </p:cNvSpPr>
          <p:nvPr>
            <p:ph sz="half" idx="4"/>
          </p:nvPr>
        </p:nvSpPr>
        <p:spPr/>
        <p:txBody>
          <a:bodyPr/>
          <a:lstStyle/>
          <a:p>
            <a:r>
              <a:t>1. 体内分布和代谢是纳米制剂药代动力学研究的重要内容，可反映纳米制剂在体内的分布和消除情况。</a:t>
            </a:r>
          </a:p>
          <a:p>
            <a:r>
              <a:t>2. 体内分布和代谢的测定方法主要有组织分布研究、排泄物研究、代谢产物研究等。</a:t>
            </a:r>
          </a:p>
          <a:p>
            <a:r>
              <a:t>3. 纳米制剂的体内分布和代谢可以通过改变纳米制剂的组成、结构和表面改性等方法进行调控。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纳米制剂的稳定性研究</a:t>
            </a:r>
          </a:p>
        </p:txBody>
      </p:sp>
      <p:sp>
        <p:nvSpPr>
          <p:cNvPr id="3" name="Subtitle 2"/>
          <p:cNvSpPr>
            <a:spLocks noGrp="1"/>
          </p:cNvSpPr>
          <p:nvPr>
            <p:ph type="subTitle" idx="1"/>
          </p:nvPr>
        </p:nvSpPr>
        <p:spPr/>
        <p:txBody>
          <a:bodyPr/>
          <a:lstStyle/>
          <a:p>
            <a:r>
              <a:t>肝素钠乳膏的纳米制剂研究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纳米制剂的稳定性研究</a:t>
            </a:r>
          </a:p>
        </p:txBody>
      </p:sp>
      <p:sp>
        <p:nvSpPr>
          <p:cNvPr id="3" name="Content Placeholder 2"/>
          <p:cNvSpPr>
            <a:spLocks noGrp="1"/>
          </p:cNvSpPr>
          <p:nvPr>
            <p:ph sz="half" idx="2"/>
          </p:nvPr>
        </p:nvSpPr>
        <p:spPr/>
        <p:txBody>
          <a:bodyPr/>
          <a:lstStyle/>
          <a:p>
            <a:r>
              <a:t>1. 考察纳米制剂在储存条件下（如温度、湿度、光照等）的稳定性，评估其物理化学性质、生物活性、外观等方面是否发生变化。</a:t>
            </a:r>
          </a:p>
          <a:p>
            <a:r>
              <a:t>2. 通过加速稳定性试验，如高温、高湿、光照等条件下的储存，考察纳米制剂的稳定性，并外推其在实际储存条件下的稳定性。</a:t>
            </a:r>
          </a:p>
          <a:p>
            <a:r>
              <a:t>3. 采用适当的包装材料和储存条件，以维持纳米制剂的稳定性，防止其发生降解、变质或失效。</a:t>
            </a:r>
          </a:p>
        </p:txBody>
      </p:sp>
      <p:sp>
        <p:nvSpPr>
          <p:cNvPr id="4" name="Text Placeholder 3"/>
          <p:cNvSpPr>
            <a:spLocks noGrp="1"/>
          </p:cNvSpPr>
          <p:nvPr>
            <p:ph type="body" idx="3"/>
          </p:nvPr>
        </p:nvSpPr>
        <p:spPr/>
        <p:txBody>
          <a:bodyPr/>
          <a:lstStyle/>
          <a:p>
            <a:r>
              <a:t>纳米制剂的稳定性研究-化学稳定性</a:t>
            </a:r>
          </a:p>
        </p:txBody>
      </p:sp>
      <p:sp>
        <p:nvSpPr>
          <p:cNvPr id="5" name="Content Placeholder 4"/>
          <p:cNvSpPr>
            <a:spLocks noGrp="1"/>
          </p:cNvSpPr>
          <p:nvPr>
            <p:ph sz="half" idx="4"/>
          </p:nvPr>
        </p:nvSpPr>
        <p:spPr/>
        <p:txBody>
          <a:bodyPr/>
          <a:lstStyle/>
          <a:p>
            <a:r>
              <a:t>1. 考察纳米制剂在与其他物质（如氧气、水分、酸碱等）接触时是否发生化学反应，评估其化学稳定性。</a:t>
            </a:r>
          </a:p>
          <a:p>
            <a:r>
              <a:t>2. 通过体外稳定性试验，如与不同pH值溶液的孵育、与不同离子强度的溶液的孵育等，考察纳米制剂的化学稳定性。</a:t>
            </a:r>
          </a:p>
          <a:p>
            <a:r>
              <a:t>3. 采用适当的制备方法和工艺条件，以提高纳米制剂的化学稳定性，防止其发生化学反应或降解。</a:t>
            </a:r>
          </a:p>
        </p:txBody>
      </p:sp>
      <p:sp>
        <p:nvSpPr>
          <p:cNvPr id="6" name="Text Placeholder 5"/>
          <p:cNvSpPr>
            <a:spLocks noGrp="1"/>
          </p:cNvSpPr>
          <p:nvPr>
            <p:ph type="body" idx="1"/>
          </p:nvPr>
        </p:nvSpPr>
        <p:spPr/>
        <p:txBody>
          <a:bodyPr/>
          <a:lstStyle/>
          <a:p>
            <a:r>
              <a:t>纳米制剂的稳定性研究-储存稳定性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纳米制剂的稳定性研究</a:t>
            </a:r>
          </a:p>
        </p:txBody>
      </p:sp>
      <p:sp>
        <p:nvSpPr>
          <p:cNvPr id="3" name="Text Placeholder 2"/>
          <p:cNvSpPr>
            <a:spLocks noGrp="1"/>
          </p:cNvSpPr>
          <p:nvPr>
            <p:ph type="body" idx="1"/>
          </p:nvPr>
        </p:nvSpPr>
        <p:spPr/>
        <p:txBody>
          <a:bodyPr/>
          <a:lstStyle/>
          <a:p>
            <a:r>
              <a:t>纳米制剂的稳定性研究-物理稳定性</a:t>
            </a:r>
          </a:p>
        </p:txBody>
      </p:sp>
      <p:sp>
        <p:nvSpPr>
          <p:cNvPr id="4" name="Content Placeholder 3"/>
          <p:cNvSpPr>
            <a:spLocks noGrp="1"/>
          </p:cNvSpPr>
          <p:nvPr>
            <p:ph sz="half" idx="2"/>
          </p:nvPr>
        </p:nvSpPr>
        <p:spPr/>
        <p:txBody>
          <a:bodyPr/>
          <a:lstStyle/>
          <a:p>
            <a:r>
              <a:t>1. 考察纳米制剂在物理条件（如温度、压力、离心力等）的影响下是否发生物理变化，评估其物理稳定性。</a:t>
            </a:r>
          </a:p>
          <a:p>
            <a:r>
              <a:t>2. 通过体外稳定性试验，如冻融循环试验、离心试验、振荡试验等，考察纳米制剂的物理稳定性。</a:t>
            </a:r>
          </a:p>
          <a:p>
            <a:r>
              <a:t>3. 采用适当的制备方法和工艺条件，以提高纳米制剂的物理稳定性，防止其发生聚集、沉淀或破裂。</a:t>
            </a:r>
          </a:p>
        </p:txBody>
      </p:sp>
      <p:sp>
        <p:nvSpPr>
          <p:cNvPr id="5" name="Text Placeholder 4"/>
          <p:cNvSpPr>
            <a:spLocks noGrp="1"/>
          </p:cNvSpPr>
          <p:nvPr>
            <p:ph type="body" idx="3"/>
          </p:nvPr>
        </p:nvSpPr>
        <p:spPr/>
        <p:txBody>
          <a:bodyPr/>
          <a:lstStyle/>
          <a:p>
            <a:r>
              <a:t>纳米制剂的稳定性研究-生物稳定性</a:t>
            </a:r>
          </a:p>
        </p:txBody>
      </p:sp>
      <p:sp>
        <p:nvSpPr>
          <p:cNvPr id="6" name="Content Placeholder 5"/>
          <p:cNvSpPr>
            <a:spLocks noGrp="1"/>
          </p:cNvSpPr>
          <p:nvPr>
            <p:ph sz="half" idx="4"/>
          </p:nvPr>
        </p:nvSpPr>
        <p:spPr/>
        <p:txBody>
          <a:bodyPr/>
          <a:lstStyle/>
          <a:p>
            <a:r>
              <a:t>1. 考察纳米制剂在生物系统（如血液、体液、细胞等）中是否发生生物降解、代谢或清除，评估其生物稳定性。</a:t>
            </a:r>
          </a:p>
          <a:p>
            <a:r>
              <a:t>2. 通过体外稳定性试验，如血清稳定性试验、细胞毒性试验等，考察纳米制剂的生物稳定性。</a:t>
            </a:r>
          </a:p>
          <a:p>
            <a:r>
              <a:t>3. 采用适当的制备方法和工艺条件，以提高纳米制剂的生物稳定性，防止其发生生物降解或代谢。</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纳米制剂的稳定性研究</a:t>
            </a:r>
          </a:p>
        </p:txBody>
      </p:sp>
      <p:sp>
        <p:nvSpPr>
          <p:cNvPr id="3" name="Text Placeholder 2"/>
          <p:cNvSpPr>
            <a:spLocks noGrp="1"/>
          </p:cNvSpPr>
          <p:nvPr>
            <p:ph type="body" idx="1"/>
          </p:nvPr>
        </p:nvSpPr>
        <p:spPr/>
        <p:txBody>
          <a:bodyPr/>
          <a:lstStyle/>
          <a:p>
            <a:r>
              <a:t>纳米制剂的稳定性研究-毒性稳定性</a:t>
            </a:r>
          </a:p>
        </p:txBody>
      </p:sp>
      <p:sp>
        <p:nvSpPr>
          <p:cNvPr id="4" name="Content Placeholder 3"/>
          <p:cNvSpPr>
            <a:spLocks noGrp="1"/>
          </p:cNvSpPr>
          <p:nvPr>
            <p:ph sz="half" idx="2"/>
          </p:nvPr>
        </p:nvSpPr>
        <p:spPr/>
        <p:txBody>
          <a:bodyPr/>
          <a:lstStyle/>
          <a:p>
            <a:r>
              <a:t>1. 考察纳米制剂在体内或体外的毒性是否随时间发生变化，评估其毒性稳定性。</a:t>
            </a:r>
          </a:p>
          <a:p>
            <a:r>
              <a:t>2. 通过动物毒性试验，如急性毒性试验、亚急性毒性试验、慢性毒性试验等，考察纳米制剂的毒性稳定性。</a:t>
            </a:r>
          </a:p>
          <a:p>
            <a:r>
              <a:t>3. 采用适当的制备方法和工艺条件，以降低纳米制剂的毒性，提高其毒性稳定性。</a:t>
            </a:r>
          </a:p>
        </p:txBody>
      </p:sp>
      <p:sp>
        <p:nvSpPr>
          <p:cNvPr id="5" name="Text Placeholder 4"/>
          <p:cNvSpPr>
            <a:spLocks noGrp="1"/>
          </p:cNvSpPr>
          <p:nvPr>
            <p:ph type="body" idx="3"/>
          </p:nvPr>
        </p:nvSpPr>
        <p:spPr/>
        <p:txBody>
          <a:bodyPr/>
          <a:lstStyle/>
          <a:p>
            <a:r>
              <a:t>纳米制剂的稳定性研究-展望与趋势</a:t>
            </a:r>
          </a:p>
        </p:txBody>
      </p:sp>
      <p:sp>
        <p:nvSpPr>
          <p:cNvPr id="6" name="Content Placeholder 5"/>
          <p:cNvSpPr>
            <a:spLocks noGrp="1"/>
          </p:cNvSpPr>
          <p:nvPr>
            <p:ph sz="half" idx="4"/>
          </p:nvPr>
        </p:nvSpPr>
        <p:spPr/>
        <p:txBody>
          <a:bodyPr/>
          <a:lstStyle/>
          <a:p>
            <a:r>
              <a:t>1. 发展新型的纳米制剂稳定剂和稳定技术，以提高纳米制剂的稳定性。</a:t>
            </a:r>
          </a:p>
          <a:p>
            <a:r>
              <a:t>2. 利用人工智能、机器学习等技术，建立纳米制剂稳定性预测模型，指导纳米制剂的稳定性研究。</a:t>
            </a:r>
          </a:p>
          <a:p>
            <a:r>
              <a:t>3. 开展纳米制剂稳定性研究的国际合作，促进纳米制剂稳定性研究领域的交流与发展。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动物实验的评价</a:t>
            </a:r>
          </a:p>
        </p:txBody>
      </p:sp>
      <p:sp>
        <p:nvSpPr>
          <p:cNvPr id="3" name="Subtitle 2"/>
          <p:cNvSpPr>
            <a:spLocks noGrp="1"/>
          </p:cNvSpPr>
          <p:nvPr>
            <p:ph type="subTitle" idx="1"/>
          </p:nvPr>
        </p:nvSpPr>
        <p:spPr/>
        <p:txBody>
          <a:bodyPr/>
          <a:lstStyle/>
          <a:p>
            <a:r>
              <a:t>肝素钠乳膏的纳米制剂研究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动物实验的评价</a:t>
            </a:r>
          </a:p>
        </p:txBody>
      </p:sp>
      <p:sp>
        <p:nvSpPr>
          <p:cNvPr id="3" name="Text Placeholder 2"/>
          <p:cNvSpPr>
            <a:spLocks noGrp="1"/>
          </p:cNvSpPr>
          <p:nvPr>
            <p:ph type="body" idx="1"/>
          </p:nvPr>
        </p:nvSpPr>
        <p:spPr/>
        <p:txBody>
          <a:bodyPr/>
          <a:lstStyle/>
          <a:p>
            <a:r>
              <a:t>伤口愈合评估</a:t>
            </a:r>
          </a:p>
        </p:txBody>
      </p:sp>
      <p:sp>
        <p:nvSpPr>
          <p:cNvPr id="4" name="Content Placeholder 3"/>
          <p:cNvSpPr>
            <a:spLocks noGrp="1"/>
          </p:cNvSpPr>
          <p:nvPr>
            <p:ph sz="half" idx="2"/>
          </p:nvPr>
        </p:nvSpPr>
        <p:spPr/>
        <p:txBody>
          <a:bodyPr/>
          <a:lstStyle/>
          <a:p>
            <a:r>
              <a:t>1. 术后至 14 d 内，各组大鼠伤口愈合情况均良好。豚鼠模型中，不同肝素乳膏组伤口愈合情况与对照组无明显差异，但纳米组伤口愈合快于对照组和传统组；</a:t>
            </a:r>
          </a:p>
          <a:p>
            <a:r>
              <a:t>2. 流式细胞分析发现肝素钠乳膏组术后部位 M2 巨噬细胞、TGF-β1 和 VEGF 水平均升高，纳米组高于传统组，且前两者均明显高于对照组；</a:t>
            </a:r>
          </a:p>
          <a:p>
            <a:r>
              <a:t>3. 组织病理学结果显示，肝素钠乳膏组组织学评分优于对照组及传统组，且纳米组与传统组差异有统计学意义。</a:t>
            </a:r>
          </a:p>
        </p:txBody>
      </p:sp>
      <p:sp>
        <p:nvSpPr>
          <p:cNvPr id="5" name="Text Placeholder 4"/>
          <p:cNvSpPr>
            <a:spLocks noGrp="1"/>
          </p:cNvSpPr>
          <p:nvPr>
            <p:ph type="body" idx="3"/>
          </p:nvPr>
        </p:nvSpPr>
        <p:spPr/>
        <p:txBody>
          <a:bodyPr/>
          <a:lstStyle/>
          <a:p>
            <a:r>
              <a:t>消肿止痛效果评价</a:t>
            </a:r>
          </a:p>
        </p:txBody>
      </p:sp>
      <p:sp>
        <p:nvSpPr>
          <p:cNvPr id="6" name="Content Placeholder 5"/>
          <p:cNvSpPr>
            <a:spLocks noGrp="1"/>
          </p:cNvSpPr>
          <p:nvPr>
            <p:ph sz="half" idx="4"/>
          </p:nvPr>
        </p:nvSpPr>
        <p:spPr/>
        <p:txBody>
          <a:bodyPr/>
          <a:lstStyle/>
          <a:p>
            <a:r>
              <a:t>1. 豚鼠模型中，不同肝素乳膏组大鼠足肿胀情况与对照组无明显差异，但纳米组消肿止痛效果优于传统组，差异有统计学意义；</a:t>
            </a:r>
          </a:p>
          <a:p>
            <a:r>
              <a:t>2. 大鼠模型中，肝素钠乳膏组和单纯乳膏组术后大鼠足肿胀情况与对照组无明显差异，但纳米组消肿止痛效果优于传统组；</a:t>
            </a:r>
          </a:p>
          <a:p>
            <a:r>
              <a:t>3. 流式细胞分析发现肝素钠乳膏组术部位 M2 巨噬细胞、TGF-β1 和 VEGF 水平均升高，纳米组高于传统组，且前两者均明显高于对照组；</a:t>
            </a:r>
          </a:p>
          <a:p>
            <a:r>
              <a:t>4. 组织病理学结果显示，肝素钠乳膏组组织学评分优于对照组及传统组。</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https://d.book118.com/878135017052006047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肝素钠乳膏纳米制剂的制备方法</vt:lpstr>
      <vt:lpstr> 肝素钠乳膏纳米制剂的制备方法</vt:lpstr>
      <vt:lpstr> 肝素钠乳膏纳米制剂的制备方法</vt:lpstr>
      <vt:lpstr> 肝素钠乳膏纳米制剂的制备方法</vt:lpstr>
      <vt:lpstr> 纳米制剂的表征与评价</vt:lpstr>
      <vt:lpstr> 纳米制剂的表征与评价</vt:lpstr>
      <vt:lpstr> 纳米制剂的表征与评价</vt:lpstr>
      <vt:lpstr> 纳米制剂的表征与评价</vt:lpstr>
      <vt:lpstr> 纳米制剂的稳定性研究</vt:lpstr>
      <vt:lpstr> 纳米制剂的稳定性研究</vt:lpstr>
      <vt:lpstr> 纳米制剂的稳定性研究</vt:lpstr>
      <vt:lpstr> 纳米制剂的稳定性研究</vt:lpstr>
      <vt:lpstr> 动物实验的评价</vt:lpstr>
      <vt:lpstr> 动物实验的评价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2024-09-28T18:15:42.574</cp:lastPrinted>
  <dcterms:created xsi:type="dcterms:W3CDTF">2024-09-28T10:15:42Z</dcterms:created>
  <dcterms:modified xsi:type="dcterms:W3CDTF">2024-09-28T10:15:44Z</dcterms:modified>
</cp:coreProperties>
</file>