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79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4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6.xml" /><Relationship Id="rId11" Type="http://schemas.openxmlformats.org/officeDocument/2006/relationships/tags" Target="../tags/tag87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tags" Target="../tags/tag8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F894D1-ADEE-4855-967A-F445FFEA0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B128D3-A58C-4FFD-BDC7-29466B2E7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0041C3-B517-4CDE-9465-ECCB937EC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64EF20-42BF-4740-B9BD-F3E5A3C27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BC9A7C-AB67-4339-B381-E7E16E6BB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5E7C54-EEF8-4786-9BB3-49C8E3AE4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F75921-A2DD-4401-AEDF-1534D8DFE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7F4EBD-9352-4D6C-8249-3FC1C42F7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A1126B-46BC-48BB-9D49-2599296F1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AF5324-8A8F-46A3-93C2-E5B4A2889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A5674A-DE6E-4C19-83E7-0B669A3F5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任意多边形 14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 11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任意多边形 10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5" name="圆角矩形 24"/>
          <p:cNvSpPr/>
          <p:nvPr>
            <p:custDataLst>
              <p:tags r:id="rId4"/>
            </p:custDataLst>
          </p:nvPr>
        </p:nvSpPr>
        <p:spPr>
          <a:xfrm rot="10800000">
            <a:off x="5155565" y="3855720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10" name="直接连接符 9"/>
          <p:cNvCxnSpPr/>
          <p:nvPr>
            <p:custDataLst>
              <p:tags r:id="rId5"/>
            </p:custDataLst>
          </p:nvPr>
        </p:nvCxnSpPr>
        <p:spPr>
          <a:xfrm>
            <a:off x="11197590" y="300291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35"/>
          <p:cNvCxnSpPr/>
          <p:nvPr>
            <p:custDataLst>
              <p:tags r:id="rId6"/>
            </p:custDataLst>
          </p:nvPr>
        </p:nvCxnSpPr>
        <p:spPr>
          <a:xfrm flipH="1">
            <a:off x="11305540" y="193421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1305540" y="347662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椭圆 21"/>
          <p:cNvSpPr/>
          <p:nvPr>
            <p:custDataLst>
              <p:tags r:id="rId8"/>
            </p:custDataLst>
          </p:nvPr>
        </p:nvSpPr>
        <p:spPr>
          <a:xfrm>
            <a:off x="10027285" y="4343400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1" name="椭圆 20"/>
          <p:cNvSpPr/>
          <p:nvPr>
            <p:custDataLst>
              <p:tags r:id="rId9"/>
            </p:custDataLst>
          </p:nvPr>
        </p:nvSpPr>
        <p:spPr>
          <a:xfrm>
            <a:off x="10133965" y="4450080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0" name="向下箭头"/>
          <p:cNvSpPr/>
          <p:nvPr>
            <p:custDataLst>
              <p:tags r:id="rId10"/>
            </p:custDataLst>
          </p:nvPr>
        </p:nvSpPr>
        <p:spPr>
          <a:xfrm>
            <a:off x="10238105" y="4542790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2273300" y="4438650"/>
            <a:ext cx="7589520" cy="6616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2273935" y="1953895"/>
            <a:ext cx="8413115" cy="556260"/>
          </a:xfrm>
          <a:prstGeom prst="rect">
            <a:avLst/>
          </a:prstGeom>
          <a:noFill/>
        </p:spPr>
        <p:txBody>
          <a:bodyPr wrap="square" lIns="91440" tIns="45720" rIns="144145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2273300" y="2510155"/>
            <a:ext cx="8413750" cy="17094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60" name="直接连接符 59"/>
          <p:cNvCxnSpPr/>
          <p:nvPr>
            <p:custDataLst>
              <p:tags r:id="rId1"/>
            </p:custDataLst>
          </p:nvPr>
        </p:nvCxnSpPr>
        <p:spPr>
          <a:xfrm flipH="1">
            <a:off x="3509010" y="1475105"/>
            <a:ext cx="0" cy="4572000"/>
          </a:xfrm>
          <a:prstGeom prst="line">
            <a:avLst/>
          </a:prstGeom>
          <a:ln>
            <a:solidFill>
              <a:schemeClr val="bg2">
                <a:lumMod val="50000"/>
                <a:alpha val="20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>
            <a:off x="-18415" y="0"/>
            <a:ext cx="2251075" cy="87185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545" h="1373">
                <a:moveTo>
                  <a:pt x="0" y="0"/>
                </a:moveTo>
                <a:lnTo>
                  <a:pt x="3545" y="0"/>
                </a:lnTo>
                <a:lnTo>
                  <a:pt x="3545" y="1023"/>
                </a:lnTo>
                <a:cubicBezTo>
                  <a:pt x="3545" y="1217"/>
                  <a:pt x="3389" y="1373"/>
                  <a:pt x="3195" y="1373"/>
                </a:cubicBezTo>
                <a:lnTo>
                  <a:pt x="9" y="1373"/>
                </a:lnTo>
                <a:lnTo>
                  <a:pt x="0" y="137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1165860" y="4138930"/>
            <a:ext cx="1375408" cy="195199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0" normalizeH="0" baseline="0" noProof="1">
                <a:solidFill>
                  <a:schemeClr val="bg1">
                    <a:lumMod val="8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just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1166495" y="1793240"/>
            <a:ext cx="1375410" cy="212221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椭圆 11"/>
          <p:cNvSpPr/>
          <p:nvPr>
            <p:custDataLst>
              <p:tags r:id="rId1"/>
            </p:custDataLst>
          </p:nvPr>
        </p:nvSpPr>
        <p:spPr>
          <a:xfrm rot="16200000">
            <a:off x="977900" y="1336040"/>
            <a:ext cx="4351020" cy="43510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椭圆 10"/>
          <p:cNvSpPr/>
          <p:nvPr>
            <p:custDataLst>
              <p:tags r:id="rId2"/>
            </p:custDataLst>
          </p:nvPr>
        </p:nvSpPr>
        <p:spPr>
          <a:xfrm rot="16200000">
            <a:off x="1828800" y="2186940"/>
            <a:ext cx="2649220" cy="26492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9" name="弧形 8"/>
          <p:cNvSpPr/>
          <p:nvPr>
            <p:custDataLst>
              <p:tags r:id="rId3"/>
            </p:custDataLst>
          </p:nvPr>
        </p:nvSpPr>
        <p:spPr>
          <a:xfrm>
            <a:off x="301625" y="659765"/>
            <a:ext cx="5703570" cy="5703570"/>
          </a:xfrm>
          <a:prstGeom prst="arc">
            <a:avLst>
              <a:gd name="adj1" fmla="val 16200000"/>
              <a:gd name="adj2" fmla="val 5319923"/>
            </a:avLst>
          </a:prstGeom>
          <a:ln>
            <a:solidFill>
              <a:schemeClr val="bg2">
                <a:lumMod val="85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圆角矩形 9"/>
          <p:cNvSpPr/>
          <p:nvPr>
            <p:custDataLst>
              <p:tags r:id="rId4"/>
            </p:custDataLst>
          </p:nvPr>
        </p:nvSpPr>
        <p:spPr>
          <a:xfrm rot="10800000">
            <a:off x="6876415" y="3851910"/>
            <a:ext cx="2408555" cy="15938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5"/>
            </p:custDataLst>
          </p:nvPr>
        </p:nvSpPr>
        <p:spPr>
          <a:xfrm flipV="1">
            <a:off x="8945880" y="0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828800" y="3004185"/>
            <a:ext cx="2649220" cy="120840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6732905" y="2092325"/>
            <a:ext cx="5005070" cy="168402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3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任意多边形 10"/>
          <p:cNvSpPr/>
          <p:nvPr>
            <p:custDataLst>
              <p:tags r:id="rId5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任意多边形 13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330" y="397510"/>
            <a:ext cx="10968990" cy="585914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330" y="1075690"/>
            <a:ext cx="10968990" cy="4718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任意多边形 22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4" name="任意多边形 23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6" name="任意多边形 25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0" name="圆角矩形 29"/>
          <p:cNvSpPr/>
          <p:nvPr>
            <p:custDataLst>
              <p:tags r:id="rId4"/>
            </p:custDataLst>
          </p:nvPr>
        </p:nvSpPr>
        <p:spPr>
          <a:xfrm rot="10800000">
            <a:off x="5155565" y="3089275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2" name="直接连接符 31"/>
          <p:cNvCxnSpPr/>
          <p:nvPr>
            <p:custDataLst>
              <p:tags r:id="rId5"/>
            </p:custDataLst>
          </p:nvPr>
        </p:nvCxnSpPr>
        <p:spPr>
          <a:xfrm>
            <a:off x="11197590" y="298132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6"/>
            </p:custDataLst>
          </p:nvPr>
        </p:nvCxnSpPr>
        <p:spPr>
          <a:xfrm flipH="1">
            <a:off x="11305540" y="191262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>
            <p:custDataLst>
              <p:tags r:id="rId7"/>
            </p:custDataLst>
          </p:nvPr>
        </p:nvCxnSpPr>
        <p:spPr>
          <a:xfrm flipH="1">
            <a:off x="11305540" y="345503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椭圆 36"/>
          <p:cNvSpPr/>
          <p:nvPr>
            <p:custDataLst>
              <p:tags r:id="rId8"/>
            </p:custDataLst>
          </p:nvPr>
        </p:nvSpPr>
        <p:spPr>
          <a:xfrm>
            <a:off x="10016490" y="3576955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8" name="椭圆 37"/>
          <p:cNvSpPr/>
          <p:nvPr>
            <p:custDataLst>
              <p:tags r:id="rId9"/>
            </p:custDataLst>
          </p:nvPr>
        </p:nvSpPr>
        <p:spPr>
          <a:xfrm>
            <a:off x="10123170" y="3683635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9" name="向下箭头"/>
          <p:cNvSpPr/>
          <p:nvPr>
            <p:custDataLst>
              <p:tags r:id="rId10"/>
            </p:custDataLst>
          </p:nvPr>
        </p:nvSpPr>
        <p:spPr>
          <a:xfrm>
            <a:off x="10227310" y="3776345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4" name="任意多边形 4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署名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7466330" y="3648075"/>
            <a:ext cx="2365375" cy="6673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2418715" y="1275715"/>
            <a:ext cx="8250555" cy="170561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838200" y="365126"/>
            <a:ext cx="10515600" cy="622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838200" y="1237129"/>
            <a:ext cx="10515600" cy="49398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16" Type="http://schemas.openxmlformats.org/officeDocument/2006/relationships/tags" Target="../tags/tag118.xml" /><Relationship Id="rId17" Type="http://schemas.openxmlformats.org/officeDocument/2006/relationships/tags" Target="../tags/tag119.xml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2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17" Type="http://schemas.openxmlformats.org/officeDocument/2006/relationships/tags" Target="../tags/tag185.xml" /><Relationship Id="rId18" Type="http://schemas.openxmlformats.org/officeDocument/2006/relationships/tags" Target="../tags/tag186.xml" /><Relationship Id="rId19" Type="http://schemas.openxmlformats.org/officeDocument/2006/relationships/tags" Target="../tags/tag187.xml" /><Relationship Id="rId2" Type="http://schemas.openxmlformats.org/officeDocument/2006/relationships/tags" Target="../tags/tag170.xml" /><Relationship Id="rId20" Type="http://schemas.openxmlformats.org/officeDocument/2006/relationships/tags" Target="../tags/tag188.xml" /><Relationship Id="rId21" Type="http://schemas.openxmlformats.org/officeDocument/2006/relationships/tags" Target="../tags/tag189.xml" /><Relationship Id="rId22" Type="http://schemas.openxmlformats.org/officeDocument/2006/relationships/tags" Target="../tags/tag190.xml" /><Relationship Id="rId23" Type="http://schemas.openxmlformats.org/officeDocument/2006/relationships/tags" Target="../tags/tag191.xml" /><Relationship Id="rId24" Type="http://schemas.openxmlformats.org/officeDocument/2006/relationships/tags" Target="../tags/tag192.xml" /><Relationship Id="rId25" Type="http://schemas.openxmlformats.org/officeDocument/2006/relationships/tags" Target="../tags/tag193.xml" /><Relationship Id="rId26" Type="http://schemas.openxmlformats.org/officeDocument/2006/relationships/tags" Target="../tags/tag194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14" Type="http://schemas.openxmlformats.org/officeDocument/2006/relationships/tags" Target="../tags/tag210.xml" /><Relationship Id="rId15" Type="http://schemas.openxmlformats.org/officeDocument/2006/relationships/tags" Target="../tags/tag211.xml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18" Type="http://schemas.openxmlformats.org/officeDocument/2006/relationships/tags" Target="../tags/tag214.xml" /><Relationship Id="rId19" Type="http://schemas.openxmlformats.org/officeDocument/2006/relationships/tags" Target="../tags/tag215.xml" /><Relationship Id="rId2" Type="http://schemas.openxmlformats.org/officeDocument/2006/relationships/tags" Target="../tags/tag198.xml" /><Relationship Id="rId20" Type="http://schemas.openxmlformats.org/officeDocument/2006/relationships/tags" Target="../tags/tag216.xml" /><Relationship Id="rId21" Type="http://schemas.openxmlformats.org/officeDocument/2006/relationships/tags" Target="../tags/tag217.xml" /><Relationship Id="rId22" Type="http://schemas.openxmlformats.org/officeDocument/2006/relationships/tags" Target="../tags/tag218.xml" /><Relationship Id="rId23" Type="http://schemas.openxmlformats.org/officeDocument/2006/relationships/tags" Target="../tags/tag219.xml" /><Relationship Id="rId24" Type="http://schemas.openxmlformats.org/officeDocument/2006/relationships/tags" Target="../tags/tag220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14" Type="http://schemas.openxmlformats.org/officeDocument/2006/relationships/tags" Target="../tags/tag233.xml" /><Relationship Id="rId15" Type="http://schemas.openxmlformats.org/officeDocument/2006/relationships/tags" Target="../tags/tag234.xml" /><Relationship Id="rId16" Type="http://schemas.openxmlformats.org/officeDocument/2006/relationships/tags" Target="../tags/tag235.xml" /><Relationship Id="rId17" Type="http://schemas.openxmlformats.org/officeDocument/2006/relationships/tags" Target="../tags/tag236.xml" /><Relationship Id="rId18" Type="http://schemas.openxmlformats.org/officeDocument/2006/relationships/tags" Target="../tags/tag237.xml" /><Relationship Id="rId19" Type="http://schemas.openxmlformats.org/officeDocument/2006/relationships/tags" Target="../tags/tag238.xml" /><Relationship Id="rId2" Type="http://schemas.openxmlformats.org/officeDocument/2006/relationships/tags" Target="../tags/tag221.xml" /><Relationship Id="rId20" Type="http://schemas.openxmlformats.org/officeDocument/2006/relationships/tags" Target="../tags/tag239.xml" /><Relationship Id="rId21" Type="http://schemas.openxmlformats.org/officeDocument/2006/relationships/tags" Target="../tags/tag240.xml" /><Relationship Id="rId22" Type="http://schemas.openxmlformats.org/officeDocument/2006/relationships/tags" Target="../tags/tag241.xml" /><Relationship Id="rId23" Type="http://schemas.openxmlformats.org/officeDocument/2006/relationships/tags" Target="../tags/tag242.xml" /><Relationship Id="rId24" Type="http://schemas.openxmlformats.org/officeDocument/2006/relationships/tags" Target="../tags/tag243.xml" /><Relationship Id="rId25" Type="http://schemas.openxmlformats.org/officeDocument/2006/relationships/tags" Target="../tags/tag244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14" Type="http://schemas.openxmlformats.org/officeDocument/2006/relationships/tags" Target="../tags/tag257.xml" /><Relationship Id="rId15" Type="http://schemas.openxmlformats.org/officeDocument/2006/relationships/tags" Target="../tags/tag258.xml" /><Relationship Id="rId16" Type="http://schemas.openxmlformats.org/officeDocument/2006/relationships/tags" Target="../tags/tag259.xml" /><Relationship Id="rId17" Type="http://schemas.openxmlformats.org/officeDocument/2006/relationships/tags" Target="../tags/tag260.xml" /><Relationship Id="rId18" Type="http://schemas.openxmlformats.org/officeDocument/2006/relationships/tags" Target="../tags/tag261.xml" /><Relationship Id="rId19" Type="http://schemas.openxmlformats.org/officeDocument/2006/relationships/tags" Target="../tags/tag262.xml" /><Relationship Id="rId2" Type="http://schemas.openxmlformats.org/officeDocument/2006/relationships/tags" Target="../tags/tag245.xml" /><Relationship Id="rId20" Type="http://schemas.openxmlformats.org/officeDocument/2006/relationships/tags" Target="../tags/tag263.xml" /><Relationship Id="rId21" Type="http://schemas.openxmlformats.org/officeDocument/2006/relationships/tags" Target="../tags/tag264.xml" /><Relationship Id="rId22" Type="http://schemas.openxmlformats.org/officeDocument/2006/relationships/tags" Target="../tags/tag265.xml" /><Relationship Id="rId23" Type="http://schemas.openxmlformats.org/officeDocument/2006/relationships/tags" Target="../tags/tag266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5.xml" /><Relationship Id="rId11" Type="http://schemas.openxmlformats.org/officeDocument/2006/relationships/tags" Target="../tags/tag276.xml" /><Relationship Id="rId12" Type="http://schemas.openxmlformats.org/officeDocument/2006/relationships/tags" Target="../tags/tag277.xml" /><Relationship Id="rId13" Type="http://schemas.openxmlformats.org/officeDocument/2006/relationships/tags" Target="../tags/tag278.xml" /><Relationship Id="rId2" Type="http://schemas.openxmlformats.org/officeDocument/2006/relationships/tags" Target="../tags/tag267.xml" /><Relationship Id="rId3" Type="http://schemas.openxmlformats.org/officeDocument/2006/relationships/tags" Target="../tags/tag268.xml" /><Relationship Id="rId4" Type="http://schemas.openxmlformats.org/officeDocument/2006/relationships/tags" Target="../tags/tag269.xml" /><Relationship Id="rId5" Type="http://schemas.openxmlformats.org/officeDocument/2006/relationships/tags" Target="../tags/tag270.xml" /><Relationship Id="rId6" Type="http://schemas.openxmlformats.org/officeDocument/2006/relationships/tags" Target="../tags/tag271.xml" /><Relationship Id="rId7" Type="http://schemas.openxmlformats.org/officeDocument/2006/relationships/tags" Target="../tags/tag272.xml" /><Relationship Id="rId8" Type="http://schemas.openxmlformats.org/officeDocument/2006/relationships/tags" Target="../tags/tag273.xml" /><Relationship Id="rId9" Type="http://schemas.openxmlformats.org/officeDocument/2006/relationships/tags" Target="../tags/tag27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023320202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汇报人：刀客特万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_</a:t>
            </a:r>
            <a:endParaRPr lang="zh-CN" altLang="en-US"/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食管受压的护理查房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CONTENTS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7" name="标题 6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2" name="圆角矩形 1"/>
          <p:cNvSpPr/>
          <p:nvPr>
            <p:custDataLst>
              <p:tags r:id="rId5"/>
            </p:custDataLst>
          </p:nvPr>
        </p:nvSpPr>
        <p:spPr>
          <a:xfrm>
            <a:off x="4404995" y="94234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序号"/>
          <p:cNvSpPr txBox="1"/>
          <p:nvPr>
            <p:custDataLst>
              <p:tags r:id="rId6"/>
            </p:custDataLst>
          </p:nvPr>
        </p:nvSpPr>
        <p:spPr>
          <a:xfrm>
            <a:off x="4404995" y="94615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01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6" name="标题"/>
          <p:cNvSpPr txBox="1"/>
          <p:nvPr>
            <p:custDataLst>
              <p:tags r:id="rId7"/>
            </p:custDataLst>
          </p:nvPr>
        </p:nvSpPr>
        <p:spPr>
          <a:xfrm>
            <a:off x="5392420" y="961390"/>
            <a:ext cx="3803650" cy="7150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食管受压的相关知识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8"/>
            </p:custDataLst>
          </p:nvPr>
        </p:nvSpPr>
        <p:spPr>
          <a:xfrm>
            <a:off x="4404995" y="208661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序号"/>
          <p:cNvSpPr txBox="1"/>
          <p:nvPr>
            <p:custDataLst>
              <p:tags r:id="rId9"/>
            </p:custDataLst>
          </p:nvPr>
        </p:nvSpPr>
        <p:spPr>
          <a:xfrm>
            <a:off x="4404995" y="2090420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02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4" name="标题"/>
          <p:cNvSpPr txBox="1"/>
          <p:nvPr>
            <p:custDataLst>
              <p:tags r:id="rId10"/>
            </p:custDataLst>
          </p:nvPr>
        </p:nvSpPr>
        <p:spPr>
          <a:xfrm>
            <a:off x="5392420" y="2082165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病例汇报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1"/>
            </p:custDataLst>
          </p:nvPr>
        </p:nvSpPr>
        <p:spPr>
          <a:xfrm>
            <a:off x="4404995" y="3226435"/>
            <a:ext cx="4888230" cy="73723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序号"/>
          <p:cNvSpPr txBox="1"/>
          <p:nvPr>
            <p:custDataLst>
              <p:tags r:id="rId12"/>
            </p:custDataLst>
          </p:nvPr>
        </p:nvSpPr>
        <p:spPr>
          <a:xfrm>
            <a:off x="4404995" y="323024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03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2" name="标题"/>
          <p:cNvSpPr txBox="1"/>
          <p:nvPr>
            <p:custDataLst>
              <p:tags r:id="rId13"/>
            </p:custDataLst>
          </p:nvPr>
        </p:nvSpPr>
        <p:spPr>
          <a:xfrm>
            <a:off x="5392420" y="3234055"/>
            <a:ext cx="3803650" cy="73279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护理诊断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7" name="圆角矩形 16"/>
          <p:cNvSpPr/>
          <p:nvPr>
            <p:custDataLst>
              <p:tags r:id="rId14"/>
            </p:custDataLst>
          </p:nvPr>
        </p:nvSpPr>
        <p:spPr>
          <a:xfrm>
            <a:off x="4404995" y="437324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8" name="序号"/>
          <p:cNvSpPr txBox="1"/>
          <p:nvPr>
            <p:custDataLst>
              <p:tags r:id="rId15"/>
            </p:custDataLst>
          </p:nvPr>
        </p:nvSpPr>
        <p:spPr>
          <a:xfrm>
            <a:off x="4404995" y="437705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04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9" name="标题"/>
          <p:cNvSpPr txBox="1"/>
          <p:nvPr>
            <p:custDataLst>
              <p:tags r:id="rId16"/>
            </p:custDataLst>
          </p:nvPr>
        </p:nvSpPr>
        <p:spPr>
          <a:xfrm>
            <a:off x="5392420" y="436880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护理措施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21" name="圆角矩形 20"/>
          <p:cNvSpPr/>
          <p:nvPr>
            <p:custDataLst>
              <p:tags r:id="rId17"/>
            </p:custDataLst>
          </p:nvPr>
        </p:nvSpPr>
        <p:spPr>
          <a:xfrm>
            <a:off x="4404995" y="551307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2" name="序号"/>
          <p:cNvSpPr txBox="1"/>
          <p:nvPr>
            <p:custDataLst>
              <p:tags r:id="rId18"/>
            </p:custDataLst>
          </p:nvPr>
        </p:nvSpPr>
        <p:spPr>
          <a:xfrm>
            <a:off x="4404995" y="551688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05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23" name="标题"/>
          <p:cNvSpPr txBox="1"/>
          <p:nvPr>
            <p:custDataLst>
              <p:tags r:id="rId19"/>
            </p:custDataLst>
          </p:nvPr>
        </p:nvSpPr>
        <p:spPr>
          <a:xfrm>
            <a:off x="5392420" y="5516880"/>
            <a:ext cx="3803650" cy="73596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健康宣教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01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食管受压的相关知识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食管受压的定义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食管受压是指食管受到外部压力，导致食管功能障碍的现象。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食管受压的原因包括：肿瘤压迫、手术创伤、异物压迫等。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食管受压的症状包括：吞咽困难、胸痛、呼吸困难等。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食管受压的诊断方法包括：影像学检查、内镜检查等。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食管受压的病因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食管癌：最常见的病因，占所有食管受压病例的80%以上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食管良性肿瘤：如平滑肌瘤、脂肪瘤等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食管外压迫：如纵隔肿瘤、主动脉瘤等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食管异物：如鱼刺、骨头等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5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食管狭窄：如贲门失弛缓症、食管炎等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食管受压的症状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反流：胃内容物反流至食管，引起烧心、反酸等症状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吞咽困难：食物通过受压的食管时感到困难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胸痛：胸骨后或上腹部疼痛，可能与进食有关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体重下降：由于进食困难，可能导致体重下降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食管受压的诊断及治疗</a:t>
            </a:r>
            <a:endParaRPr lang="zh-CN" altLang="en-US"/>
          </a:p>
        </p:txBody>
      </p:sp>
      <p:sp>
        <p:nvSpPr>
          <p:cNvPr id="8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287228" y="1997349"/>
            <a:ext cx="710962" cy="206753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305643" y="4301173"/>
            <a:ext cx="675868" cy="185636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4"/>
            </p:custDataLst>
          </p:nvPr>
        </p:nvSpPr>
        <p:spPr>
          <a:xfrm>
            <a:off x="715082" y="2673002"/>
            <a:ext cx="185636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5"/>
            </p:custDataLst>
          </p:nvPr>
        </p:nvSpPr>
        <p:spPr>
          <a:xfrm flipV="1">
            <a:off x="608400" y="2142132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715082" y="3262293"/>
            <a:ext cx="1856368" cy="16725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诊断方法：食管镜检查、食管测压、食管造影等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4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5737393" y="1996714"/>
            <a:ext cx="710962" cy="2068749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5755174" y="4301173"/>
            <a:ext cx="675868" cy="185636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9"/>
            </p:custDataLst>
          </p:nvPr>
        </p:nvSpPr>
        <p:spPr>
          <a:xfrm>
            <a:off x="5164612" y="2673002"/>
            <a:ext cx="185636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10"/>
            </p:custDataLst>
          </p:nvPr>
        </p:nvSpPr>
        <p:spPr>
          <a:xfrm flipV="1">
            <a:off x="5058565" y="2142132"/>
            <a:ext cx="2068749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5164612" y="3262293"/>
            <a:ext cx="1856368" cy="16725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药物治疗：使用抗反流药物、促胃肠动力药物等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7963111" y="2028465"/>
            <a:ext cx="710962" cy="206753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7981526" y="4331654"/>
            <a:ext cx="675868" cy="185757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4"/>
            </p:custDataLst>
          </p:nvPr>
        </p:nvSpPr>
        <p:spPr>
          <a:xfrm>
            <a:off x="7390330" y="2704118"/>
            <a:ext cx="185757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5"/>
            </p:custDataLst>
          </p:nvPr>
        </p:nvSpPr>
        <p:spPr>
          <a:xfrm flipV="1">
            <a:off x="7284918" y="2173247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7390330" y="3293409"/>
            <a:ext cx="1856368" cy="16725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手术治疗：食管切开术、食管扩张术、食管支架植入术等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7"/>
            </p:custDataLst>
          </p:nvPr>
        </p:nvSpPr>
        <p:spPr>
          <a:xfrm rot="16200000" flipH="1">
            <a:off x="3511676" y="2008144"/>
            <a:ext cx="710962" cy="206753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8"/>
            </p:custDataLst>
          </p:nvPr>
        </p:nvSpPr>
        <p:spPr>
          <a:xfrm rot="16200000" flipH="1">
            <a:off x="3530091" y="4312603"/>
            <a:ext cx="675868" cy="185636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9"/>
            </p:custDataLst>
          </p:nvPr>
        </p:nvSpPr>
        <p:spPr>
          <a:xfrm>
            <a:off x="2940165" y="2683162"/>
            <a:ext cx="185636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20"/>
            </p:custDataLst>
          </p:nvPr>
        </p:nvSpPr>
        <p:spPr>
          <a:xfrm flipV="1">
            <a:off x="2833483" y="2152927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938895" y="3272453"/>
            <a:ext cx="1856368" cy="16725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治疗方法：药物治疗、手术治疗、支架植入等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26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10188194" y="2028465"/>
            <a:ext cx="710962" cy="206753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7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10205974" y="4331654"/>
            <a:ext cx="675868" cy="185757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1" name="任意多边形 25"/>
          <p:cNvSpPr/>
          <p:nvPr>
            <p:custDataLst>
              <p:tags r:id="rId24"/>
            </p:custDataLst>
          </p:nvPr>
        </p:nvSpPr>
        <p:spPr>
          <a:xfrm>
            <a:off x="9614778" y="2704118"/>
            <a:ext cx="185757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2" name="任意多边形 26"/>
          <p:cNvSpPr/>
          <p:nvPr>
            <p:custDataLst>
              <p:tags r:id="rId25"/>
            </p:custDataLst>
          </p:nvPr>
        </p:nvSpPr>
        <p:spPr>
          <a:xfrm flipV="1">
            <a:off x="9510001" y="2173247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9614778" y="3293409"/>
            <a:ext cx="1856368" cy="16725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支架植入：适用于食管狭窄、食管瘘等患者，可缓解症状，提高生活质量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02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患者基本情况</a:t>
            </a:r>
            <a:endParaRPr lang="zh-CN" altLang="en-US"/>
          </a:p>
        </p:txBody>
      </p:sp>
      <p:sp>
        <p:nvSpPr>
          <p:cNvPr id="4" name="任意多边形 3"/>
          <p:cNvSpPr/>
          <p:nvPr>
            <p:custDataLst>
              <p:tags r:id="rId2"/>
            </p:custDataLst>
          </p:nvPr>
        </p:nvSpPr>
        <p:spPr>
          <a:xfrm>
            <a:off x="679075" y="2470524"/>
            <a:ext cx="10827851" cy="1871206"/>
          </a:xfrm>
          <a:custGeom>
            <a:gdLst>
              <a:gd name="connsiteX0" fmla="*/ 16538 w 16538"/>
              <a:gd name="connsiteY0" fmla="*/ 0 h 2858"/>
              <a:gd name="connsiteX1" fmla="*/ 16500 w 16538"/>
              <a:gd name="connsiteY1" fmla="*/ 33 h 2858"/>
              <a:gd name="connsiteX2" fmla="*/ 8269 w 16538"/>
              <a:gd name="connsiteY2" fmla="*/ 2858 h 2858"/>
              <a:gd name="connsiteX3" fmla="*/ 39 w 16538"/>
              <a:gd name="connsiteY3" fmla="*/ 33 h 2858"/>
              <a:gd name="connsiteX4" fmla="*/ 0 w 16538"/>
              <a:gd name="connsiteY4" fmla="*/ 0 h 28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538" h="2858">
                <a:moveTo>
                  <a:pt x="16538" y="0"/>
                </a:moveTo>
                <a:lnTo>
                  <a:pt x="16500" y="33"/>
                </a:lnTo>
                <a:cubicBezTo>
                  <a:pt x="14393" y="1778"/>
                  <a:pt x="11483" y="2858"/>
                  <a:pt x="8269" y="2858"/>
                </a:cubicBezTo>
                <a:cubicBezTo>
                  <a:pt x="5055" y="2858"/>
                  <a:pt x="2145" y="1778"/>
                  <a:pt x="39" y="33"/>
                </a:cubicBezTo>
                <a:lnTo>
                  <a:pt x="0" y="0"/>
                </a:lnTo>
              </a:path>
            </a:pathLst>
          </a:custGeom>
          <a:ln w="123825">
            <a:gradFill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67000">
                  <a:schemeClr val="accent1"/>
                </a:gs>
              </a:gsLst>
              <a:lin ang="0" scaled="1"/>
            </a:gradFill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5" name="圆角矩形 14"/>
          <p:cNvSpPr/>
          <p:nvPr>
            <p:custDataLst>
              <p:tags r:id="rId3"/>
            </p:custDataLst>
          </p:nvPr>
        </p:nvSpPr>
        <p:spPr>
          <a:xfrm>
            <a:off x="1826154" y="2629622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16" name="椭圆 15"/>
          <p:cNvSpPr>
            <a:spLocks noChangeAspect="1"/>
          </p:cNvSpPr>
          <p:nvPr>
            <p:custDataLst>
              <p:tags r:id="rId4"/>
            </p:custDataLst>
          </p:nvPr>
        </p:nvSpPr>
        <p:spPr>
          <a:xfrm>
            <a:off x="2509687" y="3501717"/>
            <a:ext cx="215405" cy="215405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9" name="圆角矩形 18"/>
          <p:cNvSpPr/>
          <p:nvPr>
            <p:custDataLst>
              <p:tags r:id="rId5"/>
            </p:custDataLst>
          </p:nvPr>
        </p:nvSpPr>
        <p:spPr>
          <a:xfrm>
            <a:off x="6645588" y="3239827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20" name="椭圆 19"/>
          <p:cNvSpPr>
            <a:spLocks noChangeAspect="1"/>
          </p:cNvSpPr>
          <p:nvPr>
            <p:custDataLst>
              <p:tags r:id="rId6"/>
            </p:custDataLst>
          </p:nvPr>
        </p:nvSpPr>
        <p:spPr>
          <a:xfrm>
            <a:off x="7329122" y="4111921"/>
            <a:ext cx="215405" cy="215405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1" name="椭圆 20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3699324" y="3918777"/>
            <a:ext cx="215405" cy="215405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2" name="圆角矩形 21"/>
          <p:cNvSpPr/>
          <p:nvPr>
            <p:custDataLst>
              <p:tags r:id="rId8"/>
            </p:custDataLst>
          </p:nvPr>
        </p:nvSpPr>
        <p:spPr>
          <a:xfrm>
            <a:off x="3015790" y="4685461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23" name="椭圆 22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6127701" y="4214058"/>
            <a:ext cx="215405" cy="215405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4" name="圆角矩形 23"/>
          <p:cNvSpPr/>
          <p:nvPr>
            <p:custDataLst>
              <p:tags r:id="rId10"/>
            </p:custDataLst>
          </p:nvPr>
        </p:nvSpPr>
        <p:spPr>
          <a:xfrm>
            <a:off x="5444167" y="4980742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25" name="圆角矩形 24"/>
          <p:cNvSpPr/>
          <p:nvPr>
            <p:custDataLst>
              <p:tags r:id="rId11"/>
            </p:custDataLst>
          </p:nvPr>
        </p:nvSpPr>
        <p:spPr>
          <a:xfrm>
            <a:off x="4222449" y="3279110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26" name="椭圆 25"/>
          <p:cNvSpPr>
            <a:spLocks noChangeAspect="1"/>
          </p:cNvSpPr>
          <p:nvPr>
            <p:custDataLst>
              <p:tags r:id="rId12"/>
            </p:custDataLst>
          </p:nvPr>
        </p:nvSpPr>
        <p:spPr>
          <a:xfrm>
            <a:off x="4905983" y="4151205"/>
            <a:ext cx="215405" cy="215405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7" name="椭圆 26"/>
          <p:cNvSpPr>
            <a:spLocks noChangeAspect="1"/>
          </p:cNvSpPr>
          <p:nvPr>
            <p:custDataLst>
              <p:tags r:id="rId13"/>
            </p:custDataLst>
          </p:nvPr>
        </p:nvSpPr>
        <p:spPr>
          <a:xfrm>
            <a:off x="8480784" y="3853304"/>
            <a:ext cx="215405" cy="215405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8" name="圆角矩形 27"/>
          <p:cNvSpPr/>
          <p:nvPr>
            <p:custDataLst>
              <p:tags r:id="rId14"/>
            </p:custDataLst>
          </p:nvPr>
        </p:nvSpPr>
        <p:spPr>
          <a:xfrm>
            <a:off x="7797251" y="4619988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15"/>
            </p:custDataLst>
          </p:nvPr>
        </p:nvSpPr>
        <p:spPr>
          <a:xfrm>
            <a:off x="9018314" y="2551055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30" name="椭圆 29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>
            <a:off x="9701847" y="3423150"/>
            <a:ext cx="215405" cy="215405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17"/>
            </p:custDataLst>
          </p:nvPr>
        </p:nvSpPr>
        <p:spPr>
          <a:xfrm>
            <a:off x="1503374" y="1580097"/>
            <a:ext cx="2227376" cy="92185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年龄：65岁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3" name="正文"/>
          <p:cNvSpPr txBox="1"/>
          <p:nvPr>
            <p:custDataLst>
              <p:tags r:id="rId18"/>
            </p:custDataLst>
          </p:nvPr>
        </p:nvSpPr>
        <p:spPr>
          <a:xfrm>
            <a:off x="3899670" y="2229585"/>
            <a:ext cx="2227376" cy="92185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病史：食管癌术后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5" name="正文"/>
          <p:cNvSpPr txBox="1"/>
          <p:nvPr>
            <p:custDataLst>
              <p:tags r:id="rId19"/>
            </p:custDataLst>
          </p:nvPr>
        </p:nvSpPr>
        <p:spPr>
          <a:xfrm>
            <a:off x="6322809" y="2160839"/>
            <a:ext cx="2227376" cy="92185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检查：食管造影显示食管受压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52" name="正文"/>
          <p:cNvSpPr txBox="1"/>
          <p:nvPr>
            <p:custDataLst>
              <p:tags r:id="rId20"/>
            </p:custDataLst>
          </p:nvPr>
        </p:nvSpPr>
        <p:spPr>
          <a:xfrm>
            <a:off x="8695534" y="1490400"/>
            <a:ext cx="2227376" cy="92185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护理措施：保持呼吸道通畅，预防感染，监测生命体征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55" name="正文"/>
          <p:cNvSpPr txBox="1"/>
          <p:nvPr>
            <p:custDataLst>
              <p:tags r:id="rId21"/>
            </p:custDataLst>
          </p:nvPr>
        </p:nvSpPr>
        <p:spPr>
          <a:xfrm>
            <a:off x="2693010" y="5225609"/>
            <a:ext cx="2227376" cy="7280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性别：男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63" name="正文"/>
          <p:cNvSpPr txBox="1"/>
          <p:nvPr>
            <p:custDataLst>
              <p:tags r:id="rId22"/>
            </p:custDataLst>
          </p:nvPr>
        </p:nvSpPr>
        <p:spPr>
          <a:xfrm>
            <a:off x="5121387" y="5521545"/>
            <a:ext cx="2227376" cy="7280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症状：进食困难，体重下降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73" name="正文"/>
          <p:cNvSpPr txBox="1"/>
          <p:nvPr>
            <p:custDataLst>
              <p:tags r:id="rId23"/>
            </p:custDataLst>
          </p:nvPr>
        </p:nvSpPr>
        <p:spPr>
          <a:xfrm>
            <a:off x="7474471" y="5169303"/>
            <a:ext cx="2227376" cy="7280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治疗：营养支持，药物治疗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</p:spTree>
    <p:custDataLst>
      <p:tags r:id="rId2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入院时间及原因</a:t>
            </a:r>
            <a:endParaRPr lang="zh-CN" altLang="en-US"/>
          </a:p>
        </p:txBody>
      </p:sp>
      <p:sp>
        <p:nvSpPr>
          <p:cNvPr id="53" name="对角圆角矩形 52"/>
          <p:cNvSpPr/>
          <p:nvPr>
            <p:custDataLst>
              <p:tags r:id="rId2"/>
            </p:custDataLst>
          </p:nvPr>
        </p:nvSpPr>
        <p:spPr>
          <a:xfrm>
            <a:off x="754883" y="1619548"/>
            <a:ext cx="5113102" cy="1245339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3"/>
            </p:custDataLst>
          </p:nvPr>
        </p:nvSpPr>
        <p:spPr>
          <a:xfrm>
            <a:off x="754883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4"/>
            </p:custDataLst>
          </p:nvPr>
        </p:nvSpPr>
        <p:spPr>
          <a:xfrm>
            <a:off x="1266977" y="1491043"/>
            <a:ext cx="77103" cy="12850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5"/>
            </p:custDataLst>
          </p:nvPr>
        </p:nvSpPr>
        <p:spPr>
          <a:xfrm>
            <a:off x="1300389" y="1671593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患者姓名：张三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6"/>
            </p:custDataLst>
          </p:nvPr>
        </p:nvSpPr>
        <p:spPr>
          <a:xfrm>
            <a:off x="6317885" y="1619548"/>
            <a:ext cx="5113102" cy="1245339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7"/>
            </p:custDataLst>
          </p:nvPr>
        </p:nvSpPr>
        <p:spPr>
          <a:xfrm>
            <a:off x="6317885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8"/>
            </p:custDataLst>
          </p:nvPr>
        </p:nvSpPr>
        <p:spPr>
          <a:xfrm>
            <a:off x="6829336" y="1491043"/>
            <a:ext cx="77103" cy="12850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9"/>
            </p:custDataLst>
          </p:nvPr>
        </p:nvSpPr>
        <p:spPr>
          <a:xfrm>
            <a:off x="6862748" y="1678018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病史：既往有高血压、糖尿病等慢性病史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754883" y="3311965"/>
            <a:ext cx="5113102" cy="1245339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754883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1266977" y="3183459"/>
            <a:ext cx="77103" cy="12850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1300389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入院时间：2022年10月10日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对角圆角矩形 14"/>
          <p:cNvSpPr/>
          <p:nvPr>
            <p:custDataLst>
              <p:tags r:id="rId14"/>
            </p:custDataLst>
          </p:nvPr>
        </p:nvSpPr>
        <p:spPr>
          <a:xfrm>
            <a:off x="6317885" y="3311965"/>
            <a:ext cx="5113102" cy="1245339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9" name="对角圆角矩形 18"/>
          <p:cNvSpPr/>
          <p:nvPr>
            <p:custDataLst>
              <p:tags r:id="rId15"/>
            </p:custDataLst>
          </p:nvPr>
        </p:nvSpPr>
        <p:spPr>
          <a:xfrm>
            <a:off x="6317885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0" name="直角三角形 19"/>
          <p:cNvSpPr/>
          <p:nvPr>
            <p:custDataLst>
              <p:tags r:id="rId16"/>
            </p:custDataLst>
          </p:nvPr>
        </p:nvSpPr>
        <p:spPr>
          <a:xfrm>
            <a:off x="6829336" y="3183459"/>
            <a:ext cx="77103" cy="128505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7"/>
            </p:custDataLst>
          </p:nvPr>
        </p:nvSpPr>
        <p:spPr>
          <a:xfrm>
            <a:off x="6862748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检查结果：食管镜检查显示食管受压，有炎症和溃疡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6" name="对角圆角矩形 15"/>
          <p:cNvSpPr/>
          <p:nvPr>
            <p:custDataLst>
              <p:tags r:id="rId18"/>
            </p:custDataLst>
          </p:nvPr>
        </p:nvSpPr>
        <p:spPr>
          <a:xfrm>
            <a:off x="754883" y="5004382"/>
            <a:ext cx="5113102" cy="1245339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19"/>
            </p:custDataLst>
          </p:nvPr>
        </p:nvSpPr>
        <p:spPr>
          <a:xfrm>
            <a:off x="754883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20"/>
            </p:custDataLst>
          </p:nvPr>
        </p:nvSpPr>
        <p:spPr>
          <a:xfrm>
            <a:off x="1266977" y="4870736"/>
            <a:ext cx="77103" cy="12850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21"/>
            </p:custDataLst>
          </p:nvPr>
        </p:nvSpPr>
        <p:spPr>
          <a:xfrm>
            <a:off x="1300389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入院原因：食管受压，吞咽困难，呼吸困难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3" name="对角圆角矩形 22"/>
          <p:cNvSpPr/>
          <p:nvPr>
            <p:custDataLst>
              <p:tags r:id="rId22"/>
            </p:custDataLst>
          </p:nvPr>
        </p:nvSpPr>
        <p:spPr>
          <a:xfrm>
            <a:off x="6317885" y="5004382"/>
            <a:ext cx="5113102" cy="1245339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4" name="对角圆角矩形 23"/>
          <p:cNvSpPr/>
          <p:nvPr>
            <p:custDataLst>
              <p:tags r:id="rId23"/>
            </p:custDataLst>
          </p:nvPr>
        </p:nvSpPr>
        <p:spPr>
          <a:xfrm>
            <a:off x="6317885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5" name="直角三角形 24"/>
          <p:cNvSpPr/>
          <p:nvPr>
            <p:custDataLst>
              <p:tags r:id="rId24"/>
            </p:custDataLst>
          </p:nvPr>
        </p:nvSpPr>
        <p:spPr>
          <a:xfrm>
            <a:off x="6829336" y="4870736"/>
            <a:ext cx="77103" cy="128505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25"/>
            </p:custDataLst>
          </p:nvPr>
        </p:nvSpPr>
        <p:spPr>
          <a:xfrm>
            <a:off x="6862748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治疗方案：抗炎、消肿、营养支持等综合治疗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初步诊断及治疗过程</a:t>
            </a:r>
            <a:endParaRPr lang="zh-CN" altLang="en-US"/>
          </a:p>
        </p:txBody>
      </p:sp>
      <p:sp>
        <p:nvSpPr>
          <p:cNvPr id="4" name="任意多边形 3"/>
          <p:cNvSpPr/>
          <p:nvPr>
            <p:custDataLst>
              <p:tags r:id="rId2"/>
            </p:custDataLst>
          </p:nvPr>
        </p:nvSpPr>
        <p:spPr>
          <a:xfrm>
            <a:off x="679075" y="2470524"/>
            <a:ext cx="10827851" cy="1871206"/>
          </a:xfrm>
          <a:custGeom>
            <a:gdLst>
              <a:gd name="connsiteX0" fmla="*/ 16538 w 16538"/>
              <a:gd name="connsiteY0" fmla="*/ 0 h 2858"/>
              <a:gd name="connsiteX1" fmla="*/ 16500 w 16538"/>
              <a:gd name="connsiteY1" fmla="*/ 33 h 2858"/>
              <a:gd name="connsiteX2" fmla="*/ 8269 w 16538"/>
              <a:gd name="connsiteY2" fmla="*/ 2858 h 2858"/>
              <a:gd name="connsiteX3" fmla="*/ 39 w 16538"/>
              <a:gd name="connsiteY3" fmla="*/ 33 h 2858"/>
              <a:gd name="connsiteX4" fmla="*/ 0 w 16538"/>
              <a:gd name="connsiteY4" fmla="*/ 0 h 28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538" h="2858">
                <a:moveTo>
                  <a:pt x="16538" y="0"/>
                </a:moveTo>
                <a:lnTo>
                  <a:pt x="16500" y="33"/>
                </a:lnTo>
                <a:cubicBezTo>
                  <a:pt x="14393" y="1778"/>
                  <a:pt x="11483" y="2858"/>
                  <a:pt x="8269" y="2858"/>
                </a:cubicBezTo>
                <a:cubicBezTo>
                  <a:pt x="5055" y="2858"/>
                  <a:pt x="2145" y="1778"/>
                  <a:pt x="39" y="33"/>
                </a:cubicBezTo>
                <a:lnTo>
                  <a:pt x="0" y="0"/>
                </a:lnTo>
              </a:path>
            </a:pathLst>
          </a:custGeom>
          <a:ln w="123825">
            <a:gradFill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67000">
                  <a:schemeClr val="accent1"/>
                </a:gs>
              </a:gsLst>
              <a:lin ang="0" scaled="1"/>
            </a:gradFill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5" name="圆角矩形 14"/>
          <p:cNvSpPr/>
          <p:nvPr>
            <p:custDataLst>
              <p:tags r:id="rId3"/>
            </p:custDataLst>
          </p:nvPr>
        </p:nvSpPr>
        <p:spPr>
          <a:xfrm>
            <a:off x="1826154" y="2629622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16" name="椭圆 15"/>
          <p:cNvSpPr>
            <a:spLocks noChangeAspect="1"/>
          </p:cNvSpPr>
          <p:nvPr>
            <p:custDataLst>
              <p:tags r:id="rId4"/>
            </p:custDataLst>
          </p:nvPr>
        </p:nvSpPr>
        <p:spPr>
          <a:xfrm>
            <a:off x="2509687" y="3501717"/>
            <a:ext cx="215405" cy="215405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9" name="圆角矩形 18"/>
          <p:cNvSpPr/>
          <p:nvPr>
            <p:custDataLst>
              <p:tags r:id="rId5"/>
            </p:custDataLst>
          </p:nvPr>
        </p:nvSpPr>
        <p:spPr>
          <a:xfrm>
            <a:off x="6645588" y="3239827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20" name="椭圆 19"/>
          <p:cNvSpPr>
            <a:spLocks noChangeAspect="1"/>
          </p:cNvSpPr>
          <p:nvPr>
            <p:custDataLst>
              <p:tags r:id="rId6"/>
            </p:custDataLst>
          </p:nvPr>
        </p:nvSpPr>
        <p:spPr>
          <a:xfrm>
            <a:off x="7329122" y="4111921"/>
            <a:ext cx="215405" cy="215405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1" name="椭圆 20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3699324" y="3918777"/>
            <a:ext cx="215405" cy="215405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2" name="圆角矩形 21"/>
          <p:cNvSpPr/>
          <p:nvPr>
            <p:custDataLst>
              <p:tags r:id="rId8"/>
            </p:custDataLst>
          </p:nvPr>
        </p:nvSpPr>
        <p:spPr>
          <a:xfrm>
            <a:off x="3015790" y="4685461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23" name="椭圆 22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6127701" y="4214058"/>
            <a:ext cx="215405" cy="215405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4" name="圆角矩形 23"/>
          <p:cNvSpPr/>
          <p:nvPr>
            <p:custDataLst>
              <p:tags r:id="rId10"/>
            </p:custDataLst>
          </p:nvPr>
        </p:nvSpPr>
        <p:spPr>
          <a:xfrm>
            <a:off x="5444167" y="4980742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25" name="圆角矩形 24"/>
          <p:cNvSpPr/>
          <p:nvPr>
            <p:custDataLst>
              <p:tags r:id="rId11"/>
            </p:custDataLst>
          </p:nvPr>
        </p:nvSpPr>
        <p:spPr>
          <a:xfrm>
            <a:off x="4222449" y="3279110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26" name="椭圆 25"/>
          <p:cNvSpPr>
            <a:spLocks noChangeAspect="1"/>
          </p:cNvSpPr>
          <p:nvPr>
            <p:custDataLst>
              <p:tags r:id="rId12"/>
            </p:custDataLst>
          </p:nvPr>
        </p:nvSpPr>
        <p:spPr>
          <a:xfrm>
            <a:off x="4905983" y="4151205"/>
            <a:ext cx="215405" cy="215405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7" name="椭圆 26"/>
          <p:cNvSpPr>
            <a:spLocks noChangeAspect="1"/>
          </p:cNvSpPr>
          <p:nvPr>
            <p:custDataLst>
              <p:tags r:id="rId13"/>
            </p:custDataLst>
          </p:nvPr>
        </p:nvSpPr>
        <p:spPr>
          <a:xfrm>
            <a:off x="8480784" y="3853304"/>
            <a:ext cx="215405" cy="215405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8" name="圆角矩形 27"/>
          <p:cNvSpPr/>
          <p:nvPr>
            <p:custDataLst>
              <p:tags r:id="rId14"/>
            </p:custDataLst>
          </p:nvPr>
        </p:nvSpPr>
        <p:spPr>
          <a:xfrm>
            <a:off x="7797251" y="4619988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15"/>
            </p:custDataLst>
          </p:nvPr>
        </p:nvSpPr>
        <p:spPr>
          <a:xfrm>
            <a:off x="9018314" y="2551055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30" name="椭圆 29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>
            <a:off x="9701847" y="3423150"/>
            <a:ext cx="215405" cy="215405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17"/>
            </p:custDataLst>
          </p:nvPr>
        </p:nvSpPr>
        <p:spPr>
          <a:xfrm>
            <a:off x="1503374" y="1580097"/>
            <a:ext cx="2227376" cy="92185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患者基本信息：年龄、性别、病史等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3" name="正文"/>
          <p:cNvSpPr txBox="1"/>
          <p:nvPr>
            <p:custDataLst>
              <p:tags r:id="rId18"/>
            </p:custDataLst>
          </p:nvPr>
        </p:nvSpPr>
        <p:spPr>
          <a:xfrm>
            <a:off x="3899670" y="2229585"/>
            <a:ext cx="2227376" cy="92185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辅助检查：X线、CT、MRI等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5" name="正文"/>
          <p:cNvSpPr txBox="1"/>
          <p:nvPr>
            <p:custDataLst>
              <p:tags r:id="rId19"/>
            </p:custDataLst>
          </p:nvPr>
        </p:nvSpPr>
        <p:spPr>
          <a:xfrm>
            <a:off x="6322809" y="2160839"/>
            <a:ext cx="2227376" cy="92185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治疗方案：药物治疗、手术治疗、放化疗等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52" name="正文"/>
          <p:cNvSpPr txBox="1"/>
          <p:nvPr>
            <p:custDataLst>
              <p:tags r:id="rId20"/>
            </p:custDataLst>
          </p:nvPr>
        </p:nvSpPr>
        <p:spPr>
          <a:xfrm>
            <a:off x="8695534" y="1490400"/>
            <a:ext cx="2227376" cy="92185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护理措施：饮食指导、疼痛管理、心理支持等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55" name="正文"/>
          <p:cNvSpPr txBox="1"/>
          <p:nvPr>
            <p:custDataLst>
              <p:tags r:id="rId21"/>
            </p:custDataLst>
          </p:nvPr>
        </p:nvSpPr>
        <p:spPr>
          <a:xfrm>
            <a:off x="2693010" y="5225609"/>
            <a:ext cx="2227376" cy="7280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症状及体征：吞咽困难、胸痛、呼吸困难等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63" name="正文"/>
          <p:cNvSpPr txBox="1"/>
          <p:nvPr>
            <p:custDataLst>
              <p:tags r:id="rId22"/>
            </p:custDataLst>
          </p:nvPr>
        </p:nvSpPr>
        <p:spPr>
          <a:xfrm>
            <a:off x="5121387" y="5521545"/>
            <a:ext cx="2227376" cy="7280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初步诊断：食管受压、食管癌等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73" name="正文"/>
          <p:cNvSpPr txBox="1"/>
          <p:nvPr>
            <p:custDataLst>
              <p:tags r:id="rId23"/>
            </p:custDataLst>
          </p:nvPr>
        </p:nvSpPr>
        <p:spPr>
          <a:xfrm>
            <a:off x="7474471" y="5169303"/>
            <a:ext cx="2227376" cy="7280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治疗效果：症状缓解、肿瘤缩小等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当前病情及护理问题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护理问题：疼痛、呼吸困难、营养不良等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护理措施：药物治疗、生活护理、心理护理等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患者基本信息：年龄、性别、病史等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病情描述：症状、体征、检查结果等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https://d.book118.com/885023320202011113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 YOU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SLIDE_CONTENT_AREA" val="{&quot;left&quot;:&quot;173.7&quot;,&quot;top&quot;:&quot;78.5&quot;,&quot;width&quot;:&quot;702.55&quot;,&quot;height&quot;:&quot;350.15&quot;}"/>
  <p:tag name="KSO_WM_SLIDE_ID" val="custom202303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4"/>
  <p:tag name="KSO_WM_UNIT_TEXT_FILL_TYPE" val="1"/>
  <p:tag name="KSO_WM_UNIT_TYPE" val="b"/>
  <p:tag name="KSO_WM_UNIT_USESOURCEFORMAT_APPLY" val="0"/>
  <p:tag name="KSO_WM_UNIT_VALUE" val="17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5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314_5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5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314_5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5_1"/>
  <p:tag name="KSO_WM_UNIT_INDEX" val="1_5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5*l_h_i*1_5_2"/>
  <p:tag name="KSO_WM_UNIT_INDEX" val="1_5_2"/>
  <p:tag name="KSO_WM_UNIT_LAYERLEVEL" val="1_1_1"/>
  <p:tag name="KSO_WM_UNIT_PRESET_TEXT" val="0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38.xml><?xml version="1.0" encoding="utf-8"?>
<p:tagLst xmlns:p="http://schemas.openxmlformats.org/presentationml/2006/main">
  <p:tag name="KSO_WM_TEMPLATE_CATEGORY" val="custom"/>
  <p:tag name="KSO_WM_TEMPLATE_INDEX" val="20230314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4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4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4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4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4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4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4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1_3"/>
  <p:tag name="KSO_WM_UNIT_INDEX" val="1_1_3"/>
  <p:tag name="KSO_WM_UNIT_LAYERLEVEL" val="1_1_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1_4"/>
  <p:tag name="KSO_WM_UNIT_INDEX" val="1_1_4"/>
  <p:tag name="KSO_WM_UNIT_LAYERLEVEL" val="1_1_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4*l_h_i*1_1_1"/>
  <p:tag name="KSO_WM_UNIT_INDEX" val="1_1_1"/>
  <p:tag name="KSO_WM_UNIT_LAYERLEVEL" val="1_1_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1_2"/>
  <p:tag name="KSO_WM_UNIT_INDEX" val="1_1_2"/>
  <p:tag name="KSO_WM_UNIT_LAYERLEVEL" val="1_1_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3_3"/>
  <p:tag name="KSO_WM_UNIT_INDEX" val="1_3_3"/>
  <p:tag name="KSO_WM_UNIT_LAYERLEVEL" val="1_1_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3_4"/>
  <p:tag name="KSO_WM_UNIT_INDEX" val="1_3_4"/>
  <p:tag name="KSO_WM_UNIT_LAYERLEVEL" val="1_1_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4*l_h_i*1_3_1"/>
  <p:tag name="KSO_WM_UNIT_INDEX" val="1_3_1"/>
  <p:tag name="KSO_WM_UNIT_LAYERLEVEL" val="1_1_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3_2"/>
  <p:tag name="KSO_WM_UNIT_INDEX" val="1_3_2"/>
  <p:tag name="KSO_WM_UNIT_LAYERLEVEL" val="1_1_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4_3"/>
  <p:tag name="KSO_WM_UNIT_INDEX" val="1_4_3"/>
  <p:tag name="KSO_WM_UNIT_LAYERLEVEL" val="1_1_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4_4"/>
  <p:tag name="KSO_WM_UNIT_INDEX" val="1_4_4"/>
  <p:tag name="KSO_WM_UNIT_LAYERLEVEL" val="1_1_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4*l_h_i*1_4_1"/>
  <p:tag name="KSO_WM_UNIT_INDEX" val="1_4_1"/>
  <p:tag name="KSO_WM_UNIT_LAYERLEVEL" val="1_1_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4_2"/>
  <p:tag name="KSO_WM_UNIT_INDEX" val="1_4_2"/>
  <p:tag name="KSO_WM_UNIT_LAYERLEVEL" val="1_1_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2_3"/>
  <p:tag name="KSO_WM_UNIT_INDEX" val="1_2_3"/>
  <p:tag name="KSO_WM_UNIT_LAYERLEVEL" val="1_1_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2_4"/>
  <p:tag name="KSO_WM_UNIT_INDEX" val="1_2_4"/>
  <p:tag name="KSO_WM_UNIT_LAYERLEVEL" val="1_1_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4*l_h_i*1_2_1"/>
  <p:tag name="KSO_WM_UNIT_INDEX" val="1_2_1"/>
  <p:tag name="KSO_WM_UNIT_LAYERLEVEL" val="1_1_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2_2"/>
  <p:tag name="KSO_WM_UNIT_INDEX" val="1_2_2"/>
  <p:tag name="KSO_WM_UNIT_LAYERLEVEL" val="1_1_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5_3"/>
  <p:tag name="KSO_WM_UNIT_INDEX" val="1_5_3"/>
  <p:tag name="KSO_WM_UNIT_LAYERLEVEL" val="1_1_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5_4"/>
  <p:tag name="KSO_WM_UNIT_INDEX" val="1_5_4"/>
  <p:tag name="KSO_WM_UNIT_LAYERLEVEL" val="1_1_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4*l_h_i*1_5_1"/>
  <p:tag name="KSO_WM_UNIT_INDEX" val="1_5_1"/>
  <p:tag name="KSO_WM_UNIT_LAYERLEVEL" val="1_1_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5_2"/>
  <p:tag name="KSO_WM_UNIT_INDEX" val="1_5_2"/>
  <p:tag name="KSO_WM_UNIT_LAYERLEVEL" val="1_1_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7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949999988079071,&quot;colorType&quot;:1,&quot;foreColorIndex&quot;:5,&quot;pos&quot;:0,&quot;transparency&quot;:1},{&quot;brightness&quot;:0,&quot;colorType&quot;:1,&quot;foreColorIndex&quot;:5,&quot;pos&quot;:0.6700000166893005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m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6*m_h_a*1_1_1"/>
  <p:tag name="KSO_WM_UNIT_INDEX" val="1_1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6*m_h_a*1_5_1"/>
  <p:tag name="KSO_WM_UNIT_INDEX" val="1_5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2_1"/>
  <p:tag name="KSO_WM_UNIT_INDEX" val="1_2_1"/>
  <p:tag name="KSO_WM_UNIT_LAYERLEVEL" val="1_1_1"/>
  <p:tag name="KSO_WM_UNIT_LINE_FILL_TYPE" val="2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0319_6*m_h_a*1_2_1"/>
  <p:tag name="KSO_WM_UNIT_INDEX" val="1_2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  <p:tag name="KSO_WM_UNIT_VALUE" val="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4_1"/>
  <p:tag name="KSO_WM_UNIT_INDEX" val="1_4_1"/>
  <p:tag name="KSO_WM_UNIT_LAYERLEVEL" val="1_1_1"/>
  <p:tag name="KSO_WM_UNIT_LINE_FILL_TYPE" val="2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0319_6*m_h_a*1_4_1"/>
  <p:tag name="KSO_WM_UNIT_INDEX" val="1_4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6*m_h_a*1_3_1"/>
  <p:tag name="KSO_WM_UNIT_INDEX" val="1_3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6_1"/>
  <p:tag name="KSO_WM_UNIT_INDEX" val="1_6_1"/>
  <p:tag name="KSO_WM_UNIT_LAYERLEVEL" val="1_1_1"/>
  <p:tag name="KSO_WM_UNIT_LINE_FILL_TYPE" val="2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0319_6*m_h_a*1_6_1"/>
  <p:tag name="KSO_WM_UNIT_INDEX" val="1_6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6*m_h_a*1_7_1"/>
  <p:tag name="KSO_WM_UNIT_INDEX" val="1_7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7_1"/>
  <p:tag name="KSO_WM_UNIT_INDEX" val="1_7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1_1"/>
  <p:tag name="KSO_WM_UNIT_INDEX" val="1_1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3_1"/>
  <p:tag name="KSO_WM_UNIT_INDEX" val="1_3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5_1"/>
  <p:tag name="KSO_WM_UNIT_INDEX" val="1_5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7_1"/>
  <p:tag name="KSO_WM_UNIT_INDEX" val="1_7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2_1"/>
  <p:tag name="KSO_WM_UNIT_INDEX" val="1_2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4_1"/>
  <p:tag name="KSO_WM_UNIT_INDEX" val="1_4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6_1"/>
  <p:tag name="KSO_WM_UNIT_INDEX" val="1_6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20.xml><?xml version="1.0" encoding="utf-8"?>
<p:tagLst xmlns:p="http://schemas.openxmlformats.org/presentationml/2006/main">
  <p:tag name="KSO_WM_TEMPLATE_CATEGORY" val="custom"/>
  <p:tag name="KSO_WM_TEMPLATE_INDEX" val="20230314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5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5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5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5*l_h_i*1_5_3"/>
  <p:tag name="KSO_WM_UNIT_INDEX" val="1_5_3"/>
  <p:tag name="KSO_WM_UNIT_LAYERLEVEL" val="1_1_1"/>
  <p:tag name="KSO_WM_UNIT_SHADOW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5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01_5*l_h_i*1_6_3"/>
  <p:tag name="KSO_WM_UNIT_INDEX" val="1_6_3"/>
  <p:tag name="KSO_WM_UNIT_LAYERLEVEL" val="1_1_1"/>
  <p:tag name="KSO_WM_UNIT_SHADOW_SCHEMECOLOR_INDEX" val="10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01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949999988079071,&quot;colorType&quot;:1,&quot;foreColorIndex&quot;:5,&quot;pos&quot;:0,&quot;transparency&quot;:1},{&quot;brightness&quot;:0,&quot;colorType&quot;:1,&quot;foreColorIndex&quot;:5,&quot;pos&quot;:0.6700000166893005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m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6*m_h_a*1_1_1"/>
  <p:tag name="KSO_WM_UNIT_INDEX" val="1_1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6*m_h_a*1_5_1"/>
  <p:tag name="KSO_WM_UNIT_INDEX" val="1_5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2_1"/>
  <p:tag name="KSO_WM_UNIT_INDEX" val="1_2_1"/>
  <p:tag name="KSO_WM_UNIT_LAYERLEVEL" val="1_1_1"/>
  <p:tag name="KSO_WM_UNIT_LINE_FILL_TYPE" val="2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0319_6*m_h_a*1_2_1"/>
  <p:tag name="KSO_WM_UNIT_INDEX" val="1_2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  <p:tag name="KSO_WM_UNIT_VALUE" val="6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4_1"/>
  <p:tag name="KSO_WM_UNIT_INDEX" val="1_4_1"/>
  <p:tag name="KSO_WM_UNIT_LAYERLEVEL" val="1_1_1"/>
  <p:tag name="KSO_WM_UNIT_LINE_FILL_TYPE" val="2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0319_6*m_h_a*1_4_1"/>
  <p:tag name="KSO_WM_UNIT_INDEX" val="1_4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6*m_h_a*1_3_1"/>
  <p:tag name="KSO_WM_UNIT_INDEX" val="1_3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6_1"/>
  <p:tag name="KSO_WM_UNIT_INDEX" val="1_6_1"/>
  <p:tag name="KSO_WM_UNIT_LAYERLEVEL" val="1_1_1"/>
  <p:tag name="KSO_WM_UNIT_LINE_FILL_TYPE" val="2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0319_6*m_h_a*1_6_1"/>
  <p:tag name="KSO_WM_UNIT_INDEX" val="1_6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6*m_h_a*1_7_1"/>
  <p:tag name="KSO_WM_UNIT_INDEX" val="1_7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7_1"/>
  <p:tag name="KSO_WM_UNIT_INDEX" val="1_7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1_1"/>
  <p:tag name="KSO_WM_UNIT_INDEX" val="1_1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3_1"/>
  <p:tag name="KSO_WM_UNIT_INDEX" val="1_3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5_1"/>
  <p:tag name="KSO_WM_UNIT_INDEX" val="1_5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7_1"/>
  <p:tag name="KSO_WM_UNIT_INDEX" val="1_7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2_1"/>
  <p:tag name="KSO_WM_UNIT_INDEX" val="1_2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4_1"/>
  <p:tag name="KSO_WM_UNIT_INDEX" val="1_4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6_1"/>
  <p:tag name="KSO_WM_UNIT_INDEX" val="1_6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2">
      <a:dk1>
        <a:srgbClr val="000000"/>
      </a:dk1>
      <a:lt1>
        <a:srgbClr val="FFFFFF"/>
      </a:lt1>
      <a:dk2>
        <a:srgbClr val="011163"/>
      </a:dk2>
      <a:lt2>
        <a:srgbClr val="F3F5FF"/>
      </a:lt2>
      <a:accent1>
        <a:srgbClr val="4864FC"/>
      </a:accent1>
      <a:accent2>
        <a:srgbClr val="6C5EDE"/>
      </a:accent2>
      <a:accent3>
        <a:srgbClr val="9059BF"/>
      </a:accent3>
      <a:accent4>
        <a:srgbClr val="B453A1"/>
      </a:accent4>
      <a:accent5>
        <a:srgbClr val="D84E82"/>
      </a:accent5>
      <a:accent6>
        <a:srgbClr val="FC4864"/>
      </a:accent6>
      <a:hlink>
        <a:srgbClr val="0563C1"/>
      </a:hlink>
      <a:folHlink>
        <a:srgbClr val="954D72"/>
      </a:folHlink>
    </a:clrScheme>
    <a:fontScheme name="自定义 1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宋体</vt:lpstr>
      <vt:lpstr>Office Theme</vt:lpstr>
      <vt:lpstr>食管受压的护理查房</vt:lpstr>
      <vt:lpstr>目录</vt:lpstr>
      <vt:lpstr>食管受压的相关知识</vt:lpstr>
      <vt:lpstr>食管受压的定义</vt:lpstr>
      <vt:lpstr>食管受压的病因</vt:lpstr>
      <vt:lpstr>食管受压的症状</vt:lpstr>
      <vt:lpstr>食管受压的诊断及治疗</vt:lpstr>
      <vt:lpstr>病例汇报</vt:lpstr>
      <vt:lpstr>患者基本情况</vt:lpstr>
      <vt:lpstr>入院时间及原因</vt:lpstr>
      <vt:lpstr>初步诊断及治疗过程</vt:lpstr>
      <vt:lpstr>当前病情及护理问题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2024-09-20T07:04:53.443</cp:lastPrinted>
  <dcterms:created xsi:type="dcterms:W3CDTF">2024-09-19T23:04:53Z</dcterms:created>
  <dcterms:modified xsi:type="dcterms:W3CDTF">2024-09-19T23:04:56Z</dcterms:modified>
</cp:coreProperties>
</file>