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GMQFPV+MS-UIGothic"/>
      <p:regular r:id="rId18"/>
    </p:embeddedFont>
    <p:embeddedFont>
      <p:font typeface="VIQKRH+DMKLIW+ArialMT"/>
      <p:regular r:id="rId19"/>
    </p:embeddedFont>
    <p:embeddedFont>
      <p:font typeface="GAGOWU+MOVEQW+MicrosoftYaHei-Bold"/>
      <p:regular r:id="rId20"/>
    </p:embeddedFont>
    <p:embeddedFont>
      <p:font typeface="WWRWBS+ECIUMJ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6EADC-721E-4523-AC1E-853CC1BD3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664D6-546B-488E-8CDD-47053484B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A2383-50CE-4132-BE88-6FEE7A22D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ED246-C8E6-4BA9-B7B4-DAD36E113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3F7F5-1E59-4635-BE43-F11EF882A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87C86A-581E-43C7-9CA6-125FD90E5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DCE2D-15A2-4B01-9922-C834634A6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0E013-A55E-4204-8817-32A7B2501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83778-720A-4E6E-BC87-128894A02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9411D-BB6A-4035-9EB1-8BCFB9872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C0347-1CC5-41BB-A145-0770466D3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442040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275204" y="2567372"/>
            <a:ext cx="8281034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GMQFPV+MS-UIGothic"/>
                <a:cs typeface="GMQFPV+MS-UIGothic"/>
              </a:rPr>
              <a:t>部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编</a:t>
            </a:r>
            <a:r>
              <a:rPr sz="4050">
                <a:solidFill>
                  <a:srgbClr val="42656C"/>
                </a:solidFill>
                <a:latin typeface="GMQFPV+MS-UIGothic"/>
                <a:cs typeface="GMQFPV+MS-UIGothic"/>
              </a:rPr>
              <a:t>版二年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级</a:t>
            </a:r>
            <a:r>
              <a:rPr sz="4050">
                <a:solidFill>
                  <a:srgbClr val="42656C"/>
                </a:solidFill>
                <a:latin typeface="GMQFPV+MS-UIGothic"/>
                <a:cs typeface="GMQFPV+MS-UIGothic"/>
              </a:rPr>
              <a:t>上册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42656C"/>
                </a:solidFill>
                <a:latin typeface="GMQFPV+MS-UIGothic"/>
                <a:cs typeface="GMQFPV+MS-UIGothic"/>
              </a:rPr>
              <a:t>文一封信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75204" y="3307782"/>
            <a:ext cx="12858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GMQFPV+MS-UIGothic"/>
                <a:cs typeface="GMQFP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82795" y="26976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IQKRH+DMKLIW+ArialMT"/>
                <a:cs typeface="VIQKRH+DMKLIW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42656C"/>
                </a:solidFill>
                <a:latin typeface="GMQFPV+MS-UIGothic"/>
                <a:cs typeface="GMQFPV+MS-UIGothic"/>
              </a:rPr>
              <a:t>文内容解析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2795" y="3246310"/>
            <a:ext cx="3099840" cy="24296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IQKRH+DMKLIW+ArialMT"/>
                <a:cs typeface="VIQKRH+DMKLIW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42656C"/>
                </a:solidFill>
                <a:latin typeface="GMQFPV+MS-UIGothic"/>
                <a:cs typeface="GMQFPV+MS-UIGothic"/>
              </a:rPr>
              <a:t>文中的情感教育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IQKRH+DMKLIW+ArialMT"/>
                <a:cs typeface="VIQKRH+DMKLIW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42656C"/>
                </a:solidFill>
                <a:latin typeface="GMQFPV+MS-UIGothic"/>
                <a:cs typeface="GMQFPV+MS-UIGothic"/>
              </a:rPr>
              <a:t>文中的写作技巧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IQKRH+DMKLIW+ArialMT"/>
                <a:cs typeface="VIQKRH+DMKLIW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42656C"/>
                </a:solidFill>
                <a:latin typeface="GMQFPV+MS-UIGothic"/>
                <a:cs typeface="GMQFPV+MS-UIGothic"/>
              </a:rPr>
              <a:t>文中的文化背景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IQKRH+DMKLIW+ArialMT"/>
                <a:cs typeface="VIQKRH+DMKLIW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42656C"/>
                </a:solidFill>
                <a:latin typeface="GMQFPV+MS-UIGothic"/>
                <a:cs typeface="GMQFPV+MS-UIGothic"/>
              </a:rPr>
              <a:t>后作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42656C"/>
                </a:solidFill>
                <a:latin typeface="GMQFPV+MS-UIGothic"/>
                <a:cs typeface="GMQFPV+MS-UIGothic"/>
              </a:rPr>
              <a:t>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GAGOWU+MOVEQW+MicrosoftYaHei-Bold"/>
                <a:cs typeface="GAGOWU+MOVEQ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45784" y="3846806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导</a:t>
            </a:r>
            <a:r>
              <a:rPr sz="4500">
                <a:solidFill>
                  <a:srgbClr val="42656C"/>
                </a:solidFill>
                <a:latin typeface="GMQFPV+MS-UIGothic"/>
                <a:cs typeface="GMQFPV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MQFPV+MS-UIGothic"/>
                <a:cs typeface="GMQFPV+MS-UIGothic"/>
              </a:rPr>
              <a:t>教学目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GOWU+MOVEQW+MicrosoftYaHei-Bold"/>
                <a:cs typeface="GAGOWU+MOVEQ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GOWU+MOVEQW+MicrosoftYaHei-Bold"/>
                <a:cs typeface="GAGOWU+MOVEQ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GOWU+MOVEQW+MicrosoftYaHei-Bold"/>
                <a:cs typeface="GAGOWU+MOVEQ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GMQFPV+MS-UIGothic"/>
                <a:cs typeface="GMQFPV+MS-UIGothic"/>
              </a:rPr>
              <a:t>知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00A5B2"/>
                </a:solidFill>
                <a:latin typeface="GMQFPV+MS-UIGothic"/>
                <a:cs typeface="GMQFPV+MS-UIGothic"/>
              </a:rPr>
              <a:t>目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GMQFPV+MS-UIGothic"/>
                <a:cs typeface="GMQFPV+MS-UIGothic"/>
              </a:rPr>
              <a:t>能力目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GMQFPV+MS-UIGothic"/>
                <a:cs typeface="GMQFPV+MS-UIGothic"/>
              </a:rPr>
              <a:t>情感目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过课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件学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，使学生掌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文《一封信》中的生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字、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和句子。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培养学生的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能力和写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作能力，通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过阅读课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文，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学生理解信件的基本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格式和写作技巧。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学生体会作者在信中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表达的情感，培养学生的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情意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和家庭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MQFPV+MS-UIGothic"/>
                <a:cs typeface="GMQFPV+MS-UIGothic"/>
              </a:rPr>
              <a:t>教学内容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MQFPV+MS-UIGothic"/>
                <a:cs typeface="GMQFPV+MS-UIGothic"/>
              </a:rPr>
              <a:t>信件的基本格式和写作技巧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8397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信件的基本格式，包括称呼、正文、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尾和署名等部分，以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2309233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及如何写好一封信的技巧。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148131"/>
            <a:ext cx="361881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MQFPV+MS-UIGothic"/>
                <a:cs typeface="GMQFPV+MS-UIGothic"/>
              </a:rPr>
              <a:t>生字、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词语</a:t>
            </a:r>
            <a:r>
              <a:rPr sz="2300" spc="25">
                <a:solidFill>
                  <a:srgbClr val="00A5B2"/>
                </a:solidFill>
                <a:latin typeface="GMQFPV+MS-UIGothic"/>
                <a:cs typeface="GMQFPV+MS-UIGothic"/>
              </a:rPr>
              <a:t>和句子的学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684008"/>
            <a:ext cx="61323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过课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件展示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文中的生字、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和句子，引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学生朗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、拼写和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，加深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对课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文的理解。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2300" spc="25">
                <a:solidFill>
                  <a:srgbClr val="00A5B2"/>
                </a:solidFill>
                <a:latin typeface="GMQFPV+MS-UIGothic"/>
                <a:cs typeface="GMQFPV+MS-UIGothic"/>
              </a:rPr>
              <a:t>文内容的理解和分析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阅读课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文，理解信件中表达的情感和思想，分析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文中的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重点句子和段落，提高学生的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能力和写作能力。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GAGOWU+MOVEQW+MicrosoftYaHei-Bold"/>
                <a:cs typeface="GAGOWU+MOVEQ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02784" y="384680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4500">
                <a:solidFill>
                  <a:srgbClr val="42656C"/>
                </a:solidFill>
                <a:latin typeface="GMQFPV+MS-UIGothic"/>
                <a:cs typeface="GMQFPV+MS-UIGothic"/>
              </a:rPr>
              <a:t>文内容解析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MQFPV+MS-UIGothic"/>
                <a:cs typeface="GMQFPV+MS-UIGothic"/>
              </a:rPr>
              <a:t>信的格式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75784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GMQFPV+MS-UIGothic"/>
                <a:cs typeface="GMQFPV+MS-UIGothic"/>
              </a:rPr>
              <a:t>称呼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17765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2C6B8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52C6B8"/>
                </a:solidFill>
                <a:latin typeface="GMQFPV+MS-UIGothic"/>
                <a:cs typeface="GMQFPV+MS-UIGothic"/>
              </a:rPr>
              <a:t>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35400" y="221980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收信人的尊称，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396603" cy="6649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常用</a:t>
            </a:r>
            <a:r>
              <a:rPr sz="12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“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此致、敬礼</a:t>
            </a:r>
          </a:p>
          <a:p>
            <a:pPr marL="0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”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等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词语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835400" y="2494121"/>
            <a:ext cx="1701403" cy="390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常用</a:t>
            </a:r>
            <a:r>
              <a:rPr sz="12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“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亲爱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的</a:t>
            </a:r>
            <a:r>
              <a:rPr sz="12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”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开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155189" y="4534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8C19B"/>
                </a:solidFill>
                <a:latin typeface="GMQFPV+MS-UIGothic"/>
                <a:cs typeface="GMQFPV+MS-UIGothic"/>
              </a:rPr>
              <a:t>信</a:t>
            </a:r>
            <a:r>
              <a:rPr sz="1550">
                <a:solidFill>
                  <a:srgbClr val="58C19B"/>
                </a:solidFill>
                <a:latin typeface="SimSun"/>
                <a:cs typeface="SimSun"/>
              </a:rPr>
              <a:t>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955665" y="457644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57D"/>
                </a:solidFill>
                <a:latin typeface="GMQFPV+MS-UIGothic"/>
                <a:cs typeface="GMQFPV+MS-UIGothic"/>
              </a:rPr>
              <a:t>正文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112250" y="457644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8C19B"/>
                </a:solidFill>
                <a:latin typeface="GMQFPV+MS-UIGothic"/>
                <a:cs typeface="GMQFPV+MS-UIGothic"/>
              </a:rPr>
              <a:t>署名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58389" y="5129371"/>
            <a:ext cx="14478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包括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信人的地址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信日期。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442584" y="512048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信的主要内容，包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855075" y="5266531"/>
            <a:ext cx="12442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信人的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签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名。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5442584" y="5394801"/>
            <a:ext cx="1650206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括寒暄、主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000000"/>
                </a:solidFill>
                <a:latin typeface="GMQFPV+MS-UIGothic"/>
                <a:cs typeface="GMQFPV+MS-UIGothic"/>
              </a:rPr>
              <a:t>尾。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MQFPV+MS-UIGothic"/>
                <a:cs typeface="GMQFPV+MS-UIGothic"/>
              </a:rPr>
              <a:t>信的内容解析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MQFPV+MS-UIGothic"/>
                <a:cs typeface="GMQFPV+MS-UIGothic"/>
              </a:rPr>
              <a:t>主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MQFPV+MS-UIGothic"/>
                <a:cs typeface="GMQFPV+MS-UIGothic"/>
              </a:rPr>
              <a:t>重点段落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MQFPV+MS-UIGothic"/>
                <a:cs typeface="GMQFPV+MS-UIGothic"/>
              </a:rPr>
              <a:t>重点句子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露西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爸爸的一封信，表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爸爸的思念和家庭的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近况。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露西在信中描述家庭生活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和学校的情况，表达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爸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爸的思念和家庭的近况。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81708" cy="1311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非常想念你，爸爸。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你什么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候回家？</a:t>
            </a:r>
            <a:r>
              <a:rPr sz="15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、</a:t>
            </a:r>
            <a:r>
              <a:rPr sz="15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“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每天上学，放学后一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起做作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。</a:t>
            </a:r>
            <a:r>
              <a:rPr sz="15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MQFPV+MS-UIGothic"/>
                <a:cs typeface="GMQFPV+MS-UIGothic"/>
              </a:rPr>
              <a:t>重点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词汇</a:t>
            </a:r>
            <a:r>
              <a:rPr sz="3000">
                <a:solidFill>
                  <a:srgbClr val="00A5B2"/>
                </a:solidFill>
                <a:latin typeface="GMQFPV+MS-UIGothic"/>
                <a:cs typeface="GMQFPV+MS-UIGothic"/>
              </a:rPr>
              <a:t>和句型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MQFPV+MS-UIGothic"/>
                <a:cs typeface="GMQFPV+MS-UIGothic"/>
              </a:rPr>
              <a:t>重点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词汇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5535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想念、家庭、学校、作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MQFPV+MS-UIGothic"/>
                <a:cs typeface="GMQFPV+MS-UIGothic"/>
              </a:rPr>
              <a:t>重点句型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540156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非常想念你，爸爸。</a:t>
            </a:r>
            <a:r>
              <a:rPr sz="15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、</a:t>
            </a:r>
            <a:r>
              <a:rPr sz="15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你什么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候回家？</a:t>
            </a:r>
            <a:r>
              <a:rPr sz="1500">
                <a:solidFill>
                  <a:srgbClr val="000000"/>
                </a:solidFill>
                <a:latin typeface="WWRWBS+ECIUMJ+MicrosoftYaHei"/>
                <a:cs typeface="WWRWBS+ECIUMJ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GMQFPV+MS-UIGothic"/>
                <a:cs typeface="GMQFPV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GAGOWU+MOVEQW+MicrosoftYaHei-Bold"/>
                <a:cs typeface="GAGOWU+MOVEQW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31284" y="384680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4500">
                <a:solidFill>
                  <a:srgbClr val="42656C"/>
                </a:solidFill>
                <a:latin typeface="GMQFPV+MS-UIGothic"/>
                <a:cs typeface="GMQFPV+MS-UIGothic"/>
              </a:rPr>
              <a:t>文中的情感教育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亲</a:t>
            </a:r>
            <a:r>
              <a:rPr sz="3000">
                <a:solidFill>
                  <a:srgbClr val="00A5B2"/>
                </a:solidFill>
                <a:latin typeface="GMQFPV+MS-UIGothic"/>
                <a:cs typeface="GMQFPV+MS-UIGothic"/>
              </a:rPr>
              <a:t>情教育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过课</a:t>
            </a: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文中的信件内容，引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学生体会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情的温暖和重要性，培养感恩和珍惜家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庭的情感。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GMQFPV+MS-UIGothic"/>
                <a:cs typeface="GMQFPV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文中露西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爸爸写信的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程中，表达了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爸爸的思念和关心，以及家庭的重要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性和温暖。通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习课</a:t>
            </a: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文，学生可以感受到家庭的温暖和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情的力量，从而更加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MQFPV+MS-UIGothic"/>
                <a:cs typeface="GMQFPV+MS-UIGothic"/>
              </a:rPr>
              <a:t>珍惜家庭和家人的陪伴。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MQFPV+MS-UIGothic"/>
                <a:cs typeface="GMQFPV+MS-UIGothic"/>
              </a:rPr>
              <a:t>友情教育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过课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文中露西与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的互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学生理解友情的含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培养关心和尊重他人的情感。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GMQFPV+MS-UIGothic"/>
                <a:cs typeface="GMQFPV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文中，露西与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对话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和互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了友情的价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妈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鼓励露西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朋友写信，分享自己的心情和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文，学生可以理解友情的真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谛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，学会关心和尊重他人，培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极的人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交往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00A5B2"/>
                </a:solidFill>
                <a:latin typeface="GMQFPV+MS-UIGothic"/>
                <a:cs typeface="GMQFPV+MS-UIGothic"/>
              </a:rPr>
              <a:t>生情教育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27949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过课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文中老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师对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露西的关心和指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学生体会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生之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的深厚情感，培养尊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重教的精神。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GMQFPV+MS-UIGothic"/>
                <a:cs typeface="GMQFP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文中，老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耐心地指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露西写信，并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予鼓励和肯定。老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的关心和指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生之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的深厚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情感。通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习课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文，学生可以感受到老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和付出，培养尊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重教的精神，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极与老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建立良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GMQFPV+MS-UIGothic"/>
                <a:cs typeface="GMQFPV+MS-UIGothic"/>
              </a:rPr>
              <a:t>生关系。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https://d.book118.com/885144204024011124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GMQFPV+MS-UIGothic</vt:lpstr>
      <vt:lpstr>SimSun</vt:lpstr>
      <vt:lpstr>VIQKRH+DMKLIW+ArialMT</vt:lpstr>
      <vt:lpstr>Times New Roman</vt:lpstr>
      <vt:lpstr>GAGOWU+MOVEQW+MicrosoftYaHei-Bold</vt:lpstr>
      <vt:lpstr>WWRWBS+ECIUMJ+MicrosoftYaHei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2024-09-28T06:55:57.213</cp:lastPrinted>
  <dcterms:created xsi:type="dcterms:W3CDTF">2024-09-27T22:55:57Z</dcterms:created>
  <dcterms:modified xsi:type="dcterms:W3CDTF">2024-09-27T22:55:58Z</dcterms:modified>
</cp:coreProperties>
</file>