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3.png" /><Relationship Id="rId3" Type="http://schemas.openxmlformats.org/officeDocument/2006/relationships/slide" Target="../slides/slide1.xml" TargetMode="Internal" /><Relationship Id="rId4" Type="http://schemas.openxmlformats.org/officeDocument/2006/relationships/slide" Target="../slides/slide4.xml" TargetMode="Internal" /><Relationship Id="rId5" Type="http://schemas.openxmlformats.org/officeDocument/2006/relationships/slide" Target="../slides/slide19.xml" TargetMode="Interna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image" Target="../media/image3.png" /><Relationship Id="rId3" Type="http://schemas.openxmlformats.org/officeDocument/2006/relationships/slide" Target="../slides/slide1.xml" TargetMode="Internal" /><Relationship Id="rId4" Type="http://schemas.openxmlformats.org/officeDocument/2006/relationships/slide" Target="../slides/slide4.xml" TargetMode="Internal" /><Relationship Id="rId5" Type="http://schemas.openxmlformats.org/officeDocument/2006/relationships/slide" Target="../slides/slide19.xml" TargetMode="Interna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71AA-1AC8-40B7-A5E7-E381F83DB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36C76-AE95-4757-9C7A-15E8DC1A4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8EFCB-F56C-4F1B-93AD-CB9B5B671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FFE60-43E6-4E70-BA61-F545EA17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DA68C4-A21D-420B-9FBD-EE292627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45232-E59A-42E4-8353-14178027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C199B-08D5-4030-8537-98A91C32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987D7-E085-497B-9004-7EE48F8EF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36621-985C-4255-B5AD-D86F1E93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D323E-FCA9-4F02-8FAB-3D174C621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CF573-D78C-4310-866D-E6D3469DA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history#pid=6564654e60819df2225a8455#tid=6566ec22c4999b000ac52db0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" name="MasterShapeName"/>
          <p:cNvSpPr/>
          <p:nvPr/>
        </p:nvSpPr>
        <p:spPr>
          <a:xfrm>
            <a:off x="1353312" y="3383280"/>
            <a:ext cx="9756648" cy="9144"/>
          </a:xfrm>
          <a:prstGeom prst="rect">
            <a:avLst/>
          </a:prstGeom>
          <a:noFill/>
          <a:ln w="12700">
            <a:solidFill>
              <a:srgbClr val="DBADCF"/>
            </a:solidFill>
            <a:prstDash val="solid"/>
          </a:ln>
        </p:spPr>
        <p:txBody>
          <a:bodyPr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ack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ackCover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1#df=7f5e9dc8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" name="MasterShapeName"/>
          <p:cNvSpPr/>
          <p:nvPr/>
        </p:nvSpPr>
        <p:spPr>
          <a:xfrm>
            <a:off x="11704320" y="6492240"/>
            <a:ext cx="420624" cy="2468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681D6BAC-81CF-40EA-9797-D89E959C51D8}" type="slidenum">
              <a:rPr lang="en-US" sz="1000" b="1" i="0" smtClean="0">
                <a:solidFill>
                  <a:srgbClr val="FFFFFF"/>
                </a:solidFill>
                <a:latin typeface="Arial (正文)" pitchFamily="34" charset="0"/>
                <a:ea typeface="Arial (正文)" pitchFamily="34" charset="-122"/>
                <a:cs typeface="Arial (正文)" pitchFamily="34" charset="-120"/>
              </a:rPr>
              <a:t/>
            </a:fld>
            <a:endParaRPr lang="en-US" sz="1000"/>
          </a:p>
        </p:txBody>
      </p:sp>
      <p:pic>
        <p:nvPicPr>
          <p:cNvPr id="4" name="MasterShapeName?linknodeid=4d57f85e7" descr="preencoded.pn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104" y="6483096"/>
            <a:ext cx="1399032" cy="374904"/>
          </a:xfrm>
          <a:prstGeom prst="rect">
            <a:avLst/>
          </a:prstGeom>
        </p:spPr>
      </p:pic>
      <p:pic>
        <p:nvPicPr>
          <p:cNvPr id="5" name="MasterShapeName?linknodeid=012d678e8" descr="preencoded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8576" y="6483096"/>
            <a:ext cx="1399032" cy="374904"/>
          </a:xfrm>
          <a:prstGeom prst="rect">
            <a:avLst/>
          </a:prstGeom>
        </p:spPr>
      </p:pic>
      <p:pic>
        <p:nvPicPr>
          <p:cNvPr id="6" name="MasterShapeName?linknodeid=4254a6eeb" descr="preencoded.png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5040" y="6483096"/>
            <a:ext cx="1399032" cy="374904"/>
          </a:xfrm>
          <a:prstGeom prst="rect">
            <a:avLst/>
          </a:prstGeom>
        </p:spPr>
      </p:pic>
      <p:pic>
        <p:nvPicPr>
          <p:cNvPr id="7" name="MasterShapeName?linknodeid=c3ec48939" descr="preencoded.png">
            <a:hlinkClick action="ppaction://hlinksldjump?num=27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2360" y="6483096"/>
            <a:ext cx="1399032" cy="374904"/>
          </a:xfrm>
          <a:prstGeom prst="rect">
            <a:avLst/>
          </a:prstGeom>
        </p:spPr>
      </p:pic>
      <p:sp>
        <p:nvSpPr>
          <p:cNvPr id="8" name="MasterShapeName?linknodeid=4d57f85e7&amp;color=RGB(64,64,64)">
            <a:hlinkClick r:id="rId3" action="ppaction://hlinksldjump"/>
          </p:cNvPr>
          <p:cNvSpPr/>
          <p:nvPr/>
        </p:nvSpPr>
        <p:spPr>
          <a:xfrm>
            <a:off x="3300984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知识建构</a:t>
            </a:r>
            <a:endParaRPr lang="en-US" sz="1800"/>
          </a:p>
        </p:txBody>
      </p:sp>
      <p:sp>
        <p:nvSpPr>
          <p:cNvPr id="9" name="MasterShapeName?linknodeid=012d678e8&amp;color=RGB(64,64,64)">
            <a:hlinkClick r:id="rId4" action="ppaction://hlinksldjump"/>
          </p:cNvPr>
          <p:cNvSpPr/>
          <p:nvPr/>
        </p:nvSpPr>
        <p:spPr>
          <a:xfrm>
            <a:off x="4773168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要点梳理</a:t>
            </a:r>
            <a:endParaRPr lang="en-US" sz="1800"/>
          </a:p>
        </p:txBody>
      </p:sp>
      <p:sp>
        <p:nvSpPr>
          <p:cNvPr id="10" name="MasterShapeName?linknodeid=4254a6eeb&amp;color=RGB(64,64,64)">
            <a:hlinkClick r:id="rId5" action="ppaction://hlinksldjump"/>
          </p:cNvPr>
          <p:cNvSpPr/>
          <p:nvPr/>
        </p:nvSpPr>
        <p:spPr>
          <a:xfrm>
            <a:off x="6199632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典题精析</a:t>
            </a:r>
            <a:endParaRPr lang="en-US" sz="1800"/>
          </a:p>
        </p:txBody>
      </p:sp>
      <p:sp>
        <p:nvSpPr>
          <p:cNvPr id="11" name="MasterShapeName?linknodeid=c3ec48939&amp;color=RGB(64,64,64)">
            <a:hlinkClick action="ppaction://hlinksldjump?num=27"/>
          </p:cNvPr>
          <p:cNvSpPr/>
          <p:nvPr/>
        </p:nvSpPr>
        <p:spPr>
          <a:xfrm>
            <a:off x="7626096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备考练习</a:t>
            </a:r>
            <a:endParaRPr lang="en-US" sz="1800"/>
          </a:p>
        </p:txBody>
      </p:sp>
      <p:sp>
        <p:nvSpPr>
          <p:cNvPr id="13" name="MasterShapeName"/>
          <p:cNvSpPr/>
          <p:nvPr/>
        </p:nvSpPr>
        <p:spPr>
          <a:xfrm>
            <a:off x="164592" y="36576"/>
            <a:ext cx="1298448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第21讲</a:t>
            </a:r>
            <a:endParaRPr lang="en-US" sz="2400"/>
          </a:p>
        </p:txBody>
      </p:sp>
      <p:sp>
        <p:nvSpPr>
          <p:cNvPr id="14" name="MasterShapeName"/>
          <p:cNvSpPr/>
          <p:nvPr/>
        </p:nvSpPr>
        <p:spPr>
          <a:xfrm>
            <a:off x="1536192" y="36576"/>
            <a:ext cx="9107424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科技文化与社会生活</a:t>
            </a:r>
            <a:endParaRPr lang="en-US" sz="2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2#df=7f5e9dc8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MasterShapeName" descr="preencoded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" name="MasterShapeName"/>
          <p:cNvSpPr/>
          <p:nvPr/>
        </p:nvSpPr>
        <p:spPr>
          <a:xfrm>
            <a:off x="11704320" y="6492240"/>
            <a:ext cx="420624" cy="2468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3EA7EC7-0644-4642-AE06-B45794FD0E1E}" type="slidenum">
              <a:rPr lang="en-US" sz="1000" b="1" i="0" smtClean="0">
                <a:solidFill>
                  <a:srgbClr val="FFFFFF"/>
                </a:solidFill>
                <a:latin typeface="Arial (正文)" pitchFamily="34" charset="0"/>
                <a:ea typeface="Arial (正文)" pitchFamily="34" charset="-122"/>
                <a:cs typeface="Arial (正文)" pitchFamily="34" charset="-120"/>
              </a:rPr>
              <a:t/>
            </a:fld>
            <a:endParaRPr lang="en-US" sz="1000"/>
          </a:p>
        </p:txBody>
      </p:sp>
      <p:pic>
        <p:nvPicPr>
          <p:cNvPr id="4" name="MasterShapeName?linknodeid=4d57f85e7" descr="preencoded.pn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104" y="6483096"/>
            <a:ext cx="1399032" cy="374904"/>
          </a:xfrm>
          <a:prstGeom prst="rect">
            <a:avLst/>
          </a:prstGeom>
        </p:spPr>
      </p:pic>
      <p:pic>
        <p:nvPicPr>
          <p:cNvPr id="5" name="MasterShapeName?linknodeid=012d678e8" descr="preencoded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8576" y="6483096"/>
            <a:ext cx="1399032" cy="374904"/>
          </a:xfrm>
          <a:prstGeom prst="rect">
            <a:avLst/>
          </a:prstGeom>
        </p:spPr>
      </p:pic>
      <p:pic>
        <p:nvPicPr>
          <p:cNvPr id="6" name="MasterShapeName?linknodeid=4254a6eeb" descr="preencoded.png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5040" y="6483096"/>
            <a:ext cx="1399032" cy="374904"/>
          </a:xfrm>
          <a:prstGeom prst="rect">
            <a:avLst/>
          </a:prstGeom>
        </p:spPr>
      </p:pic>
      <p:pic>
        <p:nvPicPr>
          <p:cNvPr id="7" name="MasterShapeName?linknodeid=c3ec48939" descr="preencoded.png">
            <a:hlinkClick action="ppaction://hlinksldjump?num=27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2360" y="6483096"/>
            <a:ext cx="1399032" cy="374904"/>
          </a:xfrm>
          <a:prstGeom prst="rect">
            <a:avLst/>
          </a:prstGeom>
        </p:spPr>
      </p:pic>
      <p:sp>
        <p:nvSpPr>
          <p:cNvPr id="8" name="MasterShapeName?linknodeid=4d57f85e7&amp;color=RGB(64,64,64)">
            <a:hlinkClick r:id="rId3" action="ppaction://hlinksldjump"/>
          </p:cNvPr>
          <p:cNvSpPr/>
          <p:nvPr/>
        </p:nvSpPr>
        <p:spPr>
          <a:xfrm>
            <a:off x="3300984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知识建构</a:t>
            </a:r>
            <a:endParaRPr lang="en-US" sz="1800"/>
          </a:p>
        </p:txBody>
      </p:sp>
      <p:sp>
        <p:nvSpPr>
          <p:cNvPr id="9" name="MasterShapeName?linknodeid=012d678e8&amp;color=RGB(64,64,64)">
            <a:hlinkClick r:id="rId4" action="ppaction://hlinksldjump"/>
          </p:cNvPr>
          <p:cNvSpPr/>
          <p:nvPr/>
        </p:nvSpPr>
        <p:spPr>
          <a:xfrm>
            <a:off x="4773168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要点梳理</a:t>
            </a:r>
            <a:endParaRPr lang="en-US" sz="1800"/>
          </a:p>
        </p:txBody>
      </p:sp>
      <p:sp>
        <p:nvSpPr>
          <p:cNvPr id="10" name="MasterShapeName?linknodeid=4254a6eeb&amp;color=RGB(64,64,64)">
            <a:hlinkClick r:id="rId5" action="ppaction://hlinksldjump"/>
          </p:cNvPr>
          <p:cNvSpPr/>
          <p:nvPr/>
        </p:nvSpPr>
        <p:spPr>
          <a:xfrm>
            <a:off x="6199632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典题精析</a:t>
            </a:r>
            <a:endParaRPr lang="en-US" sz="1800"/>
          </a:p>
        </p:txBody>
      </p:sp>
      <p:sp>
        <p:nvSpPr>
          <p:cNvPr id="11" name="MasterShapeName?linknodeid=c3ec48939&amp;color=RGB(64,64,64)">
            <a:hlinkClick action="ppaction://hlinksldjump?num=27"/>
          </p:cNvPr>
          <p:cNvSpPr/>
          <p:nvPr/>
        </p:nvSpPr>
        <p:spPr>
          <a:xfrm>
            <a:off x="7626096" y="6510528"/>
            <a:ext cx="1170432" cy="2651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b="0" i="0">
                <a:solidFill>
                  <a:srgbClr val="404040"/>
                </a:solidFill>
                <a:latin typeface="华文隶书" pitchFamily="34" charset="0"/>
                <a:ea typeface="华文隶书" pitchFamily="34" charset="-122"/>
                <a:cs typeface="华文隶书" pitchFamily="34" charset="-120"/>
              </a:rPr>
              <a:t>备考练习</a:t>
            </a:r>
            <a:endParaRPr lang="en-US" sz="1800"/>
          </a:p>
        </p:txBody>
      </p:sp>
      <p:sp>
        <p:nvSpPr>
          <p:cNvPr id="12" name="MasterShapeName"/>
          <p:cNvSpPr/>
          <p:nvPr/>
        </p:nvSpPr>
        <p:spPr>
          <a:xfrm>
            <a:off x="10268712" y="36576"/>
            <a:ext cx="1920240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备考练习</a:t>
            </a:r>
            <a:endParaRPr lang="en-US" sz="2400"/>
          </a:p>
        </p:txBody>
      </p:sp>
      <p:sp>
        <p:nvSpPr>
          <p:cNvPr id="13" name="MasterShapeName"/>
          <p:cNvSpPr/>
          <p:nvPr/>
        </p:nvSpPr>
        <p:spPr>
          <a:xfrm>
            <a:off x="164592" y="36576"/>
            <a:ext cx="1298448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第21讲</a:t>
            </a:r>
            <a:endParaRPr lang="en-US" sz="2400"/>
          </a:p>
        </p:txBody>
      </p:sp>
      <p:sp>
        <p:nvSpPr>
          <p:cNvPr id="14" name="MasterShapeName"/>
          <p:cNvSpPr/>
          <p:nvPr/>
        </p:nvSpPr>
        <p:spPr>
          <a:xfrm>
            <a:off x="1536192" y="36576"/>
            <a:ext cx="9107424" cy="3749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 i="0">
                <a:solidFill>
                  <a:srgbClr val="FFFFF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科技文化与社会生活</a:t>
            </a:r>
            <a:endParaRPr lang="en-US" sz="2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00221001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#4d57f85e7.fixed?vbadefaultcenterpage=1&amp;parentnodeid=7f5e9dc8d&amp;vbahtmlprocessed=1&amp;vbaanalysisanswerbackfill=1"/>
          <p:cNvSpPr/>
          <p:nvPr/>
        </p:nvSpPr>
        <p:spPr>
          <a:xfrm>
            <a:off x="320040" y="2679192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第21讲</a:t>
            </a:r>
            <a:r>
              <a:rPr lang="en-US" altLang="zh-CN" sz="40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科技文化与社会生活</a:t>
            </a:r>
            <a:endParaRPr lang="en-US" altLang="zh-CN" sz="4000"/>
          </a:p>
        </p:txBody>
      </p:sp>
      <p:sp>
        <p:nvSpPr>
          <p:cNvPr id="3" name="C_4_BD#4d57f85e7.fixed?vbadefaultcenterpage=1&amp;parentnodeid=7f5e9dc8d&amp;vbahtmlprocessed=1&amp;vbaanalysisanswerbackfill=1"/>
          <p:cNvSpPr/>
          <p:nvPr/>
        </p:nvSpPr>
        <p:spPr>
          <a:xfrm>
            <a:off x="320040" y="3419856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56BA9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知识建构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8f6c00136?vbadefaultcenterpage=1&amp;parentnodeid=4d57f85e7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时空坐标</a:t>
            </a:r>
            <a:endParaRPr lang="en-US" altLang="zh-CN" sz="3200"/>
          </a:p>
        </p:txBody>
      </p:sp>
      <p:pic>
        <p:nvPicPr>
          <p:cNvPr id="3" name="P_6_BD#87edd66ec?vbadefaultcenterpage=1&amp;parentnodeid=8f6c00136&amp;vbahtmlprocessed=1&amp;vbaanalysisanswerbackfill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7784" y="1342816"/>
            <a:ext cx="11064240" cy="420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b80f2b0bc?vbadefaultcenterpage=1&amp;parentnodeid=4d57f85e7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阶段分析</a:t>
            </a:r>
            <a:endParaRPr lang="en-US" altLang="zh-CN" sz="3200"/>
          </a:p>
        </p:txBody>
      </p:sp>
      <p:graphicFrame>
        <p:nvGraphicFramePr>
          <p:cNvPr id="6" name="P_6_BD#6f1df2337?colgroup=5,24&amp;vbadefaultcenterpage=1&amp;parentnodeid=b80f2b0bc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342816"/>
          <a:ext cx="11091672" cy="2072768"/>
        </p:xfrm>
        <a:graphic>
          <a:graphicData uri="http://schemas.openxmlformats.org/drawingml/2006/table">
            <a:tbl>
              <a:tblPr/>
              <a:tblGrid>
                <a:gridCol w="2203704"/>
                <a:gridCol w="8887968"/>
              </a:tblGrid>
              <a:tr h="502984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科技教育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科技取得举世瞩目的重大成就，教育事业发展迅速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zh-CN" altLang="en-US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</a:t>
                      </a:r>
                      <a:r>
                        <a:rPr lang="en-US" altLang="zh-CN" sz="2800" b="0" i="0" err="1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双百</a:t>
                      </a:r>
                      <a:r>
                        <a:rPr lang="zh-CN" altLang="en-US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”</a:t>
                      </a:r>
                      <a:r>
                        <a:rPr lang="en-US" altLang="zh-CN" sz="2800" b="0" i="0" err="1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方针提出</a:t>
                      </a: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，文学、艺术繁荣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社会生活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人民的衣、食、住、行、用等日常生活和思想观念发生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巨变，交通、通信事业不断发展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#012d678e8.fixed?vbadefaultcenterpage=1&amp;parentnodeid=7f5e9dc8d&amp;vbahtmlprocessed=1&amp;vbaanalysisanswerbackfill=1"/>
          <p:cNvSpPr/>
          <p:nvPr/>
        </p:nvSpPr>
        <p:spPr>
          <a:xfrm>
            <a:off x="320040" y="2679192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第21讲</a:t>
            </a:r>
            <a:r>
              <a:rPr lang="en-US" altLang="zh-CN" sz="40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科技文化与社会生活</a:t>
            </a:r>
            <a:endParaRPr lang="en-US" altLang="zh-CN" sz="4000"/>
          </a:p>
        </p:txBody>
      </p:sp>
      <p:sp>
        <p:nvSpPr>
          <p:cNvPr id="3" name="C_4_BD#012d678e8.fixed?vbadefaultcenterpage=1&amp;parentnodeid=7f5e9dc8d&amp;vbahtmlprocessed=1&amp;vbaanalysisanswerbackfill=1"/>
          <p:cNvSpPr/>
          <p:nvPr/>
        </p:nvSpPr>
        <p:spPr>
          <a:xfrm>
            <a:off x="320040" y="3419856"/>
            <a:ext cx="11521440" cy="7132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00000"/>
              </a:lnSpc>
            </a:pPr>
            <a:r>
              <a:rPr lang="en-US" altLang="zh-CN" sz="4000" b="1" i="0">
                <a:solidFill>
                  <a:srgbClr val="56BA9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要点梳理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8a67084ee?vbadefaultcenterpage=1&amp;parentnodeid=012d678e8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 err="1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考点</a:t>
            </a:r>
            <a:r>
              <a:rPr lang="en-US" altLang="zh-CN" sz="3200" b="1" i="0">
                <a:solidFill>
                  <a:srgbClr val="F18A06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1" i="0" err="1" smtClean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科技文化成就 </a:t>
            </a:r>
            <a:r>
              <a:rPr lang="en-US" altLang="zh-CN" sz="3200" b="1" i="0" smtClean="0">
                <a:solidFill>
                  <a:srgbClr val="F18A06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3200" b="1" i="0">
                <a:solidFill>
                  <a:srgbClr val="F18A06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社会生活的变迁</a:t>
            </a:r>
            <a:endParaRPr lang="en-US" altLang="zh-CN" sz="3200"/>
          </a:p>
        </p:txBody>
      </p:sp>
      <p:sp>
        <p:nvSpPr>
          <p:cNvPr id="3" name="C_6_BD#c9650e24c?vbadefaultcenterpage=1&amp;parentnodeid=8a67084ee&amp;vbahtmlprocessed=1&amp;vbaanalysisanswerbackfill=1"/>
          <p:cNvSpPr/>
          <p:nvPr/>
        </p:nvSpPr>
        <p:spPr>
          <a:xfrm>
            <a:off x="539496" y="1268394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课标要求</a:t>
            </a:r>
            <a:endParaRPr lang="en-US" altLang="zh-CN" sz="3200"/>
          </a:p>
        </p:txBody>
      </p:sp>
      <p:sp>
        <p:nvSpPr>
          <p:cNvPr id="4" name="P_7_BD#1e09c69f3?segpoint=1&amp;vbadefaultcenterpage=1&amp;parentnodeid=c9650e24c&amp;vbahtmlprocessed=1&amp;vbaanalysisanswerbackfill=1&amp;hasbroken=1"/>
          <p:cNvSpPr/>
          <p:nvPr/>
        </p:nvSpPr>
        <p:spPr>
          <a:xfrm>
            <a:off x="539496" y="1993680"/>
            <a:ext cx="11109960" cy="31444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了解以钱学森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邓稼先等为代表的广大干部群众艰苦奋斗的事迹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；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认识这一时期取得的科技等成就及其具有的开创性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奠基性意义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通过新时代中国在经济建设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政治建设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文化建设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社会建设等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领域取得的成就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认识中国特色社会主义建设对中国社会发展的意义及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49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对世界的贡献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c333b2293?vbadefaultcenterpage=1&amp;parentnodeid=8a67084ee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知识链接</a:t>
            </a:r>
            <a:endParaRPr lang="en-US" altLang="zh-CN" sz="3200"/>
          </a:p>
        </p:txBody>
      </p:sp>
      <p:graphicFrame>
        <p:nvGraphicFramePr>
          <p:cNvPr id="9" name="P_7_BD#5fce12017?colgroup=2,2,2,22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342816"/>
          <a:ext cx="11112444" cy="4961891"/>
        </p:xfrm>
        <a:graphic>
          <a:graphicData uri="http://schemas.openxmlformats.org/drawingml/2006/table">
            <a:tbl>
              <a:tblPr/>
              <a:tblGrid>
                <a:gridCol w="1001368"/>
                <a:gridCol w="992264"/>
                <a:gridCol w="873921"/>
                <a:gridCol w="5741472"/>
                <a:gridCol w="2503419"/>
              </a:tblGrid>
              <a:tr h="502984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zh-CN" altLang="en-US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</a:t>
                      </a:r>
                      <a:r>
                        <a:rPr lang="en-US" altLang="zh-CN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两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弹一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星</a:t>
                      </a:r>
                      <a:r>
                        <a:rPr lang="zh-CN" altLang="en-US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”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含义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核弹（原子弹和氢弹）、导弹和人造地球卫星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4589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（1）1964年10月16日，我国第一颗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原子弹爆炸成功。（2）1966年，我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国第一次成功进行了发射导弹核武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器的试验。（3）1967年，我国第一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颗氢弹爆炸成功。（4）1970年，我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国成功发射第一颗人造地球卫星—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—东方红一号，成为世界上第五个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能独立发射人造地球卫星的国家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ct val="1500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P_7_BD#5fce12017.table_image?imagetipindex=1&amp;tableimageindex=2&amp;vbadefaultcenterpage=1&amp;parentnodeid=c333b2293&amp;vbahtmlprocessed=1&amp;vbaanalysisanswerbackfill=1&amp;hasbroken=1"/>
          <p:cNvSpPr/>
          <p:nvPr/>
        </p:nvSpPr>
        <p:spPr>
          <a:xfrm>
            <a:off x="9220654" y="4969460"/>
            <a:ext cx="2359152" cy="14620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4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我国第一颗原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2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子弹爆炸</a:t>
            </a:r>
            <a:endParaRPr lang="en-US" altLang="zh-CN" sz="2800"/>
          </a:p>
        </p:txBody>
      </p:sp>
      <p:pic>
        <p:nvPicPr>
          <p:cNvPr id="6" name="图片 5" descr="第一颗原子弹爆炸1.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9453128" y="2217116"/>
            <a:ext cx="1901952" cy="2752344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P_7_BD#5fce12017?colgroup=2,2,2,22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2450020"/>
          <a:ext cx="11112834" cy="2705100"/>
        </p:xfrm>
        <a:graphic>
          <a:graphicData uri="http://schemas.openxmlformats.org/drawingml/2006/table">
            <a:tbl>
              <a:tblPr/>
              <a:tblGrid>
                <a:gridCol w="999094"/>
                <a:gridCol w="990011"/>
                <a:gridCol w="871937"/>
                <a:gridCol w="8251792"/>
              </a:tblGrid>
              <a:tr h="1057720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zh-CN" altLang="en-US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</a:t>
                      </a:r>
                      <a:r>
                        <a:rPr lang="en-US" altLang="zh-CN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两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弹一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星</a:t>
                      </a:r>
                      <a:r>
                        <a:rPr lang="zh-CN" altLang="en-US" sz="2800" b="1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”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科学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家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钱学森、邓稼先等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12456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极大地鼓舞了中国人民的志气，振奋了中华民族的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精神；打破了当时有核大国的核垄断，增强了我国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的国防实力，大大提高了我国的国际地位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5fce12017?colgroup=2,2,2,22&amp;vbadefaultcenterpage=1&amp;parentnodeid=c333b2293&amp;vbahtmlprocessed=1&amp;vbaanalysisanswerbackfill=1&amp;hasbroken=1"/>
          <p:cNvSpPr txBox="1"/>
          <p:nvPr/>
        </p:nvSpPr>
        <p:spPr>
          <a:xfrm>
            <a:off x="9087525" y="1737804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" name="P_7_BD#5fce12017?colgroup=2,2,2,22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314672"/>
          <a:ext cx="11112834" cy="5067300"/>
        </p:xfrm>
        <a:graphic>
          <a:graphicData uri="http://schemas.openxmlformats.org/drawingml/2006/table">
            <a:tbl>
              <a:tblPr/>
              <a:tblGrid>
                <a:gridCol w="999094"/>
                <a:gridCol w="990011"/>
                <a:gridCol w="871937"/>
                <a:gridCol w="8251792"/>
              </a:tblGrid>
              <a:tr h="5030407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载人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航天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工程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及意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（1）1999年11月，神舟一号无人飞船成功完成载人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航天工程的第一次飞行试验，开启了我国的飞天之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旅。（2）2003年10月，杨利伟乘坐神舟五号载人飞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船升入太空，我国成为世界上第三个独立掌握载人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航天技术的国家。（3）2008年9月，神舟七号载人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飞船升入太空，翟志刚成功完成出舱任务，实现了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太空行走。（4）2021年6月，神舟十二号载人飞船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与天和核心舱完成交会对接，中国人首次进入自己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的空间站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5fce12017?colgroup=2,2,2,22&amp;vbadefaultcenterpage=1&amp;parentnodeid=c333b2293&amp;vbahtmlprocessed=1&amp;vbaanalysisanswerbackfill=1&amp;hasbroken=1"/>
          <p:cNvSpPr txBox="1"/>
          <p:nvPr/>
        </p:nvSpPr>
        <p:spPr>
          <a:xfrm>
            <a:off x="9087525" y="602456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P_7_BD#5fce12017?colgroup=2,2,2,15,6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869408"/>
          <a:ext cx="11112365" cy="3874008"/>
        </p:xfrm>
        <a:graphic>
          <a:graphicData uri="http://schemas.openxmlformats.org/drawingml/2006/table">
            <a:tbl>
              <a:tblPr/>
              <a:tblGrid>
                <a:gridCol w="1002189"/>
                <a:gridCol w="993078"/>
                <a:gridCol w="874637"/>
                <a:gridCol w="5639589"/>
                <a:gridCol w="2602872"/>
              </a:tblGrid>
              <a:tr h="1664208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籼型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杂交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水稻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20世纪70年代，袁隆平在世界上成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功培育出籼型杂交水稻，他被称为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“杂交水稻之父”</a:t>
                      </a:r>
                      <a:endParaRPr lang="en-US" altLang="zh-CN" sz="12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190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729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为解决我国这样一个人口大国的吃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饭问题和保障我国的粮食安全作出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巨大贡献，对解决世界性饥饿问题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也有重要贡献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4" name="P_7_BD#5fce12017.table_image?imagetipindex=2&amp;tableimageindex=4&amp;vbadefaultcenterpage=1&amp;parentnodeid=c333b2293&amp;vbahtmlprocessed=1&amp;vbaanalysisanswerbackfill=1&amp;hasbroken=1"/>
          <p:cNvSpPr/>
          <p:nvPr/>
        </p:nvSpPr>
        <p:spPr>
          <a:xfrm>
            <a:off x="9170849" y="3932396"/>
            <a:ext cx="2359152" cy="14620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4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袁隆平在田间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2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观察水稻</a:t>
            </a:r>
            <a:endParaRPr lang="en-US" altLang="zh-CN" sz="2800"/>
          </a:p>
        </p:txBody>
      </p:sp>
      <p:sp>
        <p:nvSpPr>
          <p:cNvPr id="2" name="P_7_BD#5fce12017?colgroup=2,2,2,15,6&amp;vbadefaultcenterpage=1&amp;parentnodeid=c333b2293&amp;vbahtmlprocessed=1&amp;vbaanalysisanswerbackfill=1&amp;hasbroken=1"/>
          <p:cNvSpPr txBox="1"/>
          <p:nvPr/>
        </p:nvSpPr>
        <p:spPr>
          <a:xfrm>
            <a:off x="9087056" y="1157192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  <p:pic>
        <p:nvPicPr>
          <p:cNvPr id="6" name="图片 5" descr="袁隆平.jpg"/>
          <p:cNvPicPr/>
          <p:nvPr/>
        </p:nvPicPr>
        <p:blipFill>
          <a:blip r:embed="rId3"/>
          <a:srcRect l="5946" t="2137" r="5946"/>
          <a:stretch>
            <a:fillRect/>
          </a:stretch>
        </p:blipFill>
        <p:spPr>
          <a:xfrm>
            <a:off x="9477173" y="2580100"/>
            <a:ext cx="1746504" cy="1225296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" name="P_7_BD#5fce12017?colgroup=2,2,2,15,6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266616"/>
          <a:ext cx="11347704" cy="4693920"/>
        </p:xfrm>
        <a:graphic>
          <a:graphicData uri="http://schemas.openxmlformats.org/drawingml/2006/table">
            <a:tbl>
              <a:tblPr/>
              <a:tblGrid>
                <a:gridCol w="1023413"/>
                <a:gridCol w="1014110"/>
                <a:gridCol w="893160"/>
                <a:gridCol w="5618650"/>
                <a:gridCol w="2798371"/>
              </a:tblGrid>
              <a:tr h="1133285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青蒿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20世纪70年代初，屠呦呦领导科研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团队发现能够有效抵抗疟疾的青蒿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ct val="1100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2718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开创了治疗疟疾的新方法，对人类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生命健康事业作出巨大贡献，屠呦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呦获得2015年诺贝尔生理学或医学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13328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事业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方针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100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1956年，毛泽东提出在科学文化工作中实行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百花齐放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”“百家争鸣”（即“双百”方针：艺术问题上“</a:t>
                      </a:r>
                      <a:r>
                        <a:rPr lang="en-US" altLang="zh-CN" sz="2800" b="0" i="0" err="1" smtClean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百花齐放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”，学术问题上“百家争鸣”）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的方针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4" name="P_7_BD#5fce12017.table_image?imagetipindex=3&amp;tableimageindex=6&amp;vbadefaultcenterpage=1&amp;parentnodeid=c333b2293&amp;vbahtmlprocessed=1&amp;vbaanalysisanswerbackfill=1&amp;hasbroken=1"/>
          <p:cNvSpPr/>
          <p:nvPr/>
        </p:nvSpPr>
        <p:spPr>
          <a:xfrm>
            <a:off x="9170849" y="3408884"/>
            <a:ext cx="2359152" cy="105772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4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屠呦呦在实验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2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室工作</a:t>
            </a:r>
            <a:endParaRPr lang="en-US" altLang="zh-CN" sz="2800"/>
          </a:p>
        </p:txBody>
      </p:sp>
      <p:sp>
        <p:nvSpPr>
          <p:cNvPr id="2" name="P_7_BD#5fce12017?colgroup=2,2,2,15,6&amp;vbadefaultcenterpage=1&amp;parentnodeid=c333b2293&amp;vbahtmlprocessed=1&amp;vbaanalysisanswerbackfill=1&amp;hasbroken=1"/>
          <p:cNvSpPr txBox="1"/>
          <p:nvPr/>
        </p:nvSpPr>
        <p:spPr>
          <a:xfrm>
            <a:off x="9087056" y="554400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  <p:pic>
        <p:nvPicPr>
          <p:cNvPr id="6" name="图片 5" descr="屠呦呦.jpg"/>
          <p:cNvPicPr/>
          <p:nvPr/>
        </p:nvPicPr>
        <p:blipFill>
          <a:blip r:embed="rId3"/>
          <a:srcRect t="3982" r="8978"/>
          <a:stretch>
            <a:fillRect/>
          </a:stretch>
        </p:blipFill>
        <p:spPr>
          <a:xfrm>
            <a:off x="9371589" y="1752108"/>
            <a:ext cx="2158412" cy="1656776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P_7_BD#5fce12017?colgroup=2,2,2,22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643792"/>
          <a:ext cx="11112365" cy="4351084"/>
        </p:xfrm>
        <a:graphic>
          <a:graphicData uri="http://schemas.openxmlformats.org/drawingml/2006/table">
            <a:tbl>
              <a:tblPr/>
              <a:tblGrid>
                <a:gridCol w="1002189"/>
                <a:gridCol w="993078"/>
                <a:gridCol w="874637"/>
                <a:gridCol w="5639589"/>
                <a:gridCol w="2602872"/>
              </a:tblGrid>
              <a:tr h="1612456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科技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事业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文学、戏剧、电影、音乐取得累累硕果；2012年，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中国作家莫言获得诺贝尔文学奖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02984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日常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生活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的变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表现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领域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改革开放前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改革开放后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729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衣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买衣服要凭布票，色彩和样式也很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单调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衣着变得丰富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多彩，是人们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显示风度、展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示个性的方式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5fce12017?colgroup=2,2,2,22&amp;vbadefaultcenterpage=1&amp;parentnodeid=c333b2293&amp;vbahtmlprocessed=1&amp;vbaanalysisanswerbackfill=1&amp;hasbroken=1"/>
          <p:cNvSpPr txBox="1"/>
          <p:nvPr/>
        </p:nvSpPr>
        <p:spPr>
          <a:xfrm>
            <a:off x="9087056" y="931576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" name="P_7_BD#5fce12017?colgroup=2,2,2,15,6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266616"/>
          <a:ext cx="11112365" cy="3373057"/>
        </p:xfrm>
        <a:graphic>
          <a:graphicData uri="http://schemas.openxmlformats.org/drawingml/2006/table">
            <a:tbl>
              <a:tblPr/>
              <a:tblGrid>
                <a:gridCol w="1002189"/>
                <a:gridCol w="993078"/>
                <a:gridCol w="874637"/>
                <a:gridCol w="3885018"/>
                <a:gridCol w="4357443"/>
              </a:tblGrid>
              <a:tr h="810429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日常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生活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的变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表现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食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饮食结构比较单一，有些农村没有解决温饱问题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不但能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“吃饱”，还要“吃好”；</a:t>
                      </a: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讲究营养均衡、粗细搭配，科学卫生的概念日益深入人心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7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住房比较拥挤，室内设施也很简单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人均住房面积扩大，室内装修和居住环境明显改善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5fce12017?colgroup=2,2,2,15,6&amp;vbadefaultcenterpage=1&amp;parentnodeid=c333b2293&amp;vbahtmlprocessed=1&amp;vbaanalysisanswerbackfill=1&amp;hasbroken=1"/>
          <p:cNvSpPr txBox="1"/>
          <p:nvPr/>
        </p:nvSpPr>
        <p:spPr>
          <a:xfrm>
            <a:off x="9087056" y="554400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" name="P_7_BD#5fce12017?colgroup=2,2,2,22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2475896"/>
          <a:ext cx="11112834" cy="2636584"/>
        </p:xfrm>
        <a:graphic>
          <a:graphicData uri="http://schemas.openxmlformats.org/drawingml/2006/table">
            <a:tbl>
              <a:tblPr/>
              <a:tblGrid>
                <a:gridCol w="999094"/>
                <a:gridCol w="990011"/>
                <a:gridCol w="871937"/>
                <a:gridCol w="8251792"/>
              </a:tblGrid>
              <a:tr h="1057720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日常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生活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的变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表现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改革开放以来，城乡居民收入不断增加，消费总量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不断增长，消费结构不断优化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玩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休闲娱乐成为人们日常生活的一部分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原因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改革开放以来，经济迅速发展，人民生活明显改善，人们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的思想观念逐步解放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2" name="P_7_BD#5fce12017?colgroup=2,2,2,22&amp;vbadefaultcenterpage=1&amp;parentnodeid=c333b2293&amp;vbahtmlprocessed=1&amp;vbaanalysisanswerbackfill=1&amp;hasbroken=1"/>
          <p:cNvSpPr txBox="1"/>
          <p:nvPr/>
        </p:nvSpPr>
        <p:spPr>
          <a:xfrm>
            <a:off x="9087525" y="1763680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" name="P_7_BD#5fce12017?colgroup=2,2,2,15,6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1164177"/>
          <a:ext cx="11112365" cy="5011357"/>
        </p:xfrm>
        <a:graphic>
          <a:graphicData uri="http://schemas.openxmlformats.org/drawingml/2006/table">
            <a:tbl>
              <a:tblPr/>
              <a:tblGrid>
                <a:gridCol w="1002189"/>
                <a:gridCol w="993078"/>
                <a:gridCol w="874637"/>
                <a:gridCol w="5639589"/>
                <a:gridCol w="2602872"/>
              </a:tblGrid>
              <a:tr h="3328416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日常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生活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的变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交通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（1）铁路：截至2010年底，我国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的铁路营业里程已居世界第二位；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到2021年底，我国高铁营业里程位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居世界第一。（2）公路：我国高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速公路里程位居世界第一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2800" b="0" i="0" smtClean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3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）民航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：我国已成为世界民航大国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22800"/>
                        </a:lnSpc>
                      </a:pP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影响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已形成综合交通运输网，使人们的出行方式发生了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很大的变化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4" name="P_7_BD#5fce12017.table_image?imagetipindex=4&amp;tableimageindex=8&amp;vbadefaultcenterpage=1&amp;parentnodeid=c333b2293&amp;vbahtmlprocessed=1&amp;vbaanalysisanswerbackfill=1&amp;hasbroken=1"/>
          <p:cNvSpPr/>
          <p:nvPr/>
        </p:nvSpPr>
        <p:spPr>
          <a:xfrm>
            <a:off x="9170848" y="3098736"/>
            <a:ext cx="2359152" cy="201066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4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行驶中的</a:t>
            </a:r>
            <a:r>
              <a:rPr lang="en-US" altLang="zh-CN" sz="2800" b="0" i="0" err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“复兴</a:t>
            </a:r>
            <a:endParaRPr lang="en-US" altLang="zh-CN" sz="28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4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号”中国标准动</a:t>
            </a:r>
            <a:endParaRPr lang="en-US" altLang="zh-CN" sz="28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algn="ctr" latinLnBrk="1">
              <a:lnSpc>
                <a:spcPts val="42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车组</a:t>
            </a:r>
            <a:endParaRPr lang="en-US" altLang="zh-CN" sz="2800"/>
          </a:p>
        </p:txBody>
      </p:sp>
      <p:sp>
        <p:nvSpPr>
          <p:cNvPr id="2" name="P_7_BD#5fce12017?colgroup=2,2,2,15,6&amp;vbadefaultcenterpage=1&amp;parentnodeid=c333b2293&amp;vbahtmlprocessed=1&amp;vbaanalysisanswerbackfill=1&amp;hasbroken=1"/>
          <p:cNvSpPr txBox="1"/>
          <p:nvPr/>
        </p:nvSpPr>
        <p:spPr>
          <a:xfrm>
            <a:off x="9087056" y="595471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  <p:pic>
        <p:nvPicPr>
          <p:cNvPr id="6" name="图片 5" descr="复兴号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9312580" y="1928304"/>
            <a:ext cx="2075688" cy="1170432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" name="P_7_BD#5fce12017?colgroup=2,2,2,22&amp;vbadefaultcenterpage=1&amp;parentnodeid=c333b2293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2172652"/>
          <a:ext cx="11112834" cy="3276600"/>
        </p:xfrm>
        <a:graphic>
          <a:graphicData uri="http://schemas.openxmlformats.org/drawingml/2006/table">
            <a:tbl>
              <a:tblPr/>
              <a:tblGrid>
                <a:gridCol w="999094"/>
                <a:gridCol w="990011"/>
                <a:gridCol w="871937"/>
                <a:gridCol w="8251792"/>
              </a:tblGrid>
              <a:tr h="2172907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日常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生活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的变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通信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成就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（1）电信产业：快速发展，我国的电信网络规模和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用户数均居全球第一。（2）互联网：起步较晚，但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发展迅速；我国网民规模不断扩大，互联网普及率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越来越高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影响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使信息的传递变得快捷和简便，深刻地改变着人们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的思想观念和生活方式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5fce12017?colgroup=2,2,2,22&amp;vbadefaultcenterpage=1&amp;parentnodeid=c333b2293&amp;vbahtmlprocessed=1&amp;vbaanalysisanswerbackfill=1&amp;hasbroken=1"/>
          <p:cNvSpPr txBox="1"/>
          <p:nvPr/>
        </p:nvSpPr>
        <p:spPr>
          <a:xfrm>
            <a:off x="9087525" y="1460436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4dc28a918?vbadefaultcenterpage=1&amp;parentnodeid=8a67084ee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思维延伸</a:t>
            </a:r>
            <a:endParaRPr lang="en-US" altLang="zh-CN" sz="3200"/>
          </a:p>
        </p:txBody>
      </p:sp>
      <p:sp>
        <p:nvSpPr>
          <p:cNvPr id="3" name="P_7_BD#d63ea01e8?segpoint=1&amp;vbadefaultcenterpage=1&amp;parentnodeid=4dc28a918&amp;vbahtmlprocessed=1&amp;vbaanalysisanswerbackfill=1&amp;hasbroken=1"/>
          <p:cNvSpPr/>
          <p:nvPr/>
        </p:nvSpPr>
        <p:spPr>
          <a:xfrm>
            <a:off x="539496" y="1291073"/>
            <a:ext cx="1110996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我国科学技术快速发展的主要原因与启示</a:t>
            </a:r>
            <a:endParaRPr lang="en-US" altLang="zh-CN" sz="2800"/>
          </a:p>
        </p:txBody>
      </p:sp>
      <p:graphicFrame>
        <p:nvGraphicFramePr>
          <p:cNvPr id="19" name="P_7_BD#d63ea01e8?colgroup=2,27&amp;vbadefaultcenterpage=1&amp;parentnodeid=4dc28a918&amp;vbahtmlprocessed=1&amp;vbaanalysisanswerbackfill=1&amp;hasbroken=1"/>
          <p:cNvGraphicFramePr>
            <a:graphicFrameLocks noGrp="1"/>
          </p:cNvGraphicFramePr>
          <p:nvPr/>
        </p:nvGraphicFramePr>
        <p:xfrm>
          <a:off x="539495" y="1990516"/>
          <a:ext cx="10758769" cy="3944557"/>
        </p:xfrm>
        <a:graphic>
          <a:graphicData uri="http://schemas.openxmlformats.org/drawingml/2006/table">
            <a:tbl>
              <a:tblPr/>
              <a:tblGrid>
                <a:gridCol w="1002260"/>
                <a:gridCol w="9756509"/>
              </a:tblGrid>
              <a:tr h="3315907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主要</a:t>
                      </a:r>
                      <a:endParaRPr lang="en-US" altLang="zh-CN" sz="2800" b="1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宋体" panose="02010600030101010101" pitchFamily="2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原因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just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（1）新中国成立以来，特别是改革开放以来，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经济建设取得巨大成就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，为科技发展奠定了物质基础。（2）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党和国家把教育和科技摆在优先发展的战略地位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，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不断加大对教育和科技的投入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。（3）邓小平提出的“科学技术是第一生产力”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起了推动作用</a:t>
                      </a: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。（4）科技工作者的不懈努力和无私奉献。（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5）</a:t>
                      </a:r>
                      <a:r>
                        <a:rPr lang="zh-CN" altLang="en-US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“</a:t>
                      </a:r>
                      <a:r>
                        <a:rPr lang="en-US" altLang="zh-CN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863计划</a:t>
                      </a:r>
                      <a:r>
                        <a:rPr lang="zh-CN" altLang="en-US" sz="2800" b="0" i="0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”</a:t>
                      </a:r>
                      <a:r>
                        <a:rPr lang="en-US" altLang="zh-CN" sz="2800" b="0" i="0" err="1" smtClean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的制定和科教兴国</a:t>
                      </a:r>
                      <a:r>
                        <a:rPr lang="en-US" altLang="zh-CN" sz="2800" b="0" i="0" err="1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、人才强国、创新驱动发展等战略的实施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" name="P_7_BD#d63ea01e8?colgroup=2,27&amp;vbadefaultcenterpage=1&amp;parentnodeid=4dc28a918&amp;vbahtmlprocessed=1&amp;vbaanalysisanswerbackfill=1&amp;hasbroken=1"/>
          <p:cNvGraphicFramePr>
            <a:graphicFrameLocks noGrp="1"/>
          </p:cNvGraphicFramePr>
          <p:nvPr/>
        </p:nvGraphicFramePr>
        <p:xfrm>
          <a:off x="539496" y="2978880"/>
          <a:ext cx="11091672" cy="1638300"/>
        </p:xfrm>
        <a:graphic>
          <a:graphicData uri="http://schemas.openxmlformats.org/drawingml/2006/table">
            <a:tbl>
              <a:tblPr/>
              <a:tblGrid>
                <a:gridCol w="1033272"/>
                <a:gridCol w="10058400"/>
              </a:tblGrid>
              <a:tr h="1612456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启示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科学技术是第一生产力；要以创新为引领，加快建设科技强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国、人才强国和教育强国；中学生要努力学习科学知识，培养</a:t>
                      </a:r>
                      <a:endParaRPr lang="en-US" altLang="zh-CN" sz="28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楷体" panose="02010609060101010101" pitchFamily="34" charset="-122"/>
                        <a:cs typeface="Times New Roman" panose="020206030504050203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创新精神，为实现中华民族伟大复兴贡献力量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P_7_BD#d63ea01e8?colgroup=2,27&amp;vbadefaultcenterpage=1&amp;parentnodeid=4dc28a918&amp;vbahtmlprocessed=1&amp;vbaanalysisanswerbackfill=1&amp;hasbroken=1"/>
          <p:cNvSpPr txBox="1"/>
          <p:nvPr/>
        </p:nvSpPr>
        <p:spPr>
          <a:xfrm>
            <a:off x="9066363" y="2266664"/>
            <a:ext cx="256480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1828800"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  <a:endParaRPr lang="zh-CN" altLang="en-US" sz="2800">
              <a:latin typeface="Times New Roman" panose="02020603050405020304" pitchFamily="3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6_BD#4cb0aa427?vbadefaultcenterpage=1&amp;parentnodeid=8a67084ee&amp;vbahtmlprocessed=1&amp;vbaanalysisanswerbackfill=1"/>
          <p:cNvSpPr/>
          <p:nvPr/>
        </p:nvSpPr>
        <p:spPr>
          <a:xfrm>
            <a:off x="539496" y="554400"/>
            <a:ext cx="11109960" cy="1077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特别提示</a:t>
            </a:r>
            <a:endParaRPr lang="en-US" altLang="zh-CN" sz="3200"/>
          </a:p>
        </p:txBody>
      </p:sp>
      <p:sp>
        <p:nvSpPr>
          <p:cNvPr id="3" name="P_7_BD#58c2ffe40?segpoint=1&amp;vbadefaultcenterpage=1&amp;parentnodeid=4cb0aa427&amp;vbahtmlprocessed=1&amp;vbaanalysisanswerbackfill=1&amp;hasbroken=1"/>
          <p:cNvSpPr/>
          <p:nvPr/>
        </p:nvSpPr>
        <p:spPr>
          <a:xfrm>
            <a:off x="539496" y="1282480"/>
            <a:ext cx="11109960" cy="37921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（家国情怀</a:t>
            </a:r>
            <a:r>
              <a:rPr lang="en-US" altLang="zh-CN" sz="2800" b="1" i="0" smtClean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）</a:t>
            </a:r>
            <a:r>
              <a:rPr lang="zh-CN" altLang="en-US" sz="2800" smtClean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“</a:t>
            </a:r>
            <a:r>
              <a:rPr lang="en-US" altLang="zh-CN" sz="2800" b="0" i="0" err="1" smtClean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两弹一星</a:t>
            </a:r>
            <a:r>
              <a:rPr lang="zh-CN" altLang="en-US" sz="2800" b="0" i="0" smtClean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”</a:t>
            </a:r>
            <a:r>
              <a:rPr lang="en-US" altLang="zh-CN" sz="2800" b="0" i="0" err="1" smtClean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精神的内涵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：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热爱祖国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无私奉献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自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5100"/>
              </a:lnSpc>
            </a:pP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力更生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艰苦奋斗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大力协同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lang="en-US" altLang="zh-CN" sz="2800" b="0" i="0" err="1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勇于攀登</a:t>
            </a:r>
            <a:r>
              <a:rPr lang="en-US" altLang="zh-CN" sz="2800" b="0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 b="0" i="0">
              <a:solidFill>
                <a:srgbClr val="000000"/>
              </a:solidFill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（家国情怀）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科学家精神的内涵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：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胸怀祖国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服务人民的爱国精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神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勇攀高峰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敢为人先的创新精神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追求真理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严谨治学的求实精神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34" charset="0"/>
              <a:ea typeface="宋体" panose="02010600030101010101" pitchFamily="2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51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淡泊名利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潜心研究的奉献精神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集智攻关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团结协作的协同精神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甘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</a:endParaRPr>
          </a:p>
          <a:p>
            <a:pPr marL="0" marR="0" lvl="0" indent="0" algn="l" defTabSz="914400" rtl="0" eaLnBrk="1" fontAlgn="auto" latinLnBrk="1" hangingPunct="1">
              <a:lnSpc>
                <a:spcPts val="49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为人梯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、</a:t>
            </a:r>
            <a:r>
              <a:rPr kumimoji="0" lang="en-US" altLang="zh-CN" sz="2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奖掖后学的育人精神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https://d.book118.com/885200221001011130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Calibri Light</vt:lpstr>
      <vt:lpstr>Arial (正文)</vt:lpstr>
      <vt:lpstr>华文隶书</vt:lpstr>
      <vt:lpstr>Times New Roman</vt:lpstr>
      <vt:lpstr>微软雅黑</vt:lpstr>
      <vt:lpstr>宋体</vt:lpstr>
      <vt:lpstr>等线 Light</vt:lpstr>
      <vt:lpstr>等线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2024-09-29T11:50:18.309</cp:lastPrinted>
  <dcterms:created xsi:type="dcterms:W3CDTF">2024-09-29T03:50:18Z</dcterms:created>
  <dcterms:modified xsi:type="dcterms:W3CDTF">2024-09-29T03:50:19Z</dcterms:modified>
</cp:coreProperties>
</file>