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B44D87E-0227-490B-8FE5-E431A058F2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AFBC53-43D4-4532-B325-FCEF88ACF3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86EC15-DCAC-4044-AC0C-55D61E048E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FD131FB-F376-43D8-8183-CB38EBC617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B17CEB6-39DF-4DBC-91FD-DB6000A4927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6A8C728-8600-4888-BAE4-1AD023E233B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FA425F4-32C3-468E-8178-E0EC219C5A8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1F7DB8-7F34-40B5-812C-597DD14070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41171F-9AB0-4644-A742-1CFE233D79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9B91D5-40CB-41B3-804D-D4EFC96AD7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CED9CF-6AFB-4338-A739-BF7D121D55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png" /><Relationship Id="rId3" Type="http://schemas.openxmlformats.org/officeDocument/2006/relationships/image" Target="../media/image16.jpeg" /><Relationship Id="rId4"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5203303023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高考语文阅读理解常见题型解题策略与提分技巧全面培训与应用指导法</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2024-01-23</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阅读理解题型概述与考点分析</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细节理解题解题策略与提分技巧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推理判断题解题策略与提分技巧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主旨大意题解题策略与提分技巧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作者意图、态度、观点题解题策略与提分技巧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阅读理解综合训练与实战模拟</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阅读理解题型概述与考点分析</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观点态度题</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要求考生理解作者的观点和态度，或者对文章中的某个观点进行评价。</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词义猜测题</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要求考生根据上下文猜测某个生词或短语的含义，考查词汇量和语境理解能力。</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推理判断题</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要求考生根据文章中的信息进行推理和判断，包括作者的观点、态度、写作意图等。</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细节理解题</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要求考生对文章中的具体细节进行理解和把握，如事实、数据、例子等。</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主旨大意题</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要求考生概括文章的中心思想或主题，考查对文章整体内容的把握能力。</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常见题型分类及特点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3483" b="33483"/>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28619" b="28619"/>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命题趋势</a:t>
            </a:r>
            <a:endParaRPr lang="en-US" sz="1100"/>
          </a:p>
        </p:txBody>
      </p:sp>
      <p:sp>
        <p:nvSpPr>
          <p:cNvPr id="9" name="AutoShape 9"/>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近年来，高考语文阅读理解题的命题趋势表现为注重考查学生的思维能力、创新能力和文化素养，强调对文本的整体感知和深入理解。</a:t>
            </a:r>
            <a:endParaRPr lang="en-US" sz="1100"/>
          </a:p>
        </p:txBody>
      </p:sp>
      <p:sp>
        <p:nvSpPr>
          <p:cNvPr id="10" name="AutoShape 10"/>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考点分布</a:t>
            </a:r>
            <a:endParaRPr lang="en-US" sz="1100"/>
          </a:p>
        </p:txBody>
      </p:sp>
      <p:sp>
        <p:nvSpPr>
          <p:cNvPr id="11" name="AutoShape 11"/>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阅读理解题的考点主要分布在文章的内容、结构、语言和写作技巧等方面。</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考点分布与命题趋势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针对不同的题型，采取不同的解题策略。如细节理解题需要仔细比对原文和选项；主旨大意题需要关注文章首尾段和每段的首尾句；推理判断题需要注意作者的写作意图和情感态度等。</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提高阅读速度和理解能力是关键。可以通过大量阅读、积累词汇、掌握阅读技巧等方法来提高阅读水平。同时，注意答题规范，如答案要简洁明了、不要超出答题区域等。</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解题策略</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提分技巧</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解题策略及提分技巧概述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细节理解题解题策略与提分技巧</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26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7891" b="7891"/>
          <a:stretch>
            <a:fillRect/>
          </a:stretch>
        </p:blipFill>
        <p:spPr>
          <a:xfrm>
            <a:off x="6099052" y="1665911"/>
            <a:ext cx="5058969" cy="4260571"/>
          </a:xfrm>
          <a:prstGeom prst="rect">
            <a:avLst/>
          </a:prstGeom>
        </p:spPr>
      </p:pic>
      <p:grpSp>
        <p:nvGrpSpPr>
          <p:cNvPr id="4" name="Group 4"/>
          <p:cNvGrpSpPr/>
          <p:nvPr/>
        </p:nvGrpSpPr>
        <p:grpSpPr>
          <a:xfrm>
            <a:off x="1352702" y="5392034"/>
            <a:ext cx="382463" cy="382463"/>
            <a:chOff x="1352702" y="5392034"/>
            <a:chExt cx="382463" cy="382463"/>
          </a:xfrm>
        </p:grpSpPr>
        <p:sp>
          <p:nvSpPr>
            <p:cNvPr id="5" name="AutoShape 5"/>
            <p:cNvSpPr/>
            <p:nvPr/>
          </p:nvSpPr>
          <p:spPr>
            <a:xfrm>
              <a:off x="1352702"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6" name="Group 6"/>
          <p:cNvGrpSpPr/>
          <p:nvPr/>
        </p:nvGrpSpPr>
        <p:grpSpPr>
          <a:xfrm>
            <a:off x="2204679" y="5392034"/>
            <a:ext cx="382463" cy="382463"/>
            <a:chOff x="2204679" y="5392034"/>
            <a:chExt cx="382463" cy="382463"/>
          </a:xfrm>
        </p:grpSpPr>
        <p:sp>
          <p:nvSpPr>
            <p:cNvPr id="7" name="AutoShape 7"/>
            <p:cNvSpPr/>
            <p:nvPr/>
          </p:nvSpPr>
          <p:spPr>
            <a:xfrm>
              <a:off x="2204679"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8" name="Group 8"/>
          <p:cNvGrpSpPr/>
          <p:nvPr/>
        </p:nvGrpSpPr>
        <p:grpSpPr>
          <a:xfrm>
            <a:off x="3056534" y="5392034"/>
            <a:ext cx="382463" cy="382463"/>
            <a:chOff x="3056534" y="5392034"/>
            <a:chExt cx="382463" cy="382463"/>
          </a:xfrm>
        </p:grpSpPr>
        <p:sp>
          <p:nvSpPr>
            <p:cNvPr id="9" name="AutoShape 9"/>
            <p:cNvSpPr/>
            <p:nvPr/>
          </p:nvSpPr>
          <p:spPr>
            <a:xfrm>
              <a:off x="3056534"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10" name="Group 10"/>
          <p:cNvGrpSpPr/>
          <p:nvPr/>
        </p:nvGrpSpPr>
        <p:grpSpPr>
          <a:xfrm>
            <a:off x="3908511" y="5392034"/>
            <a:ext cx="382463" cy="382463"/>
            <a:chOff x="3908511" y="5392034"/>
            <a:chExt cx="382463" cy="382463"/>
          </a:xfrm>
        </p:grpSpPr>
        <p:sp>
          <p:nvSpPr>
            <p:cNvPr id="11" name="AutoShape 11"/>
            <p:cNvSpPr/>
            <p:nvPr/>
          </p:nvSpPr>
          <p:spPr>
            <a:xfrm>
              <a:off x="3908511"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sp>
        <p:nvSpPr>
          <p:cNvPr id="12" name="AutoShape 12"/>
          <p:cNvSpPr/>
          <p:nvPr/>
        </p:nvSpPr>
        <p:spPr>
          <a:xfrm>
            <a:off x="1352702" y="2211388"/>
            <a:ext cx="4276714" cy="119686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细节理解题是高考语文阅读理解中最常见的题型之一，主要考查学生对文章中具体信息的理解和把握能力。</a:t>
            </a:r>
            <a:endParaRPr lang="en-US" sz="1100"/>
          </a:p>
        </p:txBody>
      </p:sp>
      <p:sp>
        <p:nvSpPr>
          <p:cNvPr id="13" name="AutoShape 13"/>
          <p:cNvSpPr/>
          <p:nvPr/>
        </p:nvSpPr>
        <p:spPr>
          <a:xfrm>
            <a:off x="1352702" y="3980984"/>
            <a:ext cx="4276714" cy="122060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细节理解题通常围绕文章中的某一细节或具体信息进行提问，要求学生能够准确理解并表述出相关信息。</a:t>
            </a:r>
            <a:endParaRPr lang="en-US" sz="1100"/>
          </a:p>
        </p:txBody>
      </p:sp>
      <p:sp>
        <p:nvSpPr>
          <p:cNvPr id="14" name="Freeform 14"/>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1352702" y="1804117"/>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特点</a:t>
            </a:r>
            <a:endParaRPr lang="en-US" sz="1100"/>
          </a:p>
        </p:txBody>
      </p:sp>
      <p:sp>
        <p:nvSpPr>
          <p:cNvPr id="19" name="AutoShape 19"/>
          <p:cNvSpPr/>
          <p:nvPr/>
        </p:nvSpPr>
        <p:spPr>
          <a:xfrm>
            <a:off x="1352702" y="359476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考点</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细节理解题特点及考点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6230112" y="1739062"/>
            <a:ext cx="5058969" cy="2163308"/>
          </a:xfrm>
          <a:prstGeom prst="rect">
            <a:avLst/>
          </a:prstGeom>
          <a:ln w="19050">
            <a:solidFill>
              <a:schemeClr val="dk1"/>
            </a:solidFill>
          </a:ln>
        </p:spPr>
      </p:pic>
      <p:pic>
        <p:nvPicPr>
          <p:cNvPr id="3" name="Picture 3"/>
          <p:cNvPicPr>
            <a:picLocks noChangeAspect="1"/>
          </p:cNvPicPr>
          <p:nvPr/>
        </p:nvPicPr>
        <p:blipFill>
          <a:blip r:embed="rId3"/>
          <a:srcRect t="28619" b="28619"/>
          <a:stretch>
            <a:fillRect/>
          </a:stretch>
        </p:blipFill>
        <p:spPr>
          <a:xfrm>
            <a:off x="6233164" y="3914561"/>
            <a:ext cx="5058969" cy="2163308"/>
          </a:xfrm>
          <a:prstGeom prst="rect">
            <a:avLst/>
          </a:prstGeom>
          <a:ln w="19050">
            <a:solidFill>
              <a:schemeClr val="dk1"/>
            </a:solidFill>
          </a:ln>
        </p:spPr>
      </p:pic>
      <p:sp>
        <p:nvSpPr>
          <p:cNvPr id="4" name="AutoShape 4"/>
          <p:cNvSpPr/>
          <p:nvPr/>
        </p:nvSpPr>
        <p:spPr>
          <a:xfrm>
            <a:off x="763829" y="185248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89066" y="1938594"/>
            <a:ext cx="391119"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467193"/>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解题步骤</a:t>
            </a:r>
            <a:endParaRPr lang="en-US" sz="1100"/>
          </a:p>
        </p:txBody>
      </p:sp>
      <p:sp>
        <p:nvSpPr>
          <p:cNvPr id="7" name="AutoShape 7"/>
          <p:cNvSpPr/>
          <p:nvPr/>
        </p:nvSpPr>
        <p:spPr>
          <a:xfrm>
            <a:off x="763829" y="3650029"/>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74314" y="3736142"/>
            <a:ext cx="416357"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02</a:t>
            </a:r>
          </a:p>
        </p:txBody>
      </p:sp>
      <p:sp>
        <p:nvSpPr>
          <p:cNvPr id="9" name="AutoShape 9"/>
          <p:cNvSpPr/>
          <p:nvPr/>
        </p:nvSpPr>
        <p:spPr>
          <a:xfrm>
            <a:off x="1306341" y="3264741"/>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1. 仔细阅读文章，了解文章大意和主题；</a:t>
            </a:r>
            <a:endParaRPr lang="en-US" sz="1100"/>
          </a:p>
        </p:txBody>
      </p:sp>
      <p:sp>
        <p:nvSpPr>
          <p:cNvPr id="10" name="AutoShape 10"/>
          <p:cNvSpPr/>
          <p:nvPr/>
        </p:nvSpPr>
        <p:spPr>
          <a:xfrm>
            <a:off x="763829" y="544148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773583" y="5527602"/>
            <a:ext cx="441594"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425">
                <a:solidFill>
                  <a:srgbClr val="FFFFFF">
                    <a:alpha val="100000"/>
                  </a:srgbClr>
                </a:solidFill>
                <a:latin typeface="Microsoft Yahei"/>
                <a:ea typeface="Microsoft Yahei"/>
                <a:cs typeface="Microsoft Yahei"/>
              </a:rPr>
              <a:t>03</a:t>
            </a:r>
          </a:p>
        </p:txBody>
      </p:sp>
      <p:sp>
        <p:nvSpPr>
          <p:cNvPr id="12" name="AutoShape 12"/>
          <p:cNvSpPr/>
          <p:nvPr/>
        </p:nvSpPr>
        <p:spPr>
          <a:xfrm>
            <a:off x="1306341" y="5062289"/>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2. 审读问题，明确问题所问及的细节信息；</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解题步骤与技巧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996051" y="2418153"/>
            <a:ext cx="4102999" cy="2920344"/>
          </a:xfrm>
          <a:prstGeom prst="frame">
            <a:avLst>
              <a:gd name="adj1" fmla="val 153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17350" b="17350"/>
          <a:stretch>
            <a:fillRect/>
          </a:stretch>
        </p:blipFill>
        <p:spPr>
          <a:xfrm>
            <a:off x="1204668" y="1898647"/>
            <a:ext cx="4472212" cy="2920343"/>
          </a:xfrm>
          <a:prstGeom prst="rect">
            <a:avLst/>
          </a:prstGeom>
          <a:effectLst>
            <a:outerShdw blurRad="63500">
              <a:srgbClr val="000000">
                <a:alpha val="40000"/>
              </a:srgbClr>
            </a:outerShdw>
          </a:effectLst>
        </p:spPr>
      </p:pic>
      <p:sp>
        <p:nvSpPr>
          <p:cNvPr id="4" name="AutoShape 4"/>
          <p:cNvSpPr/>
          <p:nvPr/>
        </p:nvSpPr>
        <p:spPr>
          <a:xfrm>
            <a:off x="8558540" y="209044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8583777" y="2176554"/>
            <a:ext cx="391119"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8558540" y="3999951"/>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8558540" y="4086065"/>
            <a:ext cx="441594"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425">
                <a:solidFill>
                  <a:srgbClr val="FFFFFF">
                    <a:alpha val="100000"/>
                  </a:srgbClr>
                </a:solidFill>
                <a:latin typeface="Microsoft Yahei"/>
                <a:ea typeface="Microsoft Yahei"/>
                <a:cs typeface="Microsoft Yahei"/>
              </a:rPr>
              <a:t>02</a:t>
            </a:r>
          </a:p>
        </p:txBody>
      </p:sp>
      <p:sp>
        <p:nvSpPr>
          <p:cNvPr id="8" name="AutoShape 8"/>
          <p:cNvSpPr/>
          <p:nvPr/>
        </p:nvSpPr>
        <p:spPr>
          <a:xfrm>
            <a:off x="6640980" y="2682407"/>
            <a:ext cx="4276714"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3. 回归原文，定位相关细节信息的位置；</a:t>
            </a:r>
            <a:endParaRPr lang="en-US" sz="1100"/>
          </a:p>
        </p:txBody>
      </p:sp>
      <p:sp>
        <p:nvSpPr>
          <p:cNvPr id="9" name="AutoShape 9"/>
          <p:cNvSpPr/>
          <p:nvPr/>
        </p:nvSpPr>
        <p:spPr>
          <a:xfrm>
            <a:off x="6640980" y="4622606"/>
            <a:ext cx="4276714"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4. 仔细比对原文信息和问题选项，确定正确答案。</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解题步骤与技巧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6" b="116"/>
          <a:stretch>
            <a:fillRect/>
          </a:stretch>
        </p:blipFill>
        <p:spPr>
          <a:xfrm>
            <a:off x="882858" y="1563009"/>
            <a:ext cx="2465519" cy="2459823"/>
          </a:xfrm>
          <a:prstGeom prst="rect">
            <a:avLst/>
          </a:prstGeom>
        </p:spPr>
      </p:pic>
      <p:pic>
        <p:nvPicPr>
          <p:cNvPr id="3" name="Picture 3"/>
          <p:cNvPicPr>
            <a:picLocks noChangeAspect="1"/>
          </p:cNvPicPr>
          <p:nvPr/>
        </p:nvPicPr>
        <p:blipFill>
          <a:blip r:embed="rId3"/>
          <a:srcRect t="116" b="116"/>
          <a:stretch>
            <a:fillRect/>
          </a:stretch>
        </p:blipFill>
        <p:spPr>
          <a:xfrm>
            <a:off x="3561054" y="1563009"/>
            <a:ext cx="2465519" cy="2459823"/>
          </a:xfrm>
          <a:prstGeom prst="rect">
            <a:avLst/>
          </a:prstGeom>
        </p:spPr>
      </p:pic>
      <p:pic>
        <p:nvPicPr>
          <p:cNvPr id="4" name="Picture 4"/>
          <p:cNvPicPr>
            <a:picLocks noChangeAspect="1"/>
          </p:cNvPicPr>
          <p:nvPr/>
        </p:nvPicPr>
        <p:blipFill>
          <a:blip r:embed="rId4"/>
          <a:srcRect t="116" b="116"/>
          <a:stretch>
            <a:fillRect/>
          </a:stretch>
        </p:blipFill>
        <p:spPr>
          <a:xfrm>
            <a:off x="6239251" y="1563009"/>
            <a:ext cx="2465519" cy="2459823"/>
          </a:xfrm>
          <a:prstGeom prst="rect">
            <a:avLst/>
          </a:prstGeom>
        </p:spPr>
      </p:pic>
      <p:pic>
        <p:nvPicPr>
          <p:cNvPr id="5" name="Picture 5"/>
          <p:cNvPicPr>
            <a:picLocks noChangeAspect="1"/>
          </p:cNvPicPr>
          <p:nvPr/>
        </p:nvPicPr>
        <p:blipFill>
          <a:blip r:embed="rId5"/>
          <a:srcRect t="116" b="116"/>
          <a:stretch>
            <a:fillRect/>
          </a:stretch>
        </p:blipFill>
        <p:spPr>
          <a:xfrm>
            <a:off x="8917448" y="1563009"/>
            <a:ext cx="2465519" cy="2459823"/>
          </a:xfrm>
          <a:prstGeom prst="rect">
            <a:avLst/>
          </a:prstGeom>
        </p:spPr>
      </p:pic>
      <p:sp>
        <p:nvSpPr>
          <p:cNvPr id="6" name="AutoShape 6"/>
          <p:cNvSpPr/>
          <p:nvPr/>
        </p:nvSpPr>
        <p:spPr>
          <a:xfrm>
            <a:off x="1401243" y="3336168"/>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079439" y="3336168"/>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66032" y="3336168"/>
            <a:ext cx="1368351" cy="146042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757636" y="3336168"/>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7981"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解题技巧</a:t>
            </a:r>
            <a:endParaRPr lang="en-US" sz="1100"/>
          </a:p>
        </p:txBody>
      </p:sp>
      <p:sp>
        <p:nvSpPr>
          <p:cNvPr id="11" name="AutoShape 11"/>
          <p:cNvSpPr/>
          <p:nvPr/>
        </p:nvSpPr>
        <p:spPr>
          <a:xfrm>
            <a:off x="3586178"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1. 注意文章中的转折词、因果词等逻辑关系词，这些词语往往与细节信息密切相关；</a:t>
            </a:r>
            <a:endParaRPr lang="en-US" sz="1100"/>
          </a:p>
        </p:txBody>
      </p:sp>
      <p:sp>
        <p:nvSpPr>
          <p:cNvPr id="12" name="AutoShape 12"/>
          <p:cNvSpPr/>
          <p:nvPr/>
        </p:nvSpPr>
        <p:spPr>
          <a:xfrm>
            <a:off x="6264374" y="5054414"/>
            <a:ext cx="2415273" cy="999925"/>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2. 学会利用文章中的标点符号，如破折号、冒号等，它们通常会引出重要的细节信息；</a:t>
            </a:r>
            <a:endParaRPr lang="en-US" sz="1100"/>
          </a:p>
        </p:txBody>
      </p:sp>
      <p:sp>
        <p:nvSpPr>
          <p:cNvPr id="13" name="AutoShape 13"/>
          <p:cNvSpPr/>
          <p:nvPr/>
        </p:nvSpPr>
        <p:spPr>
          <a:xfrm>
            <a:off x="8942570"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3. 对于一些难以理解的细节信息，可以尝试结合上下文进行推断和理解。</a:t>
            </a:r>
            <a:endParaRPr lang="en-US" sz="1100"/>
          </a:p>
        </p:txBody>
      </p:sp>
      <p:sp>
        <p:nvSpPr>
          <p:cNvPr id="14" name="TextBox 14"/>
          <p:cNvSpPr txBox="1"/>
          <p:nvPr/>
        </p:nvSpPr>
        <p:spPr>
          <a:xfrm>
            <a:off x="1431442" y="3725383"/>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15" name="TextBox 15"/>
          <p:cNvSpPr txBox="1"/>
          <p:nvPr/>
        </p:nvSpPr>
        <p:spPr>
          <a:xfrm>
            <a:off x="4111824"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16" name="TextBox 16"/>
          <p:cNvSpPr txBox="1"/>
          <p:nvPr/>
        </p:nvSpPr>
        <p:spPr>
          <a:xfrm>
            <a:off x="6790020"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17" name="TextBox 17"/>
          <p:cNvSpPr txBox="1"/>
          <p:nvPr/>
        </p:nvSpPr>
        <p:spPr>
          <a:xfrm>
            <a:off x="9468217"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解题步骤与技巧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例题</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（文章略）问题：文章中提到“XXX”，请问“XXX”指的是什么？</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解析</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是一道典型的细节理解题。根据问题中的关键词“XXX”，我们需要回归原文找到与“XXX”相关的信息。通过阅读原文，我们可以发现“XXX”指的是文章中提到的某个具体事物或概念。然后，我们需要仔细比对原文信息和问题选项，确定正确答案。</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训练</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（文章略）问题1：文章中提到“YYY”，请问“YYY”的具体含义是什么？问题2：根据文章内容，以下哪项是对“ZZZ”的正确描述？</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典型例题解析与训练</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推理判断题解题策略与提分技巧</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sp>
        <p:nvSpPr>
          <p:cNvPr id="2" name="AutoShape 2"/>
          <p:cNvSpPr/>
          <p:nvPr/>
        </p:nvSpPr>
        <p:spPr>
          <a:xfrm>
            <a:off x="1267054" y="172053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268776" y="178893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4" name="AutoShape 4"/>
          <p:cNvSpPr/>
          <p:nvPr/>
        </p:nvSpPr>
        <p:spPr>
          <a:xfrm>
            <a:off x="1804696" y="1549847"/>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推理判断题是高考语文阅读理解中的重要题型，主要考察学生的逻辑推理能力和对文本信息的深入理解。</a:t>
            </a:r>
            <a:endParaRPr lang="en-US" sz="1100"/>
          </a:p>
        </p:txBody>
      </p:sp>
      <p:sp>
        <p:nvSpPr>
          <p:cNvPr id="5" name="AutoShape 5"/>
          <p:cNvSpPr/>
          <p:nvPr/>
        </p:nvSpPr>
        <p:spPr>
          <a:xfrm>
            <a:off x="1267054" y="332962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78301" y="3398024"/>
            <a:ext cx="41910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02</a:t>
            </a:r>
          </a:p>
        </p:txBody>
      </p:sp>
      <p:sp>
        <p:nvSpPr>
          <p:cNvPr id="7" name="AutoShape 7"/>
          <p:cNvSpPr/>
          <p:nvPr/>
        </p:nvSpPr>
        <p:spPr>
          <a:xfrm>
            <a:off x="1804696" y="3158939"/>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这类题目通常要求学生根据文本中的信息，推断出作者的观点、态度、写作意图等，或者对文本中的某个细节进行深入分析。</a:t>
            </a:r>
            <a:endParaRPr lang="en-US" sz="1100"/>
          </a:p>
        </p:txBody>
      </p:sp>
      <p:pic>
        <p:nvPicPr>
          <p:cNvPr id="8" name="Picture 8"/>
          <p:cNvPicPr>
            <a:picLocks noChangeAspect="1"/>
          </p:cNvPicPr>
          <p:nvPr/>
        </p:nvPicPr>
        <p:blipFill>
          <a:blip r:embed="rId2"/>
          <a:stretch>
            <a:fillRect/>
          </a:stretch>
        </p:blipFill>
        <p:spPr>
          <a:xfrm>
            <a:off x="6907441" y="1806607"/>
            <a:ext cx="4502196" cy="4061765"/>
          </a:xfrm>
          <a:prstGeom prst="rect">
            <a:avLst/>
          </a:prstGeom>
        </p:spPr>
      </p:pic>
      <p:pic>
        <p:nvPicPr>
          <p:cNvPr id="9" name="Picture 9"/>
          <p:cNvPicPr>
            <a:picLocks noChangeAspect="1"/>
          </p:cNvPicPr>
          <p:nvPr/>
        </p:nvPicPr>
        <p:blipFill>
          <a:blip r:embed="rId3"/>
          <a:srcRect t="19652" b="19652"/>
          <a:stretch>
            <a:fillRect/>
          </a:stretch>
        </p:blipFill>
        <p:spPr>
          <a:xfrm>
            <a:off x="6907441" y="1792193"/>
            <a:ext cx="4502196" cy="2732629"/>
          </a:xfrm>
          <a:prstGeom prst="rect">
            <a:avLst/>
          </a:prstGeom>
        </p:spPr>
      </p:pic>
      <p:grpSp>
        <p:nvGrpSpPr>
          <p:cNvPr id="10" name="Group 10"/>
          <p:cNvGrpSpPr/>
          <p:nvPr/>
        </p:nvGrpSpPr>
        <p:grpSpPr>
          <a:xfrm>
            <a:off x="-2693471" y="4060468"/>
            <a:ext cx="5386942" cy="5386942"/>
            <a:chOff x="-2693471" y="4060468"/>
            <a:chExt cx="5386942" cy="5386942"/>
          </a:xfrm>
        </p:grpSpPr>
        <p:sp>
          <p:nvSpPr>
            <p:cNvPr id="11" name="AutoShape 11"/>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AutoShape 22"/>
          <p:cNvSpPr/>
          <p:nvPr/>
        </p:nvSpPr>
        <p:spPr>
          <a:xfrm>
            <a:off x="1804696" y="4750369"/>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推理判断题的考点多样，可以涉及文本的主题、情感、人物关系、事件发展等多个方面。</a:t>
            </a:r>
            <a:endParaRPr lang="en-US" sz="1100"/>
          </a:p>
        </p:txBody>
      </p:sp>
      <p:sp>
        <p:nvSpPr>
          <p:cNvPr id="23" name="AutoShape 23"/>
          <p:cNvSpPr/>
          <p:nvPr/>
        </p:nvSpPr>
        <p:spPr>
          <a:xfrm>
            <a:off x="1262116" y="4828813"/>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推理判断题特点及考点</a:t>
              </a:r>
            </a:p>
          </p:txBody>
        </p:sp>
      </p:grpSp>
      <p:sp>
        <p:nvSpPr>
          <p:cNvPr id="46" name="TextBox 46"/>
          <p:cNvSpPr txBox="1"/>
          <p:nvPr/>
        </p:nvSpPr>
        <p:spPr>
          <a:xfrm>
            <a:off x="1273363" y="4897210"/>
            <a:ext cx="41910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2068049" y="2057190"/>
            <a:ext cx="2374189" cy="123124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仔细阅读文本，理解文本大意和作者的观点、态度等。</a:t>
            </a:r>
            <a:endParaRPr lang="en-US" sz="1100"/>
          </a:p>
        </p:txBody>
      </p:sp>
      <p:sp>
        <p:nvSpPr>
          <p:cNvPr id="3" name="AutoShape 3"/>
          <p:cNvSpPr/>
          <p:nvPr/>
        </p:nvSpPr>
        <p:spPr>
          <a:xfrm>
            <a:off x="5049668" y="2057190"/>
            <a:ext cx="2374189" cy="123124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分析题目中的关键词和限定条件，明确题目要求。</a:t>
            </a:r>
            <a:endParaRPr lang="en-US" sz="1100"/>
          </a:p>
        </p:txBody>
      </p:sp>
      <p:sp>
        <p:nvSpPr>
          <p:cNvPr id="4" name="AutoShape 4"/>
          <p:cNvSpPr/>
          <p:nvPr/>
        </p:nvSpPr>
        <p:spPr>
          <a:xfrm>
            <a:off x="8136174" y="2057190"/>
            <a:ext cx="2374189" cy="123124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根据题目要求，在文本中寻找相关信息，并进行逻辑推理和分析。</a:t>
            </a:r>
            <a:endParaRPr lang="en-US" sz="1100"/>
          </a:p>
        </p:txBody>
      </p:sp>
      <p:sp>
        <p:nvSpPr>
          <p:cNvPr id="5" name="AutoShape 5"/>
          <p:cNvSpPr/>
          <p:nvPr/>
        </p:nvSpPr>
        <p:spPr>
          <a:xfrm>
            <a:off x="4170011" y="4469957"/>
            <a:ext cx="2374189" cy="122434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注意文本中的暗示和线索，挖掘深层含义。</a:t>
            </a:r>
            <a:endParaRPr lang="en-US" sz="1100"/>
          </a:p>
        </p:txBody>
      </p:sp>
      <p:sp>
        <p:nvSpPr>
          <p:cNvPr id="6" name="AutoShape 6"/>
          <p:cNvSpPr/>
          <p:nvPr/>
        </p:nvSpPr>
        <p:spPr>
          <a:xfrm>
            <a:off x="7661695" y="4469957"/>
            <a:ext cx="2374189" cy="122434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在推断过程中，要注意保持客观、理性的态度，避免主观臆断。</a:t>
            </a:r>
            <a:endParaRPr lang="en-US" sz="1100"/>
          </a:p>
        </p:txBody>
      </p:sp>
      <p:cxnSp>
        <p:nvCxnSpPr>
          <p:cNvPr id="7" name="Connector 7"/>
          <p:cNvCxnSpPr/>
          <p:nvPr/>
        </p:nvCxnSpPr>
        <p:spPr>
          <a:xfrm flipH="1" flipV="1">
            <a:off x="1690717" y="1754201"/>
            <a:ext cx="0" cy="1869882"/>
          </a:xfrm>
          <a:prstGeom prst="line">
            <a:avLst/>
          </a:prstGeom>
          <a:ln w="9525">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flipH="1">
            <a:off x="3928108" y="3956295"/>
            <a:ext cx="0" cy="1962125"/>
          </a:xfrm>
          <a:prstGeom prst="line">
            <a:avLst/>
          </a:prstGeom>
          <a:ln w="9525">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flipH="1" flipV="1">
            <a:off x="4871849" y="1688312"/>
            <a:ext cx="0" cy="1935770"/>
          </a:xfrm>
          <a:prstGeom prst="line">
            <a:avLst/>
          </a:prstGeom>
          <a:ln w="9525">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10" name="Connector 10"/>
          <p:cNvCxnSpPr/>
          <p:nvPr/>
        </p:nvCxnSpPr>
        <p:spPr>
          <a:xfrm flipH="1" flipV="1">
            <a:off x="7951618" y="1661957"/>
            <a:ext cx="0" cy="1962125"/>
          </a:xfrm>
          <a:prstGeom prst="line">
            <a:avLst/>
          </a:prstGeom>
          <a:ln w="9525">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flipH="1">
            <a:off x="7296941" y="3956295"/>
            <a:ext cx="0" cy="1896237"/>
          </a:xfrm>
          <a:prstGeom prst="line">
            <a:avLst/>
          </a:prstGeom>
          <a:ln w="9525">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764089" y="3413350"/>
            <a:ext cx="10694586" cy="783346"/>
          </a:xfrm>
          <a:prstGeom prst="rightArrow">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解题步骤与技巧</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https://d.book118.com/885203303023011101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2024-09-09T09:09:01.792</cp:lastPrinted>
  <dcterms:created xsi:type="dcterms:W3CDTF">2024-09-09T01:09:01Z</dcterms:created>
  <dcterms:modified xsi:type="dcterms:W3CDTF">2024-09-09T01:09:03Z</dcterms:modified>
</cp:coreProperties>
</file>