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B655FF-C2F2-4369-AB18-536562833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B96484-98C0-4DA8-90A5-F3E93AEFB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8DE299-5C63-451B-A201-C67403455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0CE838-3AC1-44D0-A065-6BBFC5B119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77FD44-68BB-479C-AB40-959EA02931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B4D972-4E91-4DA9-8D0E-67A6652155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5DAC72-0CC2-49C5-98D4-CB6F942B4E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C1E4F-0AD1-4A18-BE5E-0C31320D63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6AB58D-ADDC-4141-9924-82CE3B65D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668A3C-57A6-481A-97F0-E89AE3C6A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160D4B-736B-4C7B-8673-3828A73C1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4.jpeg" /><Relationship Id="rId4"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0403020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师职业道德专题\n## 1.教师职业道德的基本内涵与重要性\n### 1.1教师职业道德的定义与核心要求\n### 1.2教师职业道德在教育活动中的作用\n### 1.3教师职业道德对教育发展的影响\n## 2.教师职业道德的基本原则与规范\n### 2.1教师职业道德的基本原则\n### 2.2教师职业道德的规范要求\n### 2.3教师职业道德的实践策略\n## 3.教师职业道德的现状与分析\n### 3.1教师职业道德的现状调查\n### 3.2教师职业道德存在的问题及原因\n### 3.3教师职业道德的提升策略\n## 4.教师职业道德的培养与提升\n### 4.1教师职业道德的培养途径与方法\n### 4.2教师职业道德的提升策略\n### 4.3教师职业道德的实践案例与启示\n## 5.教师职业道德与教育质量的关系\n### 5.1教师职业道德对教育质量的影响\n### 5.2教师职业道德与教育质量提升的策略\n### 5.3教师职业道德与教育质量的实践案例\n## 6.教师职业道德在未来的发展趋势与挑战\n### 6.1教师职业道德发展的趋势分析\n### 6.2教师职业道德面临的挑战与应对策略\n### 6.3教师职业道德在未来的发展前景与展望\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教师职业道德专题</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descr="{&quot;isTemplate&quot;:true,&quot;type&quot;:2}"/>
        <p:cNvGrpSpPr/>
        <p:nvPr/>
      </p:nvGrpSpPr>
      <p:grpSpPr>
        <a:xfrm>
          <a:off x="0" y="0"/>
          <a:ext cx="0" cy="0"/>
        </a:xfrm>
      </p:grpSpPr>
      <p:sp>
        <p:nvSpPr>
          <p:cNvPr id="132"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教师职业道德的基本内涵与重要性</a:t>
            </a:r>
            <a:endParaRPr/>
          </a:p>
        </p:txBody>
      </p:sp>
      <p:sp>
        <p:nvSpPr>
          <p:cNvPr id="13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grpSp>
        <p:nvGrpSpPr>
          <p:cNvPr id="223"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4" name=""/>
            <p:cNvGrpSpPr/>
            <p:nvPr/>
          </p:nvGrpSpPr>
          <p:grpSpPr>
            <a:xfrm>
              <a:off x="4252327" y="1207692"/>
              <a:ext cx="8485777" cy="1440001"/>
              <a:chOff x="4252327" y="1207692"/>
              <a:chExt cx="8485777" cy="1440001"/>
            </a:xfrm>
          </p:grpSpPr>
          <p:sp>
            <p:nvSpPr>
              <p:cNvPr id="22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教师职业道德的定义</a:t>
                </a:r>
                <a:endParaRPr lang="en-US" altLang="zh-CN" sz="2000" b="1">
                  <a:latin typeface="Microsoft YaHei" panose="020b0503020204020204" pitchFamily="34" charset="-122"/>
                  <a:ea typeface="Microsoft YaHei" panose="020b0503020204020204" pitchFamily="34" charset="-122"/>
                </a:endParaRPr>
              </a:p>
            </p:txBody>
          </p:sp>
          <p:sp>
            <p:nvSpPr>
              <p:cNvPr id="22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是教师在教育教学活动中应遵循的道德规范和行为准则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是教师职业行为的基石，体现教师职业的本质特征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对教师个人和教育事业的发展具有重要意义</a:t>
                </a:r>
                <a:endParaRPr/>
              </a:p>
            </p:txBody>
          </p:sp>
          <p:pic>
            <p:nvPicPr>
              <p:cNvPr id="22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29" name=""/>
            <p:cNvGrpSpPr/>
            <p:nvPr/>
          </p:nvGrpSpPr>
          <p:grpSpPr>
            <a:xfrm>
              <a:off x="4252325" y="2998393"/>
              <a:ext cx="8485779" cy="1440000"/>
              <a:chOff x="4252325" y="2998393"/>
              <a:chExt cx="8485779" cy="1440000"/>
            </a:xfrm>
          </p:grpSpPr>
          <p:sp>
            <p:nvSpPr>
              <p:cNvPr id="23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教师职业道德的核心要求</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忠诚于人民教育事业，教书育人，为人师表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尊重学生，关爱学生，促进学生全面发展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严谨治学，勤奋进取，不断提高教育教学质量</a:t>
                </a:r>
                <a:endParaRPr/>
              </a:p>
            </p:txBody>
          </p:sp>
          <p:pic>
            <p:nvPicPr>
              <p:cNvPr id="23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4" name=""/>
            <p:cNvGrpSpPr/>
            <p:nvPr/>
          </p:nvGrpSpPr>
          <p:grpSpPr>
            <a:xfrm>
              <a:off x="4252323" y="4789093"/>
              <a:ext cx="8485781" cy="1440002"/>
              <a:chOff x="4252323" y="4789093"/>
              <a:chExt cx="8485781" cy="1440002"/>
            </a:xfrm>
          </p:grpSpPr>
          <p:sp>
            <p:nvSpPr>
              <p:cNvPr id="23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教师职业道德的实践要求</a:t>
                </a:r>
                <a:endParaRPr lang="en-US" altLang="zh-CN" sz="2000" b="1">
                  <a:latin typeface="Microsoft YaHei" panose="020b0503020204020204" pitchFamily="34" charset="-122"/>
                  <a:ea typeface="Microsoft YaHei" panose="020b0503020204020204" pitchFamily="34" charset="-122"/>
                </a:endParaRPr>
              </a:p>
            </p:txBody>
          </p:sp>
          <p:sp>
            <p:nvSpPr>
              <p:cNvPr id="23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树立正确的教育观念，坚持以学生为本</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遵守教育教学纪律，维护教育教学秩序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关注学生成长，关心学生生活，培养学生良好的思想品德</a:t>
                </a:r>
                <a:endParaRPr/>
              </a:p>
            </p:txBody>
          </p:sp>
          <p:pic>
            <p:nvPicPr>
              <p:cNvPr id="23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3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教师职业道德的定义与核心要求</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0" name="" descr="{&quot;isTemplate&quot;:true,&quot;type&quot;:3}"/>
        <p:cNvGrpSpPr/>
        <p:nvPr/>
      </p:nvGrpSpPr>
      <p:grpSpPr>
        <a:xfrm>
          <a:off x="0" y="0"/>
          <a:ext cx="0" cy="0"/>
        </a:xfrm>
      </p:grpSpPr>
      <p:pic>
        <p:nvPicPr>
          <p:cNvPr id="241"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42"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43" name="Group 2"/>
            <p:cNvGrpSpPr/>
            <p:nvPr/>
          </p:nvGrpSpPr>
          <p:grpSpPr>
            <a:xfrm>
              <a:off x="5982796" y="3116804"/>
              <a:ext cx="5783287" cy="1610798"/>
              <a:chOff x="5982796" y="3116804"/>
              <a:chExt cx="5783287" cy="1610798"/>
            </a:xfrm>
          </p:grpSpPr>
          <p:sp>
            <p:nvSpPr>
              <p:cNvPr id="244"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教师职业道德对教育对象的影响</a:t>
                </a:r>
                <a:endParaRPr/>
              </a:p>
            </p:txBody>
          </p:sp>
          <p:sp>
            <p:nvSpPr>
              <p:cNvPr id="245"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教师的道德品质对学生具有潜移默化的影响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教师的职业道德对学生的道德观念和行为习惯具有重要的引导作用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教师的职业道德有助于培养学生的社会责任感和公民意识</a:t>
                </a:r>
                <a:endParaRPr/>
              </a:p>
            </p:txBody>
          </p:sp>
        </p:grpSp>
        <p:grpSp>
          <p:nvGrpSpPr>
            <p:cNvPr id="246" name="Group 5"/>
            <p:cNvGrpSpPr/>
            <p:nvPr/>
          </p:nvGrpSpPr>
          <p:grpSpPr>
            <a:xfrm>
              <a:off x="5982796" y="4769459"/>
              <a:ext cx="5783287" cy="1610798"/>
              <a:chOff x="5982796" y="4769459"/>
              <a:chExt cx="5783287" cy="1610798"/>
            </a:xfrm>
          </p:grpSpPr>
          <p:sp>
            <p:nvSpPr>
              <p:cNvPr id="247"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教师职业道德对教育过程的影响</a:t>
                </a:r>
                <a:endParaRPr/>
              </a:p>
            </p:txBody>
          </p:sp>
          <p:sp>
            <p:nvSpPr>
              <p:cNvPr id="248"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教师的职业道德对教育教学活动的开展具有促进作用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教师的职业道德有助于形成良好的教育氛围和教育环境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教师的职业道德对教育资源的利用和配置具有一定的指导作用</a:t>
                </a:r>
                <a:endParaRPr/>
              </a:p>
            </p:txBody>
          </p:sp>
        </p:grpSp>
        <p:grpSp>
          <p:nvGrpSpPr>
            <p:cNvPr id="249" name="Group 407"/>
            <p:cNvGrpSpPr/>
            <p:nvPr/>
          </p:nvGrpSpPr>
          <p:grpSpPr>
            <a:xfrm>
              <a:off x="5982796" y="1468163"/>
              <a:ext cx="5700871" cy="1610798"/>
              <a:chOff x="5982796" y="1468163"/>
              <a:chExt cx="5700871" cy="1610798"/>
            </a:xfrm>
          </p:grpSpPr>
          <p:sp>
            <p:nvSpPr>
              <p:cNvPr id="250"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教师职业道德对教育结果的影响</a:t>
                </a:r>
                <a:endParaRPr/>
              </a:p>
            </p:txBody>
          </p:sp>
          <p:sp>
            <p:nvSpPr>
              <p:cNvPr id="251"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教师的职业道德对学生的学业成绩具有一定的影响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教师的职业道德对学生的综合素质和能力的培养具有重要的影响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教师的职业道德对学生的未来发展和人生幸福具有深远的影响</a:t>
                </a:r>
                <a:endParaRPr/>
              </a:p>
            </p:txBody>
          </p:sp>
        </p:grpSp>
      </p:grpSp>
      <p:sp>
        <p:nvSpPr>
          <p:cNvPr id="25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教师职业道德在教育活动中的作用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descr="{&quot;isTemplate&quot;:true,&quot;type&quot;:3}"/>
        <p:cNvGrpSpPr/>
        <p:nvPr/>
      </p:nvGrpSpPr>
      <p:grpSpPr>
        <a:xfrm>
          <a:off x="0" y="0"/>
          <a:ext cx="0" cy="0"/>
        </a:xfrm>
      </p:grpSpPr>
      <p:grpSp>
        <p:nvGrpSpPr>
          <p:cNvPr id="254"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55" name="Group 9"/>
            <p:cNvGrpSpPr/>
            <p:nvPr/>
          </p:nvGrpSpPr>
          <p:grpSpPr>
            <a:xfrm>
              <a:off x="5982796" y="1521950"/>
              <a:ext cx="5687135" cy="1523479"/>
              <a:chOff x="5982796" y="1521950"/>
              <a:chExt cx="5687135" cy="1523479"/>
            </a:xfrm>
          </p:grpSpPr>
          <p:sp>
            <p:nvSpPr>
              <p:cNvPr id="256"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教师职业道德对教育体制改革的影响</a:t>
                </a:r>
                <a:endParaRPr/>
              </a:p>
            </p:txBody>
          </p:sp>
          <p:sp>
            <p:nvSpPr>
              <p:cNvPr id="257"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教师的职业道德对教育体制改革具有一定的推动作用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教师的职业道德有助于教育体制改革方案的制定和实施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教师的职业道德对教育体制改革成果的巩固和提高具有重要的保障作用</a:t>
                </a:r>
                <a:endParaRPr/>
              </a:p>
            </p:txBody>
          </p:sp>
        </p:grpSp>
        <p:grpSp>
          <p:nvGrpSpPr>
            <p:cNvPr id="258" name="Group 2"/>
            <p:cNvGrpSpPr/>
            <p:nvPr/>
          </p:nvGrpSpPr>
          <p:grpSpPr>
            <a:xfrm>
              <a:off x="5982796" y="3170591"/>
              <a:ext cx="5783287" cy="1523479"/>
              <a:chOff x="5982796" y="3170591"/>
              <a:chExt cx="5783287" cy="1523479"/>
            </a:xfrm>
          </p:grpSpPr>
          <p:sp>
            <p:nvSpPr>
              <p:cNvPr id="259"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教师职业道德对教育政策制定的影响</a:t>
                </a:r>
                <a:endParaRPr/>
              </a:p>
            </p:txBody>
          </p:sp>
          <p:sp>
            <p:nvSpPr>
              <p:cNvPr id="260"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教师的职业道德对教育政策制定具有一定的指导作用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教师的职业道德有助于教育政策的制定更加符合教育规律和学生发展需求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教师的职业道德对教育政策的执行和落实具有一定的促进作用</a:t>
                </a:r>
                <a:endParaRPr/>
              </a:p>
            </p:txBody>
          </p:sp>
        </p:grpSp>
        <p:grpSp>
          <p:nvGrpSpPr>
            <p:cNvPr id="261" name="Group 5"/>
            <p:cNvGrpSpPr/>
            <p:nvPr/>
          </p:nvGrpSpPr>
          <p:grpSpPr>
            <a:xfrm>
              <a:off x="5982796" y="4823246"/>
              <a:ext cx="5783287" cy="1523479"/>
              <a:chOff x="5982796" y="4823246"/>
              <a:chExt cx="5783287" cy="1523479"/>
            </a:xfrm>
          </p:grpSpPr>
          <p:sp>
            <p:nvSpPr>
              <p:cNvPr id="262"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教师职业道德对教育发展的全局影响</a:t>
                </a:r>
                <a:endParaRPr/>
              </a:p>
            </p:txBody>
          </p:sp>
          <p:sp>
            <p:nvSpPr>
              <p:cNvPr id="263"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教师的职业道德对教育事业的全面发展具有重要的推动作用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教师的职业道德有助于提高教育质量和效益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教师的职业道德对提升教育形象和构建和谐社会具有重要的意义</a:t>
                </a:r>
                <a:endParaRPr/>
              </a:p>
            </p:txBody>
          </p:sp>
        </p:grpSp>
      </p:grpSp>
      <p:pic>
        <p:nvPicPr>
          <p:cNvPr id="264"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6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教师职业道德对教育发展的影响</a:t>
            </a:r>
            <a:endParaRPr lang="en-US" altLang="zh-CN" sz="2800" b="1">
              <a:latin typeface="+mj-ea"/>
              <a:ea typeface="+mj-ea"/>
            </a:endParaRPr>
          </a:p>
        </p:txBody>
      </p:sp>
      <p:sp>
        <p:nvSpPr>
          <p:cNvPr id="266"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7"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8"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9" name="" descr="{&quot;isTemplate&quot;:true,&quot;type&quot;:2}"/>
        <p:cNvGrpSpPr/>
        <p:nvPr/>
      </p:nvGrpSpPr>
      <p:grpSpPr>
        <a:xfrm>
          <a:off x="0" y="0"/>
          <a:ext cx="0" cy="0"/>
        </a:xfrm>
      </p:grpSpPr>
      <p:sp>
        <p:nvSpPr>
          <p:cNvPr id="270"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教师职业道德的基本原则与规范</a:t>
            </a:r>
            <a:endParaRPr/>
          </a:p>
        </p:txBody>
      </p:sp>
      <p:sp>
        <p:nvSpPr>
          <p:cNvPr id="27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2" name="" descr="{&quot;isTemplate&quot;:true,&quot;type&quot;:3}"/>
        <p:cNvGrpSpPr/>
        <p:nvPr/>
      </p:nvGrpSpPr>
      <p:grpSpPr>
        <a:xfrm>
          <a:off x="0" y="0"/>
          <a:ext cx="0" cy="0"/>
        </a:xfrm>
      </p:grpSpPr>
      <p:sp>
        <p:nvSpPr>
          <p:cNvPr id="27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教师职业道德的基本原则</a:t>
            </a:r>
            <a:endParaRPr lang="en-US" altLang="zh-CN" sz="2800" b="1">
              <a:latin typeface="+mj-ea"/>
              <a:ea typeface="+mj-ea"/>
            </a:endParaRPr>
          </a:p>
        </p:txBody>
      </p:sp>
      <p:grpSp>
        <p:nvGrpSpPr>
          <p:cNvPr id="274"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275" name=""/>
            <p:cNvGrpSpPr/>
            <p:nvPr/>
          </p:nvGrpSpPr>
          <p:grpSpPr>
            <a:xfrm>
              <a:off x="646709" y="2074672"/>
              <a:ext cx="3384000" cy="4063380"/>
              <a:chOff x="646710" y="2074672"/>
              <a:chExt cx="3384000" cy="4063380"/>
            </a:xfrm>
          </p:grpSpPr>
          <p:sp>
            <p:nvSpPr>
              <p:cNvPr id="276"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7"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忠诚于人民教育事业原则</a:t>
                </a:r>
                <a:endParaRPr lang="en-US" altLang="zh-CN" sz="2000" b="1">
                  <a:latin typeface="Microsoft YaHei" panose="020b0503020204020204" pitchFamily="34" charset="-122"/>
                  <a:ea typeface="Microsoft YaHei" panose="020b0503020204020204" pitchFamily="34" charset="-122"/>
                </a:endParaRPr>
              </a:p>
            </p:txBody>
          </p:sp>
          <p:sp>
            <p:nvSpPr>
              <p:cNvPr id="278"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教师要始终坚守人民教师的崇高使命，为民族振兴和国家发展作出贡献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教师要忠诚于教育事业，全心全意为学生服务，为学生的全面发展负责</a:t>
                </a:r>
                <a:endParaRPr/>
              </a:p>
            </p:txBody>
          </p:sp>
          <p:pic>
            <p:nvPicPr>
              <p:cNvPr id="279"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280" name=""/>
            <p:cNvGrpSpPr/>
            <p:nvPr/>
          </p:nvGrpSpPr>
          <p:grpSpPr>
            <a:xfrm>
              <a:off x="4397155" y="2074672"/>
              <a:ext cx="3384000" cy="4063380"/>
              <a:chOff x="646710" y="2074672"/>
              <a:chExt cx="3384000" cy="4063380"/>
            </a:xfrm>
          </p:grpSpPr>
          <p:sp>
            <p:nvSpPr>
              <p:cNvPr id="281"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2"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尊重学生原则</a:t>
                </a:r>
                <a:endParaRPr lang="en-US" altLang="zh-CN" sz="2000" b="1">
                  <a:latin typeface="Microsoft YaHei" panose="020b0503020204020204" pitchFamily="34" charset="-122"/>
                  <a:ea typeface="Microsoft YaHei" panose="020b0503020204020204" pitchFamily="34" charset="-122"/>
                </a:endParaRPr>
              </a:p>
            </p:txBody>
          </p:sp>
          <p:sp>
            <p:nvSpPr>
              <p:cNvPr id="283"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教师要尊重学生的个性和差异，关注学生的成长和需求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教师要关爱学生，保护学生的合法权益，促进学生全面发展</a:t>
                </a:r>
                <a:endParaRPr/>
              </a:p>
            </p:txBody>
          </p:sp>
          <p:pic>
            <p:nvPicPr>
              <p:cNvPr id="284"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85" name=""/>
            <p:cNvGrpSpPr/>
            <p:nvPr/>
          </p:nvGrpSpPr>
          <p:grpSpPr>
            <a:xfrm>
              <a:off x="8147601" y="2074672"/>
              <a:ext cx="3384000" cy="4063380"/>
              <a:chOff x="646710" y="2074672"/>
              <a:chExt cx="3384000" cy="4063380"/>
            </a:xfrm>
          </p:grpSpPr>
          <p:sp>
            <p:nvSpPr>
              <p:cNvPr id="286"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7"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严谨治学原则</a:t>
                </a:r>
                <a:endParaRPr lang="en-US" altLang="zh-CN" sz="2000" b="1">
                  <a:latin typeface="Microsoft YaHei" panose="020b0503020204020204" pitchFamily="34" charset="-122"/>
                  <a:ea typeface="Microsoft YaHei" panose="020b0503020204020204" pitchFamily="34" charset="-122"/>
                </a:endParaRPr>
              </a:p>
            </p:txBody>
          </p:sp>
          <p:sp>
            <p:nvSpPr>
              <p:cNvPr id="288"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教师要严谨治学，勤奋进取，不断提高教育教学质量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教师要积极探索教育教学规律，创新教育方法和手段，提高教育水平</a:t>
                </a:r>
                <a:endParaRPr/>
              </a:p>
            </p:txBody>
          </p:sp>
          <p:pic>
            <p:nvPicPr>
              <p:cNvPr id="289"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0" name="" descr="{&quot;isTemplate&quot;:true,&quot;type&quot;:3}"/>
        <p:cNvGrpSpPr/>
        <p:nvPr/>
      </p:nvGrpSpPr>
      <p:grpSpPr>
        <a:xfrm>
          <a:off x="0" y="0"/>
          <a:ext cx="0" cy="0"/>
        </a:xfrm>
      </p:grpSpPr>
      <p:sp>
        <p:nvSpPr>
          <p:cNvPr id="29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9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93" name="Group 474"/>
            <p:cNvGrpSpPr/>
            <p:nvPr/>
          </p:nvGrpSpPr>
          <p:grpSpPr>
            <a:xfrm>
              <a:off x="454962" y="1575832"/>
              <a:ext cx="5829300" cy="1489352"/>
              <a:chOff x="454963" y="1575832"/>
              <a:chExt cx="5829300" cy="1489352"/>
            </a:xfrm>
          </p:grpSpPr>
          <p:sp>
            <p:nvSpPr>
              <p:cNvPr id="29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教师要遵守国家的法律法规，遵守教育行业的职业道德规范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教师要廉洁自律，不谋取私利，维护教育事业的公正和公平</a:t>
                </a:r>
                <a:endParaRPr/>
              </a:p>
            </p:txBody>
          </p:sp>
          <p:sp>
            <p:nvSpPr>
              <p:cNvPr id="29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遵纪守法，廉洁从教</a:t>
                </a:r>
                <a:endParaRPr/>
              </a:p>
            </p:txBody>
          </p:sp>
        </p:grpSp>
        <p:grpSp>
          <p:nvGrpSpPr>
            <p:cNvPr id="296" name="Group 477"/>
            <p:cNvGrpSpPr/>
            <p:nvPr/>
          </p:nvGrpSpPr>
          <p:grpSpPr>
            <a:xfrm>
              <a:off x="454962" y="3071702"/>
              <a:ext cx="5829300" cy="1489351"/>
              <a:chOff x="454963" y="3071702"/>
              <a:chExt cx="5829300" cy="1489351"/>
            </a:xfrm>
          </p:grpSpPr>
          <p:sp>
            <p:nvSpPr>
              <p:cNvPr id="29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教师要尊重同事，团结协作，共同维护教育事业的和谐稳定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教师要尊重家长，加强与家长的沟通与合作，共同促进学生的成长</a:t>
                </a:r>
                <a:endParaRPr/>
              </a:p>
            </p:txBody>
          </p:sp>
          <p:sp>
            <p:nvSpPr>
              <p:cNvPr id="29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尊重他人，团结协作</a:t>
                </a:r>
                <a:endParaRPr/>
              </a:p>
            </p:txBody>
          </p:sp>
        </p:grpSp>
        <p:grpSp>
          <p:nvGrpSpPr>
            <p:cNvPr id="299" name="Group 480"/>
            <p:cNvGrpSpPr/>
            <p:nvPr/>
          </p:nvGrpSpPr>
          <p:grpSpPr>
            <a:xfrm>
              <a:off x="454962" y="4660638"/>
              <a:ext cx="6019800" cy="1489352"/>
              <a:chOff x="454963" y="4660638"/>
              <a:chExt cx="6019800" cy="1489352"/>
            </a:xfrm>
          </p:grpSpPr>
          <p:sp>
            <p:nvSpPr>
              <p:cNvPr id="30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教师要热爱祖国，热爱人民，热爱教育事业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教师要树立良好的师德榜样，为学生树立正确的世界观、人生观和价值观</a:t>
                </a:r>
                <a:endParaRPr/>
              </a:p>
            </p:txBody>
          </p:sp>
          <p:sp>
            <p:nvSpPr>
              <p:cNvPr id="30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爱国爱校，为人师表</a:t>
                </a:r>
                <a:endParaRPr/>
              </a:p>
            </p:txBody>
          </p:sp>
        </p:grpSp>
      </p:grpSp>
      <p:pic>
        <p:nvPicPr>
          <p:cNvPr id="30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30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0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0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教师职业道德的规范要求</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7" name="" descr="{&quot;isTemplate&quot;:true,&quot;type&quot;:3}"/>
        <p:cNvGrpSpPr/>
        <p:nvPr/>
      </p:nvGrpSpPr>
      <p:grpSpPr>
        <a:xfrm>
          <a:off x="0" y="0"/>
          <a:ext cx="0" cy="0"/>
        </a:xfrm>
      </p:grpSpPr>
      <p:pic>
        <p:nvPicPr>
          <p:cNvPr id="308"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09"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310" name="Group 3"/>
            <p:cNvGrpSpPr/>
            <p:nvPr/>
          </p:nvGrpSpPr>
          <p:grpSpPr>
            <a:xfrm>
              <a:off x="5328795" y="1294832"/>
              <a:ext cx="6099220" cy="1468186"/>
              <a:chOff x="5328795" y="1294832"/>
              <a:chExt cx="6099220" cy="1468186"/>
            </a:xfrm>
          </p:grpSpPr>
          <p:sp>
            <p:nvSpPr>
              <p:cNvPr id="311"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2"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加强教师职业道德教育</a:t>
                </a:r>
                <a:endParaRPr/>
              </a:p>
            </p:txBody>
          </p:sp>
          <p:sp>
            <p:nvSpPr>
              <p:cNvPr id="313"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学校要加强对教师的职业道德教育，提高教师的道德素质</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教师要自觉加强职业道德修养，提升职业道德水平</a:t>
                </a:r>
                <a:endParaRPr/>
              </a:p>
            </p:txBody>
          </p:sp>
        </p:grpSp>
        <p:grpSp>
          <p:nvGrpSpPr>
            <p:cNvPr id="314" name="Group 8"/>
            <p:cNvGrpSpPr/>
            <p:nvPr/>
          </p:nvGrpSpPr>
          <p:grpSpPr>
            <a:xfrm>
              <a:off x="5328795" y="2945066"/>
              <a:ext cx="6099220" cy="1468186"/>
              <a:chOff x="5328795" y="2945066"/>
              <a:chExt cx="6099220" cy="1468186"/>
            </a:xfrm>
          </p:grpSpPr>
          <p:sp>
            <p:nvSpPr>
              <p:cNvPr id="315"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6"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完善教师职业道德规范</a:t>
                </a:r>
                <a:endParaRPr/>
              </a:p>
            </p:txBody>
          </p:sp>
          <p:sp>
            <p:nvSpPr>
              <p:cNvPr id="317"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教育部门和学校要完善教师职业道德规范，明确教师的行为准则</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教师要严格遵守职业道德规范，树立良好的师德榜样</a:t>
                </a:r>
                <a:endParaRPr/>
              </a:p>
            </p:txBody>
          </p:sp>
        </p:grpSp>
        <p:grpSp>
          <p:nvGrpSpPr>
            <p:cNvPr id="318" name="Group 13"/>
            <p:cNvGrpSpPr/>
            <p:nvPr/>
          </p:nvGrpSpPr>
          <p:grpSpPr>
            <a:xfrm>
              <a:off x="5328795" y="4595300"/>
              <a:ext cx="6099220" cy="1468186"/>
              <a:chOff x="5328795" y="4595300"/>
              <a:chExt cx="6099220" cy="1468186"/>
            </a:xfrm>
          </p:grpSpPr>
          <p:sp>
            <p:nvSpPr>
              <p:cNvPr id="319"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0"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强化教师职业道德监督</a:t>
                </a:r>
                <a:endParaRPr/>
              </a:p>
            </p:txBody>
          </p:sp>
          <p:sp>
            <p:nvSpPr>
              <p:cNvPr id="321"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教育部门和学校要加强对教师职业道德的监督，及时发现和纠正教师的不道德行为</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教师要自觉接受职业道德监督，维护教师的良好形象</a:t>
                </a:r>
                <a:endParaRPr/>
              </a:p>
            </p:txBody>
          </p:sp>
        </p:grpSp>
      </p:grpSp>
      <p:sp>
        <p:nvSpPr>
          <p:cNvPr id="3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教师职业道德的实践策略</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教师职业道德的现状与分析</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教师职业道德的整体状况</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当前教师职业道德整体水平较高，大部分教师能够遵守职业道德规范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但仍存在部分教师职业道德缺失，需要加强教育和引导</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教师职业道德的问题表现</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部分教师存在有偿补课、收受礼品等不道德行为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部分教师缺乏关爱学生、尊重家长等现象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部分教师治学不严谨，教学质量不高</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教师职业道德的现状调查</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教师职业道德问题的原因</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社会环境的影响，部分教师受到物质利益的诱惑，道德观念淡薄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教育体制的原因，部分教师面临较大的工作压力，导致职业道德下滑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教师自身的原因，部分教师缺乏职业道德教育和自我修养，道德素质不高</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教师职业道德问题的影响</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教师职业道德问题影响教育质量和教育公平，损害教育形象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教师职业道德问题影响学生的成长和发展，甚至引发社会矛盾和纠纷</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教师职业道德存在的问题及原因</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6" name="" descr="{&quot;isTemplate&quot;:true,&quot;type&quot;:3}"/>
        <p:cNvGrpSpPr/>
        <p:nvPr/>
      </p:nvGrpSpPr>
      <p:grpSpPr>
        <a:xfrm>
          <a:off x="0" y="0"/>
          <a:ext cx="0" cy="0"/>
        </a:xfrm>
      </p:grpSpPr>
      <p:pic>
        <p:nvPicPr>
          <p:cNvPr id="47"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48"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49" name="组合 4"/>
            <p:cNvGrpSpPr/>
            <p:nvPr/>
          </p:nvGrpSpPr>
          <p:grpSpPr>
            <a:xfrm>
              <a:off x="660396" y="1892786"/>
              <a:ext cx="5622867" cy="1446014"/>
              <a:chOff x="571500" y="1815543"/>
              <a:chExt cx="5622867" cy="1446014"/>
            </a:xfrm>
          </p:grpSpPr>
          <p:sp>
            <p:nvSpPr>
              <p:cNvPr id="5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加强教师职业道德教育</a:t>
                </a:r>
                <a:endParaRPr lang="en-US" b="1">
                  <a:solidFill>
                    <a:schemeClr val="accent1">
                      <a:alpha val="100000"/>
                    </a:schemeClr>
                  </a:solidFill>
                  <a:latin typeface="微软雅黑"/>
                  <a:ea typeface="微软雅黑"/>
                </a:endParaRPr>
              </a:p>
            </p:txBody>
          </p:sp>
          <p:sp>
            <p:nvSpPr>
              <p:cNvPr id="51"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学校要加强对教师的职业道德教育，提高教师的道德素质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教师要自觉加强职业道德修养，提升职业道德水平</a:t>
                </a:r>
                <a:endParaRPr/>
              </a:p>
            </p:txBody>
          </p:sp>
          <p:sp>
            <p:nvSpPr>
              <p:cNvPr id="52"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53" name="组合 8"/>
            <p:cNvGrpSpPr/>
            <p:nvPr/>
          </p:nvGrpSpPr>
          <p:grpSpPr>
            <a:xfrm>
              <a:off x="660396" y="3478749"/>
              <a:ext cx="5622868" cy="1446014"/>
              <a:chOff x="571500" y="1815543"/>
              <a:chExt cx="5622868" cy="1446014"/>
            </a:xfrm>
          </p:grpSpPr>
          <p:sp>
            <p:nvSpPr>
              <p:cNvPr id="5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完善教师职业道德规范</a:t>
                </a:r>
                <a:endParaRPr lang="en-US" b="1">
                  <a:solidFill>
                    <a:schemeClr val="accent1">
                      <a:alpha val="100000"/>
                    </a:schemeClr>
                  </a:solidFill>
                  <a:latin typeface="微软雅黑"/>
                  <a:ea typeface="微软雅黑"/>
                </a:endParaRPr>
              </a:p>
            </p:txBody>
          </p:sp>
          <p:sp>
            <p:nvSpPr>
              <p:cNvPr id="55"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教育部门和学校要完善教师职业道德规范，明确教师的行为准则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教师要严格遵守职业道德规范，树立良好的师德榜样</a:t>
                </a:r>
                <a:endParaRPr/>
              </a:p>
            </p:txBody>
          </p:sp>
          <p:sp>
            <p:nvSpPr>
              <p:cNvPr id="56"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57" name="组合 12"/>
            <p:cNvGrpSpPr/>
            <p:nvPr/>
          </p:nvGrpSpPr>
          <p:grpSpPr>
            <a:xfrm>
              <a:off x="660396" y="5064711"/>
              <a:ext cx="5622867" cy="1446014"/>
              <a:chOff x="571500" y="1815543"/>
              <a:chExt cx="5622867" cy="1446014"/>
            </a:xfrm>
          </p:grpSpPr>
          <p:sp>
            <p:nvSpPr>
              <p:cNvPr id="5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强化教师职业道德监督</a:t>
                </a:r>
                <a:endParaRPr lang="en-US" b="1">
                  <a:solidFill>
                    <a:schemeClr val="accent1">
                      <a:alpha val="100000"/>
                    </a:schemeClr>
                  </a:solidFill>
                  <a:latin typeface="微软雅黑"/>
                  <a:ea typeface="微软雅黑"/>
                </a:endParaRPr>
              </a:p>
            </p:txBody>
          </p:sp>
          <p:sp>
            <p:nvSpPr>
              <p:cNvPr id="59"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教育部门和学校要加强对教师职业道德的监督，及时发现和纠正教师的不道德行为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教师要自觉接受职业道德监督，维护教师的良好形象</a:t>
                </a:r>
                <a:endParaRPr/>
              </a:p>
            </p:txBody>
          </p:sp>
          <p:sp>
            <p:nvSpPr>
              <p:cNvPr id="60"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6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教师职业道德的提升策略</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https://d.book118.com/885204030204011113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教师职业道德专题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2024-09-20T07:58:00.376</cp:lastPrinted>
  <dcterms:created xsi:type="dcterms:W3CDTF">2024-09-19T23:58:00Z</dcterms:created>
  <dcterms:modified xsi:type="dcterms:W3CDTF">2024-09-19T23:58:02Z</dcterms:modified>
</cp:coreProperties>
</file>