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69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7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tags" Target="../tags/tag17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A5BEA-371A-4F30-A44F-9E0FAE5DC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FD0FA-F0B0-4E4F-90CA-570C2D69A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650CD-B858-4175-9112-8956D81F1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AF605-900D-42BA-BD54-417B489A3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119C86-B55F-4517-A492-7D9B48DBD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96AB9-9F4A-422A-A48B-B162832B8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6D912F-C6E0-4026-9B21-8FD0E29DD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78F12-99F4-4A19-A9B4-83366644C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81C55-4711-4A8B-BC1E-57B13391F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5851A-799B-4F43-BAFD-0529BD984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04845-F9DC-4560-8303-BF6EC61DE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048668" name="椭圆 29"/>
          <p:cNvSpPr/>
          <p:nvPr>
            <p:custDataLst>
              <p:tags r:id="rId3"/>
            </p:custDataLst>
          </p:nvPr>
        </p:nvSpPr>
        <p:spPr>
          <a:xfrm>
            <a:off x="819785" y="4695190"/>
            <a:ext cx="384175" cy="3841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等腰三角形 30"/>
          <p:cNvSpPr/>
          <p:nvPr>
            <p:custDataLst>
              <p:tags r:id="rId4"/>
            </p:custDataLst>
          </p:nvPr>
        </p:nvSpPr>
        <p:spPr>
          <a:xfrm rot="5400000">
            <a:off x="960120" y="4846955"/>
            <a:ext cx="123825" cy="79375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矩形 36"/>
          <p:cNvSpPr/>
          <p:nvPr>
            <p:custDataLst>
              <p:tags r:id="rId5"/>
            </p:custDataLst>
          </p:nvPr>
        </p:nvSpPr>
        <p:spPr>
          <a:xfrm>
            <a:off x="819785" y="3070340"/>
            <a:ext cx="5484495" cy="177165"/>
          </a:xfrm>
          <a:prstGeom prst="rect">
            <a:avLst/>
          </a:prstGeom>
          <a:gradFill>
            <a:gsLst>
              <a:gs pos="0">
                <a:schemeClr val="accent1">
                  <a:alpha val="30000"/>
                </a:schemeClr>
              </a:gs>
              <a:gs pos="10000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noFill/>
              <a:cs typeface="MiSans Normal" panose="00000500000000000000" charset="-122"/>
              <a:sym typeface="+mn-ea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6"/>
            </p:custDataLst>
          </p:nvPr>
        </p:nvSpPr>
        <p:spPr>
          <a:xfrm>
            <a:off x="1283334" y="4690110"/>
            <a:ext cx="4707331" cy="4216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701040" y="3398634"/>
            <a:ext cx="5047578" cy="83338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95960" y="1512794"/>
            <a:ext cx="6002020" cy="1885841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048686" name="矩形 8"/>
          <p:cNvSpPr/>
          <p:nvPr>
            <p:custDataLst>
              <p:tags r:id="rId3"/>
            </p:custDataLst>
          </p:nvPr>
        </p:nvSpPr>
        <p:spPr>
          <a:xfrm rot="16200000">
            <a:off x="428625" y="626110"/>
            <a:ext cx="191770" cy="1974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accent2"/>
              </a:solidFill>
              <a:cs typeface="MiSans Normal" panose="00000500000000000000" charset="-122"/>
              <a:sym typeface="+mn-ea"/>
            </a:endParaRPr>
          </a:p>
        </p:txBody>
      </p:sp>
      <p:sp>
        <p:nvSpPr>
          <p:cNvPr id="1048688" name="标题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0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1271905"/>
            <a:ext cx="10968990" cy="497776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00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6730"/>
          </a:xfrm>
          <a:prstGeom prst="rect">
            <a:avLst/>
          </a:prstGeom>
        </p:spPr>
      </p:pic>
      <p:sp>
        <p:nvSpPr>
          <p:cNvPr id="1048698" name="圆角矩形 11"/>
          <p:cNvSpPr/>
          <p:nvPr>
            <p:custDataLst>
              <p:tags r:id="rId3"/>
            </p:custDataLst>
          </p:nvPr>
        </p:nvSpPr>
        <p:spPr>
          <a:xfrm>
            <a:off x="638810" y="489585"/>
            <a:ext cx="76200" cy="99123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944245" y="495935"/>
            <a:ext cx="1884045" cy="6597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10000"/>
              </a:lnSpc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0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944245" y="1146175"/>
            <a:ext cx="1885315" cy="3949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0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048710" name="矩形 36"/>
          <p:cNvSpPr/>
          <p:nvPr>
            <p:custDataLst>
              <p:tags r:id="rId3"/>
            </p:custDataLst>
          </p:nvPr>
        </p:nvSpPr>
        <p:spPr>
          <a:xfrm>
            <a:off x="1577023" y="4070591"/>
            <a:ext cx="3667760" cy="120650"/>
          </a:xfrm>
          <a:prstGeom prst="rect">
            <a:avLst/>
          </a:prstGeom>
          <a:gradFill>
            <a:gsLst>
              <a:gs pos="0">
                <a:schemeClr val="accent1">
                  <a:alpha val="30000"/>
                </a:schemeClr>
              </a:gs>
              <a:gs pos="10000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noFill/>
              <a:cs typeface="MiSans Normal" panose="00000500000000000000" charset="-122"/>
              <a:sym typeface="+mn-ea"/>
            </a:endParaRPr>
          </a:p>
        </p:txBody>
      </p:sp>
      <p:sp>
        <p:nvSpPr>
          <p:cNvPr id="1048712" name="文本占位符 7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>
            <a:off x="1271270" y="1884777"/>
            <a:ext cx="4223385" cy="111378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 err="1">
                <a:sym typeface="+mn-ea"/>
              </a:rPr>
              <a:t>节编号</a:t>
            </a:r>
          </a:p>
        </p:txBody>
      </p:sp>
      <p:cxnSp>
        <p:nvCxnSpPr>
          <p:cNvPr id="3145729" name="直接连接符 53"/>
          <p:cNvCxnSpPr/>
          <p:nvPr>
            <p:custDataLst>
              <p:tags r:id="rId5"/>
            </p:custDataLst>
          </p:nvPr>
        </p:nvCxnSpPr>
        <p:spPr>
          <a:xfrm>
            <a:off x="11579860" y="410210"/>
            <a:ext cx="220345" cy="0"/>
          </a:xfrm>
          <a:prstGeom prst="line">
            <a:avLst/>
          </a:prstGeom>
          <a:ln w="25400" cap="rnd">
            <a:solidFill>
              <a:schemeClr val="accent2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54"/>
          <p:cNvCxnSpPr/>
          <p:nvPr>
            <p:custDataLst>
              <p:tags r:id="rId6"/>
            </p:custDataLst>
          </p:nvPr>
        </p:nvCxnSpPr>
        <p:spPr>
          <a:xfrm>
            <a:off x="11579860" y="483870"/>
            <a:ext cx="220345" cy="0"/>
          </a:xfrm>
          <a:prstGeom prst="line">
            <a:avLst/>
          </a:prstGeom>
          <a:ln w="25400" cap="rnd">
            <a:solidFill>
              <a:schemeClr val="accent2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55"/>
          <p:cNvCxnSpPr/>
          <p:nvPr>
            <p:custDataLst>
              <p:tags r:id="rId7"/>
            </p:custDataLst>
          </p:nvPr>
        </p:nvCxnSpPr>
        <p:spPr>
          <a:xfrm>
            <a:off x="11579860" y="563245"/>
            <a:ext cx="220345" cy="0"/>
          </a:xfrm>
          <a:prstGeom prst="line">
            <a:avLst/>
          </a:prstGeom>
          <a:ln w="25400" cap="rnd">
            <a:solidFill>
              <a:schemeClr val="accent2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510350" y="2999834"/>
            <a:ext cx="5801740" cy="119267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6" name="矩形 8"/>
          <p:cNvSpPr/>
          <p:nvPr>
            <p:custDataLst>
              <p:tags r:id="rId5"/>
            </p:custDataLst>
          </p:nvPr>
        </p:nvSpPr>
        <p:spPr>
          <a:xfrm rot="16200000">
            <a:off x="428625" y="626110"/>
            <a:ext cx="191770" cy="1974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accent2"/>
              </a:solidFill>
              <a:cs typeface="MiSans Normal" panose="00000500000000000000" charset="-122"/>
              <a:sym typeface="+mn-ea"/>
            </a:endParaRPr>
          </a:p>
        </p:txBody>
      </p:sp>
      <p:sp>
        <p:nvSpPr>
          <p:cNvPr id="1048728" name="标题"/>
          <p:cNvSpPr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0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2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048736" name="矩形 14"/>
          <p:cNvSpPr/>
          <p:nvPr>
            <p:custDataLst>
              <p:tags r:id="rId3"/>
            </p:custDataLst>
          </p:nvPr>
        </p:nvSpPr>
        <p:spPr>
          <a:xfrm rot="16200000">
            <a:off x="428625" y="626110"/>
            <a:ext cx="191770" cy="1974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accent2"/>
              </a:solidFill>
              <a:cs typeface="MiSans Normal" panose="00000500000000000000" charset="-122"/>
              <a:sym typeface="+mn-ea"/>
            </a:endParaRPr>
          </a:p>
        </p:txBody>
      </p:sp>
      <p:sp>
        <p:nvSpPr>
          <p:cNvPr id="1048738" name="标题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0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048754" name="矩形 7"/>
          <p:cNvSpPr/>
          <p:nvPr>
            <p:custDataLst>
              <p:tags r:id="rId3"/>
            </p:custDataLst>
          </p:nvPr>
        </p:nvSpPr>
        <p:spPr>
          <a:xfrm rot="16200000">
            <a:off x="428625" y="626110"/>
            <a:ext cx="191770" cy="1974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accent2"/>
              </a:solidFill>
              <a:cs typeface="MiSans Normal" panose="00000500000000000000" charset="-122"/>
              <a:sym typeface="+mn-ea"/>
            </a:endParaRPr>
          </a:p>
        </p:txBody>
      </p:sp>
      <p:sp>
        <p:nvSpPr>
          <p:cNvPr id="1048756" name="标题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048770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438785"/>
            <a:ext cx="10968990" cy="58178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048778" name="矩形 7"/>
          <p:cNvSpPr/>
          <p:nvPr>
            <p:custDataLst>
              <p:tags r:id="rId3"/>
            </p:custDataLst>
          </p:nvPr>
        </p:nvSpPr>
        <p:spPr>
          <a:xfrm rot="16200000">
            <a:off x="428625" y="626110"/>
            <a:ext cx="191770" cy="1974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accent2"/>
              </a:solidFill>
              <a:cs typeface="MiSans Normal" panose="00000500000000000000" charset="-122"/>
              <a:sym typeface="+mn-ea"/>
            </a:endParaRPr>
          </a:p>
        </p:txBody>
      </p:sp>
      <p:sp>
        <p:nvSpPr>
          <p:cNvPr id="104878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984885"/>
            <a:ext cx="10968990" cy="4089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82" name="标题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1270"/>
            <a:ext cx="12192000" cy="6856730"/>
          </a:xfrm>
          <a:prstGeom prst="rect">
            <a:avLst/>
          </a:prstGeom>
        </p:spPr>
      </p:pic>
      <p:sp>
        <p:nvSpPr>
          <p:cNvPr id="1048790" name="椭圆 29"/>
          <p:cNvSpPr/>
          <p:nvPr>
            <p:custDataLst>
              <p:tags r:id="rId3"/>
            </p:custDataLst>
          </p:nvPr>
        </p:nvSpPr>
        <p:spPr>
          <a:xfrm>
            <a:off x="8911590" y="4236720"/>
            <a:ext cx="384175" cy="3841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7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等腰三角形 30"/>
          <p:cNvSpPr/>
          <p:nvPr>
            <p:custDataLst>
              <p:tags r:id="rId4"/>
            </p:custDataLst>
          </p:nvPr>
        </p:nvSpPr>
        <p:spPr>
          <a:xfrm rot="5400000">
            <a:off x="9051925" y="4387850"/>
            <a:ext cx="123825" cy="79375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5"/>
            </p:custDataLst>
          </p:nvPr>
        </p:nvSpPr>
        <p:spPr>
          <a:xfrm>
            <a:off x="6365240" y="3354070"/>
            <a:ext cx="4810760" cy="128270"/>
          </a:xfrm>
          <a:prstGeom prst="rect">
            <a:avLst/>
          </a:prstGeom>
          <a:gradFill>
            <a:gsLst>
              <a:gs pos="0">
                <a:schemeClr val="accent1">
                  <a:alpha val="1000"/>
                </a:schemeClr>
              </a:gs>
              <a:gs pos="100000">
                <a:schemeClr val="accent1">
                  <a:alpha val="3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noFill/>
              <a:cs typeface="MiSans Normal" panose="00000500000000000000" charset="-122"/>
              <a:sym typeface="+mn-ea"/>
            </a:endParaRPr>
          </a:p>
        </p:txBody>
      </p:sp>
      <p:sp>
        <p:nvSpPr>
          <p:cNvPr id="1048796" name="署名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9295765" y="4236719"/>
            <a:ext cx="1835150" cy="1009015"/>
          </a:xfrm>
          <a:prstGeom prst="rect">
            <a:avLst/>
          </a:prstGeom>
          <a:noFill/>
        </p:spPr>
        <p:txBody>
          <a:bodyPr wrap="square" lIns="10795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5753735" y="1620371"/>
            <a:ext cx="5520055" cy="1991509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6" descr="00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048654" name="矩形 7"/>
          <p:cNvSpPr/>
          <p:nvPr>
            <p:custDataLst>
              <p:tags r:id="rId14"/>
            </p:custDataLst>
          </p:nvPr>
        </p:nvSpPr>
        <p:spPr>
          <a:xfrm rot="16200000">
            <a:off x="428625" y="626110"/>
            <a:ext cx="191770" cy="1974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accent2"/>
              </a:solidFill>
              <a:cs typeface="MiSans Normal" panose="00000500000000000000" charset="-122"/>
              <a:sym typeface="+mn-ea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23253" y="1175702"/>
            <a:ext cx="10954067" cy="5001261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/>
              <a:buChar char=""/>
            </a:pPr>
            <a:r>
              <a:rPr lang="zh-CN" altLang="en-US"/>
              <a:t>四级</a:t>
            </a: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5715" y="302372"/>
            <a:ext cx="10962640" cy="674052"/>
          </a:xfrm>
          <a:prstGeom prst="rect">
            <a:avLst/>
          </a:prstGeom>
        </p:spPr>
        <p:txBody>
          <a:bodyPr vert="horz" wrap="square" lIns="179705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58" r:id="rId2"/>
    <p:sldLayoutId id="2147485059" r:id="rId3"/>
    <p:sldLayoutId id="2147485060" r:id="rId4"/>
    <p:sldLayoutId id="2147485061" r:id="rId5"/>
    <p:sldLayoutId id="2147485062" r:id="rId6"/>
    <p:sldLayoutId id="2147485063" r:id="rId7"/>
    <p:sldLayoutId id="2147485064" r:id="rId8"/>
    <p:sldLayoutId id="2147485065" r:id="rId9"/>
    <p:sldLayoutId id="2147485066" r:id="rId10"/>
    <p:sldLayoutId id="214748506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2800" b="0" i="0" u="none" strike="noStrike" kern="1200" cap="none" spc="0" normalizeH="0" baseline="0" smtClean="0">
          <a:solidFill>
            <a:schemeClr val="tx1"/>
          </a:solidFill>
          <a:latin typeface="+mj-ea"/>
          <a:ea typeface="+mj-ea"/>
          <a:cs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tags" Target="../tags/tag200.xml" /><Relationship Id="rId29" Type="http://schemas.openxmlformats.org/officeDocument/2006/relationships/tags" Target="../tags/tag201.xml" /><Relationship Id="rId3" Type="http://schemas.openxmlformats.org/officeDocument/2006/relationships/tags" Target="../tags/tag175.xml" /><Relationship Id="rId30" Type="http://schemas.openxmlformats.org/officeDocument/2006/relationships/tags" Target="../tags/tag202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111443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添加文档副标题</a:t>
            </a:r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石料项目市场调研报告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882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28" name="矩形 57"/>
          <p:cNvSpPr/>
          <p:nvPr>
            <p:custDataLst>
              <p:tags r:id="rId5"/>
            </p:custDataLst>
          </p:nvPr>
        </p:nvSpPr>
        <p:spPr>
          <a:xfrm flipV="1">
            <a:off x="6982460" y="5051425"/>
            <a:ext cx="2920365" cy="82800"/>
          </a:xfrm>
          <a:prstGeom prst="rect">
            <a:avLst/>
          </a:prstGeom>
          <a:gradFill>
            <a:gsLst>
              <a:gs pos="0">
                <a:schemeClr val="accent1">
                  <a:alpha val="30000"/>
                </a:schemeClr>
              </a:gs>
              <a:gs pos="7900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noFill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6"/>
            </p:custDataLst>
          </p:nvPr>
        </p:nvSpPr>
        <p:spPr>
          <a:xfrm>
            <a:off x="6089015" y="4730115"/>
            <a:ext cx="784860" cy="560705"/>
          </a:xfrm>
          <a:prstGeom prst="rect">
            <a:avLst/>
          </a:prstGeom>
          <a:noFill/>
        </p:spPr>
        <p:txBody>
          <a:bodyPr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spc="-1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</a:p>
        </p:txBody>
      </p:sp>
      <p:sp>
        <p:nvSpPr>
          <p:cNvPr id="1048832" name="标题"/>
          <p:cNvSpPr txBox="1"/>
          <p:nvPr>
            <p:custDataLst>
              <p:tags r:id="rId7"/>
            </p:custDataLst>
          </p:nvPr>
        </p:nvSpPr>
        <p:spPr>
          <a:xfrm>
            <a:off x="6981825" y="4352925"/>
            <a:ext cx="4277995" cy="8140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石料项目市场竞争格局与风险管理</a:t>
            </a:r>
          </a:p>
        </p:txBody>
      </p:sp>
      <p:sp>
        <p:nvSpPr>
          <p:cNvPr id="1048834" name="矩形 2"/>
          <p:cNvSpPr/>
          <p:nvPr>
            <p:custDataLst>
              <p:tags r:id="rId8"/>
            </p:custDataLst>
          </p:nvPr>
        </p:nvSpPr>
        <p:spPr>
          <a:xfrm flipV="1">
            <a:off x="6982460" y="5988685"/>
            <a:ext cx="2920365" cy="82800"/>
          </a:xfrm>
          <a:prstGeom prst="rect">
            <a:avLst/>
          </a:prstGeom>
          <a:gradFill>
            <a:gsLst>
              <a:gs pos="0">
                <a:schemeClr val="accent1">
                  <a:alpha val="30000"/>
                </a:schemeClr>
              </a:gs>
              <a:gs pos="7900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noFill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6089015" y="5667375"/>
            <a:ext cx="784860" cy="560705"/>
          </a:xfrm>
          <a:prstGeom prst="rect">
            <a:avLst/>
          </a:prstGeom>
          <a:noFill/>
        </p:spPr>
        <p:txBody>
          <a:bodyPr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spc="-1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</a:p>
        </p:txBody>
      </p:sp>
      <p:sp>
        <p:nvSpPr>
          <p:cNvPr id="1048838" name="标题"/>
          <p:cNvSpPr txBox="1"/>
          <p:nvPr>
            <p:custDataLst>
              <p:tags r:id="rId10"/>
            </p:custDataLst>
          </p:nvPr>
        </p:nvSpPr>
        <p:spPr>
          <a:xfrm>
            <a:off x="6981825" y="5290185"/>
            <a:ext cx="4277995" cy="8140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石料项目市场投资策略与建议</a:t>
            </a:r>
          </a:p>
        </p:txBody>
      </p:sp>
      <p:sp>
        <p:nvSpPr>
          <p:cNvPr id="1048840" name="矩形 45"/>
          <p:cNvSpPr/>
          <p:nvPr>
            <p:custDataLst>
              <p:tags r:id="rId11"/>
            </p:custDataLst>
          </p:nvPr>
        </p:nvSpPr>
        <p:spPr>
          <a:xfrm flipV="1">
            <a:off x="6982460" y="1301750"/>
            <a:ext cx="2920365" cy="82800"/>
          </a:xfrm>
          <a:prstGeom prst="rect">
            <a:avLst/>
          </a:prstGeom>
          <a:gradFill>
            <a:gsLst>
              <a:gs pos="0">
                <a:schemeClr val="accent1">
                  <a:alpha val="30000"/>
                </a:schemeClr>
              </a:gs>
              <a:gs pos="7900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noFill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2"/>
            </p:custDataLst>
          </p:nvPr>
        </p:nvSpPr>
        <p:spPr>
          <a:xfrm>
            <a:off x="6089015" y="981075"/>
            <a:ext cx="784860" cy="560705"/>
          </a:xfrm>
          <a:prstGeom prst="rect">
            <a:avLst/>
          </a:prstGeom>
          <a:noFill/>
        </p:spPr>
        <p:txBody>
          <a:bodyPr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spc="-1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</a:p>
        </p:txBody>
      </p:sp>
      <p:sp>
        <p:nvSpPr>
          <p:cNvPr id="1048844" name="标题"/>
          <p:cNvSpPr txBox="1"/>
          <p:nvPr>
            <p:custDataLst>
              <p:tags r:id="rId13"/>
            </p:custDataLst>
          </p:nvPr>
        </p:nvSpPr>
        <p:spPr>
          <a:xfrm>
            <a:off x="6981825" y="603250"/>
            <a:ext cx="4277995" cy="8140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石料项目市场概述</a:t>
            </a:r>
          </a:p>
        </p:txBody>
      </p:sp>
      <p:sp>
        <p:nvSpPr>
          <p:cNvPr id="1048846" name="矩形 51"/>
          <p:cNvSpPr/>
          <p:nvPr>
            <p:custDataLst>
              <p:tags r:id="rId14"/>
            </p:custDataLst>
          </p:nvPr>
        </p:nvSpPr>
        <p:spPr>
          <a:xfrm flipV="1">
            <a:off x="6982460" y="2239010"/>
            <a:ext cx="2920365" cy="82800"/>
          </a:xfrm>
          <a:prstGeom prst="rect">
            <a:avLst/>
          </a:prstGeom>
          <a:gradFill>
            <a:gsLst>
              <a:gs pos="0">
                <a:schemeClr val="accent1">
                  <a:alpha val="30000"/>
                </a:schemeClr>
              </a:gs>
              <a:gs pos="7900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noFill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序号"/>
          <p:cNvSpPr txBox="1"/>
          <p:nvPr>
            <p:custDataLst>
              <p:tags r:id="rId15"/>
            </p:custDataLst>
          </p:nvPr>
        </p:nvSpPr>
        <p:spPr>
          <a:xfrm>
            <a:off x="6089015" y="1918335"/>
            <a:ext cx="784860" cy="560705"/>
          </a:xfrm>
          <a:prstGeom prst="rect">
            <a:avLst/>
          </a:prstGeom>
          <a:noFill/>
        </p:spPr>
        <p:txBody>
          <a:bodyPr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spc="-1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</a:p>
        </p:txBody>
      </p:sp>
      <p:sp>
        <p:nvSpPr>
          <p:cNvPr id="1048850" name="标题"/>
          <p:cNvSpPr txBox="1"/>
          <p:nvPr>
            <p:custDataLst>
              <p:tags r:id="rId16"/>
            </p:custDataLst>
          </p:nvPr>
        </p:nvSpPr>
        <p:spPr>
          <a:xfrm>
            <a:off x="6981825" y="1540510"/>
            <a:ext cx="4277995" cy="8140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石料项目市场调研</a:t>
            </a:r>
          </a:p>
        </p:txBody>
      </p:sp>
      <p:sp>
        <p:nvSpPr>
          <p:cNvPr id="1048852" name="矩形 71"/>
          <p:cNvSpPr/>
          <p:nvPr>
            <p:custDataLst>
              <p:tags r:id="rId17"/>
            </p:custDataLst>
          </p:nvPr>
        </p:nvSpPr>
        <p:spPr>
          <a:xfrm flipV="1">
            <a:off x="6982460" y="3176270"/>
            <a:ext cx="2920365" cy="82800"/>
          </a:xfrm>
          <a:prstGeom prst="rect">
            <a:avLst/>
          </a:prstGeom>
          <a:gradFill>
            <a:gsLst>
              <a:gs pos="0">
                <a:schemeClr val="accent1">
                  <a:alpha val="30000"/>
                </a:schemeClr>
              </a:gs>
              <a:gs pos="7900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noFill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18"/>
            </p:custDataLst>
          </p:nvPr>
        </p:nvSpPr>
        <p:spPr>
          <a:xfrm>
            <a:off x="6089015" y="2855595"/>
            <a:ext cx="784860" cy="560705"/>
          </a:xfrm>
          <a:prstGeom prst="rect">
            <a:avLst/>
          </a:prstGeom>
          <a:noFill/>
        </p:spPr>
        <p:txBody>
          <a:bodyPr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spc="-1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</a:p>
        </p:txBody>
      </p:sp>
      <p:sp>
        <p:nvSpPr>
          <p:cNvPr id="1048856" name="标题"/>
          <p:cNvSpPr txBox="1"/>
          <p:nvPr>
            <p:custDataLst>
              <p:tags r:id="rId19"/>
            </p:custDataLst>
          </p:nvPr>
        </p:nvSpPr>
        <p:spPr>
          <a:xfrm>
            <a:off x="6981825" y="2477770"/>
            <a:ext cx="4277995" cy="8140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石料项目市场各地区情况分析</a:t>
            </a:r>
          </a:p>
        </p:txBody>
      </p:sp>
      <p:sp>
        <p:nvSpPr>
          <p:cNvPr id="1048858" name="矩形 76"/>
          <p:cNvSpPr/>
          <p:nvPr>
            <p:custDataLst>
              <p:tags r:id="rId20"/>
            </p:custDataLst>
          </p:nvPr>
        </p:nvSpPr>
        <p:spPr>
          <a:xfrm flipV="1">
            <a:off x="6982460" y="4109720"/>
            <a:ext cx="2920365" cy="82800"/>
          </a:xfrm>
          <a:prstGeom prst="rect">
            <a:avLst/>
          </a:prstGeom>
          <a:gradFill>
            <a:gsLst>
              <a:gs pos="0">
                <a:schemeClr val="accent1">
                  <a:alpha val="30000"/>
                </a:schemeClr>
              </a:gs>
              <a:gs pos="7900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noFill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序号"/>
          <p:cNvSpPr txBox="1"/>
          <p:nvPr>
            <p:custDataLst>
              <p:tags r:id="rId21"/>
            </p:custDataLst>
          </p:nvPr>
        </p:nvSpPr>
        <p:spPr>
          <a:xfrm>
            <a:off x="6089015" y="3792855"/>
            <a:ext cx="784860" cy="560705"/>
          </a:xfrm>
          <a:prstGeom prst="rect">
            <a:avLst/>
          </a:prstGeom>
          <a:noFill/>
        </p:spPr>
        <p:txBody>
          <a:bodyPr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spc="-1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</a:p>
        </p:txBody>
      </p:sp>
      <p:sp>
        <p:nvSpPr>
          <p:cNvPr id="1048862" name="标题"/>
          <p:cNvSpPr txBox="1"/>
          <p:nvPr>
            <p:custDataLst>
              <p:tags r:id="rId22"/>
            </p:custDataLst>
          </p:nvPr>
        </p:nvSpPr>
        <p:spPr>
          <a:xfrm>
            <a:off x="6981825" y="3411220"/>
            <a:ext cx="4277995" cy="8140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石料项目市场发展趋势与机遇分析</a:t>
            </a: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2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83750" lnSpcReduction="10000"/>
          </a:bodyPr>
          <a:lstStyle/>
          <a:p>
            <a:r>
              <a:rPr lang="zh-CN" altLang="en-US"/>
              <a:t>01</a:t>
            </a:r>
          </a:p>
        </p:txBody>
      </p:sp>
      <p:sp>
        <p:nvSpPr>
          <p:cNvPr id="1048904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石料项目市场概述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429"/>
          </a:bodyPr>
          <a:lstStyle/>
          <a:p>
            <a:r>
              <a:rPr lang="zh-CN" altLang="en-US"/>
              <a:t>石料项目基本情况</a:t>
            </a:r>
          </a:p>
        </p:txBody>
      </p:sp>
      <p:sp>
        <p:nvSpPr>
          <p:cNvPr id="1048946" name="矩形 15"/>
          <p:cNvSpPr/>
          <p:nvPr>
            <p:custDataLst>
              <p:tags r:id="rId2"/>
            </p:custDataLst>
          </p:nvPr>
        </p:nvSpPr>
        <p:spPr>
          <a:xfrm>
            <a:off x="2535357" y="1343118"/>
            <a:ext cx="7118101" cy="52222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项目名称</a:t>
            </a:r>
          </a:p>
        </p:txBody>
      </p:sp>
      <p:sp>
        <p:nvSpPr>
          <p:cNvPr id="1048948" name="任意多边形 17"/>
          <p:cNvSpPr/>
          <p:nvPr>
            <p:custDataLst>
              <p:tags r:id="rId3"/>
            </p:custDataLst>
          </p:nvPr>
        </p:nvSpPr>
        <p:spPr>
          <a:xfrm flipV="1">
            <a:off x="2459397" y="1271905"/>
            <a:ext cx="1273124" cy="23974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任意多边形 18"/>
          <p:cNvSpPr/>
          <p:nvPr>
            <p:custDataLst>
              <p:tags r:id="rId4"/>
            </p:custDataLst>
          </p:nvPr>
        </p:nvSpPr>
        <p:spPr>
          <a:xfrm flipH="1">
            <a:off x="8453921" y="1696807"/>
            <a:ext cx="1273124" cy="23974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27"/>
          <p:cNvSpPr/>
          <p:nvPr>
            <p:custDataLst>
              <p:tags r:id="rId5"/>
            </p:custDataLst>
          </p:nvPr>
        </p:nvSpPr>
        <p:spPr>
          <a:xfrm>
            <a:off x="2535357" y="2421594"/>
            <a:ext cx="7118101" cy="52222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项目地点</a:t>
            </a:r>
          </a:p>
        </p:txBody>
      </p:sp>
      <p:sp>
        <p:nvSpPr>
          <p:cNvPr id="1048954" name="任意多边形 29"/>
          <p:cNvSpPr/>
          <p:nvPr>
            <p:custDataLst>
              <p:tags r:id="rId6"/>
            </p:custDataLst>
          </p:nvPr>
        </p:nvSpPr>
        <p:spPr>
          <a:xfrm flipV="1">
            <a:off x="2459397" y="2350381"/>
            <a:ext cx="1273124" cy="23974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任意多边形 30"/>
          <p:cNvSpPr/>
          <p:nvPr>
            <p:custDataLst>
              <p:tags r:id="rId7"/>
            </p:custDataLst>
          </p:nvPr>
        </p:nvSpPr>
        <p:spPr>
          <a:xfrm flipH="1">
            <a:off x="8453921" y="2775283"/>
            <a:ext cx="1273124" cy="23974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8"/>
            </p:custDataLst>
          </p:nvPr>
        </p:nvSpPr>
        <p:spPr>
          <a:xfrm>
            <a:off x="2535357" y="3500070"/>
            <a:ext cx="7118101" cy="52222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项目投资额</a:t>
            </a:r>
          </a:p>
        </p:txBody>
      </p:sp>
      <p:sp>
        <p:nvSpPr>
          <p:cNvPr id="1048960" name="任意多边形 7"/>
          <p:cNvSpPr/>
          <p:nvPr>
            <p:custDataLst>
              <p:tags r:id="rId9"/>
            </p:custDataLst>
          </p:nvPr>
        </p:nvSpPr>
        <p:spPr>
          <a:xfrm flipV="1">
            <a:off x="2459397" y="3428857"/>
            <a:ext cx="1273124" cy="23974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任意多边形 8"/>
          <p:cNvSpPr/>
          <p:nvPr>
            <p:custDataLst>
              <p:tags r:id="rId10"/>
            </p:custDataLst>
          </p:nvPr>
        </p:nvSpPr>
        <p:spPr>
          <a:xfrm flipH="1">
            <a:off x="8453921" y="3853760"/>
            <a:ext cx="1273124" cy="23974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0"/>
          <p:cNvSpPr/>
          <p:nvPr>
            <p:custDataLst>
              <p:tags r:id="rId11"/>
            </p:custDataLst>
          </p:nvPr>
        </p:nvSpPr>
        <p:spPr>
          <a:xfrm>
            <a:off x="2535357" y="4578546"/>
            <a:ext cx="7118101" cy="52222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项目建设周期</a:t>
            </a:r>
          </a:p>
        </p:txBody>
      </p:sp>
      <p:sp>
        <p:nvSpPr>
          <p:cNvPr id="1048966" name="任意多边形 12"/>
          <p:cNvSpPr/>
          <p:nvPr>
            <p:custDataLst>
              <p:tags r:id="rId12"/>
            </p:custDataLst>
          </p:nvPr>
        </p:nvSpPr>
        <p:spPr>
          <a:xfrm flipV="1">
            <a:off x="2459397" y="4507334"/>
            <a:ext cx="1273124" cy="23974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任意多边形 13"/>
          <p:cNvSpPr/>
          <p:nvPr>
            <p:custDataLst>
              <p:tags r:id="rId13"/>
            </p:custDataLst>
          </p:nvPr>
        </p:nvSpPr>
        <p:spPr>
          <a:xfrm flipH="1">
            <a:off x="8453921" y="4932236"/>
            <a:ext cx="1273124" cy="23974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19"/>
          <p:cNvSpPr/>
          <p:nvPr>
            <p:custDataLst>
              <p:tags r:id="rId14"/>
            </p:custDataLst>
          </p:nvPr>
        </p:nvSpPr>
        <p:spPr>
          <a:xfrm>
            <a:off x="2535357" y="5657023"/>
            <a:ext cx="7118101" cy="52222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项目主要产品及用途</a:t>
            </a:r>
          </a:p>
        </p:txBody>
      </p:sp>
      <p:sp>
        <p:nvSpPr>
          <p:cNvPr id="1048972" name="任意多边形 21"/>
          <p:cNvSpPr/>
          <p:nvPr>
            <p:custDataLst>
              <p:tags r:id="rId15"/>
            </p:custDataLst>
          </p:nvPr>
        </p:nvSpPr>
        <p:spPr>
          <a:xfrm flipV="1">
            <a:off x="2459397" y="5585810"/>
            <a:ext cx="1273124" cy="23974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22"/>
          <p:cNvSpPr/>
          <p:nvPr>
            <p:custDataLst>
              <p:tags r:id="rId16"/>
            </p:custDataLst>
          </p:nvPr>
        </p:nvSpPr>
        <p:spPr>
          <a:xfrm flipH="1">
            <a:off x="8453921" y="6010712"/>
            <a:ext cx="1273124" cy="23974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429"/>
          </a:bodyPr>
          <a:lstStyle/>
          <a:p>
            <a:r>
              <a:rPr lang="zh-CN" altLang="en-US"/>
              <a:t>石料项目市场特点</a:t>
            </a:r>
          </a:p>
        </p:txBody>
      </p:sp>
      <p:sp>
        <p:nvSpPr>
          <p:cNvPr id="104901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9980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0564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46873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64308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9799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1255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74477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85659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01996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不同地区石料价格差异较大</a:t>
            </a:r>
          </a:p>
        </p:txBody>
      </p:sp>
      <p:sp>
        <p:nvSpPr>
          <p:cNvPr id="104903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757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石料行业竞争激烈</a:t>
            </a:r>
          </a:p>
        </p:txBody>
      </p:sp>
      <p:sp>
        <p:nvSpPr>
          <p:cNvPr id="104903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00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石料资源分布不均</a:t>
            </a:r>
          </a:p>
        </p:txBody>
      </p:sp>
      <p:sp>
        <p:nvSpPr>
          <p:cNvPr id="104903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55027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石料需求持续增长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429"/>
          </a:bodyPr>
          <a:lstStyle/>
          <a:p>
            <a:r>
              <a:rPr lang="zh-CN" altLang="en-US"/>
              <a:t>石料项目市场发展历程</a:t>
            </a:r>
          </a:p>
        </p:txBody>
      </p:sp>
      <p:sp>
        <p:nvSpPr>
          <p:cNvPr id="1049080" name="圆角矩形 26"/>
          <p:cNvSpPr/>
          <p:nvPr>
            <p:custDataLst>
              <p:tags r:id="rId2"/>
            </p:custDataLst>
          </p:nvPr>
        </p:nvSpPr>
        <p:spPr>
          <a:xfrm>
            <a:off x="608330" y="1760074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2" name="圆角矩形 28"/>
          <p:cNvSpPr/>
          <p:nvPr>
            <p:custDataLst>
              <p:tags r:id="rId3"/>
            </p:custDataLst>
          </p:nvPr>
        </p:nvSpPr>
        <p:spPr>
          <a:xfrm>
            <a:off x="610871" y="1760074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4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1177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早期发展：20世纪初，石料开采和加工技术逐渐成熟</a:t>
            </a:r>
          </a:p>
        </p:txBody>
      </p:sp>
      <p:sp>
        <p:nvSpPr>
          <p:cNvPr id="1049086" name="圆角矩形 29"/>
          <p:cNvSpPr/>
          <p:nvPr>
            <p:custDataLst>
              <p:tags r:id="rId5"/>
            </p:custDataLst>
          </p:nvPr>
        </p:nvSpPr>
        <p:spPr>
          <a:xfrm>
            <a:off x="3400437" y="1760074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32"/>
          <p:cNvSpPr/>
          <p:nvPr>
            <p:custDataLst>
              <p:tags r:id="rId6"/>
            </p:custDataLst>
          </p:nvPr>
        </p:nvSpPr>
        <p:spPr>
          <a:xfrm>
            <a:off x="3402977" y="1760074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0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1177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快速发展：20世纪中叶，随着建筑和装饰行业的崛起，石料市场需求持续增长</a:t>
            </a:r>
          </a:p>
        </p:txBody>
      </p:sp>
      <p:sp>
        <p:nvSpPr>
          <p:cNvPr id="1049092" name="圆角矩形 3"/>
          <p:cNvSpPr/>
          <p:nvPr>
            <p:custDataLst>
              <p:tags r:id="rId8"/>
            </p:custDataLst>
          </p:nvPr>
        </p:nvSpPr>
        <p:spPr>
          <a:xfrm>
            <a:off x="6192543" y="1760074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4"/>
          <p:cNvSpPr/>
          <p:nvPr>
            <p:custDataLst>
              <p:tags r:id="rId9"/>
            </p:custDataLst>
          </p:nvPr>
        </p:nvSpPr>
        <p:spPr>
          <a:xfrm>
            <a:off x="6195084" y="1760074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1177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产业升级：近年来，随着环保意识的提高和技术的进步，石料产业逐渐向高端化、智能化方向发展</a:t>
            </a:r>
          </a:p>
        </p:txBody>
      </p:sp>
      <p:sp>
        <p:nvSpPr>
          <p:cNvPr id="1049098" name="圆角矩形 8"/>
          <p:cNvSpPr/>
          <p:nvPr>
            <p:custDataLst>
              <p:tags r:id="rId11"/>
            </p:custDataLst>
          </p:nvPr>
        </p:nvSpPr>
        <p:spPr>
          <a:xfrm>
            <a:off x="8984650" y="1760074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9"/>
          <p:cNvSpPr/>
          <p:nvPr>
            <p:custDataLst>
              <p:tags r:id="rId12"/>
            </p:custDataLst>
          </p:nvPr>
        </p:nvSpPr>
        <p:spPr>
          <a:xfrm>
            <a:off x="8987190" y="1760074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2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1177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未来趋势：未来，石料产业将继续向绿色化、智能化、服务化方向发展，同时拓展应用领域，为更多行业提供解决方案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429"/>
          </a:bodyPr>
          <a:lstStyle/>
          <a:p>
            <a:r>
              <a:rPr lang="zh-CN" altLang="en-US"/>
              <a:t>石料项目市场现状</a:t>
            </a:r>
          </a:p>
        </p:txBody>
      </p:sp>
      <p:sp>
        <p:nvSpPr>
          <p:cNvPr id="104914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9980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0564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46873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64308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9799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1255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74477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85659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01996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政策支持为石料项目市场带来新的发展机遇</a:t>
            </a:r>
          </a:p>
        </p:txBody>
      </p:sp>
      <p:sp>
        <p:nvSpPr>
          <p:cNvPr id="104916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757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绿色发展成为石料项目市场的重要趋势</a:t>
            </a:r>
          </a:p>
        </p:txBody>
      </p:sp>
      <p:sp>
        <p:nvSpPr>
          <p:cNvPr id="104916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00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市场需求持续增长</a:t>
            </a:r>
          </a:p>
        </p:txBody>
      </p:sp>
      <p:sp>
        <p:nvSpPr>
          <p:cNvPr id="104916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55027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行业竞争激烈，需寻求创新突破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文本占位符 2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85000" lnSpcReduction="10000"/>
          </a:bodyPr>
          <a:lstStyle/>
          <a:p>
            <a:r>
              <a:rPr lang="zh-CN" altLang="en-US"/>
              <a:t>02</a:t>
            </a:r>
          </a:p>
        </p:txBody>
      </p:sp>
      <p:sp>
        <p:nvSpPr>
          <p:cNvPr id="1049208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石料项目市场调研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429"/>
          </a:bodyPr>
          <a:lstStyle/>
          <a:p>
            <a:r>
              <a:rPr lang="zh-CN" altLang="en-US"/>
              <a:t>调研方法与范围</a:t>
            </a:r>
          </a:p>
        </p:txBody>
      </p:sp>
      <p:sp>
        <p:nvSpPr>
          <p:cNvPr id="1049250" name="椭圆 262"/>
          <p:cNvSpPr/>
          <p:nvPr>
            <p:custDataLst>
              <p:tags r:id="rId2"/>
            </p:custDataLst>
          </p:nvPr>
        </p:nvSpPr>
        <p:spPr>
          <a:xfrm>
            <a:off x="2414057" y="4013053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3"/>
          <p:cNvSpPr/>
          <p:nvPr>
            <p:custDataLst>
              <p:tags r:id="rId3"/>
            </p:custDataLst>
          </p:nvPr>
        </p:nvSpPr>
        <p:spPr>
          <a:xfrm>
            <a:off x="3266271" y="4093439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64"/>
          <p:cNvSpPr/>
          <p:nvPr>
            <p:custDataLst>
              <p:tags r:id="rId4"/>
            </p:custDataLst>
          </p:nvPr>
        </p:nvSpPr>
        <p:spPr>
          <a:xfrm>
            <a:off x="4064242" y="4330020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5"/>
          <p:cNvSpPr/>
          <p:nvPr>
            <p:custDataLst>
              <p:tags r:id="rId5"/>
            </p:custDataLst>
          </p:nvPr>
        </p:nvSpPr>
        <p:spPr>
          <a:xfrm>
            <a:off x="4738693" y="4530002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6"/>
          <p:cNvSpPr/>
          <p:nvPr>
            <p:custDataLst>
              <p:tags r:id="rId6"/>
            </p:custDataLst>
          </p:nvPr>
        </p:nvSpPr>
        <p:spPr>
          <a:xfrm>
            <a:off x="5430137" y="4734560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0057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73798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16278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5948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74512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34010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53581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1190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54932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497412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1564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0665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51569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44354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63307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42359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图形 15"/>
          <p:cNvSpPr/>
          <p:nvPr>
            <p:custDataLst>
              <p:tags r:id="rId23"/>
            </p:custDataLst>
          </p:nvPr>
        </p:nvSpPr>
        <p:spPr>
          <a:xfrm>
            <a:off x="5016447" y="4933236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图形 19"/>
          <p:cNvSpPr/>
          <p:nvPr>
            <p:custDataLst>
              <p:tags r:id="rId24"/>
            </p:custDataLst>
          </p:nvPr>
        </p:nvSpPr>
        <p:spPr>
          <a:xfrm>
            <a:off x="8597185" y="4625419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图形 27"/>
          <p:cNvSpPr/>
          <p:nvPr>
            <p:custDataLst>
              <p:tags r:id="rId25"/>
            </p:custDataLst>
          </p:nvPr>
        </p:nvSpPr>
        <p:spPr>
          <a:xfrm>
            <a:off x="4113257" y="3658182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07206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27"/>
            </p:custDataLst>
          </p:nvPr>
        </p:nvSpPr>
        <p:spPr>
          <a:xfrm>
            <a:off x="608330" y="3679749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调研方法：问卷调查、访谈、文献资料分析等</a:t>
            </a:r>
          </a:p>
        </p:txBody>
      </p:sp>
      <p:sp>
        <p:nvSpPr>
          <p:cNvPr id="1049288" name="正文"/>
          <p:cNvSpPr txBox="1"/>
          <p:nvPr>
            <p:custDataLst>
              <p:tags r:id="rId28"/>
            </p:custDataLst>
          </p:nvPr>
        </p:nvSpPr>
        <p:spPr>
          <a:xfrm>
            <a:off x="9419336" y="3679749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调研过程：确定调研目标、制定调研计划、实施调研、数据分析与总结</a:t>
            </a:r>
          </a:p>
        </p:txBody>
      </p:sp>
      <p:sp>
        <p:nvSpPr>
          <p:cNvPr id="1049290" name="正文"/>
          <p:cNvSpPr txBox="1"/>
          <p:nvPr>
            <p:custDataLst>
              <p:tags r:id="rId29"/>
            </p:custDataLst>
          </p:nvPr>
        </p:nvSpPr>
        <p:spPr>
          <a:xfrm>
            <a:off x="7063330" y="1556402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调研样本：选取不同地区、不同类型石料项目的代表进行调研</a:t>
            </a:r>
          </a:p>
        </p:txBody>
      </p:sp>
      <p:sp>
        <p:nvSpPr>
          <p:cNvPr id="1049292" name="正文"/>
          <p:cNvSpPr txBox="1"/>
          <p:nvPr>
            <p:custDataLst>
              <p:tags r:id="rId30"/>
            </p:custDataLst>
          </p:nvPr>
        </p:nvSpPr>
        <p:spPr>
          <a:xfrm>
            <a:off x="2964336" y="1556402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调研范围：涉及石料项目的市场情况、政策环境、竞争对手情况等多个方面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429"/>
          </a:bodyPr>
          <a:lstStyle/>
          <a:p>
            <a:r>
              <a:rPr lang="zh-CN" altLang="en-US"/>
              <a:t>石料项目市场规模及增长趋势</a:t>
            </a:r>
          </a:p>
        </p:txBody>
      </p:sp>
      <p:sp>
        <p:nvSpPr>
          <p:cNvPr id="1049334" name="对角圆角矩形 15"/>
          <p:cNvSpPr/>
          <p:nvPr>
            <p:custDataLst>
              <p:tags r:id="rId2"/>
            </p:custDataLst>
          </p:nvPr>
        </p:nvSpPr>
        <p:spPr>
          <a:xfrm>
            <a:off x="1288452" y="4099475"/>
            <a:ext cx="9608903" cy="8098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16"/>
          <p:cNvSpPr/>
          <p:nvPr>
            <p:custDataLst>
              <p:tags r:id="rId3"/>
            </p:custDataLst>
          </p:nvPr>
        </p:nvSpPr>
        <p:spPr>
          <a:xfrm>
            <a:off x="1288452" y="3952396"/>
            <a:ext cx="584814" cy="55803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17"/>
          <p:cNvSpPr/>
          <p:nvPr>
            <p:custDataLst>
              <p:tags r:id="rId4"/>
            </p:custDataLst>
          </p:nvPr>
        </p:nvSpPr>
        <p:spPr>
          <a:xfrm>
            <a:off x="1873397" y="3953070"/>
            <a:ext cx="88112" cy="14685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27"/>
          <p:cNvSpPr txBox="1"/>
          <p:nvPr>
            <p:custDataLst>
              <p:tags r:id="rId5"/>
            </p:custDataLst>
          </p:nvPr>
        </p:nvSpPr>
        <p:spPr>
          <a:xfrm>
            <a:off x="1911179" y="4110945"/>
            <a:ext cx="8681921" cy="7959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石料项目市场增长趋势</a:t>
            </a:r>
          </a:p>
        </p:txBody>
      </p:sp>
      <p:sp>
        <p:nvSpPr>
          <p:cNvPr id="1049342" name="对角圆角矩形 52"/>
          <p:cNvSpPr/>
          <p:nvPr>
            <p:custDataLst>
              <p:tags r:id="rId6"/>
            </p:custDataLst>
          </p:nvPr>
        </p:nvSpPr>
        <p:spPr>
          <a:xfrm>
            <a:off x="1288452" y="1419659"/>
            <a:ext cx="9608903" cy="8098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53"/>
          <p:cNvSpPr/>
          <p:nvPr>
            <p:custDataLst>
              <p:tags r:id="rId7"/>
            </p:custDataLst>
          </p:nvPr>
        </p:nvSpPr>
        <p:spPr>
          <a:xfrm>
            <a:off x="1288452" y="1271905"/>
            <a:ext cx="584814" cy="55803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54"/>
          <p:cNvSpPr/>
          <p:nvPr>
            <p:custDataLst>
              <p:tags r:id="rId8"/>
            </p:custDataLst>
          </p:nvPr>
        </p:nvSpPr>
        <p:spPr>
          <a:xfrm>
            <a:off x="1873397" y="1272580"/>
            <a:ext cx="88112" cy="14685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56"/>
          <p:cNvSpPr txBox="1"/>
          <p:nvPr>
            <p:custDataLst>
              <p:tags r:id="rId9"/>
            </p:custDataLst>
          </p:nvPr>
        </p:nvSpPr>
        <p:spPr>
          <a:xfrm>
            <a:off x="1911179" y="1423033"/>
            <a:ext cx="8681921" cy="7959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石料项目市场概述</a:t>
            </a:r>
          </a:p>
        </p:txBody>
      </p:sp>
      <p:sp>
        <p:nvSpPr>
          <p:cNvPr id="1049350" name="对角圆角矩形 5"/>
          <p:cNvSpPr/>
          <p:nvPr>
            <p:custDataLst>
              <p:tags r:id="rId10"/>
            </p:custDataLst>
          </p:nvPr>
        </p:nvSpPr>
        <p:spPr>
          <a:xfrm>
            <a:off x="1288452" y="2759567"/>
            <a:ext cx="9608903" cy="8098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6"/>
          <p:cNvSpPr/>
          <p:nvPr>
            <p:custDataLst>
              <p:tags r:id="rId11"/>
            </p:custDataLst>
          </p:nvPr>
        </p:nvSpPr>
        <p:spPr>
          <a:xfrm>
            <a:off x="1288452" y="2611813"/>
            <a:ext cx="584814" cy="55803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7"/>
          <p:cNvSpPr/>
          <p:nvPr>
            <p:custDataLst>
              <p:tags r:id="rId12"/>
            </p:custDataLst>
          </p:nvPr>
        </p:nvSpPr>
        <p:spPr>
          <a:xfrm>
            <a:off x="1873397" y="2613162"/>
            <a:ext cx="88112" cy="14685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8"/>
          <p:cNvSpPr txBox="1"/>
          <p:nvPr>
            <p:custDataLst>
              <p:tags r:id="rId13"/>
            </p:custDataLst>
          </p:nvPr>
        </p:nvSpPr>
        <p:spPr>
          <a:xfrm>
            <a:off x="1911179" y="2771037"/>
            <a:ext cx="8681921" cy="7959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石料项目市场规模</a:t>
            </a:r>
          </a:p>
        </p:txBody>
      </p:sp>
      <p:sp>
        <p:nvSpPr>
          <p:cNvPr id="1049358" name="对角圆角矩形 9"/>
          <p:cNvSpPr/>
          <p:nvPr>
            <p:custDataLst>
              <p:tags r:id="rId14"/>
            </p:custDataLst>
          </p:nvPr>
        </p:nvSpPr>
        <p:spPr>
          <a:xfrm>
            <a:off x="1288452" y="5440058"/>
            <a:ext cx="9608903" cy="8098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10"/>
          <p:cNvSpPr/>
          <p:nvPr>
            <p:custDataLst>
              <p:tags r:id="rId15"/>
            </p:custDataLst>
          </p:nvPr>
        </p:nvSpPr>
        <p:spPr>
          <a:xfrm>
            <a:off x="1288452" y="5292304"/>
            <a:ext cx="584814" cy="55803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11"/>
          <p:cNvSpPr/>
          <p:nvPr>
            <p:custDataLst>
              <p:tags r:id="rId16"/>
            </p:custDataLst>
          </p:nvPr>
        </p:nvSpPr>
        <p:spPr>
          <a:xfrm>
            <a:off x="1873397" y="5292979"/>
            <a:ext cx="88112" cy="14685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12"/>
          <p:cNvSpPr txBox="1"/>
          <p:nvPr>
            <p:custDataLst>
              <p:tags r:id="rId17"/>
            </p:custDataLst>
          </p:nvPr>
        </p:nvSpPr>
        <p:spPr>
          <a:xfrm>
            <a:off x="1911179" y="5450853"/>
            <a:ext cx="8681921" cy="7959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石料项目市场未来发展前景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429"/>
          </a:bodyPr>
          <a:lstStyle/>
          <a:p>
            <a:r>
              <a:rPr lang="zh-CN" altLang="en-US"/>
              <a:t>石料项目市场主要产品及竞争格局</a:t>
            </a:r>
          </a:p>
        </p:txBody>
      </p:sp>
      <p:sp>
        <p:nvSpPr>
          <p:cNvPr id="1049406" name="弧形 57"/>
          <p:cNvSpPr/>
          <p:nvPr>
            <p:custDataLst>
              <p:tags r:id="rId2"/>
            </p:custDataLst>
          </p:nvPr>
        </p:nvSpPr>
        <p:spPr>
          <a:xfrm>
            <a:off x="1674420" y="1271905"/>
            <a:ext cx="4978917" cy="4978917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7"/>
          <p:cNvSpPr/>
          <p:nvPr>
            <p:custDataLst>
              <p:tags r:id="rId3"/>
            </p:custDataLst>
          </p:nvPr>
        </p:nvSpPr>
        <p:spPr>
          <a:xfrm>
            <a:off x="5942228" y="1667222"/>
            <a:ext cx="4187131" cy="418713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椭圆 9"/>
          <p:cNvSpPr/>
          <p:nvPr>
            <p:custDataLst>
              <p:tags r:id="rId4"/>
            </p:custDataLst>
          </p:nvPr>
        </p:nvSpPr>
        <p:spPr>
          <a:xfrm>
            <a:off x="6496210" y="1750588"/>
            <a:ext cx="565253" cy="56525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正文"/>
          <p:cNvSpPr txBox="1"/>
          <p:nvPr>
            <p:custDataLst>
              <p:tags r:id="rId5"/>
            </p:custDataLst>
          </p:nvPr>
        </p:nvSpPr>
        <p:spPr>
          <a:xfrm>
            <a:off x="6591677" y="2876031"/>
            <a:ext cx="2887981" cy="19865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竞争格局：多个品牌竞争，市场占有率较为分散</a:t>
            </a:r>
          </a:p>
        </p:txBody>
      </p:sp>
      <p:sp>
        <p:nvSpPr>
          <p:cNvPr id="1049414" name="椭圆 5"/>
          <p:cNvSpPr/>
          <p:nvPr>
            <p:custDataLst>
              <p:tags r:id="rId6"/>
            </p:custDataLst>
          </p:nvPr>
        </p:nvSpPr>
        <p:spPr>
          <a:xfrm>
            <a:off x="2056291" y="1667222"/>
            <a:ext cx="4187131" cy="418713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椭圆 4"/>
          <p:cNvSpPr/>
          <p:nvPr>
            <p:custDataLst>
              <p:tags r:id="rId7"/>
            </p:custDataLst>
          </p:nvPr>
        </p:nvSpPr>
        <p:spPr>
          <a:xfrm>
            <a:off x="2610272" y="1750588"/>
            <a:ext cx="565253" cy="56525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正文"/>
          <p:cNvSpPr txBox="1"/>
          <p:nvPr>
            <p:custDataLst>
              <p:tags r:id="rId8"/>
            </p:custDataLst>
          </p:nvPr>
        </p:nvSpPr>
        <p:spPr>
          <a:xfrm>
            <a:off x="2705740" y="2876031"/>
            <a:ext cx="2887981" cy="19865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主要产品：大理石、花岗岩、石灰石等</a:t>
            </a:r>
          </a:p>
        </p:txBody>
      </p:sp>
      <p:sp>
        <p:nvSpPr>
          <p:cNvPr id="1049420" name="弧形 11"/>
          <p:cNvSpPr/>
          <p:nvPr>
            <p:custDataLst>
              <p:tags r:id="rId9"/>
            </p:custDataLst>
          </p:nvPr>
        </p:nvSpPr>
        <p:spPr>
          <a:xfrm>
            <a:off x="5533465" y="1271905"/>
            <a:ext cx="4978917" cy="4978917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429"/>
          </a:bodyPr>
          <a:lstStyle/>
          <a:p>
            <a:r>
              <a:rPr lang="zh-CN" altLang="en-US"/>
              <a:t>石料项目市场用户需求分析</a:t>
            </a:r>
          </a:p>
        </p:txBody>
      </p:sp>
      <p:sp>
        <p:nvSpPr>
          <p:cNvPr id="1049462" name="对角圆角矩形 15"/>
          <p:cNvSpPr/>
          <p:nvPr>
            <p:custDataLst>
              <p:tags r:id="rId2"/>
            </p:custDataLst>
          </p:nvPr>
        </p:nvSpPr>
        <p:spPr>
          <a:xfrm>
            <a:off x="1288452" y="4099475"/>
            <a:ext cx="9608903" cy="8098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16"/>
          <p:cNvSpPr/>
          <p:nvPr>
            <p:custDataLst>
              <p:tags r:id="rId3"/>
            </p:custDataLst>
          </p:nvPr>
        </p:nvSpPr>
        <p:spPr>
          <a:xfrm>
            <a:off x="1288452" y="3952396"/>
            <a:ext cx="584814" cy="55803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17"/>
          <p:cNvSpPr/>
          <p:nvPr>
            <p:custDataLst>
              <p:tags r:id="rId4"/>
            </p:custDataLst>
          </p:nvPr>
        </p:nvSpPr>
        <p:spPr>
          <a:xfrm>
            <a:off x="1873397" y="3953070"/>
            <a:ext cx="88112" cy="14685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27"/>
          <p:cNvSpPr txBox="1"/>
          <p:nvPr>
            <p:custDataLst>
              <p:tags r:id="rId5"/>
            </p:custDataLst>
          </p:nvPr>
        </p:nvSpPr>
        <p:spPr>
          <a:xfrm>
            <a:off x="1911179" y="4110945"/>
            <a:ext cx="8681921" cy="7959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需求层次：对收集到的数据进行整理和分析，识别出不同层次的需求和优先级</a:t>
            </a:r>
          </a:p>
        </p:txBody>
      </p:sp>
      <p:sp>
        <p:nvSpPr>
          <p:cNvPr id="1049470" name="对角圆角矩形 52"/>
          <p:cNvSpPr/>
          <p:nvPr>
            <p:custDataLst>
              <p:tags r:id="rId6"/>
            </p:custDataLst>
          </p:nvPr>
        </p:nvSpPr>
        <p:spPr>
          <a:xfrm>
            <a:off x="1288452" y="1419659"/>
            <a:ext cx="9608903" cy="8098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53"/>
          <p:cNvSpPr/>
          <p:nvPr>
            <p:custDataLst>
              <p:tags r:id="rId7"/>
            </p:custDataLst>
          </p:nvPr>
        </p:nvSpPr>
        <p:spPr>
          <a:xfrm>
            <a:off x="1288452" y="1271905"/>
            <a:ext cx="584814" cy="55803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54"/>
          <p:cNvSpPr/>
          <p:nvPr>
            <p:custDataLst>
              <p:tags r:id="rId8"/>
            </p:custDataLst>
          </p:nvPr>
        </p:nvSpPr>
        <p:spPr>
          <a:xfrm>
            <a:off x="1873397" y="1272580"/>
            <a:ext cx="88112" cy="14685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56"/>
          <p:cNvSpPr txBox="1"/>
          <p:nvPr>
            <p:custDataLst>
              <p:tags r:id="rId9"/>
            </p:custDataLst>
          </p:nvPr>
        </p:nvSpPr>
        <p:spPr>
          <a:xfrm>
            <a:off x="1911179" y="1423033"/>
            <a:ext cx="8681921" cy="7959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用户画像：了解目标用户群体特征、需求和偏好</a:t>
            </a:r>
          </a:p>
        </p:txBody>
      </p:sp>
      <p:sp>
        <p:nvSpPr>
          <p:cNvPr id="1049478" name="对角圆角矩形 5"/>
          <p:cNvSpPr/>
          <p:nvPr>
            <p:custDataLst>
              <p:tags r:id="rId10"/>
            </p:custDataLst>
          </p:nvPr>
        </p:nvSpPr>
        <p:spPr>
          <a:xfrm>
            <a:off x="1288452" y="2759567"/>
            <a:ext cx="9608903" cy="8098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6"/>
          <p:cNvSpPr/>
          <p:nvPr>
            <p:custDataLst>
              <p:tags r:id="rId11"/>
            </p:custDataLst>
          </p:nvPr>
        </p:nvSpPr>
        <p:spPr>
          <a:xfrm>
            <a:off x="1288452" y="2611813"/>
            <a:ext cx="584814" cy="55803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7"/>
          <p:cNvSpPr/>
          <p:nvPr>
            <p:custDataLst>
              <p:tags r:id="rId12"/>
            </p:custDataLst>
          </p:nvPr>
        </p:nvSpPr>
        <p:spPr>
          <a:xfrm>
            <a:off x="1873397" y="2613162"/>
            <a:ext cx="88112" cy="14685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8"/>
          <p:cNvSpPr txBox="1"/>
          <p:nvPr>
            <p:custDataLst>
              <p:tags r:id="rId13"/>
            </p:custDataLst>
          </p:nvPr>
        </p:nvSpPr>
        <p:spPr>
          <a:xfrm>
            <a:off x="1911179" y="2771037"/>
            <a:ext cx="8681921" cy="7959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需求分析：通过问卷调查、访谈等方式收集用户对石料项目的需求和意见</a:t>
            </a:r>
          </a:p>
        </p:txBody>
      </p:sp>
      <p:sp>
        <p:nvSpPr>
          <p:cNvPr id="1049486" name="对角圆角矩形 9"/>
          <p:cNvSpPr/>
          <p:nvPr>
            <p:custDataLst>
              <p:tags r:id="rId14"/>
            </p:custDataLst>
          </p:nvPr>
        </p:nvSpPr>
        <p:spPr>
          <a:xfrm>
            <a:off x="1288452" y="5440058"/>
            <a:ext cx="9608903" cy="8098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10"/>
          <p:cNvSpPr/>
          <p:nvPr>
            <p:custDataLst>
              <p:tags r:id="rId15"/>
            </p:custDataLst>
          </p:nvPr>
        </p:nvSpPr>
        <p:spPr>
          <a:xfrm>
            <a:off x="1288452" y="5292304"/>
            <a:ext cx="584814" cy="55803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11"/>
          <p:cNvSpPr/>
          <p:nvPr>
            <p:custDataLst>
              <p:tags r:id="rId16"/>
            </p:custDataLst>
          </p:nvPr>
        </p:nvSpPr>
        <p:spPr>
          <a:xfrm>
            <a:off x="1873397" y="5292979"/>
            <a:ext cx="88112" cy="14685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12"/>
          <p:cNvSpPr txBox="1"/>
          <p:nvPr>
            <p:custDataLst>
              <p:tags r:id="rId17"/>
            </p:custDataLst>
          </p:nvPr>
        </p:nvSpPr>
        <p:spPr>
          <a:xfrm>
            <a:off x="1911179" y="5450853"/>
            <a:ext cx="8681921" cy="7959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需求趋势：根据市场变化和用户反馈，预测未来需求趋势，为项目决策提供参考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429"/>
          </a:bodyPr>
          <a:lstStyle/>
          <a:p>
            <a:r>
              <a:rPr lang="zh-CN" altLang="en-US"/>
              <a:t>石料项目市场渠道及销售渠道分析</a:t>
            </a:r>
          </a:p>
        </p:txBody>
      </p:sp>
      <p:sp>
        <p:nvSpPr>
          <p:cNvPr id="1049534" name="矩形 15"/>
          <p:cNvSpPr/>
          <p:nvPr>
            <p:custDataLst>
              <p:tags r:id="rId2"/>
            </p:custDataLst>
          </p:nvPr>
        </p:nvSpPr>
        <p:spPr>
          <a:xfrm>
            <a:off x="2254713" y="1356419"/>
            <a:ext cx="7679639" cy="67525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直接销售：石料生产商直接将产品销售给终端用户，如建筑公司、装修公司等。</a:t>
            </a:r>
          </a:p>
        </p:txBody>
      </p:sp>
      <p:sp>
        <p:nvSpPr>
          <p:cNvPr id="1049536" name="任意多边形 17"/>
          <p:cNvSpPr/>
          <p:nvPr>
            <p:custDataLst>
              <p:tags r:id="rId3"/>
            </p:custDataLst>
          </p:nvPr>
        </p:nvSpPr>
        <p:spPr>
          <a:xfrm flipV="1">
            <a:off x="2172760" y="1271905"/>
            <a:ext cx="1373559" cy="25866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任意多边形 18"/>
          <p:cNvSpPr/>
          <p:nvPr>
            <p:custDataLst>
              <p:tags r:id="rId4"/>
            </p:custDataLst>
          </p:nvPr>
        </p:nvSpPr>
        <p:spPr>
          <a:xfrm flipH="1">
            <a:off x="8640184" y="1858378"/>
            <a:ext cx="1373559" cy="25866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27"/>
          <p:cNvSpPr/>
          <p:nvPr>
            <p:custDataLst>
              <p:tags r:id="rId5"/>
            </p:custDataLst>
          </p:nvPr>
        </p:nvSpPr>
        <p:spPr>
          <a:xfrm>
            <a:off x="2254713" y="2734246"/>
            <a:ext cx="7679639" cy="67525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代理商销售：石料生产商通过代理商将产品销售给终端用户，代理商负责产品的推广和销售。</a:t>
            </a:r>
          </a:p>
        </p:txBody>
      </p:sp>
      <p:sp>
        <p:nvSpPr>
          <p:cNvPr id="1049542" name="任意多边形 29"/>
          <p:cNvSpPr/>
          <p:nvPr>
            <p:custDataLst>
              <p:tags r:id="rId6"/>
            </p:custDataLst>
          </p:nvPr>
        </p:nvSpPr>
        <p:spPr>
          <a:xfrm flipV="1">
            <a:off x="2172760" y="2649733"/>
            <a:ext cx="1373559" cy="25866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任意多边形 30"/>
          <p:cNvSpPr/>
          <p:nvPr>
            <p:custDataLst>
              <p:tags r:id="rId7"/>
            </p:custDataLst>
          </p:nvPr>
        </p:nvSpPr>
        <p:spPr>
          <a:xfrm flipH="1">
            <a:off x="8640184" y="3236206"/>
            <a:ext cx="1373559" cy="25866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5"/>
          <p:cNvSpPr/>
          <p:nvPr>
            <p:custDataLst>
              <p:tags r:id="rId8"/>
            </p:custDataLst>
          </p:nvPr>
        </p:nvSpPr>
        <p:spPr>
          <a:xfrm>
            <a:off x="2254713" y="4112074"/>
            <a:ext cx="7679639" cy="67525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经销商销售：石料生产商将产品销售给经销商，经销商再将其销售给终端用户。</a:t>
            </a:r>
          </a:p>
        </p:txBody>
      </p:sp>
      <p:sp>
        <p:nvSpPr>
          <p:cNvPr id="1049548" name="任意多边形 7"/>
          <p:cNvSpPr/>
          <p:nvPr>
            <p:custDataLst>
              <p:tags r:id="rId9"/>
            </p:custDataLst>
          </p:nvPr>
        </p:nvSpPr>
        <p:spPr>
          <a:xfrm flipV="1">
            <a:off x="2172760" y="4027560"/>
            <a:ext cx="1373559" cy="25866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任意多边形 8"/>
          <p:cNvSpPr/>
          <p:nvPr>
            <p:custDataLst>
              <p:tags r:id="rId10"/>
            </p:custDataLst>
          </p:nvPr>
        </p:nvSpPr>
        <p:spPr>
          <a:xfrm flipH="1">
            <a:off x="8640184" y="4614033"/>
            <a:ext cx="1373559" cy="25866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10"/>
          <p:cNvSpPr/>
          <p:nvPr>
            <p:custDataLst>
              <p:tags r:id="rId11"/>
            </p:custDataLst>
          </p:nvPr>
        </p:nvSpPr>
        <p:spPr>
          <a:xfrm>
            <a:off x="2254713" y="5489902"/>
            <a:ext cx="7679639" cy="67525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网络销售：石料生产商通过网络平台将产品销售给终端用户，如电商平台、网上商城等。</a:t>
            </a:r>
          </a:p>
        </p:txBody>
      </p:sp>
      <p:sp>
        <p:nvSpPr>
          <p:cNvPr id="1049554" name="任意多边形 12"/>
          <p:cNvSpPr/>
          <p:nvPr>
            <p:custDataLst>
              <p:tags r:id="rId12"/>
            </p:custDataLst>
          </p:nvPr>
        </p:nvSpPr>
        <p:spPr>
          <a:xfrm flipV="1">
            <a:off x="2172760" y="5405388"/>
            <a:ext cx="1373559" cy="25866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任意多边形 13"/>
          <p:cNvSpPr/>
          <p:nvPr>
            <p:custDataLst>
              <p:tags r:id="rId13"/>
            </p:custDataLst>
          </p:nvPr>
        </p:nvSpPr>
        <p:spPr>
          <a:xfrm flipH="1">
            <a:off x="8640184" y="5991861"/>
            <a:ext cx="1373559" cy="25866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文本占位符 2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85000" lnSpcReduction="10000"/>
          </a:bodyPr>
          <a:lstStyle/>
          <a:p>
            <a:r>
              <a:rPr lang="zh-CN" altLang="en-US"/>
              <a:t>03</a:t>
            </a:r>
          </a:p>
        </p:txBody>
      </p:sp>
      <p:sp>
        <p:nvSpPr>
          <p:cNvPr id="1049598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石料项目市场各地区情况分析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429"/>
          </a:bodyPr>
          <a:lstStyle/>
          <a:p>
            <a:r>
              <a:rPr lang="zh-CN" altLang="en-US"/>
              <a:t>华北地区市场情况分析</a:t>
            </a:r>
          </a:p>
        </p:txBody>
      </p:sp>
      <p:sp>
        <p:nvSpPr>
          <p:cNvPr id="10496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21685" y="1271905"/>
            <a:ext cx="1335764" cy="133808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50978" y="3080708"/>
            <a:ext cx="2077665" cy="31688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市场需求：该地区对石料的需求量较大，但竞争激烈。</a:t>
            </a:r>
          </a:p>
        </p:txBody>
      </p:sp>
      <p:sp>
        <p:nvSpPr>
          <p:cNvPr id="1049644" name="矩形 42"/>
          <p:cNvSpPr/>
          <p:nvPr>
            <p:custDataLst>
              <p:tags r:id="rId4"/>
            </p:custDataLst>
          </p:nvPr>
        </p:nvSpPr>
        <p:spPr>
          <a:xfrm>
            <a:off x="1288553" y="2687637"/>
            <a:ext cx="1802159" cy="12762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24083" y="1271905"/>
            <a:ext cx="1335764" cy="133808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52699" y="3080708"/>
            <a:ext cx="2077665" cy="31688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资源分布：该地区拥有丰富的石料资源，但分布不均。</a:t>
            </a:r>
          </a:p>
        </p:txBody>
      </p:sp>
      <p:sp>
        <p:nvSpPr>
          <p:cNvPr id="1049650" name="矩形 43"/>
          <p:cNvSpPr/>
          <p:nvPr>
            <p:custDataLst>
              <p:tags r:id="rId7"/>
            </p:custDataLst>
          </p:nvPr>
        </p:nvSpPr>
        <p:spPr>
          <a:xfrm>
            <a:off x="3890952" y="2687637"/>
            <a:ext cx="1802159" cy="12762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5804" y="1271905"/>
            <a:ext cx="1335764" cy="133808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5098" y="3080708"/>
            <a:ext cx="2077665" cy="31688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生产成本：该地区的生产成本较高，但劳动力资源丰富。</a:t>
            </a:r>
          </a:p>
        </p:txBody>
      </p:sp>
      <p:sp>
        <p:nvSpPr>
          <p:cNvPr id="1049656" name="矩形 44"/>
          <p:cNvSpPr/>
          <p:nvPr>
            <p:custDataLst>
              <p:tags r:id="rId10"/>
            </p:custDataLst>
          </p:nvPr>
        </p:nvSpPr>
        <p:spPr>
          <a:xfrm>
            <a:off x="6491995" y="2687637"/>
            <a:ext cx="1802159" cy="12762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27525" y="1271905"/>
            <a:ext cx="1335764" cy="133808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56819" y="3080708"/>
            <a:ext cx="2077665" cy="31688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政策支持：该地区政府对石料产业有一定的政策支持，但环保要求较高。</a:t>
            </a:r>
          </a:p>
        </p:txBody>
      </p:sp>
      <p:sp>
        <p:nvSpPr>
          <p:cNvPr id="1049662" name="矩形 45"/>
          <p:cNvSpPr/>
          <p:nvPr>
            <p:custDataLst>
              <p:tags r:id="rId13"/>
            </p:custDataLst>
          </p:nvPr>
        </p:nvSpPr>
        <p:spPr>
          <a:xfrm>
            <a:off x="9094394" y="2687637"/>
            <a:ext cx="1802159" cy="12762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429"/>
          </a:bodyPr>
          <a:lstStyle/>
          <a:p>
            <a:r>
              <a:rPr lang="zh-CN" altLang="en-US"/>
              <a:t>华东地区市场情况分析</a:t>
            </a:r>
          </a:p>
        </p:txBody>
      </p:sp>
      <p:sp>
        <p:nvSpPr>
          <p:cNvPr id="1049704" name="五边形 30"/>
          <p:cNvSpPr/>
          <p:nvPr>
            <p:custDataLst>
              <p:tags r:id="rId2"/>
            </p:custDataLst>
          </p:nvPr>
        </p:nvSpPr>
        <p:spPr>
          <a:xfrm>
            <a:off x="608330" y="3184006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706" name="燕尾形 36"/>
          <p:cNvSpPr/>
          <p:nvPr>
            <p:custDataLst>
              <p:tags r:id="rId3"/>
            </p:custDataLst>
          </p:nvPr>
        </p:nvSpPr>
        <p:spPr>
          <a:xfrm>
            <a:off x="3220372" y="3184006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708" name="燕尾形 37"/>
          <p:cNvSpPr/>
          <p:nvPr>
            <p:custDataLst>
              <p:tags r:id="rId4"/>
            </p:custDataLst>
          </p:nvPr>
        </p:nvSpPr>
        <p:spPr>
          <a:xfrm>
            <a:off x="8444456" y="3184006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710" name="燕尾形 38"/>
          <p:cNvSpPr/>
          <p:nvPr>
            <p:custDataLst>
              <p:tags r:id="rId5"/>
            </p:custDataLst>
          </p:nvPr>
        </p:nvSpPr>
        <p:spPr>
          <a:xfrm>
            <a:off x="5832414" y="3184006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71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17809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竞争对手分析</a:t>
            </a:r>
          </a:p>
        </p:txBody>
      </p:sp>
      <p:sp>
        <p:nvSpPr>
          <p:cNvPr id="104971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0770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市场需求</a:t>
            </a:r>
          </a:p>
        </p:txBody>
      </p:sp>
      <p:sp>
        <p:nvSpPr>
          <p:cNvPr id="104971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0770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市场份额占比</a:t>
            </a:r>
          </a:p>
        </p:txBody>
      </p:sp>
      <p:sp>
        <p:nvSpPr>
          <p:cNvPr id="104971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17809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行业趋势预测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https://d.book118.com/885211144312011122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演讲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13"/>
  <p:tag name="KSO_WM_UNIT_TEXT_FILL_FORE_SCHEMECOLOR_INDEX_BRIGHTNESS" val="0"/>
  <p:tag name="KSO_WM_UNIT_TEXT_FILL_TYPE" val="1"/>
  <p:tag name="KSO_WM_UNIT_TYPE" val="e"/>
  <p:tag name="KSO_WM_UNIT_VALUE" val="3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演讲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36.05&quot;,&quot;top&quot;:&quot;113.45&quot;,&quot;width&quot;:&quot;510.55&quot;,&quot;height&quot;:&quot;313.1&quot;}"/>
  <p:tag name="KSO_WM_SLIDE_ID" val="custom2023027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699999988079071},{&quot;brightness&quot;:0,&quot;colorType&quot;:1,&quot;foreColorIndex&quot;:5,&quot;pos&quot;:0.7900000214576721,&quot;transparency&quot;:0.9900000095367432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i*1_5_1"/>
  <p:tag name="KSO_WM_UNIT_INDEX" val="1_5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699999988079071},{&quot;brightness&quot;:0,&quot;colorType&quot;:1,&quot;foreColorIndex&quot;:5,&quot;pos&quot;:0.7900000214576721,&quot;transparency&quot;:0.9900000095367432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i*1_6_1"/>
  <p:tag name="KSO_WM_UNIT_INDEX" val="1_6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699999988079071},{&quot;brightness&quot;:0,&quot;colorType&quot;:1,&quot;foreColorIndex&quot;:5,&quot;pos&quot;:0.7900000214576721,&quot;transparency&quot;:0.9900000095367432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699999988079071},{&quot;brightness&quot;:0,&quot;colorType&quot;:1,&quot;foreColorIndex&quot;:5,&quot;pos&quot;:0.7900000214576721,&quot;transparency&quot;:0.9900000095367432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699999988079071},{&quot;brightness&quot;:0,&quot;colorType&quot;:1,&quot;foreColorIndex&quot;:5,&quot;pos&quot;:0.7900000214576721,&quot;transparency&quot;:0.9900000095367432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699999988079071},{&quot;brightness&quot;:0,&quot;colorType&quot;:1,&quot;foreColorIndex&quot;:5,&quot;pos&quot;:0.7900000214576721,&quot;transparency&quot;:0.9900000095367432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2.9,&quot;width&quot;:407.15000000000003}"/>
  <p:tag name="KSO_WM_TAG_VERSION" val="1.0"/>
  <p:tag name="KSO_WM_TEMPLATE_CATEGORY" val="custom"/>
  <p:tag name="KSO_WM_TEMPLATE_INDEX" val="20230277"/>
  <p:tag name="KSO_WM_UNIT_COMPATIBLE" val="0"/>
  <p:tag name="KSO_WM_UNIT_DIAGRAM_ISNUMVISUAL" val="0"/>
  <p:tag name="KSO_WM_UNIT_DIAGRAM_ISREFERUNIT" val="0"/>
  <p:tag name="KSO_WM_UNIT_HIGHLIGHT" val="0"/>
  <p:tag name="KSO_WM_UNIT_ID" val="custom2023027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2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e*1"/>
  <p:tag name="KSO_WM_UNIT_INDEX" val="1"/>
  <p:tag name="KSO_WM_UNIT_LAYERLEVEL" val="1"/>
  <p:tag name="KSO_WM_UNIT_NOCLEAR" val="0"/>
  <p:tag name="KSO_WM_UNIT_PRESET_TEXT" val="01"/>
  <p:tag name="KSO_WM_UNIT_TEXT_FILL_FORE_SCHEMECOLOR_INDEX" val="13"/>
  <p:tag name="KSO_WM_UNIT_TEXT_FILL_FORE_SCHEMECOLOR_INDEX_BRIGHTNESS" val="0"/>
  <p:tag name="KSO_WM_UNIT_TEXT_FILL_TYPE" val="1"/>
  <p:tag name="KSO_WM_UNIT_TYPE" val="e"/>
  <p:tag name="KSO_WM_UNIT_VALUE" val="3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36.9&quot;,&quot;top&quot;:&quot;38.1&quot;,&quot;width&quot;:&quot;463.45&quot;,&quot;height&quot;:&quot;398.05&quot;}"/>
  <p:tag name="KSO_WM_SLIDE_ID" val="custom2023027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0"/>
  <p:tag name="KSO_WM_TEMPLATE_SUBCATEGOR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e*1"/>
  <p:tag name="KSO_WM_UNIT_INDEX" val="1"/>
  <p:tag name="KSO_WM_UNIT_LAYERLEVEL" val="1"/>
  <p:tag name="KSO_WM_UNIT_NOCLEAR" val="0"/>
  <p:tag name="KSO_WM_UNIT_PRESET_TEXT" val="02"/>
  <p:tag name="KSO_WM_UNIT_TEXT_FILL_FORE_SCHEMECOLOR_INDEX" val="13"/>
  <p:tag name="KSO_WM_UNIT_TEXT_FILL_FORE_SCHEMECOLOR_INDEX_BRIGHTNESS" val="0"/>
  <p:tag name="KSO_WM_UNIT_TEXT_FILL_TYPE" val="1"/>
  <p:tag name="KSO_WM_UNIT_TYPE" val="e"/>
  <p:tag name="KSO_WM_UNIT_VALUE" val="3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36.9&quot;,&quot;top&quot;:&quot;38.1&quot;,&quot;width&quot;:&quot;463.45&quot;,&quot;height&quot;:&quot;398.05&quot;}"/>
  <p:tag name="KSO_WM_SLIDE_ID" val="custom2023027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0"/>
  <p:tag name="KSO_WM_TEMPLATE_SUBCATEGOR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i*1_1"/>
  <p:tag name="KSO_WM_UNIT_INDEX" val="1_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1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1*l_h_i*1_2_2"/>
  <p:tag name="KSO_WM_UNIT_INDEX" val="1_2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1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i*1_2"/>
  <p:tag name="KSO_WM_UNIT_INDEX" val="1_2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e*1"/>
  <p:tag name="KSO_WM_UNIT_INDEX" val="1"/>
  <p:tag name="KSO_WM_UNIT_LAYERLEVEL" val="1"/>
  <p:tag name="KSO_WM_UNIT_NOCLEAR" val="0"/>
  <p:tag name="KSO_WM_UNIT_PRESET_TEXT" val="03"/>
  <p:tag name="KSO_WM_UNIT_TEXT_FILL_FORE_SCHEMECOLOR_INDEX" val="13"/>
  <p:tag name="KSO_WM_UNIT_TEXT_FILL_FORE_SCHEMECOLOR_INDEX_BRIGHTNESS" val="0"/>
  <p:tag name="KSO_WM_UNIT_TEXT_FILL_TYPE" val="1"/>
  <p:tag name="KSO_WM_UNIT_TYPE" val="e"/>
  <p:tag name="KSO_WM_UNIT_VALUE" val="3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7.xml><?xml version="1.0" encoding="utf-8"?>
<p:tagLst xmlns:p="http://schemas.openxmlformats.org/presentationml/2006/main">
  <p:tag name="KSO_WM_BEAUTIFY_FLAG" val="#wm#"/>
  <p:tag name="KSO_WM_SLIDE_CONTENT_AREA" val="{&quot;left&quot;:&quot;36.9&quot;,&quot;top&quot;:&quot;38.1&quot;,&quot;width&quot;:&quot;463.45&quot;,&quot;height&quot;:&quot;398.05&quot;}"/>
  <p:tag name="KSO_WM_SLIDE_ID" val="custom2023027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0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44546A"/>
      </a:dk2>
      <a:lt2>
        <a:srgbClr val="EAF3FF"/>
      </a:lt2>
      <a:accent1>
        <a:srgbClr val="438FFF"/>
      </a:accent1>
      <a:accent2>
        <a:srgbClr val="3366FF"/>
      </a:accent2>
      <a:accent3>
        <a:srgbClr val="0CDCE6"/>
      </a:accent3>
      <a:accent4>
        <a:srgbClr val="2EB8FF"/>
      </a:accent4>
      <a:accent5>
        <a:srgbClr val="1693FA"/>
      </a:accent5>
      <a:accent6>
        <a:srgbClr val="8E4FFF"/>
      </a:accent6>
      <a:hlink>
        <a:srgbClr val="FF0000"/>
      </a:hlink>
      <a:folHlink>
        <a:srgbClr val="FAAA42"/>
      </a:folHlink>
    </a:clrScheme>
    <a:fontScheme name="自定义 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石料项目市场调研报告</vt:lpstr>
      <vt:lpstr>目录</vt:lpstr>
      <vt:lpstr>石料项目市场概述</vt:lpstr>
      <vt:lpstr>石料项目基本情况</vt:lpstr>
      <vt:lpstr>石料项目市场特点</vt:lpstr>
      <vt:lpstr>石料项目市场发展历程</vt:lpstr>
      <vt:lpstr>石料项目市场现状</vt:lpstr>
      <vt:lpstr>石料项目市场调研</vt:lpstr>
      <vt:lpstr>调研方法与范围</vt:lpstr>
      <vt:lpstr>石料项目市场规模及增长趋势</vt:lpstr>
      <vt:lpstr>石料项目市场主要产品及竞争格局</vt:lpstr>
      <vt:lpstr>石料项目市场用户需求分析</vt:lpstr>
      <vt:lpstr>石料项目市场渠道及销售渠道分析</vt:lpstr>
      <vt:lpstr>石料项目市场各地区情况分析</vt:lpstr>
      <vt:lpstr>华北地区市场情况分析</vt:lpstr>
      <vt:lpstr>华东地区市场情况分析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2024-09-26T11:03:54.362</cp:lastPrinted>
  <dcterms:created xsi:type="dcterms:W3CDTF">2024-09-26T03:03:54Z</dcterms:created>
  <dcterms:modified xsi:type="dcterms:W3CDTF">2024-09-26T03:03:56Z</dcterms:modified>
</cp:coreProperties>
</file>