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image" Target="../media/image2.png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image" Target="../media/image5.png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tags" Target="../tags/tag36.xml" /><Relationship Id="rId16" Type="http://schemas.openxmlformats.org/officeDocument/2006/relationships/tags" Target="../tags/tag3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4.png" /><Relationship Id="rId8" Type="http://schemas.openxmlformats.org/officeDocument/2006/relationships/tags" Target="../tags/tag31.xml" /><Relationship Id="rId9" Type="http://schemas.openxmlformats.org/officeDocument/2006/relationships/image" Target="../media/image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image" Target="../media/image6.png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1.png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image" Target="../media/image3.png" /><Relationship Id="rId11" Type="http://schemas.openxmlformats.org/officeDocument/2006/relationships/tags" Target="../tags/tag118.xml" /><Relationship Id="rId12" Type="http://schemas.openxmlformats.org/officeDocument/2006/relationships/image" Target="../media/image7.png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image" Target="../media/image1.png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125E0-30C3-476E-9F17-CB0171A58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7ACA8-87BF-4AB6-9CF8-2DA5BDD0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E034A-41F5-4F94-9FFE-F76F04D69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3B7B9-EF11-4440-AB06-BC0356D7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5B001-4C83-4676-A6BD-F1597549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602C55-B650-4CEF-8738-B13451D71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7E9CA-DB92-4B65-BF71-F553102E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CA28F-CDC3-4232-A6A9-DD97701C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C365E-8D7B-42CD-94D4-97C0C5EB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5E764-E0B4-451F-82C9-BC4B310D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BE6B4-2872-4DED-8BAC-718599DCA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98366" y="4347977"/>
            <a:ext cx="2718835" cy="2510023"/>
          </a:xfrm>
          <a:prstGeom prst="rect">
            <a:avLst/>
          </a:prstGeom>
        </p:spPr>
      </p:pic>
      <p:pic>
        <p:nvPicPr>
          <p:cNvPr id="2097155" name="VCG211356159917" descr="黑白色的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652260" y="0"/>
            <a:ext cx="5156200" cy="5135880"/>
          </a:xfrm>
          <a:prstGeom prst="rect">
            <a:avLst/>
          </a:prstGeom>
          <a:ln>
            <a:noFill/>
          </a:ln>
        </p:spPr>
      </p:pic>
      <p:sp>
        <p:nvSpPr>
          <p:cNvPr id="1048686" name="署名"/>
          <p:cNvSpPr txBox="1">
            <a:spLocks noGrp="1"/>
          </p:cNvSpPr>
          <p:nvPr>
            <p:ph type="body" idx="4" hasCustomPrompt="1"/>
            <p:custDataLst>
              <p:tags r:id="rId10"/>
            </p:custDataLst>
          </p:nvPr>
        </p:nvSpPr>
        <p:spPr>
          <a:xfrm>
            <a:off x="1656715" y="4504690"/>
            <a:ext cx="237172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3" hasCustomPrompt="1"/>
            <p:custDataLst>
              <p:tags r:id="rId11"/>
            </p:custDataLst>
          </p:nvPr>
        </p:nvSpPr>
        <p:spPr>
          <a:xfrm>
            <a:off x="1178560" y="2216785"/>
            <a:ext cx="5138420" cy="207264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21" descr="卡通人物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742" r="50704"/>
          <a:stretch>
            <a:fillRect/>
          </a:stretch>
        </p:blipFill>
        <p:spPr>
          <a:xfrm>
            <a:off x="1178755" y="4532630"/>
            <a:ext cx="307663" cy="344339"/>
          </a:xfrm>
          <a:prstGeom prst="rect">
            <a:avLst/>
          </a:prstGeom>
        </p:spPr>
      </p:pic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178560" y="1605915"/>
            <a:ext cx="5138420" cy="41402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0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0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2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任意多边形 8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任意多边形 7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712470" y="1109980"/>
            <a:ext cx="1454785" cy="4043680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9" name="图片 5" descr="黑白色的花  中度可信度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38335" y="304165"/>
            <a:ext cx="2266950" cy="22586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图片 21" descr="卡通人物  中度可信度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742" r="50704"/>
          <a:stretch>
            <a:fillRect/>
          </a:stretch>
        </p:blipFill>
        <p:spPr>
          <a:xfrm>
            <a:off x="1285776" y="3163083"/>
            <a:ext cx="307663" cy="344339"/>
          </a:xfrm>
          <a:prstGeom prst="rect">
            <a:avLst/>
          </a:prstGeom>
        </p:spPr>
      </p:pic>
      <p:sp>
        <p:nvSpPr>
          <p:cNvPr id="1048730" name="矩形 24"/>
          <p:cNvSpPr/>
          <p:nvPr>
            <p:custDataLst>
              <p:tags r:id="rId11"/>
            </p:custDataLst>
          </p:nvPr>
        </p:nvSpPr>
        <p:spPr>
          <a:xfrm>
            <a:off x="2430780" y="2286000"/>
            <a:ext cx="9367520" cy="3448050"/>
          </a:xfrm>
          <a:prstGeom prst="rect">
            <a:avLst/>
          </a:prstGeom>
          <a:solidFill>
            <a:schemeClr val="bg2">
              <a:lumMod val="90000"/>
              <a:alpha val="31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3" name="图片 49" descr="桌子上放着花瓶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7845" y="4669155"/>
            <a:ext cx="1899285" cy="1753235"/>
          </a:xfrm>
          <a:prstGeom prst="rect">
            <a:avLst/>
          </a:prstGeom>
        </p:spPr>
      </p:pic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bg2"/>
              </a:solidFill>
              <a:sym typeface="+mn-ea"/>
            </a:endParaRPr>
          </a:p>
        </p:txBody>
      </p:sp>
      <p:sp>
        <p:nvSpPr>
          <p:cNvPr id="104874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pic>
        <p:nvPicPr>
          <p:cNvPr id="2097165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58230" y="2399030"/>
            <a:ext cx="4841875" cy="4470400"/>
          </a:xfrm>
          <a:prstGeom prst="rect">
            <a:avLst/>
          </a:prstGeom>
        </p:spPr>
      </p:pic>
      <p:sp>
        <p:nvSpPr>
          <p:cNvPr id="104874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402080" y="2399030"/>
            <a:ext cx="5443220" cy="267398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50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1402080" y="1568132"/>
            <a:ext cx="5443220" cy="90106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7" name="图片 6" descr="黑白色的花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37195" y="28575"/>
            <a:ext cx="3780790" cy="3766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8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任意多边形 16"/>
          <p:cNvSpPr/>
          <p:nvPr>
            <p:custDataLst>
              <p:tags r:id="rId1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任意多边形 15"/>
          <p:cNvSpPr/>
          <p:nvPr>
            <p:custDataLst>
              <p:tags r:id="rId2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8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0" name="任意多边形 9"/>
          <p:cNvSpPr/>
          <p:nvPr>
            <p:custDataLst>
              <p:tags r:id="rId4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任意多边形 4"/>
          <p:cNvSpPr/>
          <p:nvPr>
            <p:custDataLst>
              <p:tags r:id="rId5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5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任意多边形 11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7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7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任意多边形 8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98636" y="4347977"/>
            <a:ext cx="2718835" cy="2510023"/>
          </a:xfrm>
          <a:prstGeom prst="rect">
            <a:avLst/>
          </a:prstGeom>
        </p:spPr>
      </p:pic>
      <p:sp>
        <p:nvSpPr>
          <p:cNvPr id="1048888" name="署名"/>
          <p:cNvSpPr txBox="1">
            <a:spLocks noGrp="1"/>
          </p:cNvSpPr>
          <p:nvPr>
            <p:ph type="body" idx="4"/>
            <p:custDataLst>
              <p:tags r:id="rId8"/>
            </p:custDataLst>
          </p:nvPr>
        </p:nvSpPr>
        <p:spPr>
          <a:xfrm>
            <a:off x="7785735" y="3968750"/>
            <a:ext cx="392874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90" name="标题"/>
          <p:cNvSpPr txBox="1">
            <a:spLocks noGrp="1"/>
          </p:cNvSpPr>
          <p:nvPr>
            <p:ph type="title" idx="3" hasCustomPrompt="1"/>
            <p:custDataLst>
              <p:tags r:id="rId9"/>
            </p:custDataLst>
          </p:nvPr>
        </p:nvSpPr>
        <p:spPr>
          <a:xfrm>
            <a:off x="7307580" y="1913255"/>
            <a:ext cx="4432300" cy="171640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pic>
        <p:nvPicPr>
          <p:cNvPr id="2097171" name="图片 21" descr="卡通人物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742" r="50704"/>
          <a:stretch>
            <a:fillRect/>
          </a:stretch>
        </p:blipFill>
        <p:spPr>
          <a:xfrm>
            <a:off x="7307580" y="3996690"/>
            <a:ext cx="307975" cy="344170"/>
          </a:xfrm>
          <a:prstGeom prst="rect">
            <a:avLst/>
          </a:prstGeom>
        </p:spPr>
      </p:pic>
      <p:pic>
        <p:nvPicPr>
          <p:cNvPr id="2097173" name="VCG211356159917" descr="黑白色的花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379730" y="-160020"/>
            <a:ext cx="6068060" cy="6044565"/>
          </a:xfrm>
          <a:prstGeom prst="rect">
            <a:avLst/>
          </a:prstGeom>
          <a:ln>
            <a:noFill/>
          </a:ln>
        </p:spPr>
      </p:pic>
      <p:sp>
        <p:nvSpPr>
          <p:cNvPr id="10488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4"/>
          <p:cNvSpPr/>
          <p:nvPr>
            <p:custDataLst>
              <p:tags r:id="rId12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任意多边形 9"/>
          <p:cNvSpPr/>
          <p:nvPr>
            <p:custDataLst>
              <p:tags r:id="rId13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任意多边形 14"/>
          <p:cNvSpPr/>
          <p:nvPr>
            <p:custDataLst>
              <p:tags r:id="rId14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任意多边形 15"/>
          <p:cNvSpPr/>
          <p:nvPr>
            <p:custDataLst>
              <p:tags r:id="rId15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2" name="任意多边形 16"/>
          <p:cNvSpPr/>
          <p:nvPr>
            <p:custDataLst>
              <p:tags r:id="rId16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日期占位符 1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1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1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400" y="1444770"/>
            <a:ext cx="10969200" cy="473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400" y="597158"/>
            <a:ext cx="10969200" cy="70547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+mn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231312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3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中国医疗美容行业的现状及市场规模分析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5833" lnSpcReduction="1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29" name="直接连接符 32"/>
          <p:cNvCxnSpPr/>
          <p:nvPr>
            <p:custDataLst>
              <p:tags r:id="rId4"/>
            </p:custDataLst>
          </p:nvPr>
        </p:nvCxnSpPr>
        <p:spPr>
          <a:xfrm flipH="1">
            <a:off x="39519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序号"/>
          <p:cNvSpPr txBox="1"/>
          <p:nvPr>
            <p:custDataLst>
              <p:tags r:id="rId5"/>
            </p:custDataLst>
          </p:nvPr>
        </p:nvSpPr>
        <p:spPr>
          <a:xfrm>
            <a:off x="2617200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壹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4" name="标题"/>
          <p:cNvSpPr txBox="1"/>
          <p:nvPr>
            <p:custDataLst>
              <p:tags r:id="rId6"/>
            </p:custDataLst>
          </p:nvPr>
        </p:nvSpPr>
        <p:spPr>
          <a:xfrm>
            <a:off x="261747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中国医疗美容行业概述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66"/>
          <p:cNvCxnSpPr/>
          <p:nvPr>
            <p:custDataLst>
              <p:tags r:id="rId7"/>
            </p:custDataLst>
          </p:nvPr>
        </p:nvCxnSpPr>
        <p:spPr>
          <a:xfrm flipH="1">
            <a:off x="5509193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序号"/>
          <p:cNvSpPr txBox="1"/>
          <p:nvPr>
            <p:custDataLst>
              <p:tags r:id="rId8"/>
            </p:custDataLst>
          </p:nvPr>
        </p:nvSpPr>
        <p:spPr>
          <a:xfrm>
            <a:off x="4174423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贰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417449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中国医疗美容行业发展历程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7066416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序号"/>
          <p:cNvSpPr txBox="1"/>
          <p:nvPr>
            <p:custDataLst>
              <p:tags r:id="rId11"/>
            </p:custDataLst>
          </p:nvPr>
        </p:nvSpPr>
        <p:spPr>
          <a:xfrm>
            <a:off x="573164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叁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2" name="标题"/>
          <p:cNvSpPr txBox="1"/>
          <p:nvPr>
            <p:custDataLst>
              <p:tags r:id="rId12"/>
            </p:custDataLst>
          </p:nvPr>
        </p:nvSpPr>
        <p:spPr>
          <a:xfrm>
            <a:off x="573151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中国医疗美容行业市场规模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78"/>
          <p:cNvCxnSpPr/>
          <p:nvPr>
            <p:custDataLst>
              <p:tags r:id="rId13"/>
            </p:custDataLst>
          </p:nvPr>
        </p:nvCxnSpPr>
        <p:spPr>
          <a:xfrm flipH="1">
            <a:off x="8623639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序号"/>
          <p:cNvSpPr txBox="1"/>
          <p:nvPr>
            <p:custDataLst>
              <p:tags r:id="rId14"/>
            </p:custDataLst>
          </p:nvPr>
        </p:nvSpPr>
        <p:spPr>
          <a:xfrm>
            <a:off x="7288869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728916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中国医疗美容行业竞争格局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84"/>
          <p:cNvCxnSpPr/>
          <p:nvPr>
            <p:custDataLst>
              <p:tags r:id="rId16"/>
            </p:custDataLst>
          </p:nvPr>
        </p:nvCxnSpPr>
        <p:spPr>
          <a:xfrm flipH="1">
            <a:off x="10180862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序号"/>
          <p:cNvSpPr txBox="1"/>
          <p:nvPr>
            <p:custDataLst>
              <p:tags r:id="rId17"/>
            </p:custDataLst>
          </p:nvPr>
        </p:nvSpPr>
        <p:spPr>
          <a:xfrm>
            <a:off x="8846092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伍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0" name="标题"/>
          <p:cNvSpPr txBox="1"/>
          <p:nvPr>
            <p:custDataLst>
              <p:tags r:id="rId18"/>
            </p:custDataLst>
          </p:nvPr>
        </p:nvSpPr>
        <p:spPr>
          <a:xfrm>
            <a:off x="884618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中国医疗美容行业政策环境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2" name="序号"/>
          <p:cNvSpPr txBox="1"/>
          <p:nvPr>
            <p:custDataLst>
              <p:tags r:id="rId19"/>
            </p:custDataLst>
          </p:nvPr>
        </p:nvSpPr>
        <p:spPr>
          <a:xfrm>
            <a:off x="1040331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4" name="标题"/>
          <p:cNvSpPr txBox="1"/>
          <p:nvPr>
            <p:custDataLst>
              <p:tags r:id="rId20"/>
            </p:custDataLst>
          </p:nvPr>
        </p:nvSpPr>
        <p:spPr>
          <a:xfrm>
            <a:off x="1040320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中国医疗美容行业风险分析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中国医疗美容行业概述</a:t>
            </a:r>
            <a:endParaRPr lang="zh-CN" altLang="en-US"/>
          </a:p>
        </p:txBody>
      </p:sp>
      <p:sp>
        <p:nvSpPr>
          <p:cNvPr id="104901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行业定义与分类</a:t>
            </a:r>
            <a:endParaRPr lang="zh-CN" altLang="en-US"/>
          </a:p>
        </p:txBody>
      </p:sp>
      <p:sp>
        <p:nvSpPr>
          <p:cNvPr id="1049076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行业定义：医疗美容行业是指通过医学手段，如手术、药物、医疗器械等，对人的外貌、身体部位进行美化、改善和增强效果的行业。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分类：医疗美容行业包括整形美容、皮肤美容、口腔美容等多个领域。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行业主要参与者</a:t>
            </a:r>
            <a:endParaRPr lang="zh-CN" altLang="en-US"/>
          </a:p>
        </p:txBody>
      </p:sp>
      <p:sp>
        <p:nvSpPr>
          <p:cNvPr id="104915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美容机构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医疗器械和药品生产商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公立医院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民营医院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行业产业链结构</a:t>
            </a:r>
            <a:endParaRPr lang="zh-CN" altLang="en-US"/>
          </a:p>
        </p:txBody>
      </p:sp>
      <p:sp>
        <p:nvSpPr>
          <p:cNvPr id="10492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上游：原材料供应商和设备制造商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中游：医疗美容机构，包括公立医院整形科、民营医疗美容机构等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下游：消费者，包括个人用户和企事业单位等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衍生产业链：美容教育、化妆品、整形美容等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中国医疗美容行业发展历程</a:t>
            </a:r>
            <a:endParaRPr lang="zh-CN" altLang="en-US"/>
          </a:p>
        </p:txBody>
      </p:sp>
      <p:sp>
        <p:nvSpPr>
          <p:cNvPr id="1049332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行业发展阶段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快速发展阶段：21世纪初至今，中国医疗美容行业进入快速发展阶段，技术水平和服务质量不断提高，市场规模不断扩大。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创新发展阶段：随着科技的不断进步和创新，中国医疗美容行业正迎来创新发展的新阶段，数字化、智能化、个性化等成为行业发展的新趋势。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起步阶段：20世纪80年代至90年代初，中国医疗美容行业开始起步，技术水平和服务质量有待提高。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探索阶段：20世纪90年代中期至21世纪初，随着经济发展和人民生活水平的提高，医疗美容需求逐渐增加，行业开始探索发展之路。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行业发展特点</a:t>
            </a:r>
            <a:endParaRPr lang="zh-CN" altLang="en-US"/>
          </a:p>
        </p:txBody>
      </p:sp>
      <p:sp>
        <p:nvSpPr>
          <p:cNvPr id="104948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起步晚，发展迅速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政策推动，规范发展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技术创新，品质提升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0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消费升级，市场扩大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5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个性化需求：满足消费者对个性化、定制化服务的需求，提供更加精准的医疗美容解决方案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数字化转型：利用大数据、人工智能等技术提升医疗美容行业的服务效率和用户体验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规范化发展：加强行业监管，提高医疗美容行业的服务质量和安全性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国际合作与交流：加强国际合作与交流，引进国际先进的医疗美容技术和管理经验，提升中国医疗美容行业的国际竞争力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中国医疗美容行业市场规模</a:t>
            </a:r>
            <a:endParaRPr lang="zh-CN" altLang="en-US"/>
          </a:p>
        </p:txBody>
      </p:sp>
      <p:sp>
        <p:nvSpPr>
          <p:cNvPr id="104967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市场规模及增速</a:t>
            </a:r>
            <a:endParaRPr lang="zh-CN" altLang="en-US"/>
          </a:p>
        </p:txBody>
      </p:sp>
      <p:sp>
        <p:nvSpPr>
          <p:cNvPr id="104973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4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2019年中国医疗美容市场规模约为1769亿元，占全球总规模的16%。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4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2019-2021年，中国医疗美容市场规模以13%的复合增速持续增长。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5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5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2021年中国医疗美容市场规模达到2274亿元，同比增长15%。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5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5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预计到2025年，中国医疗美容市场规模将达到3000亿元，成为全球最大的医疗美容市场。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区域分布情况</a:t>
            </a:r>
            <a:endParaRPr lang="zh-CN" altLang="en-US"/>
          </a:p>
        </p:txBody>
      </p:sp>
      <p:sp>
        <p:nvSpPr>
          <p:cNvPr id="10498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华东地区：市场规模最大，占比超过30%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华南地区：增速最快，未来市场份额有望继续扩大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华北地区：以北京为中心，市场规模稳步增长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西南地区：以成都、重庆为代表，市场潜力巨大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消费群体分析</a:t>
            </a:r>
            <a:endParaRPr lang="zh-CN" altLang="en-US"/>
          </a:p>
        </p:txBody>
      </p:sp>
      <p:sp>
        <p:nvSpPr>
          <p:cNvPr id="10498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9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年轻女性：主要消费群体，关注个人形象与颜值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9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中年女性：稳步增长，关注皮肤保养与抗衰老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9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1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男性群体：逐渐增多，关注脱发、祛痘等男性美容问题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91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高端人群：关注私人订制与高端美容服务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https://d.book118.com/885223131202011112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53.45&quot;,&quot;top&quot;:&quot;78.5&quot;,&quot;width&quot;:&quot;491.25&quot;,&quot;height&quot;:&quot;349.3&quot;}"/>
  <p:tag name="KSO_WM_SLIDE_ID" val="custom2023029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1_2"/>
  <p:tag name="KSO_WM_UNIT_INDEX" val="1_1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1"/>
  <p:tag name="KSO_WM_UNIT_INDEX" val="1_4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1"/>
  <p:tag name="KSO_WM_UNIT_INDEX" val="1_5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1"/>
  <p:tag name="KSO_WM_UNIT_INDEX" val="1_6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9">
      <a:dk1>
        <a:srgbClr val="000000"/>
      </a:dk1>
      <a:lt1>
        <a:srgbClr val="FFFFFF"/>
      </a:lt1>
      <a:dk2>
        <a:srgbClr val="321E19"/>
      </a:dk2>
      <a:lt2>
        <a:srgbClr val="FEFBF7"/>
      </a:lt2>
      <a:accent1>
        <a:srgbClr val="643D33"/>
      </a:accent1>
      <a:accent2>
        <a:srgbClr val="826157"/>
      </a:accent2>
      <a:accent3>
        <a:srgbClr val="90592E"/>
      </a:accent3>
      <a:accent4>
        <a:srgbClr val="D28426"/>
      </a:accent4>
      <a:accent5>
        <a:srgbClr val="336445"/>
      </a:accent5>
      <a:accent6>
        <a:srgbClr val="8F1F1F"/>
      </a:accent6>
      <a:hlink>
        <a:srgbClr val="0563C1"/>
      </a:hlink>
      <a:folHlink>
        <a:srgbClr val="954D72"/>
      </a:folHlink>
    </a:clrScheme>
    <a:fontScheme name="自定义 52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汉仪古隶简</vt:lpstr>
      <vt:lpstr>MiSans Normal</vt:lpstr>
      <vt:lpstr>Wingdings</vt:lpstr>
      <vt:lpstr>微软雅黑</vt:lpstr>
      <vt:lpstr>Calibri Light</vt:lpstr>
      <vt:lpstr>Office Theme</vt:lpstr>
      <vt:lpstr>中国医疗美容行业的现状及市场规模分析</vt:lpstr>
      <vt:lpstr>目录</vt:lpstr>
      <vt:lpstr>中国医疗美容行业概述</vt:lpstr>
      <vt:lpstr>行业定义与分类</vt:lpstr>
      <vt:lpstr>行业主要参与者</vt:lpstr>
      <vt:lpstr>行业产业链结构</vt:lpstr>
      <vt:lpstr>中国医疗美容行业发展历程</vt:lpstr>
      <vt:lpstr>行业发展阶段</vt:lpstr>
      <vt:lpstr>行业发展特点</vt:lpstr>
      <vt:lpstr>行业发展趋势</vt:lpstr>
      <vt:lpstr>中国医疗美容行业市场规模</vt:lpstr>
      <vt:lpstr>市场规模及增速</vt:lpstr>
      <vt:lpstr>区域分布情况</vt:lpstr>
      <vt:lpstr>消费群体分析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2024-09-18T23:07:56.340</cp:lastPrinted>
  <dcterms:created xsi:type="dcterms:W3CDTF">2024-09-18T15:07:56Z</dcterms:created>
  <dcterms:modified xsi:type="dcterms:W3CDTF">2024-09-18T15:07:59Z</dcterms:modified>
</cp:coreProperties>
</file>