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44E600D-890E-41BB-B09D-92EBBF269F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6670B7-7FD2-4F65-9ABC-0B3F7AC5C4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080510B-A9B1-4189-B3DA-AAC5172D33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1CE246B-FF9C-4FF3-A6CE-D8028D31AB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63E66FD-E214-492E-9921-8E4649E7CA1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B945C6-8011-470E-A6A9-588969B16D6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F222C6F-6B88-485C-B151-986B187BDE8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C1133C-D520-488E-935B-EA46F39939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24C97A2-CECA-4039-B4DC-21D39A54378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F1F9C1-38C8-4321-BF78-B2E41B5732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B394AC-8293-40F8-9B4B-90A1E55076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85241002342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6259"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0000">
                    <a:alpha val="100000"/>
                  </a:srgbClr>
                </a:solidFill>
                <a:latin typeface="Microsoft Yahei"/>
                <a:ea typeface="Microsoft Yahei"/>
                <a:cs typeface="Microsoft Yahei"/>
              </a:rPr>
              <a:t>新生儿抚触内容ppt课件</a:t>
            </a:r>
          </a:p>
        </p:txBody>
      </p:sp>
      <p:sp>
        <p:nvSpPr>
          <p:cNvPr id="3" name="TextBox 3"/>
          <p:cNvSpPr txBox="1"/>
          <p:nvPr/>
        </p:nvSpPr>
        <p:spPr>
          <a:xfrm>
            <a:off x="4964250" y="3872880"/>
            <a:ext cx="2263498"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alpha val="100000"/>
                  </a:srgbClr>
                </a:solidFill>
                <a:latin typeface="Microsoft Yahei"/>
                <a:ea typeface="Microsoft Yahei"/>
                <a:cs typeface="Microsoft Yahei"/>
              </a:rPr>
              <a:t>汇报人：</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新生儿抚触简介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新生儿抚触的方法与技巧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新生儿抚触的实施与建议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新生儿抚触的实践案例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新生儿抚触的研究与展望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01</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新生儿抚触简介</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693" r="2069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041" r="3104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8025" r="28025"/>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抚触的定义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抚触有助于促进新生儿体重增长、睡眠质量、消化系统等各方面的发展。</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抚触是一种通过触摸来刺激和促进新生儿身体和情感发展的护理方式。</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随着研究的深入，抚触逐渐被广泛应用于健康新生儿护理，成为一种科学、有效的育儿方法。</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现代的抚触方法结合了传统按摩与现代医学知识，更加科学和实用。</a:t>
            </a:r>
          </a:p>
        </p:txBody>
      </p:sp>
      <p:pic>
        <p:nvPicPr>
          <p:cNvPr id="7" name="Picture 7"/>
          <p:cNvPicPr>
            <a:picLocks noChangeAspect="1"/>
          </p:cNvPicPr>
          <p:nvPr/>
        </p:nvPicPr>
        <p:blipFill>
          <a:blip r:embed="rId2"/>
          <a:srcRect l="6291" r="6291"/>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22514" b="22514"/>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10081" r="1008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抚触起源于20世纪50年代，最初用于早产儿护理。</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抚触的历史与发展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增进亲子关系</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通过抚触，家长与新生儿之间的亲密接触有助于增进亲子感情，促进情感交流。</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增强免疫力</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抚触能够增强新生儿免疫力，降低感染和过敏的风险。</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促进消化系统功能</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抚触能够促进新生儿肠道蠕动，缓解胀气、便秘等问题。</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促进新生儿身体发育</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抚触能够刺激皮肤感受器，促进神经系统发育和身体成长。</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改善睡眠质量</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抚触有助于缓解新生儿紧张情绪，提高睡眠质量，延长睡眠时间。</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抚触的益处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02</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新生儿抚触的方法与技巧</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选择一个安静、温暖、舒适的环境进行抚触，室温控制在25-28摄氏度之间，避免直接吹风。</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确保环境舒适</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准备好用品</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5125" b="151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洗净双手</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准备好柔软的毛巾、尿布、润肤油等所需用品，确保宝宝的安全与舒适。</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抚触前要彻底洗净双手，确保手部没有残留物和异味。</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抚触前的准备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0" y="2999626"/>
            <a:ext cx="12192000" cy="2994303"/>
          </a:xfrm>
          <a:custGeom>
            <a:rect l="l" t="t" r="r" b="b"/>
            <a:pathLst>
              <a:path w="3906440" h="959406">
                <a:moveTo>
                  <a:pt x="3906441" y="0"/>
                </a:moveTo>
                <a:cubicBezTo>
                  <a:pt x="3906441" y="0"/>
                  <a:pt x="3440259" y="420722"/>
                  <a:pt x="2248734" y="702350"/>
                </a:cubicBezTo>
                <a:cubicBezTo>
                  <a:pt x="1358146" y="912852"/>
                  <a:pt x="0" y="918924"/>
                  <a:pt x="0" y="918924"/>
                </a:cubicBezTo>
                <a:lnTo>
                  <a:pt x="0" y="959406"/>
                </a:lnTo>
                <a:cubicBezTo>
                  <a:pt x="0" y="959406"/>
                  <a:pt x="1563345" y="913864"/>
                  <a:pt x="2248734" y="759023"/>
                </a:cubicBezTo>
                <a:cubicBezTo>
                  <a:pt x="3467219" y="483751"/>
                  <a:pt x="3906441" y="141684"/>
                  <a:pt x="3906441" y="141684"/>
                </a:cubicBezTo>
                <a:lnTo>
                  <a:pt x="3906441"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4600" y="5805199"/>
            <a:ext cx="188731" cy="188731"/>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 name="AutoShape 4"/>
          <p:cNvSpPr/>
          <p:nvPr/>
        </p:nvSpPr>
        <p:spPr>
          <a:xfrm>
            <a:off x="2899431" y="5710833"/>
            <a:ext cx="188731" cy="188731"/>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5" name="AutoShape 5"/>
          <p:cNvSpPr/>
          <p:nvPr/>
        </p:nvSpPr>
        <p:spPr>
          <a:xfrm>
            <a:off x="4999059" y="5427737"/>
            <a:ext cx="283096" cy="283096"/>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AutoShape 6"/>
          <p:cNvSpPr/>
          <p:nvPr/>
        </p:nvSpPr>
        <p:spPr>
          <a:xfrm>
            <a:off x="7204880" y="5038512"/>
            <a:ext cx="283096" cy="283096"/>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7" name="AutoShape 7"/>
          <p:cNvSpPr/>
          <p:nvPr/>
        </p:nvSpPr>
        <p:spPr>
          <a:xfrm>
            <a:off x="9406737" y="4300183"/>
            <a:ext cx="393189" cy="393189"/>
          </a:xfrm>
          <a:prstGeom prst="ellipse">
            <a:avLst/>
          </a:prstGeom>
          <a:solidFill>
            <a:srgbClr val="FFFFFF">
              <a:alpha val="100000"/>
            </a:srgb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cxnSp>
        <p:nvCxnSpPr>
          <p:cNvPr id="8" name="Connector 8"/>
          <p:cNvCxnSpPr/>
          <p:nvPr/>
        </p:nvCxnSpPr>
        <p:spPr>
          <a:xfrm flipH="1">
            <a:off x="713700" y="3236486"/>
            <a:ext cx="0" cy="2276186"/>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grpSp>
        <p:nvGrpSpPr>
          <p:cNvPr id="9" name="Group 9"/>
          <p:cNvGrpSpPr/>
          <p:nvPr/>
        </p:nvGrpSpPr>
        <p:grpSpPr>
          <a:xfrm>
            <a:off x="5221195" y="2558712"/>
            <a:ext cx="2095500" cy="1627035"/>
            <a:chOff x="5221195" y="2558712"/>
            <a:chExt cx="2095500" cy="1627035"/>
          </a:xfrm>
        </p:grpSpPr>
        <p:sp>
          <p:nvSpPr>
            <p:cNvPr id="10" name="TextBox 10"/>
            <p:cNvSpPr txBox="1"/>
            <p:nvPr/>
          </p:nvSpPr>
          <p:spPr>
            <a:xfrm>
              <a:off x="5221195" y="2558712"/>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四肢抚触</a:t>
              </a:r>
            </a:p>
          </p:txBody>
        </p:sp>
        <p:sp>
          <p:nvSpPr>
            <p:cNvPr id="11" name="TextBox 11"/>
            <p:cNvSpPr txBox="1"/>
            <p:nvPr/>
          </p:nvSpPr>
          <p:spPr>
            <a:xfrm>
              <a:off x="5221195" y="2928447"/>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按摩宝宝的胳膊和腿部，从上臂到手腕，从大腿到脚踝，促进血液循环和肌肉发育。</a:t>
              </a:r>
            </a:p>
          </p:txBody>
        </p:sp>
      </p:grpSp>
      <p:cxnSp>
        <p:nvCxnSpPr>
          <p:cNvPr id="12" name="Connector 12"/>
          <p:cNvCxnSpPr/>
          <p:nvPr/>
        </p:nvCxnSpPr>
        <p:spPr>
          <a:xfrm flipH="1">
            <a:off x="2993796" y="2915292"/>
            <a:ext cx="0" cy="226476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13" name="Connector 13"/>
          <p:cNvCxnSpPr/>
          <p:nvPr/>
        </p:nvCxnSpPr>
        <p:spPr>
          <a:xfrm flipH="1">
            <a:off x="5189375" y="2671457"/>
            <a:ext cx="0" cy="226476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14" name="Connector 14"/>
          <p:cNvCxnSpPr/>
          <p:nvPr/>
        </p:nvCxnSpPr>
        <p:spPr>
          <a:xfrm flipH="1">
            <a:off x="7346428" y="2084183"/>
            <a:ext cx="0" cy="226476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15" name="Connector 15"/>
          <p:cNvCxnSpPr/>
          <p:nvPr/>
        </p:nvCxnSpPr>
        <p:spPr>
          <a:xfrm flipH="1">
            <a:off x="9603332" y="1096542"/>
            <a:ext cx="0" cy="226476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Freeform 16"/>
          <p:cNvSpPr/>
          <p:nvPr/>
        </p:nvSpPr>
        <p:spPr>
          <a:xfrm>
            <a:off x="542293" y="6131193"/>
            <a:ext cx="373344" cy="373344"/>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2815760" y="6056840"/>
            <a:ext cx="356071" cy="356071"/>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99060" y="137160"/>
                </a:moveTo>
                <a:cubicBezTo>
                  <a:pt x="111681" y="137160"/>
                  <a:pt x="121920" y="126921"/>
                  <a:pt x="121920" y="114300"/>
                </a:cubicBezTo>
                <a:cubicBezTo>
                  <a:pt x="121920" y="101679"/>
                  <a:pt x="111681" y="91440"/>
                  <a:pt x="99060" y="91440"/>
                </a:cubicBezTo>
                <a:lnTo>
                  <a:pt x="99060" y="91440"/>
                </a:lnTo>
                <a:cubicBezTo>
                  <a:pt x="86439" y="91440"/>
                  <a:pt x="76200" y="101679"/>
                  <a:pt x="76200" y="114300"/>
                </a:cubicBezTo>
                <a:cubicBezTo>
                  <a:pt x="76200" y="126921"/>
                  <a:pt x="86439" y="137160"/>
                  <a:pt x="99060" y="137160"/>
                </a:cubicBezTo>
                <a:lnTo>
                  <a:pt x="99060" y="137160"/>
                </a:lnTo>
                <a:close/>
                <a:moveTo>
                  <a:pt x="205740" y="137160"/>
                </a:moveTo>
                <a:cubicBezTo>
                  <a:pt x="218361" y="137160"/>
                  <a:pt x="228600" y="126921"/>
                  <a:pt x="228600" y="114300"/>
                </a:cubicBezTo>
                <a:cubicBezTo>
                  <a:pt x="228600" y="101679"/>
                  <a:pt x="218361" y="91440"/>
                  <a:pt x="205740" y="91440"/>
                </a:cubicBezTo>
                <a:lnTo>
                  <a:pt x="205740" y="91440"/>
                </a:lnTo>
                <a:cubicBezTo>
                  <a:pt x="193119" y="91440"/>
                  <a:pt x="182880" y="101679"/>
                  <a:pt x="182880" y="114300"/>
                </a:cubicBezTo>
                <a:cubicBezTo>
                  <a:pt x="182880" y="126921"/>
                  <a:pt x="193119" y="137160"/>
                  <a:pt x="205740" y="137160"/>
                </a:cubicBezTo>
                <a:lnTo>
                  <a:pt x="205740" y="137160"/>
                </a:lnTo>
                <a:close/>
                <a:moveTo>
                  <a:pt x="238658" y="182880"/>
                </a:moveTo>
                <a:lnTo>
                  <a:pt x="66142" y="182880"/>
                </a:lnTo>
                <a:cubicBezTo>
                  <a:pt x="79038" y="218770"/>
                  <a:pt x="112776" y="243973"/>
                  <a:pt x="152400" y="243973"/>
                </a:cubicBezTo>
                <a:cubicBezTo>
                  <a:pt x="192024" y="243973"/>
                  <a:pt x="225762" y="218770"/>
                  <a:pt x="238458" y="183518"/>
                </a:cubicBezTo>
                <a:lnTo>
                  <a:pt x="238658" y="18288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944051" y="5862988"/>
            <a:ext cx="411257" cy="411257"/>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160112" y="5465972"/>
            <a:ext cx="421401" cy="421401"/>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431121" y="4890685"/>
            <a:ext cx="393189" cy="39318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829278" y="3169358"/>
            <a:ext cx="2095500" cy="1627035"/>
            <a:chOff x="829278" y="3169358"/>
            <a:chExt cx="2095500" cy="1627035"/>
          </a:xfrm>
        </p:grpSpPr>
        <p:sp>
          <p:nvSpPr>
            <p:cNvPr id="22" name="TextBox 22"/>
            <p:cNvSpPr txBox="1"/>
            <p:nvPr/>
          </p:nvSpPr>
          <p:spPr>
            <a:xfrm>
              <a:off x="829278" y="3169358"/>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头面部抚触</a:t>
              </a:r>
            </a:p>
          </p:txBody>
        </p:sp>
        <p:sp>
          <p:nvSpPr>
            <p:cNvPr id="23" name="TextBox 23"/>
            <p:cNvSpPr txBox="1"/>
            <p:nvPr/>
          </p:nvSpPr>
          <p:spPr>
            <a:xfrm>
              <a:off x="829278" y="3539093"/>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轻轻按摩宝宝的额头、眉毛、眼睛、鼻子、耳朵和下巴等部位，促进面部肌肉的放松。</a:t>
              </a:r>
            </a:p>
          </p:txBody>
        </p:sp>
      </p:grpSp>
      <p:grpSp>
        <p:nvGrpSpPr>
          <p:cNvPr id="24" name="Group 24"/>
          <p:cNvGrpSpPr/>
          <p:nvPr/>
        </p:nvGrpSpPr>
        <p:grpSpPr>
          <a:xfrm>
            <a:off x="2993796" y="2858559"/>
            <a:ext cx="2095500" cy="1627035"/>
            <a:chOff x="2993796" y="2858559"/>
            <a:chExt cx="2095500" cy="1627035"/>
          </a:xfrm>
        </p:grpSpPr>
        <p:sp>
          <p:nvSpPr>
            <p:cNvPr id="25" name="TextBox 25"/>
            <p:cNvSpPr txBox="1"/>
            <p:nvPr/>
          </p:nvSpPr>
          <p:spPr>
            <a:xfrm>
              <a:off x="2993796" y="2858559"/>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胸部抚触</a:t>
              </a:r>
            </a:p>
          </p:txBody>
        </p:sp>
        <p:sp>
          <p:nvSpPr>
            <p:cNvPr id="26" name="TextBox 26"/>
            <p:cNvSpPr txBox="1"/>
            <p:nvPr/>
          </p:nvSpPr>
          <p:spPr>
            <a:xfrm>
              <a:off x="2993796" y="3228294"/>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将双手放在宝宝的胸部两侧，轻轻按摩至腋窝处，有助于呼吸系统的发育。</a:t>
              </a:r>
            </a:p>
          </p:txBody>
        </p:sp>
      </p:grpSp>
      <p:grpSp>
        <p:nvGrpSpPr>
          <p:cNvPr id="27" name="Group 27"/>
          <p:cNvGrpSpPr/>
          <p:nvPr/>
        </p:nvGrpSpPr>
        <p:grpSpPr>
          <a:xfrm>
            <a:off x="7443964" y="1853208"/>
            <a:ext cx="2095500" cy="1627035"/>
            <a:chOff x="7443964" y="1853208"/>
            <a:chExt cx="2095500" cy="1627035"/>
          </a:xfrm>
        </p:grpSpPr>
        <p:sp>
          <p:nvSpPr>
            <p:cNvPr id="28" name="TextBox 28"/>
            <p:cNvSpPr txBox="1"/>
            <p:nvPr/>
          </p:nvSpPr>
          <p:spPr>
            <a:xfrm>
              <a:off x="7443964" y="1853208"/>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腹部抚触</a:t>
              </a:r>
            </a:p>
          </p:txBody>
        </p:sp>
        <p:sp>
          <p:nvSpPr>
            <p:cNvPr id="29" name="TextBox 29"/>
            <p:cNvSpPr txBox="1"/>
            <p:nvPr/>
          </p:nvSpPr>
          <p:spPr>
            <a:xfrm>
              <a:off x="7443964" y="2222943"/>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顺时针方向轻轻按摩宝宝的腹部，有助于消化系统的正常运转。</a:t>
              </a:r>
            </a:p>
          </p:txBody>
        </p:sp>
      </p:grpSp>
      <p:grpSp>
        <p:nvGrpSpPr>
          <p:cNvPr id="30" name="Group 30"/>
          <p:cNvGrpSpPr/>
          <p:nvPr/>
        </p:nvGrpSpPr>
        <p:grpSpPr>
          <a:xfrm>
            <a:off x="9712443" y="988925"/>
            <a:ext cx="2095500" cy="1627034"/>
            <a:chOff x="9712443" y="988925"/>
            <a:chExt cx="2095500" cy="1627034"/>
          </a:xfrm>
        </p:grpSpPr>
        <p:sp>
          <p:nvSpPr>
            <p:cNvPr id="31" name="TextBox 31"/>
            <p:cNvSpPr txBox="1"/>
            <p:nvPr/>
          </p:nvSpPr>
          <p:spPr>
            <a:xfrm>
              <a:off x="9712443" y="988925"/>
              <a:ext cx="2095500" cy="342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背部抚触</a:t>
              </a:r>
            </a:p>
          </p:txBody>
        </p:sp>
        <p:sp>
          <p:nvSpPr>
            <p:cNvPr id="32" name="TextBox 32"/>
            <p:cNvSpPr txBox="1"/>
            <p:nvPr/>
          </p:nvSpPr>
          <p:spPr>
            <a:xfrm>
              <a:off x="9712443" y="1358659"/>
              <a:ext cx="19716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从颈部到臀部，沿脊柱两侧轻轻按摩，促进宝宝脊柱的发育。</a:t>
              </a:r>
            </a:p>
          </p:txBody>
        </p:sp>
      </p:grpSp>
      <p:grpSp>
        <p:nvGrpSpPr>
          <p:cNvPr id="33" name="Group 33"/>
          <p:cNvGrpSpPr/>
          <p:nvPr/>
        </p:nvGrpSpPr>
        <p:grpSpPr>
          <a:xfrm>
            <a:off x="454963" y="93878"/>
            <a:ext cx="10641129" cy="914400"/>
            <a:chOff x="454963" y="93878"/>
            <a:chExt cx="10641129" cy="914400"/>
          </a:xfrm>
        </p:grpSpPr>
        <p:sp>
          <p:nvSpPr>
            <p:cNvPr id="34" name="AutoShape 3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TextBox 5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抚触的操作步骤</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在抚触过程中，密切观察宝宝的反应，如果宝宝出现哭闹、烦躁等不适症状，应立即停止抚触。</a:t>
            </a:r>
          </a:p>
        </p:txBody>
      </p:sp>
      <p:pic>
        <p:nvPicPr>
          <p:cNvPr id="5" name="Picture 5"/>
          <p:cNvPicPr>
            <a:picLocks noChangeAspect="1"/>
          </p:cNvPicPr>
          <p:nvPr/>
        </p:nvPicPr>
        <p:blipFill>
          <a:blip r:embed="rId2"/>
          <a:srcRect l="10000" r="10000"/>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75" r="16675"/>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t="2292" b="2292"/>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观察宝宝反应</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抚触力度要适中，避免过度刺激宝宝的皮肤和肌肉，以免造成不必要的伤害。</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避免过度刺激</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在抚触过程中，要确保宝宝的身体安全，避免因操作不当导致宝宝受伤或窒息等意外情况发生。</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注意宝宝安全</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抚触的注意事项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03</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新生儿抚触的实施与建议</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https://d.book118.com/885241002342011111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2024-09-18T01:21:47.627</cp:lastPrinted>
  <dcterms:created xsi:type="dcterms:W3CDTF">2024-09-17T17:21:47Z</dcterms:created>
  <dcterms:modified xsi:type="dcterms:W3CDTF">2024-09-17T17:21:49Z</dcterms:modified>
</cp:coreProperties>
</file>