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6" r:id="rId2"/>
    <p:sldMasterId id="2147483722"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9144000" cy="51435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fontAlgn="auto">
              <a:defRPr sz="1200" noProof="1"/>
            </a:lvl1pPr>
          </a:lstStyle>
          <a:p>
            <a:pPr marL="0" marR="0" lvl="0" indent="0" algn="l" defTabSz="6858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fontAlgn="auto">
              <a:defRPr sz="1200" noProof="1">
                <a:latin typeface="微软雅黑" panose="020b0503020204020204" pitchFamily="34" charset="-122"/>
                <a:ea typeface="微软雅黑" panose="020b0503020204020204" pitchFamily="34" charset="-122"/>
              </a:defRPr>
            </a:lvl1pPr>
          </a:lstStyle>
          <a:p>
            <a:pPr marL="0" marR="0" lvl="0" indent="0" algn="r" defTabSz="6858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11268" name="幻灯片图像占位符 3"/>
          <p:cNvSpPr>
            <a:spLocks noGrp="1" noRot="1" noChangeAspect="1"/>
          </p:cNvSpPr>
          <p:nvPr>
            <p:ph type="sldImg" idx="6"/>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6149" name="备注占位符 4"/>
          <p:cNvSpPr>
            <a:spLocks noGrp="1" noChangeArrowheads="1"/>
          </p:cNvSpPr>
          <p:nvPr>
            <p:ph type="body" sz="quarter" idx="4294967295"/>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单击此处编辑母版文本样式</a:t>
            </a:r>
          </a:p>
          <a:p>
            <a:pPr marL="457200" marR="0" lvl="1" indent="0" algn="l" defTabSz="914400" rtl="0" eaLnBrk="1" fontAlgn="base"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第二级</a:t>
            </a:r>
          </a:p>
          <a:p>
            <a:pPr marL="914400" marR="0" lvl="2" indent="0" algn="l" defTabSz="914400" rtl="0" eaLnBrk="1" fontAlgn="base"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第三级</a:t>
            </a:r>
          </a:p>
          <a:p>
            <a:pPr marL="1371600" marR="0" lvl="3" indent="0" algn="l" defTabSz="914400" rtl="0" eaLnBrk="1" fontAlgn="base"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第四级</a:t>
            </a:r>
          </a:p>
          <a:p>
            <a:pPr marL="1828800" marR="0" lvl="4" indent="0" algn="l" defTabSz="914400" rtl="0" eaLnBrk="1" fontAlgn="base"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第五级</a:t>
            </a: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fontAlgn="auto">
              <a:defRPr sz="1200" noProof="1"/>
            </a:lvl1pPr>
          </a:lstStyle>
          <a:p>
            <a:pPr marL="0" marR="0" lvl="0" indent="0" algn="l" defTabSz="685800" rtl="0" eaLnBrk="1" fontAlgn="auto"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fontAlgn="auto">
              <a:defRPr sz="1200" noProof="1" smtClean="0">
                <a:latin typeface="+mn-lt"/>
                <a:ea typeface="+mn-ea"/>
              </a:defRPr>
            </a:lvl1pPr>
          </a:lstStyle>
          <a:p>
            <a:pPr marL="0" marR="0" lvl="0" indent="0" algn="r" defTabSz="685800" rtl="0" eaLnBrk="1" fontAlgn="auto" latinLnBrk="0" hangingPunct="1">
              <a:lnSpc>
                <a:spcPct val="100000"/>
              </a:lnSpc>
              <a:spcBef>
                <a:spcPct val="0"/>
              </a:spcBef>
              <a:spcAft>
                <a:spcPct val="0"/>
              </a:spcAft>
              <a:buClrTx/>
              <a:buSzTx/>
              <a:buFont typeface="Arial" pitchFamily="34" charset="0"/>
              <a:buNone/>
              <a:defRPr/>
            </a:pPr>
            <a:fld id="{57852E46-2037-4CF9-BBE7-576BD3FD6B21}" type="slidenum">
              <a:rPr kumimoji="0" lang="zh-CN" altLang="en-US" sz="1200" b="0" i="0" u="none" strike="noStrike" kern="1200" cap="none" spc="0" normalizeH="0" baseline="0" noProof="1">
                <a:ln>
                  <a:noFill/>
                </a:ln>
                <a:solidFill>
                  <a:schemeClr val="tx1"/>
                </a:solidFill>
                <a:effectLst/>
                <a:uLnTx/>
                <a:uFillTx/>
                <a:latin typeface="+mn-lt"/>
                <a:ea typeface="+mn-ea"/>
                <a:cs typeface="+mn-cs"/>
              </a:rPr>
              <a:t>‹#›</a:t>
            </a:fld>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589421357"/>
      </p:ext>
    </p:extLst>
  </p:cSld>
  <p:clrMap bg1="lt1" tx1="dk1" bg2="lt2" tx2="dk2" accent1="accent1" accent2="accent2" accent3="accent3" accent4="accent4" accent5="accent5" accent6="accent6" hlink="hlink" folHlink="folHlink"/>
  <p:hf sldNum="0" hdr="0" ftr="0" dt="0"/>
  <p:notesStyle>
    <a:lvl1pPr algn="l" rtl="0" fontAlgn="base">
      <a:spcBef>
        <a:spcPct val="0"/>
      </a:spcBef>
      <a:spcAft>
        <a:spcPct val="0"/>
      </a:spcAft>
      <a:defRPr sz="1200" kern="1200">
        <a:solidFill>
          <a:schemeClr val="tx1"/>
        </a:solidFill>
        <a:latin typeface="+mn-lt"/>
        <a:ea typeface="+mn-ea"/>
        <a:cs typeface="+mn-cs"/>
      </a:defRPr>
    </a:lvl1pPr>
    <a:lvl2pPr marL="457200" algn="l" rtl="0" fontAlgn="base">
      <a:spcBef>
        <a:spcPct val="0"/>
      </a:spcBef>
      <a:spcAft>
        <a:spcPct val="0"/>
      </a:spcAft>
      <a:defRPr sz="1200" kern="1200">
        <a:solidFill>
          <a:schemeClr val="tx1"/>
        </a:solidFill>
        <a:latin typeface="+mn-lt"/>
        <a:ea typeface="+mn-ea"/>
        <a:cs typeface="+mn-cs"/>
      </a:defRPr>
    </a:lvl2pPr>
    <a:lvl3pPr marL="914400" algn="l" rtl="0" fontAlgn="base">
      <a:spcBef>
        <a:spcPct val="0"/>
      </a:spcBef>
      <a:spcAft>
        <a:spcPct val="0"/>
      </a:spcAft>
      <a:defRPr sz="1200" kern="1200">
        <a:solidFill>
          <a:schemeClr val="tx1"/>
        </a:solidFill>
        <a:latin typeface="+mn-lt"/>
        <a:ea typeface="+mn-ea"/>
        <a:cs typeface="+mn-cs"/>
      </a:defRPr>
    </a:lvl3pPr>
    <a:lvl4pPr marL="1371600" algn="l" rtl="0" fontAlgn="base">
      <a:spcBef>
        <a:spcPct val="0"/>
      </a:spcBef>
      <a:spcAft>
        <a:spcPct val="0"/>
      </a:spcAft>
      <a:defRPr sz="1200" kern="1200">
        <a:solidFill>
          <a:schemeClr val="tx1"/>
        </a:solidFill>
        <a:latin typeface="+mn-lt"/>
        <a:ea typeface="+mn-ea"/>
        <a:cs typeface="+mn-cs"/>
      </a:defRPr>
    </a:lvl4pPr>
    <a:lvl5pPr marL="1828800" algn="l" rtl="0" fontAlgn="base">
      <a:spcBef>
        <a:spcPct val="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99537134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49272762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29" name="幻灯片图像占位符 1"/>
          <p:cNvSpPr>
            <a:spLocks noGrp="1" noRot="1" noChangeAspect="1"/>
          </p:cNvSpPr>
          <p:nvPr>
            <p:ph type="sldImg"/>
          </p:nvPr>
        </p:nvSpPr>
        <p:spPr/>
      </p:sp>
      <p:sp>
        <p:nvSpPr>
          <p:cNvPr id="22530" name="备注占位符 2"/>
          <p:cNvSpPr>
            <a:spLocks noGrp="1"/>
          </p:cNvSpPr>
          <p:nvPr>
            <p:ph type="body" idx="1"/>
          </p:nvPr>
        </p:nvSpPr>
        <p:spPr/>
        <p:txBody>
          <a:bodyPr wrap="square" lIns="91440" tIns="45720" rIns="91440" bIns="45720" anchor="t"/>
          <a:lstStyle/>
          <a:p>
            <a:pPr lvl="0"/>
            <a:endParaRPr lang="zh-CN" altLang="en-US"/>
          </a:p>
        </p:txBody>
      </p:sp>
      <p:sp>
        <p:nvSpPr>
          <p:cNvPr id="2253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lstStyle/>
          <a:p>
            <a:pPr lvl="0" indent="0" algn="r"/>
            <a:fld id="{9A0DB2DC-4C9A-4742-B13C-FB6460FD3503}" type="slidenum">
              <a:rPr lang="zh-CN" altLang="en-US" sz="1200">
                <a:latin typeface="Calibri" panose="020f0502020204030204" pitchFamily="34" charset="0"/>
                <a:ea typeface="宋体" panose="02010600030101010101" pitchFamily="2" charset="-122"/>
              </a:rPr>
              <a:t>3</a:t>
            </a:fld>
            <a:endParaRPr lang="zh-CN" altLang="en-US" sz="1200">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16181352"/>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999703401"/>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29" name="幻灯片图像占位符 1"/>
          <p:cNvSpPr>
            <a:spLocks noGrp="1" noRot="1" noChangeAspect="1"/>
          </p:cNvSpPr>
          <p:nvPr>
            <p:ph type="sldImg"/>
          </p:nvPr>
        </p:nvSpPr>
        <p:spPr/>
      </p:sp>
      <p:sp>
        <p:nvSpPr>
          <p:cNvPr id="22530" name="备注占位符 2"/>
          <p:cNvSpPr>
            <a:spLocks noGrp="1"/>
          </p:cNvSpPr>
          <p:nvPr>
            <p:ph type="body" idx="1"/>
          </p:nvPr>
        </p:nvSpPr>
        <p:spPr/>
        <p:txBody>
          <a:bodyPr wrap="square" lIns="91440" tIns="45720" rIns="91440" bIns="45720" anchor="t"/>
          <a:lstStyle/>
          <a:p>
            <a:pPr lvl="0"/>
            <a:endParaRPr lang="zh-CN" altLang="en-US"/>
          </a:p>
        </p:txBody>
      </p:sp>
      <p:sp>
        <p:nvSpPr>
          <p:cNvPr id="2253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lstStyle/>
          <a:p>
            <a:pPr lvl="0" indent="0" algn="r"/>
            <a:fld id="{9A0DB2DC-4C9A-4742-B13C-FB6460FD3503}" type="slidenum">
              <a:rPr lang="zh-CN" altLang="en-US" sz="1200">
                <a:latin typeface="Calibri" panose="020f0502020204030204" pitchFamily="34" charset="0"/>
                <a:ea typeface="宋体" panose="02010600030101010101" pitchFamily="2" charset="-122"/>
              </a:rPr>
              <a:t>5</a:t>
            </a:fld>
            <a:endParaRPr lang="zh-CN" altLang="en-US" sz="1200">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1010636183"/>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2862064157"/>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29" name="幻灯片图像占位符 1"/>
          <p:cNvSpPr>
            <a:spLocks noGrp="1" noRot="1" noChangeAspect="1"/>
          </p:cNvSpPr>
          <p:nvPr>
            <p:ph type="sldImg"/>
          </p:nvPr>
        </p:nvSpPr>
        <p:spPr/>
      </p:sp>
      <p:sp>
        <p:nvSpPr>
          <p:cNvPr id="22530" name="备注占位符 2"/>
          <p:cNvSpPr>
            <a:spLocks noGrp="1"/>
          </p:cNvSpPr>
          <p:nvPr>
            <p:ph type="body" idx="1"/>
          </p:nvPr>
        </p:nvSpPr>
        <p:spPr/>
        <p:txBody>
          <a:bodyPr wrap="square" lIns="91440" tIns="45720" rIns="91440" bIns="45720" anchor="t"/>
          <a:lstStyle/>
          <a:p>
            <a:pPr lvl="0"/>
            <a:endParaRPr lang="zh-CN" altLang="en-US"/>
          </a:p>
        </p:txBody>
      </p:sp>
      <p:sp>
        <p:nvSpPr>
          <p:cNvPr id="2253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lstStyle/>
          <a:p>
            <a:pPr lvl="0" indent="0" algn="r"/>
            <a:fld id="{9A0DB2DC-4C9A-4742-B13C-FB6460FD3503}" type="slidenum">
              <a:rPr lang="zh-CN" altLang="en-US" sz="1200">
                <a:latin typeface="Calibri" panose="020f0502020204030204" pitchFamily="34" charset="0"/>
                <a:ea typeface="宋体" panose="02010600030101010101" pitchFamily="2" charset="-122"/>
              </a:rPr>
              <a:t>7</a:t>
            </a:fld>
            <a:endParaRPr lang="zh-CN" altLang="en-US" sz="1200">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3453374540"/>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2879632480"/>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882116527"/>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3973736392"/>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1292895138"/>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338811982"/>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09" name="幻灯片图像占位符 1"/>
          <p:cNvSpPr>
            <a:spLocks noGrp="1" noRot="1" noChangeAspect="1"/>
          </p:cNvSpPr>
          <p:nvPr>
            <p:ph type="sldImg"/>
          </p:nvPr>
        </p:nvSpPr>
        <p:spPr/>
      </p:sp>
      <p:sp>
        <p:nvSpPr>
          <p:cNvPr id="17410" name="文本占位符 2"/>
          <p:cNvSpPr>
            <a:spLocks noGrp="1"/>
          </p:cNvSpPr>
          <p:nvPr>
            <p:ph type="body" idx="1"/>
          </p:nvPr>
        </p:nvSpPr>
        <p:spPr/>
        <p:txBody>
          <a:bodyPr wrap="square" lIns="91440" tIns="45720" rIns="91440" bIns="45720" anchor="t"/>
          <a:lstStyle/>
          <a:p>
            <a:pPr lvl="0"/>
            <a:endParaRPr lang="zh-CN" altLang="en-US"/>
          </a:p>
        </p:txBody>
      </p:sp>
    </p:spTree>
    <p:extLst>
      <p:ext uri="{BB962C8B-B14F-4D97-AF65-F5344CB8AC3E}">
        <p14:creationId xmlns:p14="http://schemas.microsoft.com/office/powerpoint/2010/main" val="168649028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7E4E2E-433F-4403-82B3-FB3488C90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CAC0E3-414F-445F-9333-D61B5D886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AE8EAF-B91D-4181-9D0B-E3021D845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AF93B8-AF54-4951-9D10-4282E4E52E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DF0D4F-6981-4564-90CD-0C9A9C949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F4B285-CCF6-4F94-BBA8-951BE3BBF8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ACD3F0-0258-4194-851B-3D00502BDD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1E02C-A88E-4007-8D6E-F3B9E6F1C4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A2DA7E-B047-4E3D-8E24-00603920D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530A5-BD9F-407F-8BAE-AF83C8A7B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7D1FB-1200-4AFC-9060-20B293DB4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幻灯片">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238960347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分页">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2293765"/>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分页">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3627985609"/>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节标题">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93688542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节标题">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37549386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幻灯片">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630607959"/>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分页">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295732079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分页">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0649031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节标题">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2530552111"/>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节标题">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312503351"/>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slideLayout" Target="../slideLayouts/slideLayout18.xml" /><Relationship Id="rId3" Type="http://schemas.openxmlformats.org/officeDocument/2006/relationships/slideLayout" Target="../slideLayouts/slideLayout19.xml" /><Relationship Id="rId4" Type="http://schemas.openxmlformats.org/officeDocument/2006/relationships/slideLayout" Target="../slideLayouts/slideLayout20.xml" /><Relationship Id="rId5" Type="http://schemas.openxmlformats.org/officeDocument/2006/relationships/slideLayout" Target="../slideLayouts/slideLayout21.xml" /><Relationship Id="rId6" Type="http://schemas.openxmlformats.org/officeDocument/2006/relationships/image" Target="../media/image1.png" /><Relationship Id="rId7"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6"/>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169379507"/>
      </p:ext>
    </p:extLst>
  </p:cSld>
  <p:clrMap bg1="lt1" tx1="dk1" bg2="lt2" tx2="dk2" accent1="accent1" accent2="accent2" accent3="accent3" accent4="accent4" accent5="accent5" accent6="accent6" hlink="hlink" folHlink="folHlink"/>
  <p:sldLayoutIdLst>
    <p:sldLayoutId id="2147483660" r:id="rId1"/>
    <p:sldLayoutId id="2147483712" r:id="rId2"/>
    <p:sldLayoutId id="2147483713" r:id="rId3"/>
    <p:sldLayoutId id="2147483714" r:id="rId4"/>
    <p:sldLayoutId id="2147483715" r:id="rId5"/>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6"/>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4210411588"/>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Lst>
  <mc:AlternateContent>
    <mc:Choice xmlns:p14="http://schemas.microsoft.com/office/powerpoint/2010/main" Requires="p14">
      <p:transition spd="med" p14:dur="700">
        <p:fade/>
      </p:transition>
    </mc:Choice>
    <mc:Fallback>
      <p:transition spd="med">
        <p:fade/>
      </p:transition>
    </mc:Fallback>
  </mc:AlternateConten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 Id="rId4"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3.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5.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6.pn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7.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8.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image" Target="../media/image8.pn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8.pn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image" Target="../media/image9.pn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4104412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1"/>
          <p:cNvGrpSpPr/>
          <p:nvPr/>
        </p:nvGrpSpPr>
        <p:grpSpPr>
          <a:xfrm>
            <a:off x="767288" y="888107"/>
            <a:ext cx="7169406" cy="1319930"/>
            <a:chOff x="1162399" y="1516807"/>
            <a:chExt cx="7169406" cy="1319930"/>
          </a:xfrm>
        </p:grpSpPr>
        <p:grpSp>
          <p:nvGrpSpPr>
            <p:cNvPr id="19" name="组合 18"/>
            <p:cNvGrpSpPr/>
            <p:nvPr/>
          </p:nvGrpSpPr>
          <p:grpSpPr>
            <a:xfrm>
              <a:off x="1455837" y="1516807"/>
              <a:ext cx="6875968" cy="1319930"/>
              <a:chOff x="2489199" y="1124924"/>
              <a:chExt cx="6957634" cy="1319930"/>
            </a:xfrm>
          </p:grpSpPr>
          <p:sp>
            <p:nvSpPr>
              <p:cNvPr id="20" name="矩形 19"/>
              <p:cNvSpPr/>
              <p:nvPr/>
            </p:nvSpPr>
            <p:spPr>
              <a:xfrm>
                <a:off x="2489199" y="1124924"/>
                <a:ext cx="6957633" cy="1319930"/>
              </a:xfrm>
              <a:prstGeom prst="rect">
                <a:avLst/>
              </a:prstGeom>
              <a:solidFill>
                <a:srgbClr val="9BCCEB"/>
              </a:solidFill>
              <a:ln w="19050">
                <a:solidFill>
                  <a:srgbClr val="244583"/>
                </a:solidFill>
              </a:ln>
            </p:spPr>
            <p:style>
              <a:lnRef idx="3">
                <a:schemeClr val="lt1"/>
              </a:lnRef>
              <a:fillRef idx="1">
                <a:schemeClr val="accent2"/>
              </a:fillRef>
              <a:effectRef idx="1">
                <a:schemeClr val="accent2"/>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endParaRPr/>
              </a:p>
            </p:txBody>
          </p:sp>
          <p:sp>
            <p:nvSpPr>
              <p:cNvPr id="21" name="矩形 3"/>
              <p:cNvSpPr>
                <a:spLocks noChangeArrowheads="1"/>
              </p:cNvSpPr>
              <p:nvPr/>
            </p:nvSpPr>
            <p:spPr bwMode="auto">
              <a:xfrm>
                <a:off x="2777486" y="1207664"/>
                <a:ext cx="6669347" cy="93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tIns="0" rIns="180000" bIns="0">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道岔定位柱的拉出值应为</a:t>
                </a:r>
                <a:r>
                  <a:rPr lang="en-US" altLang="zh-CN" sz="1600"/>
                  <a:t>375mm</a:t>
                </a:r>
                <a:r>
                  <a:rPr lang="zh-CN" altLang="en-US" sz="1600"/>
                  <a:t>，最大不得超过</a:t>
                </a:r>
                <a:r>
                  <a:rPr lang="en-US" altLang="zh-CN" sz="1600"/>
                  <a:t>450mm</a:t>
                </a:r>
                <a:r>
                  <a:rPr lang="zh-CN" altLang="en-US" sz="1600"/>
                  <a:t>，提速线路最大不得超过</a:t>
                </a:r>
                <a:r>
                  <a:rPr lang="en-US" altLang="zh-CN" sz="1600"/>
                  <a:t>400mm</a:t>
                </a:r>
                <a:r>
                  <a:rPr lang="zh-CN" altLang="en-US" sz="1600"/>
                  <a:t>。岔区腕臂顺线路偏移量应符合设计要求，施工允许偏差为</a:t>
                </a:r>
                <a:r>
                  <a:rPr lang="en-US" altLang="zh-CN" sz="1600"/>
                  <a:t>±20mm</a:t>
                </a:r>
                <a:r>
                  <a:rPr lang="zh-CN" altLang="en-US" sz="1600"/>
                  <a:t>。两支承力索垂直间隙不应小于</a:t>
                </a:r>
                <a:r>
                  <a:rPr lang="en-US" altLang="zh-CN" sz="1600"/>
                  <a:t>60mm</a:t>
                </a:r>
                <a:r>
                  <a:rPr lang="zh-CN" altLang="en-US" sz="1600"/>
                  <a:t>。</a:t>
                </a:r>
              </a:p>
            </p:txBody>
          </p:sp>
        </p:grpSp>
        <p:sp>
          <p:nvSpPr>
            <p:cNvPr id="22" name="圆角矩形 21"/>
            <p:cNvSpPr/>
            <p:nvPr/>
          </p:nvSpPr>
          <p:spPr>
            <a:xfrm>
              <a:off x="1162399" y="1900547"/>
              <a:ext cx="581025" cy="552450"/>
            </a:xfrm>
            <a:prstGeom prst="roundRect">
              <a:avLst/>
            </a:prstGeom>
            <a:solidFill>
              <a:srgbClr val="209FDA"/>
            </a:solidFill>
          </p:spPr>
          <p:style>
            <a:lnRef idx="3">
              <a:schemeClr val="lt1"/>
            </a:lnRef>
            <a:fillRef idx="1">
              <a:schemeClr val="accent2"/>
            </a:fillRef>
            <a:effectRef idx="1">
              <a:schemeClr val="accent2"/>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eaLnBrk="1" hangingPunct="1">
                <a:buFont typeface="Arial" pitchFamily="34" charset="0"/>
                <a:buNone/>
                <a:defRPr/>
              </a:pPr>
              <a:r>
                <a:rPr lang="en-US" altLang="zh-CN" sz="2500" b="1">
                  <a:latin typeface="黑体" panose="02010609060101010101" pitchFamily="49" charset="-122"/>
                  <a:ea typeface="黑体" panose="02010609060101010101" pitchFamily="49" charset="-122"/>
                </a:rPr>
                <a:t>1</a:t>
              </a:r>
              <a:endParaRPr lang="zh-CN" altLang="en-US" sz="2500" b="1">
                <a:latin typeface="黑体" panose="02010609060101010101" pitchFamily="49" charset="-122"/>
                <a:ea typeface="黑体" panose="02010609060101010101" pitchFamily="49" charset="-122"/>
              </a:endParaRPr>
            </a:p>
          </p:txBody>
        </p:sp>
      </p:grpSp>
      <p:grpSp>
        <p:nvGrpSpPr>
          <p:cNvPr id="3" name="组合 2"/>
          <p:cNvGrpSpPr/>
          <p:nvPr/>
        </p:nvGrpSpPr>
        <p:grpSpPr>
          <a:xfrm>
            <a:off x="1057799" y="2325683"/>
            <a:ext cx="7169405" cy="2122140"/>
            <a:chOff x="1455837" y="2543582"/>
            <a:chExt cx="7169405" cy="2122140"/>
          </a:xfrm>
        </p:grpSpPr>
        <p:grpSp>
          <p:nvGrpSpPr>
            <p:cNvPr id="23" name="组合 22"/>
            <p:cNvGrpSpPr/>
            <p:nvPr/>
          </p:nvGrpSpPr>
          <p:grpSpPr>
            <a:xfrm>
              <a:off x="1455837" y="2543582"/>
              <a:ext cx="6878893" cy="2122140"/>
              <a:chOff x="2482055" y="2124893"/>
              <a:chExt cx="6960594" cy="2122140"/>
            </a:xfrm>
          </p:grpSpPr>
          <p:sp>
            <p:nvSpPr>
              <p:cNvPr id="24" name="矩形 23"/>
              <p:cNvSpPr/>
              <p:nvPr/>
            </p:nvSpPr>
            <p:spPr>
              <a:xfrm>
                <a:off x="2482055" y="2124893"/>
                <a:ext cx="6960594" cy="2122140"/>
              </a:xfrm>
              <a:prstGeom prst="rect">
                <a:avLst/>
              </a:prstGeom>
              <a:solidFill>
                <a:srgbClr val="209FDA"/>
              </a:solidFill>
              <a:ln w="19050"/>
            </p:spPr>
            <p:style>
              <a:lnRef idx="3">
                <a:schemeClr val="lt1"/>
              </a:lnRef>
              <a:fillRef idx="1">
                <a:schemeClr val="accent6"/>
              </a:fillRef>
              <a:effectRef idx="1">
                <a:schemeClr val="accent6"/>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endParaRPr/>
              </a:p>
            </p:txBody>
          </p:sp>
          <p:sp>
            <p:nvSpPr>
              <p:cNvPr id="25" name="矩形 8"/>
              <p:cNvSpPr>
                <a:spLocks noChangeArrowheads="1"/>
              </p:cNvSpPr>
              <p:nvPr/>
            </p:nvSpPr>
            <p:spPr bwMode="auto">
              <a:xfrm>
                <a:off x="2756032" y="2223355"/>
                <a:ext cx="6412638" cy="1089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0000" tIns="0" rIns="180000" bIns="0">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标准定位时，线岔处两接触线交叉点的垂直投影，应位于道岔导曲线两内轨轨距</a:t>
                </a:r>
                <a:r>
                  <a:rPr lang="en-US" altLang="zh-CN" sz="1600"/>
                  <a:t>630mm</a:t>
                </a:r>
                <a:r>
                  <a:rPr lang="zh-CN" altLang="en-US" sz="1600"/>
                  <a:t>至</a:t>
                </a:r>
                <a:r>
                  <a:rPr lang="en-US" altLang="zh-CN" sz="1600"/>
                  <a:t>760mm</a:t>
                </a:r>
                <a:r>
                  <a:rPr lang="zh-CN" altLang="en-US" sz="1600"/>
                  <a:t>范围内的横向中点处，相对中点处的误差不超过</a:t>
                </a:r>
                <a:r>
                  <a:rPr lang="en-US" altLang="zh-CN" sz="1600"/>
                  <a:t>50mm</a:t>
                </a:r>
                <a:r>
                  <a:rPr lang="zh-CN" altLang="en-US" sz="1600"/>
                  <a:t>。</a:t>
                </a:r>
              </a:p>
              <a:p>
                <a:pPr>
                  <a:lnSpc>
                    <a:spcPct val="150000"/>
                  </a:lnSpc>
                </a:pPr>
                <a:r>
                  <a:rPr lang="zh-CN" altLang="en-US" sz="1600"/>
                  <a:t>       非标准定位时，两相交接触线的投影位置，应在导曲线两内轨轨距</a:t>
                </a:r>
                <a:r>
                  <a:rPr lang="en-US" altLang="zh-CN" sz="1600"/>
                  <a:t>735mm</a:t>
                </a:r>
                <a:r>
                  <a:rPr lang="zh-CN" altLang="en-US" sz="1600"/>
                  <a:t>至</a:t>
                </a:r>
                <a:r>
                  <a:rPr lang="en-US" altLang="zh-CN" sz="1600"/>
                  <a:t>935mm</a:t>
                </a:r>
                <a:r>
                  <a:rPr lang="zh-CN" altLang="en-US" sz="1600"/>
                  <a:t>横向中点处，且应尽量靠近标准定位。</a:t>
                </a:r>
              </a:p>
            </p:txBody>
          </p:sp>
        </p:grpSp>
        <p:sp>
          <p:nvSpPr>
            <p:cNvPr id="26" name="圆角矩形 25"/>
            <p:cNvSpPr/>
            <p:nvPr/>
          </p:nvSpPr>
          <p:spPr>
            <a:xfrm>
              <a:off x="8044217" y="3328427"/>
              <a:ext cx="581025" cy="552450"/>
            </a:xfrm>
            <a:prstGeom prst="roundRect">
              <a:avLst/>
            </a:prstGeom>
            <a:solidFill>
              <a:srgbClr val="2C6BAD"/>
            </a:solidFill>
          </p:spPr>
          <p:style>
            <a:lnRef idx="3">
              <a:schemeClr val="lt1"/>
            </a:lnRef>
            <a:fillRef idx="1">
              <a:schemeClr val="accent6"/>
            </a:fillRef>
            <a:effectRef idx="1">
              <a:schemeClr val="accent6"/>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eaLnBrk="1" hangingPunct="1">
                <a:buFont typeface="Arial" pitchFamily="34" charset="0"/>
                <a:buNone/>
                <a:defRPr/>
              </a:pPr>
              <a:r>
                <a:rPr lang="en-US" altLang="zh-CN" sz="2500" b="1">
                  <a:latin typeface="黑体" panose="02010609060101010101" pitchFamily="49" charset="-122"/>
                  <a:ea typeface="黑体" panose="02010609060101010101" pitchFamily="49" charset="-122"/>
                </a:rPr>
                <a:t>2</a:t>
              </a:r>
              <a:endParaRPr lang="zh-CN" altLang="en-US" sz="2500" b="1">
                <a:latin typeface="黑体" panose="02010609060101010101" pitchFamily="49" charset="-122"/>
                <a:ea typeface="黑体" panose="02010609060101010101" pitchFamily="49" charset="-122"/>
              </a:endParaRPr>
            </a:p>
          </p:txBody>
        </p:sp>
      </p:grpSp>
      <p:grpSp>
        <p:nvGrpSpPr>
          <p:cNvPr id="16" name="组合 15"/>
          <p:cNvGrpSpPr/>
          <p:nvPr/>
        </p:nvGrpSpPr>
        <p:grpSpPr>
          <a:xfrm>
            <a:off x="-124995" y="200432"/>
            <a:ext cx="3283832" cy="456454"/>
            <a:chOff x="1008574" y="1606071"/>
            <a:chExt cx="3283832" cy="456454"/>
          </a:xfrm>
        </p:grpSpPr>
        <p:sp>
          <p:nvSpPr>
            <p:cNvPr id="17" name="矩形 16"/>
            <p:cNvSpPr/>
            <p:nvPr/>
          </p:nvSpPr>
          <p:spPr>
            <a:xfrm>
              <a:off x="1135885" y="1606071"/>
              <a:ext cx="3156521"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8" name="组合 17"/>
            <p:cNvGrpSpPr/>
            <p:nvPr/>
          </p:nvGrpSpPr>
          <p:grpSpPr>
            <a:xfrm>
              <a:off x="1008574" y="1693453"/>
              <a:ext cx="745147" cy="220278"/>
              <a:chOff x="712782" y="1359265"/>
              <a:chExt cx="745147" cy="363193"/>
            </a:xfrm>
            <a:solidFill>
              <a:schemeClr val="accent2">
                <a:lumMod val="40000"/>
                <a:lumOff val="60000"/>
              </a:schemeClr>
            </a:solidFill>
          </p:grpSpPr>
          <p:sp>
            <p:nvSpPr>
              <p:cNvPr id="32" name="任意多边形 31"/>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33" name="直角三角形 32"/>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31" name="文本框 30"/>
            <p:cNvSpPr txBox="1"/>
            <p:nvPr/>
          </p:nvSpPr>
          <p:spPr>
            <a:xfrm>
              <a:off x="1620864" y="1649632"/>
              <a:ext cx="2671542"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单开岔道的技术要求</a:t>
              </a:r>
            </a:p>
          </p:txBody>
        </p:sp>
      </p:grpSp>
    </p:spTree>
    <p:extLst>
      <p:ext uri="{BB962C8B-B14F-4D97-AF65-F5344CB8AC3E}">
        <p14:creationId xmlns:p14="http://schemas.microsoft.com/office/powerpoint/2010/main" val="274719498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par>
                          <p:cTn id="8" fill="hold" nodeType="afterGroup">
                            <p:stCondLst>
                              <p:cond delay="500"/>
                            </p:stCondLst>
                            <p:childTnLst>
                              <p:par>
                                <p:cTn id="9" presetID="22" presetClass="entr" presetSubtype="8" dur="75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750"/>
                                        <p:tgtEl>
                                          <p:spTgt spid="2"/>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2" dur="75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right)">
                                      <p:cBhvr>
                                        <p:cTn id="16" dur="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4" name="组合 3"/>
          <p:cNvGrpSpPr/>
          <p:nvPr/>
        </p:nvGrpSpPr>
        <p:grpSpPr>
          <a:xfrm>
            <a:off x="870355" y="3660594"/>
            <a:ext cx="7145293" cy="1136966"/>
            <a:chOff x="1162399" y="2768432"/>
            <a:chExt cx="7145293" cy="1177550"/>
          </a:xfrm>
        </p:grpSpPr>
        <p:grpSp>
          <p:nvGrpSpPr>
            <p:cNvPr id="58" name="组合 57"/>
            <p:cNvGrpSpPr/>
            <p:nvPr/>
          </p:nvGrpSpPr>
          <p:grpSpPr>
            <a:xfrm>
              <a:off x="1455838" y="2768432"/>
              <a:ext cx="6851854" cy="1177550"/>
              <a:chOff x="2489200" y="783836"/>
              <a:chExt cx="6933234" cy="1177550"/>
            </a:xfrm>
          </p:grpSpPr>
          <p:sp>
            <p:nvSpPr>
              <p:cNvPr id="59" name="矩形 58"/>
              <p:cNvSpPr/>
              <p:nvPr/>
            </p:nvSpPr>
            <p:spPr>
              <a:xfrm>
                <a:off x="2489200" y="783836"/>
                <a:ext cx="6933234" cy="1177550"/>
              </a:xfrm>
              <a:prstGeom prst="rect">
                <a:avLst/>
              </a:prstGeom>
              <a:solidFill>
                <a:srgbClr val="9BCCEB"/>
              </a:solidFill>
              <a:ln w="19050">
                <a:solidFill>
                  <a:srgbClr val="244583"/>
                </a:solidFill>
              </a:ln>
            </p:spPr>
            <p:style>
              <a:lnRef idx="3">
                <a:schemeClr val="lt1"/>
              </a:lnRef>
              <a:fillRef idx="1">
                <a:schemeClr val="accent2"/>
              </a:fillRef>
              <a:effectRef idx="1">
                <a:schemeClr val="accent2"/>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endParaRPr/>
              </a:p>
            </p:txBody>
          </p:sp>
          <p:sp>
            <p:nvSpPr>
              <p:cNvPr id="60" name="矩形 3"/>
              <p:cNvSpPr>
                <a:spLocks noChangeArrowheads="1"/>
              </p:cNvSpPr>
              <p:nvPr/>
            </p:nvSpPr>
            <p:spPr bwMode="auto">
              <a:xfrm>
                <a:off x="2793998" y="812806"/>
                <a:ext cx="650874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tIns="0" rIns="180000" bIns="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线岔处两组接触悬挂应自然相交，接触线在线岔里能随温度变化自由纵向移动。正线位于侧线下方，如同为侧线时，距中心锚结近的那组悬挂应在下面。</a:t>
                </a:r>
              </a:p>
            </p:txBody>
          </p:sp>
        </p:grpSp>
        <p:sp>
          <p:nvSpPr>
            <p:cNvPr id="61" name="圆角矩形 60"/>
            <p:cNvSpPr/>
            <p:nvPr/>
          </p:nvSpPr>
          <p:spPr>
            <a:xfrm>
              <a:off x="1162399" y="3080982"/>
              <a:ext cx="581025" cy="552450"/>
            </a:xfrm>
            <a:prstGeom prst="roundRect">
              <a:avLst/>
            </a:prstGeom>
            <a:solidFill>
              <a:srgbClr val="209FDA"/>
            </a:solidFill>
          </p:spPr>
          <p:style>
            <a:lnRef idx="3">
              <a:schemeClr val="lt1"/>
            </a:lnRef>
            <a:fillRef idx="1">
              <a:schemeClr val="accent2"/>
            </a:fillRef>
            <a:effectRef idx="1">
              <a:schemeClr val="accent2"/>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eaLnBrk="1" hangingPunct="1">
                <a:buFont typeface="Arial" pitchFamily="34" charset="0"/>
                <a:buNone/>
                <a:defRPr/>
              </a:pPr>
              <a:r>
                <a:rPr lang="en-US" altLang="zh-CN" sz="2500" b="1">
                  <a:latin typeface="黑体" panose="02010609060101010101" pitchFamily="49" charset="-122"/>
                  <a:ea typeface="黑体" panose="02010609060101010101" pitchFamily="49" charset="-122"/>
                </a:rPr>
                <a:t>5</a:t>
              </a:r>
              <a:endParaRPr lang="zh-CN" altLang="en-US" sz="2500" b="1">
                <a:latin typeface="黑体" panose="02010609060101010101" pitchFamily="49" charset="-122"/>
                <a:ea typeface="黑体" panose="02010609060101010101" pitchFamily="49" charset="-122"/>
              </a:endParaRPr>
            </a:p>
          </p:txBody>
        </p:sp>
      </p:grpSp>
      <p:grpSp>
        <p:nvGrpSpPr>
          <p:cNvPr id="2" name="组合 1"/>
          <p:cNvGrpSpPr/>
          <p:nvPr/>
        </p:nvGrpSpPr>
        <p:grpSpPr>
          <a:xfrm>
            <a:off x="870355" y="700447"/>
            <a:ext cx="7145293" cy="1976350"/>
            <a:chOff x="1162399" y="1198701"/>
            <a:chExt cx="7145293" cy="1976350"/>
          </a:xfrm>
        </p:grpSpPr>
        <p:grpSp>
          <p:nvGrpSpPr>
            <p:cNvPr id="19" name="组合 18"/>
            <p:cNvGrpSpPr/>
            <p:nvPr/>
          </p:nvGrpSpPr>
          <p:grpSpPr>
            <a:xfrm>
              <a:off x="1455838" y="1198701"/>
              <a:ext cx="6851854" cy="1976350"/>
              <a:chOff x="2489200" y="806818"/>
              <a:chExt cx="6933234" cy="1976350"/>
            </a:xfrm>
          </p:grpSpPr>
          <p:sp>
            <p:nvSpPr>
              <p:cNvPr id="20" name="矩形 19"/>
              <p:cNvSpPr/>
              <p:nvPr/>
            </p:nvSpPr>
            <p:spPr>
              <a:xfrm>
                <a:off x="2489200" y="806818"/>
                <a:ext cx="6933234" cy="1976350"/>
              </a:xfrm>
              <a:prstGeom prst="rect">
                <a:avLst/>
              </a:prstGeom>
              <a:solidFill>
                <a:srgbClr val="9BCCEB"/>
              </a:solidFill>
              <a:ln w="19050">
                <a:solidFill>
                  <a:srgbClr val="244583"/>
                </a:solidFill>
              </a:ln>
            </p:spPr>
            <p:style>
              <a:lnRef idx="3">
                <a:schemeClr val="lt1"/>
              </a:lnRef>
              <a:fillRef idx="1">
                <a:schemeClr val="accent2"/>
              </a:fillRef>
              <a:effectRef idx="1">
                <a:schemeClr val="accent2"/>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endParaRPr/>
              </a:p>
            </p:txBody>
          </p:sp>
          <p:sp>
            <p:nvSpPr>
              <p:cNvPr id="21" name="矩形 3"/>
              <p:cNvSpPr>
                <a:spLocks noChangeArrowheads="1"/>
              </p:cNvSpPr>
              <p:nvPr/>
            </p:nvSpPr>
            <p:spPr bwMode="auto">
              <a:xfrm>
                <a:off x="2793999" y="806818"/>
                <a:ext cx="6508740" cy="1177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0000" tIns="0" rIns="180000" bIns="0">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800"/>
                  <a:t>       </a:t>
                </a:r>
                <a:r>
                  <a:rPr lang="zh-CN" altLang="en-US" sz="1600"/>
                  <a:t>线岔一侧两导线均为工作支时（一般在辙岔上空附近），在两接触线相距</a:t>
                </a:r>
                <a:r>
                  <a:rPr lang="en-US" altLang="zh-CN" sz="1600"/>
                  <a:t>500mm</a:t>
                </a:r>
                <a:r>
                  <a:rPr lang="zh-CN" altLang="en-US" sz="1600"/>
                  <a:t>处，为受电弓始触点，要求此点两导线对轨面等高，误差为</a:t>
                </a:r>
                <a:r>
                  <a:rPr lang="en-US" altLang="zh-CN" sz="1600"/>
                  <a:t>±10mm</a:t>
                </a:r>
                <a:r>
                  <a:rPr lang="zh-CN" altLang="en-US" sz="1600"/>
                  <a:t>。线岔的另一侧，当两接触线有一条是非工作支时（一般在尖轨方向），在线间距</a:t>
                </a:r>
                <a:r>
                  <a:rPr lang="en-US" altLang="zh-CN" sz="1600"/>
                  <a:t>500mm</a:t>
                </a:r>
                <a:r>
                  <a:rPr lang="zh-CN" altLang="en-US" sz="1600"/>
                  <a:t>处，非工作支接触线比工作支接触线抬高不小于</a:t>
                </a:r>
                <a:r>
                  <a:rPr lang="en-US" altLang="zh-CN" sz="1600"/>
                  <a:t>50mm</a:t>
                </a:r>
                <a:r>
                  <a:rPr lang="zh-CN" altLang="en-US" sz="1600"/>
                  <a:t>。</a:t>
                </a:r>
              </a:p>
            </p:txBody>
          </p:sp>
        </p:grpSp>
        <p:sp>
          <p:nvSpPr>
            <p:cNvPr id="22" name="圆角矩形 21"/>
            <p:cNvSpPr/>
            <p:nvPr/>
          </p:nvSpPr>
          <p:spPr>
            <a:xfrm>
              <a:off x="1162399" y="1907111"/>
              <a:ext cx="581025" cy="552450"/>
            </a:xfrm>
            <a:prstGeom prst="roundRect">
              <a:avLst/>
            </a:prstGeom>
            <a:solidFill>
              <a:srgbClr val="209FDA"/>
            </a:solidFill>
          </p:spPr>
          <p:style>
            <a:lnRef idx="3">
              <a:schemeClr val="lt1"/>
            </a:lnRef>
            <a:fillRef idx="1">
              <a:schemeClr val="accent2"/>
            </a:fillRef>
            <a:effectRef idx="1">
              <a:schemeClr val="accent2"/>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eaLnBrk="1" hangingPunct="1">
                <a:buFont typeface="Arial" pitchFamily="34" charset="0"/>
                <a:buNone/>
                <a:defRPr/>
              </a:pPr>
              <a:r>
                <a:rPr lang="en-US" altLang="zh-CN" sz="2500" b="1">
                  <a:latin typeface="黑体" panose="02010609060101010101" pitchFamily="49" charset="-122"/>
                  <a:ea typeface="黑体" panose="02010609060101010101" pitchFamily="49" charset="-122"/>
                </a:rPr>
                <a:t>3</a:t>
              </a:r>
              <a:endParaRPr lang="zh-CN" altLang="en-US" sz="2500" b="1">
                <a:latin typeface="黑体" panose="02010609060101010101" pitchFamily="49" charset="-122"/>
                <a:ea typeface="黑体" panose="02010609060101010101" pitchFamily="49" charset="-122"/>
              </a:endParaRPr>
            </a:p>
          </p:txBody>
        </p:sp>
      </p:grpSp>
      <p:grpSp>
        <p:nvGrpSpPr>
          <p:cNvPr id="3" name="组合 2"/>
          <p:cNvGrpSpPr/>
          <p:nvPr/>
        </p:nvGrpSpPr>
        <p:grpSpPr>
          <a:xfrm>
            <a:off x="1136821" y="2749046"/>
            <a:ext cx="7168070" cy="847558"/>
            <a:chOff x="807765" y="2253780"/>
            <a:chExt cx="7168070" cy="847558"/>
          </a:xfrm>
        </p:grpSpPr>
        <p:grpSp>
          <p:nvGrpSpPr>
            <p:cNvPr id="23" name="组合 22"/>
            <p:cNvGrpSpPr/>
            <p:nvPr/>
          </p:nvGrpSpPr>
          <p:grpSpPr>
            <a:xfrm>
              <a:off x="807765" y="2253780"/>
              <a:ext cx="6878827" cy="847558"/>
              <a:chOff x="1826286" y="1835091"/>
              <a:chExt cx="6960527" cy="847558"/>
            </a:xfrm>
          </p:grpSpPr>
          <p:sp>
            <p:nvSpPr>
              <p:cNvPr id="24" name="矩形 23"/>
              <p:cNvSpPr/>
              <p:nvPr/>
            </p:nvSpPr>
            <p:spPr>
              <a:xfrm>
                <a:off x="1826286" y="1835091"/>
                <a:ext cx="6960527" cy="847558"/>
              </a:xfrm>
              <a:prstGeom prst="rect">
                <a:avLst/>
              </a:prstGeom>
              <a:solidFill>
                <a:srgbClr val="209FDA"/>
              </a:solidFill>
              <a:ln w="19050"/>
            </p:spPr>
            <p:style>
              <a:lnRef idx="3">
                <a:schemeClr val="lt1"/>
              </a:lnRef>
              <a:fillRef idx="1">
                <a:schemeClr val="accent6"/>
              </a:fillRef>
              <a:effectRef idx="1">
                <a:schemeClr val="accent6"/>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endParaRPr/>
              </a:p>
            </p:txBody>
          </p:sp>
          <p:sp>
            <p:nvSpPr>
              <p:cNvPr id="25" name="矩形 8"/>
              <p:cNvSpPr>
                <a:spLocks noChangeArrowheads="1"/>
              </p:cNvSpPr>
              <p:nvPr/>
            </p:nvSpPr>
            <p:spPr bwMode="auto">
              <a:xfrm>
                <a:off x="2144581" y="1881387"/>
                <a:ext cx="6522538" cy="603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0000" tIns="0" rIns="180000" bIns="0">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凡是安装线岔的地方，均应安设电连接线，电连接线安装在距线岔</a:t>
                </a:r>
                <a:r>
                  <a:rPr lang="en-US" altLang="zh-CN" sz="1600"/>
                  <a:t>1.5m</a:t>
                </a:r>
                <a:r>
                  <a:rPr lang="zh-CN" altLang="en-US" sz="1600"/>
                  <a:t>至</a:t>
                </a:r>
                <a:r>
                  <a:rPr lang="en-US" altLang="zh-CN" sz="1600"/>
                  <a:t>2m</a:t>
                </a:r>
                <a:r>
                  <a:rPr lang="zh-CN" altLang="en-US" sz="1600"/>
                  <a:t>处，以保证始触点处等电位。</a:t>
                </a:r>
              </a:p>
            </p:txBody>
          </p:sp>
        </p:grpSp>
        <p:sp>
          <p:nvSpPr>
            <p:cNvPr id="26" name="圆角矩形 25"/>
            <p:cNvSpPr/>
            <p:nvPr/>
          </p:nvSpPr>
          <p:spPr>
            <a:xfrm>
              <a:off x="7394810" y="2406466"/>
              <a:ext cx="581025" cy="552450"/>
            </a:xfrm>
            <a:prstGeom prst="roundRect">
              <a:avLst/>
            </a:prstGeom>
            <a:solidFill>
              <a:srgbClr val="2C6BAD"/>
            </a:solidFill>
          </p:spPr>
          <p:style>
            <a:lnRef idx="3">
              <a:schemeClr val="lt1"/>
            </a:lnRef>
            <a:fillRef idx="1">
              <a:schemeClr val="accent6"/>
            </a:fillRef>
            <a:effectRef idx="1">
              <a:schemeClr val="accent6"/>
            </a:effectRef>
            <a:fontRef idx="minor">
              <a:schemeClr val="lt1"/>
            </a:fontRef>
          </p:style>
          <p:txBody>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eaLnBrk="1" hangingPunct="1">
                <a:buFont typeface="Arial" pitchFamily="34" charset="0"/>
                <a:buNone/>
                <a:defRPr/>
              </a:pPr>
              <a:r>
                <a:rPr lang="en-US" altLang="zh-CN" sz="2500" b="1">
                  <a:latin typeface="黑体" panose="02010609060101010101" pitchFamily="49" charset="-122"/>
                  <a:ea typeface="黑体" panose="02010609060101010101" pitchFamily="49" charset="-122"/>
                </a:rPr>
                <a:t>4</a:t>
              </a:r>
              <a:endParaRPr lang="zh-CN" altLang="en-US" sz="2500" b="1">
                <a:latin typeface="黑体" panose="02010609060101010101" pitchFamily="49" charset="-122"/>
                <a:ea typeface="黑体" panose="02010609060101010101" pitchFamily="49" charset="-122"/>
              </a:endParaRPr>
            </a:p>
          </p:txBody>
        </p:sp>
      </p:grpSp>
      <p:grpSp>
        <p:nvGrpSpPr>
          <p:cNvPr id="27" name="组合 26"/>
          <p:cNvGrpSpPr/>
          <p:nvPr/>
        </p:nvGrpSpPr>
        <p:grpSpPr>
          <a:xfrm>
            <a:off x="-124995" y="200432"/>
            <a:ext cx="3283832" cy="456454"/>
            <a:chOff x="1008574" y="1606071"/>
            <a:chExt cx="3283832" cy="456454"/>
          </a:xfrm>
        </p:grpSpPr>
        <p:sp>
          <p:nvSpPr>
            <p:cNvPr id="28" name="矩形 27"/>
            <p:cNvSpPr/>
            <p:nvPr/>
          </p:nvSpPr>
          <p:spPr>
            <a:xfrm>
              <a:off x="1135885" y="1606071"/>
              <a:ext cx="3156521"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29" name="组合 28"/>
            <p:cNvGrpSpPr/>
            <p:nvPr/>
          </p:nvGrpSpPr>
          <p:grpSpPr>
            <a:xfrm>
              <a:off x="1008574" y="1693453"/>
              <a:ext cx="745147" cy="220278"/>
              <a:chOff x="712782" y="1359265"/>
              <a:chExt cx="745147" cy="363193"/>
            </a:xfrm>
            <a:solidFill>
              <a:schemeClr val="accent2">
                <a:lumMod val="40000"/>
                <a:lumOff val="60000"/>
              </a:schemeClr>
            </a:solidFill>
          </p:grpSpPr>
          <p:sp>
            <p:nvSpPr>
              <p:cNvPr id="35" name="任意多边形 34"/>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36" name="直角三角形 35"/>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30" name="文本框 29"/>
            <p:cNvSpPr txBox="1"/>
            <p:nvPr/>
          </p:nvSpPr>
          <p:spPr>
            <a:xfrm>
              <a:off x="1620864" y="1649632"/>
              <a:ext cx="2671542"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单开岔道的技术要求</a:t>
              </a:r>
            </a:p>
          </p:txBody>
        </p:sp>
      </p:grpSp>
    </p:spTree>
    <p:extLst>
      <p:ext uri="{BB962C8B-B14F-4D97-AF65-F5344CB8AC3E}">
        <p14:creationId xmlns:p14="http://schemas.microsoft.com/office/powerpoint/2010/main" val="28930273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75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75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2" dur="75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right)">
                                      <p:cBhvr>
                                        <p:cTn id="12" dur="75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75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4" name="矩形 13"/>
          <p:cNvSpPr/>
          <p:nvPr/>
        </p:nvSpPr>
        <p:spPr>
          <a:xfrm rot="18900000">
            <a:off x="1185418" y="1343366"/>
            <a:ext cx="1356349" cy="1356349"/>
          </a:xfrm>
          <a:prstGeom prst="rect">
            <a:avLst/>
          </a:prstGeom>
          <a:solidFill>
            <a:srgbClr val="2D6EA9"/>
          </a:solidFill>
          <a:ln w="38100">
            <a:solidFill>
              <a:srgbClr val="23568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5" name="矩形 14"/>
          <p:cNvSpPr/>
          <p:nvPr/>
        </p:nvSpPr>
        <p:spPr>
          <a:xfrm rot="18900000">
            <a:off x="1185421" y="1744239"/>
            <a:ext cx="1356349" cy="1356349"/>
          </a:xfrm>
          <a:prstGeom prst="rect">
            <a:avLst/>
          </a:prstGeom>
          <a:solidFill>
            <a:schemeClr val="accent1">
              <a:lumMod val="40000"/>
              <a:lumOff val="60000"/>
            </a:schemeClr>
          </a:solidFill>
          <a:ln w="38100">
            <a:solidFill>
              <a:srgbClr val="58A2E6"/>
            </a:solidFill>
          </a:ln>
          <a:effectLst>
            <a:outerShdw blurRad="50800" dist="38100" dir="5400000" algn="t" rotWithShape="0">
              <a:schemeClr val="tx1">
                <a:alpha val="4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pic>
        <p:nvPicPr>
          <p:cNvPr id="16" name="图片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6857" y="2021539"/>
            <a:ext cx="953476" cy="786029"/>
          </a:xfrm>
          <a:prstGeom prst="rect">
            <a:avLst/>
          </a:prstGeom>
        </p:spPr>
      </p:pic>
      <p:grpSp>
        <p:nvGrpSpPr>
          <p:cNvPr id="17" name="组合 16"/>
          <p:cNvGrpSpPr/>
          <p:nvPr/>
        </p:nvGrpSpPr>
        <p:grpSpPr>
          <a:xfrm>
            <a:off x="3069508" y="1108176"/>
            <a:ext cx="5479088" cy="2427816"/>
            <a:chOff x="3069508" y="1849388"/>
            <a:chExt cx="5479088" cy="2427816"/>
          </a:xfrm>
        </p:grpSpPr>
        <p:sp>
          <p:nvSpPr>
            <p:cNvPr id="18" name="矩形 17"/>
            <p:cNvSpPr/>
            <p:nvPr/>
          </p:nvSpPr>
          <p:spPr>
            <a:xfrm>
              <a:off x="3069511" y="2153546"/>
              <a:ext cx="5479085" cy="2123658"/>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just">
                <a:lnSpc>
                  <a:spcPct val="150000"/>
                </a:lnSpc>
                <a:spcBef>
                  <a:spcPct val="0"/>
                </a:spcBef>
                <a:spcAft>
                  <a:spcPct val="0"/>
                </a:spcAft>
              </a:pPr>
              <a:r>
                <a:rPr lang="zh-CN" altLang="en-US" sz="1400" kern="100">
                  <a:latin typeface="+mj-ea"/>
                </a:rPr>
                <a:t>       </a:t>
              </a:r>
              <a:r>
                <a:rPr lang="zh-CN" altLang="en-US" sz="1400"/>
                <a:t>对于对称（双开）及复式交分道岔，其线岔的布置形式类似单开道岔。复式交分道岔标准定位接触线应相交于道岔对称中心轴的上方。</a:t>
              </a:r>
              <a:endParaRPr lang="en-US" altLang="zh-CN" sz="1400"/>
            </a:p>
            <a:p>
              <a:pPr algn="just">
                <a:lnSpc>
                  <a:spcPct val="150000"/>
                </a:lnSpc>
                <a:spcBef>
                  <a:spcPct val="0"/>
                </a:spcBef>
                <a:spcAft>
                  <a:spcPct val="0"/>
                </a:spcAft>
              </a:pPr>
              <a:r>
                <a:rPr lang="zh-CN" altLang="en-US" sz="1800" b="1">
                  <a:solidFill>
                    <a:schemeClr val="tx1">
                      <a:lumMod val="95000"/>
                      <a:lumOff val="5000"/>
                    </a:schemeClr>
                  </a:solidFill>
                </a:rPr>
                <a:t>交叉渡线</a:t>
              </a:r>
              <a:endParaRPr lang="en-US" altLang="zh-CN" sz="1800" b="1">
                <a:solidFill>
                  <a:schemeClr val="tx1">
                    <a:lumMod val="95000"/>
                    <a:lumOff val="5000"/>
                  </a:schemeClr>
                </a:solidFill>
              </a:endParaRPr>
            </a:p>
            <a:p>
              <a:pPr algn="just">
                <a:lnSpc>
                  <a:spcPct val="150000"/>
                </a:lnSpc>
                <a:spcBef>
                  <a:spcPct val="0"/>
                </a:spcBef>
                <a:spcAft>
                  <a:spcPct val="0"/>
                </a:spcAft>
              </a:pPr>
              <a:r>
                <a:rPr lang="zh-CN" altLang="en-US" sz="1400"/>
                <a:t>       相邻的两条正线或主要站线用专设渡线连接起来的称为交叉渡线。它由两条线和四组单开道岔组成。</a:t>
              </a:r>
              <a:endParaRPr lang="zh-CN" altLang="en-US" sz="1400" b="1">
                <a:solidFill>
                  <a:schemeClr val="tx1">
                    <a:lumMod val="95000"/>
                    <a:lumOff val="5000"/>
                  </a:schemeClr>
                </a:solidFill>
              </a:endParaRPr>
            </a:p>
          </p:txBody>
        </p:sp>
        <p:sp>
          <p:nvSpPr>
            <p:cNvPr id="19" name="矩形 18"/>
            <p:cNvSpPr/>
            <p:nvPr/>
          </p:nvSpPr>
          <p:spPr>
            <a:xfrm>
              <a:off x="3069508" y="1849388"/>
              <a:ext cx="2492991" cy="369332"/>
            </a:xfrm>
            <a:prstGeom prst="rect">
              <a:avLst/>
            </a:prstGeom>
          </p:spPr>
          <p:txBody>
            <a:bodyPr wrap="non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tx1">
                      <a:lumMod val="95000"/>
                      <a:lumOff val="5000"/>
                    </a:schemeClr>
                  </a:solidFill>
                </a:rPr>
                <a:t>对称和复式交分式道岔</a:t>
              </a:r>
            </a:p>
          </p:txBody>
        </p:sp>
      </p:grpSp>
    </p:spTree>
    <p:extLst>
      <p:ext uri="{BB962C8B-B14F-4D97-AF65-F5344CB8AC3E}">
        <p14:creationId xmlns:p14="http://schemas.microsoft.com/office/powerpoint/2010/main" val="33970615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par>
                                <p:cTn id="8" presetID="16" presetClass="entr" presetSubtype="21" dur="50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barn(inVertical)">
                                      <p:cBhvr>
                                        <p:cTn id="10" dur="500"/>
                                        <p:tgtEl>
                                          <p:spTgt spid="15"/>
                                        </p:tgtEl>
                                      </p:cBhvr>
                                    </p:animEffect>
                                  </p:childTnLst>
                                </p:cTn>
                              </p:par>
                            </p:childTnLst>
                          </p:cTn>
                        </p:par>
                        <p:par>
                          <p:cTn id="11" fill="hold" nodeType="afterGroup">
                            <p:stCondLst>
                              <p:cond delay="500"/>
                            </p:stCondLst>
                            <p:childTnLst>
                              <p:par>
                                <p:cTn id="12" presetID="42" presetClass="entr" presetSubtype="0" dur="50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anim calcmode="lin" valueType="num">
                                      <p:cBhvr>
                                        <p:cTn id="15" dur="500" fill="hold"/>
                                        <p:tgtEl>
                                          <p:spTgt spid="14"/>
                                        </p:tgtEl>
                                        <p:attrNameLst>
                                          <p:attrName>ppt_x</p:attrName>
                                        </p:attrNameLst>
                                      </p:cBhvr>
                                      <p:tavLst>
                                        <p:tav tm="0">
                                          <p:val>
                                            <p:strVal val="#ppt_x"/>
                                          </p:val>
                                        </p:tav>
                                        <p:tav tm="100000">
                                          <p:val>
                                            <p:strVal val="#ppt_x"/>
                                          </p:val>
                                        </p:tav>
                                      </p:tavLst>
                                    </p:anim>
                                    <p:anim calcmode="lin" valueType="num">
                                      <p:cBhvr>
                                        <p:cTn id="16" dur="500" fill="hold"/>
                                        <p:tgtEl>
                                          <p:spTgt spid="14"/>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1000"/>
                            </p:stCondLst>
                            <p:childTnLst>
                              <p:par>
                                <p:cTn id="18" presetID="10" presetClass="entr" presetSubtype="0" dur="750" fill="hold" nodeType="after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75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6214" y="700447"/>
            <a:ext cx="5980755" cy="2081992"/>
          </a:xfrm>
          <a:prstGeom prst="rect">
            <a:avLst/>
          </a:prstGeom>
        </p:spPr>
      </p:pic>
      <p:sp>
        <p:nvSpPr>
          <p:cNvPr id="2" name="矩形 1"/>
          <p:cNvSpPr/>
          <p:nvPr/>
        </p:nvSpPr>
        <p:spPr>
          <a:xfrm>
            <a:off x="624317" y="2826000"/>
            <a:ext cx="7902462" cy="1895519"/>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对于接触悬挂则设五组线岔，如图中的</a:t>
            </a:r>
            <a:r>
              <a:rPr lang="en-US" altLang="zh-CN" sz="1600"/>
              <a:t>a</a:t>
            </a:r>
            <a:r>
              <a:rPr lang="zh-CN" altLang="en-US" sz="1600"/>
              <a:t>、</a:t>
            </a:r>
            <a:r>
              <a:rPr lang="en-US" altLang="zh-CN" sz="1600"/>
              <a:t>b</a:t>
            </a:r>
            <a:r>
              <a:rPr lang="zh-CN" altLang="en-US" sz="1600"/>
              <a:t>、</a:t>
            </a:r>
            <a:r>
              <a:rPr lang="en-US" altLang="zh-CN" sz="1600"/>
              <a:t>c</a:t>
            </a:r>
            <a:r>
              <a:rPr lang="zh-CN" altLang="en-US" sz="1600"/>
              <a:t>、</a:t>
            </a:r>
            <a:r>
              <a:rPr lang="en-US" altLang="zh-CN" sz="1600"/>
              <a:t>d</a:t>
            </a:r>
            <a:r>
              <a:rPr lang="zh-CN" altLang="en-US" sz="1600"/>
              <a:t>、</a:t>
            </a:r>
            <a:r>
              <a:rPr lang="en-US" altLang="zh-CN" sz="1600"/>
              <a:t>e</a:t>
            </a:r>
            <a:r>
              <a:rPr lang="zh-CN" altLang="en-US" sz="1600"/>
              <a:t>所示。对于常速道岔的要求是：第一首先要使限制管嵌住的接触线能自由伸缩、纵向移动；第二是考虑到温度变化，在调整时，以平均温度计算，侧线接触线应在限制管中间；第三要考虑到限制管、线夹以及双悬挂的集中重量，两接触线应相交于两渡线中心线的正上方，且侧线接触线高出正线（或较重要线）的接触线</a:t>
            </a:r>
            <a:r>
              <a:rPr lang="en-US" altLang="zh-CN" sz="1600"/>
              <a:t>10</a:t>
            </a:r>
            <a:r>
              <a:rPr lang="zh-CN" altLang="en-US" sz="1600"/>
              <a:t>～</a:t>
            </a:r>
            <a:r>
              <a:rPr lang="en-US" altLang="zh-CN" sz="1600"/>
              <a:t>20mm</a:t>
            </a:r>
            <a:r>
              <a:rPr lang="zh-CN" altLang="en-US" sz="1600"/>
              <a:t>；非工作支要按照设计要求抬高。</a:t>
            </a:r>
          </a:p>
        </p:txBody>
      </p:sp>
      <p:grpSp>
        <p:nvGrpSpPr>
          <p:cNvPr id="10" name="组合 9"/>
          <p:cNvGrpSpPr/>
          <p:nvPr/>
        </p:nvGrpSpPr>
        <p:grpSpPr>
          <a:xfrm>
            <a:off x="-124995" y="200432"/>
            <a:ext cx="2238000" cy="456454"/>
            <a:chOff x="1008574" y="1606071"/>
            <a:chExt cx="2238000" cy="456454"/>
          </a:xfrm>
        </p:grpSpPr>
        <p:sp>
          <p:nvSpPr>
            <p:cNvPr id="12" name="矩形 11"/>
            <p:cNvSpPr/>
            <p:nvPr/>
          </p:nvSpPr>
          <p:spPr>
            <a:xfrm>
              <a:off x="1135885" y="1606071"/>
              <a:ext cx="2110689"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3" name="组合 12"/>
            <p:cNvGrpSpPr/>
            <p:nvPr/>
          </p:nvGrpSpPr>
          <p:grpSpPr>
            <a:xfrm>
              <a:off x="1008574" y="1693453"/>
              <a:ext cx="745147" cy="220278"/>
              <a:chOff x="712782" y="1359265"/>
              <a:chExt cx="745147" cy="363193"/>
            </a:xfrm>
            <a:solidFill>
              <a:schemeClr val="accent2">
                <a:lumMod val="40000"/>
                <a:lumOff val="60000"/>
              </a:schemeClr>
            </a:solidFill>
          </p:grpSpPr>
          <p:sp>
            <p:nvSpPr>
              <p:cNvPr id="15" name="任意多边形 14"/>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6" name="直角三角形 15"/>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4" name="文本框 13"/>
            <p:cNvSpPr txBox="1"/>
            <p:nvPr/>
          </p:nvSpPr>
          <p:spPr>
            <a:xfrm>
              <a:off x="1620864" y="1649632"/>
              <a:ext cx="1625710"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交叉渡线</a:t>
              </a:r>
            </a:p>
          </p:txBody>
        </p:sp>
      </p:grpSp>
    </p:spTree>
    <p:extLst>
      <p:ext uri="{BB962C8B-B14F-4D97-AF65-F5344CB8AC3E}">
        <p14:creationId xmlns:p14="http://schemas.microsoft.com/office/powerpoint/2010/main" val="54075673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arn(inVertical)">
                                      <p:cBhvr>
                                        <p:cTn id="11" dur="500"/>
                                        <p:tgtEl>
                                          <p:spTgt spid="3"/>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2" name="矩形 11"/>
          <p:cNvSpPr/>
          <p:nvPr/>
        </p:nvSpPr>
        <p:spPr>
          <a:xfrm rot="18900000">
            <a:off x="1185418" y="1451678"/>
            <a:ext cx="1356349" cy="1356349"/>
          </a:xfrm>
          <a:prstGeom prst="rect">
            <a:avLst/>
          </a:prstGeom>
          <a:solidFill>
            <a:srgbClr val="2D6EA9"/>
          </a:solidFill>
          <a:ln w="38100">
            <a:solidFill>
              <a:srgbClr val="23568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3" name="矩形 12"/>
          <p:cNvSpPr/>
          <p:nvPr/>
        </p:nvSpPr>
        <p:spPr>
          <a:xfrm rot="18900000">
            <a:off x="1185421" y="1852551"/>
            <a:ext cx="1356349" cy="1356349"/>
          </a:xfrm>
          <a:prstGeom prst="rect">
            <a:avLst/>
          </a:prstGeom>
          <a:solidFill>
            <a:schemeClr val="accent1">
              <a:lumMod val="40000"/>
              <a:lumOff val="60000"/>
            </a:schemeClr>
          </a:solidFill>
          <a:ln w="38100">
            <a:solidFill>
              <a:srgbClr val="58A2E6"/>
            </a:solidFill>
          </a:ln>
          <a:effectLst>
            <a:outerShdw blurRad="50800" dist="38100" dir="5400000" algn="t" rotWithShape="0">
              <a:schemeClr val="tx1">
                <a:alpha val="4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6857" y="2129851"/>
            <a:ext cx="953476" cy="786029"/>
          </a:xfrm>
          <a:prstGeom prst="rect">
            <a:avLst/>
          </a:prstGeom>
        </p:spPr>
      </p:pic>
      <p:grpSp>
        <p:nvGrpSpPr>
          <p:cNvPr id="15" name="组合 14"/>
          <p:cNvGrpSpPr/>
          <p:nvPr/>
        </p:nvGrpSpPr>
        <p:grpSpPr>
          <a:xfrm>
            <a:off x="3069508" y="1458752"/>
            <a:ext cx="5479088" cy="1830345"/>
            <a:chOff x="3069508" y="1849388"/>
            <a:chExt cx="5479088" cy="1830345"/>
          </a:xfrm>
        </p:grpSpPr>
        <p:sp>
          <p:nvSpPr>
            <p:cNvPr id="16" name="矩形 15"/>
            <p:cNvSpPr/>
            <p:nvPr/>
          </p:nvSpPr>
          <p:spPr>
            <a:xfrm>
              <a:off x="3069511" y="2153546"/>
              <a:ext cx="5479085" cy="1526187"/>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just">
                <a:lnSpc>
                  <a:spcPct val="150000"/>
                </a:lnSpc>
                <a:spcBef>
                  <a:spcPct val="0"/>
                </a:spcBef>
                <a:spcAft>
                  <a:spcPct val="0"/>
                </a:spcAft>
              </a:pPr>
              <a:r>
                <a:rPr lang="zh-CN" altLang="en-US" sz="1400" kern="100">
                  <a:latin typeface="+mj-ea"/>
                </a:rPr>
                <a:t>       </a:t>
              </a:r>
              <a:r>
                <a:rPr lang="zh-CN" altLang="en-US" sz="1600"/>
                <a:t>高速交叉线岔主要应用于行车速度</a:t>
              </a:r>
              <a:r>
                <a:rPr lang="en-US" altLang="zh-CN" sz="1600"/>
                <a:t>200—250km/h</a:t>
              </a:r>
              <a:r>
                <a:rPr lang="zh-CN" altLang="en-US" sz="1600"/>
                <a:t>线路，同时有较高侧向通过速度要求时采用。因为高速通过时道岔型号为</a:t>
              </a:r>
              <a:r>
                <a:rPr lang="en-US" altLang="zh-CN" sz="1600"/>
                <a:t>1/18</a:t>
              </a:r>
              <a:r>
                <a:rPr lang="zh-CN" altLang="en-US" sz="1600"/>
                <a:t>及以上，对应高速交叉线岔两支接触线间夹角较小，要求较长的限制管，出现了一些新的零件结构。</a:t>
              </a:r>
              <a:endParaRPr lang="en-US" altLang="zh-CN" sz="1600"/>
            </a:p>
          </p:txBody>
        </p:sp>
        <p:sp>
          <p:nvSpPr>
            <p:cNvPr id="17" name="矩形 16"/>
            <p:cNvSpPr/>
            <p:nvPr/>
          </p:nvSpPr>
          <p:spPr>
            <a:xfrm>
              <a:off x="3069508" y="1849388"/>
              <a:ext cx="2262159" cy="369332"/>
            </a:xfrm>
            <a:prstGeom prst="rect">
              <a:avLst/>
            </a:prstGeom>
          </p:spPr>
          <p:txBody>
            <a:bodyPr wrap="non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tx1">
                      <a:lumMod val="95000"/>
                      <a:lumOff val="5000"/>
                    </a:schemeClr>
                  </a:solidFill>
                </a:rPr>
                <a:t>高速交叉线岔的概念</a:t>
              </a:r>
            </a:p>
          </p:txBody>
        </p:sp>
      </p:grpSp>
    </p:spTree>
    <p:extLst>
      <p:ext uri="{BB962C8B-B14F-4D97-AF65-F5344CB8AC3E}">
        <p14:creationId xmlns:p14="http://schemas.microsoft.com/office/powerpoint/2010/main" val="316753137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6" presetClass="entr" presetSubtype="21" dur="50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childTnLst>
                          </p:cTn>
                        </p:par>
                        <p:par>
                          <p:cTn id="11" fill="hold" nodeType="afterGroup">
                            <p:stCondLst>
                              <p:cond delay="500"/>
                            </p:stCondLst>
                            <p:childTnLst>
                              <p:par>
                                <p:cTn id="12" presetID="42" presetClass="entr" presetSubtype="0" dur="500" fill="hold" grpId="0"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anim calcmode="lin" valueType="num">
                                      <p:cBhvr>
                                        <p:cTn id="15" dur="500" fill="hold"/>
                                        <p:tgtEl>
                                          <p:spTgt spid="12"/>
                                        </p:tgtEl>
                                        <p:attrNameLst>
                                          <p:attrName>ppt_x</p:attrName>
                                        </p:attrNameLst>
                                      </p:cBhvr>
                                      <p:tavLst>
                                        <p:tav tm="0">
                                          <p:val>
                                            <p:strVal val="#ppt_x"/>
                                          </p:val>
                                        </p:tav>
                                        <p:tav tm="100000">
                                          <p:val>
                                            <p:strVal val="#ppt_x"/>
                                          </p:val>
                                        </p:tav>
                                      </p:tavLst>
                                    </p:anim>
                                    <p:anim calcmode="lin" valueType="num">
                                      <p:cBhvr>
                                        <p:cTn id="16" dur="500" fill="hold"/>
                                        <p:tgtEl>
                                          <p:spTgt spid="12"/>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1000"/>
                            </p:stCondLst>
                            <p:childTnLst>
                              <p:par>
                                <p:cTn id="18" presetID="10" presetClass="entr" presetSubtype="0" dur="750" fill="hold" nodeType="after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571" y="752326"/>
            <a:ext cx="7715849" cy="2258877"/>
          </a:xfrm>
          <a:prstGeom prst="rect">
            <a:avLst/>
          </a:prstGeom>
        </p:spPr>
      </p:pic>
      <p:sp>
        <p:nvSpPr>
          <p:cNvPr id="3" name="矩形 2"/>
          <p:cNvSpPr/>
          <p:nvPr/>
        </p:nvSpPr>
        <p:spPr>
          <a:xfrm>
            <a:off x="714075" y="3150204"/>
            <a:ext cx="7894842" cy="1526187"/>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en-US" altLang="zh-CN" sz="1600"/>
              <a:t>       T</a:t>
            </a:r>
            <a:r>
              <a:rPr lang="zh-CN" altLang="en-US" sz="1600"/>
              <a:t>形截面限制导杆（简称</a:t>
            </a:r>
            <a:r>
              <a:rPr lang="en-US" altLang="zh-CN" sz="1600"/>
              <a:t>T</a:t>
            </a:r>
            <a:r>
              <a:rPr lang="zh-CN" altLang="en-US" sz="1600"/>
              <a:t>型限制导杆）采用</a:t>
            </a:r>
            <a:r>
              <a:rPr lang="en-US" altLang="zh-CN" sz="1600"/>
              <a:t>T2</a:t>
            </a:r>
            <a:r>
              <a:rPr lang="zh-CN" altLang="en-US" sz="1600"/>
              <a:t>铜材料制成。长度从</a:t>
            </a:r>
            <a:r>
              <a:rPr lang="en-US" altLang="zh-CN" sz="1600"/>
              <a:t>1800—2500mm</a:t>
            </a:r>
            <a:r>
              <a:rPr lang="zh-CN" altLang="en-US" sz="1600"/>
              <a:t>，适用不同应用，</a:t>
            </a:r>
            <a:r>
              <a:rPr lang="en-US" altLang="zh-CN" sz="1600"/>
              <a:t>T</a:t>
            </a:r>
            <a:r>
              <a:rPr lang="zh-CN" altLang="en-US" sz="1600"/>
              <a:t>型限制导杆的安装位置应该根据线索的线胀系数结合安装时温度计算确定，在腕臂无偏斜温度时，线岔固定筋条的中心和两导线交叉点重合，其他温度时，按照计算结果确定，施工误差不大于</a:t>
            </a:r>
            <a:r>
              <a:rPr lang="en-US" altLang="zh-CN" sz="1600"/>
              <a:t>40mm</a:t>
            </a:r>
            <a:r>
              <a:rPr lang="zh-CN" altLang="en-US" sz="1600"/>
              <a:t>。</a:t>
            </a:r>
          </a:p>
        </p:txBody>
      </p:sp>
      <p:grpSp>
        <p:nvGrpSpPr>
          <p:cNvPr id="10" name="组合 9"/>
          <p:cNvGrpSpPr/>
          <p:nvPr/>
        </p:nvGrpSpPr>
        <p:grpSpPr>
          <a:xfrm>
            <a:off x="-124995" y="200432"/>
            <a:ext cx="2552106" cy="456454"/>
            <a:chOff x="1008574" y="1606071"/>
            <a:chExt cx="2552106" cy="456454"/>
          </a:xfrm>
        </p:grpSpPr>
        <p:sp>
          <p:nvSpPr>
            <p:cNvPr id="12" name="矩形 11"/>
            <p:cNvSpPr/>
            <p:nvPr/>
          </p:nvSpPr>
          <p:spPr>
            <a:xfrm>
              <a:off x="1135885" y="1606071"/>
              <a:ext cx="2424795"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3" name="组合 12"/>
            <p:cNvGrpSpPr/>
            <p:nvPr/>
          </p:nvGrpSpPr>
          <p:grpSpPr>
            <a:xfrm>
              <a:off x="1008574" y="1693453"/>
              <a:ext cx="745147" cy="220278"/>
              <a:chOff x="712782" y="1359265"/>
              <a:chExt cx="745147" cy="363193"/>
            </a:xfrm>
            <a:solidFill>
              <a:schemeClr val="accent2">
                <a:lumMod val="40000"/>
                <a:lumOff val="60000"/>
              </a:schemeClr>
            </a:solidFill>
          </p:grpSpPr>
          <p:sp>
            <p:nvSpPr>
              <p:cNvPr id="15" name="任意多边形 14"/>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6" name="直角三角形 15"/>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4" name="文本框 13"/>
            <p:cNvSpPr txBox="1"/>
            <p:nvPr/>
          </p:nvSpPr>
          <p:spPr>
            <a:xfrm>
              <a:off x="1620864" y="1649632"/>
              <a:ext cx="1939816"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en-US" altLang="zh-CN" sz="1800" b="1">
                  <a:solidFill>
                    <a:schemeClr val="bg1"/>
                  </a:solidFill>
                </a:rPr>
                <a:t>T</a:t>
              </a:r>
              <a:r>
                <a:rPr lang="zh-CN" altLang="en-US" sz="1800" b="1">
                  <a:solidFill>
                    <a:schemeClr val="bg1"/>
                  </a:solidFill>
                </a:rPr>
                <a:t>型线岔结构</a:t>
              </a:r>
            </a:p>
          </p:txBody>
        </p:sp>
      </p:grpSp>
    </p:spTree>
    <p:extLst>
      <p:ext uri="{BB962C8B-B14F-4D97-AF65-F5344CB8AC3E}">
        <p14:creationId xmlns:p14="http://schemas.microsoft.com/office/powerpoint/2010/main" val="290348369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15" name="组合 14"/>
          <p:cNvGrpSpPr/>
          <p:nvPr/>
        </p:nvGrpSpPr>
        <p:grpSpPr>
          <a:xfrm rot="19968616">
            <a:off x="2998600" y="1153319"/>
            <a:ext cx="2664296" cy="2749847"/>
            <a:chOff x="2895344" y="1263845"/>
            <a:chExt cx="2664296" cy="2749847"/>
          </a:xfrm>
        </p:grpSpPr>
        <p:sp>
          <p:nvSpPr>
            <p:cNvPr id="18" name="椭圆 17"/>
            <p:cNvSpPr/>
            <p:nvPr/>
          </p:nvSpPr>
          <p:spPr>
            <a:xfrm>
              <a:off x="2895344" y="1263845"/>
              <a:ext cx="2664296" cy="2664296"/>
            </a:xfrm>
            <a:prstGeom prst="ellipse">
              <a:avLst/>
            </a:prstGeom>
            <a:noFill/>
            <a:ln w="28575">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9" name="椭圆 18"/>
            <p:cNvSpPr/>
            <p:nvPr/>
          </p:nvSpPr>
          <p:spPr>
            <a:xfrm>
              <a:off x="5254329" y="1792813"/>
              <a:ext cx="201200" cy="201200"/>
            </a:xfrm>
            <a:prstGeom prst="ellipse">
              <a:avLst/>
            </a:prstGeom>
            <a:solidFill>
              <a:schemeClr val="bg1"/>
            </a:solidFill>
            <a:ln>
              <a:solidFill>
                <a:srgbClr val="3E86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20" name="椭圆 19"/>
            <p:cNvSpPr/>
            <p:nvPr/>
          </p:nvSpPr>
          <p:spPr>
            <a:xfrm>
              <a:off x="3018278" y="1792813"/>
              <a:ext cx="175334" cy="175334"/>
            </a:xfrm>
            <a:prstGeom prst="ellipse">
              <a:avLst/>
            </a:prstGeom>
            <a:solidFill>
              <a:schemeClr val="bg1"/>
            </a:solidFill>
            <a:ln>
              <a:solidFill>
                <a:srgbClr val="3E86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21" name="椭圆 20"/>
            <p:cNvSpPr/>
            <p:nvPr/>
          </p:nvSpPr>
          <p:spPr>
            <a:xfrm>
              <a:off x="4141051" y="3838358"/>
              <a:ext cx="175334" cy="175334"/>
            </a:xfrm>
            <a:prstGeom prst="ellipse">
              <a:avLst/>
            </a:prstGeom>
            <a:solidFill>
              <a:schemeClr val="bg1"/>
            </a:solidFill>
            <a:ln>
              <a:solidFill>
                <a:srgbClr val="3E86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23" name="六边形 22"/>
          <p:cNvSpPr/>
          <p:nvPr/>
        </p:nvSpPr>
        <p:spPr>
          <a:xfrm rot="417389">
            <a:off x="5161939" y="1646273"/>
            <a:ext cx="657584" cy="592598"/>
          </a:xfrm>
          <a:prstGeom prst="hexagon">
            <a:avLst/>
          </a:prstGeom>
          <a:solidFill>
            <a:srgbClr val="247F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solidFill>
                <a:schemeClr val="bg1"/>
              </a:solidFill>
            </a:endParaRPr>
          </a:p>
        </p:txBody>
      </p:sp>
      <p:sp>
        <p:nvSpPr>
          <p:cNvPr id="24" name="六边形 23"/>
          <p:cNvSpPr/>
          <p:nvPr/>
        </p:nvSpPr>
        <p:spPr>
          <a:xfrm rot="321995">
            <a:off x="2986785" y="1393191"/>
            <a:ext cx="657584" cy="592598"/>
          </a:xfrm>
          <a:prstGeom prst="hexagon">
            <a:avLst/>
          </a:prstGeom>
          <a:solidFill>
            <a:srgbClr val="4DB6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solidFill>
                <a:schemeClr val="bg1"/>
              </a:solidFill>
            </a:endParaRPr>
          </a:p>
        </p:txBody>
      </p:sp>
      <p:sp>
        <p:nvSpPr>
          <p:cNvPr id="25" name="六边形 24"/>
          <p:cNvSpPr/>
          <p:nvPr/>
        </p:nvSpPr>
        <p:spPr>
          <a:xfrm rot="611394">
            <a:off x="3769482" y="3462676"/>
            <a:ext cx="657584" cy="592598"/>
          </a:xfrm>
          <a:prstGeom prst="hexagon">
            <a:avLst/>
          </a:prstGeom>
          <a:solidFill>
            <a:srgbClr val="209F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solidFill>
                <a:schemeClr val="bg1"/>
              </a:solidFill>
            </a:endParaRPr>
          </a:p>
        </p:txBody>
      </p:sp>
      <p:grpSp>
        <p:nvGrpSpPr>
          <p:cNvPr id="27" name="组合 26"/>
          <p:cNvGrpSpPr/>
          <p:nvPr/>
        </p:nvGrpSpPr>
        <p:grpSpPr>
          <a:xfrm>
            <a:off x="3476632" y="1696435"/>
            <a:ext cx="1723549" cy="1620000"/>
            <a:chOff x="3381614" y="1782247"/>
            <a:chExt cx="1723549" cy="1620000"/>
          </a:xfrm>
        </p:grpSpPr>
        <p:sp>
          <p:nvSpPr>
            <p:cNvPr id="28" name="椭圆 27"/>
            <p:cNvSpPr/>
            <p:nvPr/>
          </p:nvSpPr>
          <p:spPr>
            <a:xfrm>
              <a:off x="3425975" y="1782247"/>
              <a:ext cx="1620000" cy="1620000"/>
            </a:xfrm>
            <a:prstGeom prst="ellipse">
              <a:avLst/>
            </a:prstGeom>
            <a:noFill/>
            <a:ln>
              <a:solidFill>
                <a:schemeClr val="bg1">
                  <a:lumMod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29" name="TextBox 28"/>
            <p:cNvSpPr txBox="1"/>
            <p:nvPr/>
          </p:nvSpPr>
          <p:spPr>
            <a:xfrm>
              <a:off x="3381614" y="2287330"/>
              <a:ext cx="1723549" cy="707886"/>
            </a:xfrm>
            <a:prstGeom prst="rect">
              <a:avLst/>
            </a:prstGeom>
            <a:noFill/>
          </p:spPr>
          <p:txBody>
            <a:bodyPr wrap="non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lvl="0" algn="ctr">
                <a:defRPr/>
              </a:pPr>
              <a:r>
                <a:rPr lang="zh-CN" altLang="en-US" sz="2000" b="1" kern="0">
                  <a:solidFill>
                    <a:schemeClr val="tx1">
                      <a:lumMod val="95000"/>
                      <a:lumOff val="5000"/>
                    </a:schemeClr>
                  </a:solidFill>
                  <a:latin typeface="+mj-ea"/>
                  <a:ea typeface="+mj-ea"/>
                </a:rPr>
                <a:t>高速交叉线岔</a:t>
              </a:r>
              <a:endParaRPr lang="en-US" altLang="zh-CN" sz="2000" b="1" kern="0">
                <a:solidFill>
                  <a:schemeClr val="tx1">
                    <a:lumMod val="95000"/>
                    <a:lumOff val="5000"/>
                  </a:schemeClr>
                </a:solidFill>
                <a:latin typeface="+mj-ea"/>
                <a:ea typeface="+mj-ea"/>
              </a:endParaRPr>
            </a:p>
            <a:p>
              <a:pPr lvl="0" algn="ctr">
                <a:defRPr/>
              </a:pPr>
              <a:r>
                <a:rPr lang="zh-CN" altLang="en-US" sz="2000" b="1" kern="0">
                  <a:solidFill>
                    <a:schemeClr val="tx1">
                      <a:lumMod val="95000"/>
                      <a:lumOff val="5000"/>
                    </a:schemeClr>
                  </a:solidFill>
                  <a:latin typeface="+mj-ea"/>
                  <a:ea typeface="+mj-ea"/>
                </a:rPr>
                <a:t>技术要求</a:t>
              </a:r>
            </a:p>
          </p:txBody>
        </p:sp>
      </p:grpSp>
      <p:sp>
        <p:nvSpPr>
          <p:cNvPr id="30" name="文本框 29"/>
          <p:cNvSpPr txBox="1"/>
          <p:nvPr/>
        </p:nvSpPr>
        <p:spPr>
          <a:xfrm>
            <a:off x="1841726" y="1316256"/>
            <a:ext cx="1026878" cy="338554"/>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r>
              <a:rPr lang="zh-CN" altLang="en-US" sz="1600" b="1"/>
              <a:t>无线夹区</a:t>
            </a:r>
          </a:p>
        </p:txBody>
      </p:sp>
      <p:sp>
        <p:nvSpPr>
          <p:cNvPr id="31" name="文本框 30"/>
          <p:cNvSpPr txBox="1"/>
          <p:nvPr/>
        </p:nvSpPr>
        <p:spPr>
          <a:xfrm>
            <a:off x="2397840" y="3636384"/>
            <a:ext cx="1835473" cy="338554"/>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r>
              <a:rPr lang="zh-CN" altLang="en-US" sz="1600" b="1"/>
              <a:t>交叉吊弦</a:t>
            </a:r>
          </a:p>
        </p:txBody>
      </p:sp>
      <p:sp>
        <p:nvSpPr>
          <p:cNvPr id="32" name="文本框 31"/>
          <p:cNvSpPr txBox="1"/>
          <p:nvPr/>
        </p:nvSpPr>
        <p:spPr>
          <a:xfrm>
            <a:off x="5783076" y="1608632"/>
            <a:ext cx="1995204" cy="58477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600" b="1">
                <a:solidFill>
                  <a:schemeClr val="bg2">
                    <a:lumMod val="10000"/>
                  </a:schemeClr>
                </a:solidFill>
              </a:rPr>
              <a:t>始触区两接触线应</a:t>
            </a:r>
            <a:endParaRPr lang="en-US" altLang="zh-CN" sz="1600" b="1">
              <a:solidFill>
                <a:schemeClr val="bg2">
                  <a:lumMod val="10000"/>
                </a:schemeClr>
              </a:solidFill>
            </a:endParaRPr>
          </a:p>
          <a:p>
            <a:pPr algn="ctr"/>
            <a:r>
              <a:rPr lang="zh-CN" altLang="en-US" sz="1600" b="1">
                <a:solidFill>
                  <a:schemeClr val="bg2">
                    <a:lumMod val="10000"/>
                  </a:schemeClr>
                </a:solidFill>
              </a:rPr>
              <a:t>处于受电弓同侧</a:t>
            </a:r>
          </a:p>
        </p:txBody>
      </p:sp>
      <p:sp>
        <p:nvSpPr>
          <p:cNvPr id="2" name="矩形 1"/>
          <p:cNvSpPr/>
          <p:nvPr/>
        </p:nvSpPr>
        <p:spPr>
          <a:xfrm>
            <a:off x="9341938" y="696541"/>
            <a:ext cx="2138861" cy="3416320"/>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kern="100">
                <a:latin typeface="+mj-ea"/>
              </a:rPr>
              <a:t>       确定高速线岔的定位基本问题是确定：道岔柱的位置、道岔柱各个定位点的拉出值、接触线的导高和抬升情况和始触区要求。为满足高速通过要求，高速线岔注重以下几个问题：</a:t>
            </a:r>
          </a:p>
        </p:txBody>
      </p:sp>
    </p:spTree>
    <p:extLst>
      <p:ext uri="{BB962C8B-B14F-4D97-AF65-F5344CB8AC3E}">
        <p14:creationId xmlns:p14="http://schemas.microsoft.com/office/powerpoint/2010/main" val="117639361"/>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53" presetClass="entr" presetSubtype="16" dur="75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 calcmode="lin" valueType="num">
                                      <p:cBhvr>
                                        <p:cTn id="10" dur="750" fill="hold"/>
                                        <p:tgtEl>
                                          <p:spTgt spid="15"/>
                                        </p:tgtEl>
                                        <p:attrNameLst>
                                          <p:attrName>ppt_w</p:attrName>
                                        </p:attrNameLst>
                                      </p:cBhvr>
                                      <p:tavLst>
                                        <p:tav tm="0">
                                          <p:val>
                                            <p:fltVal val="0"/>
                                          </p:val>
                                        </p:tav>
                                        <p:tav tm="100000">
                                          <p:val>
                                            <p:strVal val="#ppt_w"/>
                                          </p:val>
                                        </p:tav>
                                      </p:tavLst>
                                    </p:anim>
                                    <p:anim calcmode="lin" valueType="num">
                                      <p:cBhvr>
                                        <p:cTn id="11" dur="750" fill="hold"/>
                                        <p:tgtEl>
                                          <p:spTgt spid="15"/>
                                        </p:tgtEl>
                                        <p:attrNameLst>
                                          <p:attrName>ppt_h</p:attrName>
                                        </p:attrNameLst>
                                      </p:cBhvr>
                                      <p:tavLst>
                                        <p:tav tm="0">
                                          <p:val>
                                            <p:fltVal val="0"/>
                                          </p:val>
                                        </p:tav>
                                        <p:tav tm="100000">
                                          <p:val>
                                            <p:strVal val="#ppt_h"/>
                                          </p:val>
                                        </p:tav>
                                      </p:tavLst>
                                    </p:anim>
                                    <p:animEffect transition="in" filter="fade">
                                      <p:cBhvr>
                                        <p:cTn id="12" dur="750"/>
                                        <p:tgtEl>
                                          <p:spTgt spid="15"/>
                                        </p:tgtEl>
                                      </p:cBhvr>
                                    </p:animEffect>
                                  </p:childTnLst>
                                </p:cTn>
                              </p:par>
                              <p:par>
                                <p:cTn id="13" presetID="49" presetClass="entr" presetSubtype="0" dur="750" decel="10000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p:cTn id="15" dur="750" fill="hold"/>
                                        <p:tgtEl>
                                          <p:spTgt spid="15"/>
                                        </p:tgtEl>
                                        <p:attrNameLst>
                                          <p:attrName>ppt_w</p:attrName>
                                        </p:attrNameLst>
                                      </p:cBhvr>
                                      <p:tavLst>
                                        <p:tav tm="0">
                                          <p:val>
                                            <p:fltVal val="0"/>
                                          </p:val>
                                        </p:tav>
                                        <p:tav tm="100000">
                                          <p:val>
                                            <p:strVal val="#ppt_w"/>
                                          </p:val>
                                        </p:tav>
                                      </p:tavLst>
                                    </p:anim>
                                    <p:anim calcmode="lin" valueType="num">
                                      <p:cBhvr>
                                        <p:cTn id="16" dur="750" fill="hold"/>
                                        <p:tgtEl>
                                          <p:spTgt spid="15"/>
                                        </p:tgtEl>
                                        <p:attrNameLst>
                                          <p:attrName>ppt_h</p:attrName>
                                        </p:attrNameLst>
                                      </p:cBhvr>
                                      <p:tavLst>
                                        <p:tav tm="0">
                                          <p:val>
                                            <p:fltVal val="0"/>
                                          </p:val>
                                        </p:tav>
                                        <p:tav tm="100000">
                                          <p:val>
                                            <p:strVal val="#ppt_h"/>
                                          </p:val>
                                        </p:tav>
                                      </p:tavLst>
                                    </p:anim>
                                    <p:anim calcmode="lin" valueType="num">
                                      <p:cBhvr>
                                        <p:cTn id="17" dur="750" fill="hold"/>
                                        <p:tgtEl>
                                          <p:spTgt spid="15"/>
                                        </p:tgtEl>
                                        <p:attrNameLst>
                                          <p:attrName>style.rotation</p:attrName>
                                        </p:attrNameLst>
                                      </p:cBhvr>
                                      <p:tavLst>
                                        <p:tav tm="0">
                                          <p:val>
                                            <p:fltVal val="360"/>
                                          </p:val>
                                        </p:tav>
                                        <p:tav tm="100000">
                                          <p:val>
                                            <p:fltVal val="0"/>
                                          </p:val>
                                        </p:tav>
                                      </p:tavLst>
                                    </p:anim>
                                    <p:animEffect transition="in" filter="fade">
                                      <p:cBhvr>
                                        <p:cTn id="18" dur="750"/>
                                        <p:tgtEl>
                                          <p:spTgt spid="15"/>
                                        </p:tgtEl>
                                      </p:cBhvr>
                                    </p:animEffect>
                                  </p:childTnLst>
                                </p:cTn>
                              </p:par>
                            </p:childTnLst>
                          </p:cTn>
                        </p:par>
                        <p:par>
                          <p:cTn id="19" fill="hold" nodeType="afterGroup">
                            <p:stCondLst>
                              <p:cond delay="750"/>
                            </p:stCondLst>
                            <p:childTnLst>
                              <p:par>
                                <p:cTn id="20" presetID="23" presetClass="entr" presetSubtype="16" dur="250"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 calcmode="lin" valueType="num">
                                      <p:cBhvr>
                                        <p:cTn id="22" dur="250" fill="hold"/>
                                        <p:tgtEl>
                                          <p:spTgt spid="24"/>
                                        </p:tgtEl>
                                        <p:attrNameLst>
                                          <p:attrName>ppt_w</p:attrName>
                                        </p:attrNameLst>
                                      </p:cBhvr>
                                      <p:tavLst>
                                        <p:tav tm="0">
                                          <p:val>
                                            <p:fltVal val="0"/>
                                          </p:val>
                                        </p:tav>
                                        <p:tav tm="100000">
                                          <p:val>
                                            <p:strVal val="#ppt_w"/>
                                          </p:val>
                                        </p:tav>
                                      </p:tavLst>
                                    </p:anim>
                                    <p:anim calcmode="lin" valueType="num">
                                      <p:cBhvr>
                                        <p:cTn id="23" dur="250" fill="hold"/>
                                        <p:tgtEl>
                                          <p:spTgt spid="24"/>
                                        </p:tgtEl>
                                        <p:attrNameLst>
                                          <p:attrName>ppt_h</p:attrName>
                                        </p:attrNameLst>
                                      </p:cBhvr>
                                      <p:tavLst>
                                        <p:tav tm="0">
                                          <p:val>
                                            <p:fltVal val="0"/>
                                          </p:val>
                                        </p:tav>
                                        <p:tav tm="100000">
                                          <p:val>
                                            <p:strVal val="#ppt_h"/>
                                          </p:val>
                                        </p:tav>
                                      </p:tavLst>
                                    </p:anim>
                                  </p:childTnLst>
                                </p:cTn>
                              </p:par>
                            </p:childTnLst>
                          </p:cTn>
                        </p:par>
                        <p:par>
                          <p:cTn id="24" fill="hold" nodeType="afterGroup">
                            <p:stCondLst>
                              <p:cond delay="1000"/>
                            </p:stCondLst>
                            <p:childTnLst>
                              <p:par>
                                <p:cTn id="25" presetID="10" presetClass="entr" presetSubtype="0" dur="500" fill="hold" grpId="0" nodeType="after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childTnLst>
                          </p:cTn>
                        </p:par>
                        <p:par>
                          <p:cTn id="28" fill="hold" nodeType="afterGroup">
                            <p:stCondLst>
                              <p:cond delay="1500"/>
                            </p:stCondLst>
                            <p:childTnLst>
                              <p:par>
                                <p:cTn id="29" presetID="23" presetClass="entr" presetSubtype="16" dur="250" fill="hold" grpId="0" nodeType="after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p:cTn id="31" dur="250" fill="hold"/>
                                        <p:tgtEl>
                                          <p:spTgt spid="25"/>
                                        </p:tgtEl>
                                        <p:attrNameLst>
                                          <p:attrName>ppt_w</p:attrName>
                                        </p:attrNameLst>
                                      </p:cBhvr>
                                      <p:tavLst>
                                        <p:tav tm="0">
                                          <p:val>
                                            <p:fltVal val="0"/>
                                          </p:val>
                                        </p:tav>
                                        <p:tav tm="100000">
                                          <p:val>
                                            <p:strVal val="#ppt_w"/>
                                          </p:val>
                                        </p:tav>
                                      </p:tavLst>
                                    </p:anim>
                                    <p:anim calcmode="lin" valueType="num">
                                      <p:cBhvr>
                                        <p:cTn id="32" dur="250" fill="hold"/>
                                        <p:tgtEl>
                                          <p:spTgt spid="25"/>
                                        </p:tgtEl>
                                        <p:attrNameLst>
                                          <p:attrName>ppt_h</p:attrName>
                                        </p:attrNameLst>
                                      </p:cBhvr>
                                      <p:tavLst>
                                        <p:tav tm="0">
                                          <p:val>
                                            <p:fltVal val="0"/>
                                          </p:val>
                                        </p:tav>
                                        <p:tav tm="100000">
                                          <p:val>
                                            <p:strVal val="#ppt_h"/>
                                          </p:val>
                                        </p:tav>
                                      </p:tavLst>
                                    </p:anim>
                                  </p:childTnLst>
                                </p:cTn>
                              </p:par>
                            </p:childTnLst>
                          </p:cTn>
                        </p:par>
                        <p:par>
                          <p:cTn id="33" fill="hold" nodeType="afterGroup">
                            <p:stCondLst>
                              <p:cond delay="1750"/>
                            </p:stCondLst>
                            <p:childTnLst>
                              <p:par>
                                <p:cTn id="34" presetID="10" presetClass="entr" presetSubtype="0" dur="500" fill="hold" grpId="0" nodeType="afterEffect">
                                  <p:stCondLst>
                                    <p:cond delay="0"/>
                                  </p:stCondLst>
                                  <p:childTnLst>
                                    <p:set>
                                      <p:cBhvr>
                                        <p:cTn id="35" dur="1" fill="hold">
                                          <p:stCondLst>
                                            <p:cond delay="0"/>
                                          </p:stCondLst>
                                        </p:cTn>
                                        <p:tgtEl>
                                          <p:spTgt spid="31"/>
                                        </p:tgtEl>
                                        <p:attrNameLst>
                                          <p:attrName>style.visibility</p:attrName>
                                        </p:attrNameLst>
                                      </p:cBhvr>
                                      <p:to>
                                        <p:strVal val="visible"/>
                                      </p:to>
                                    </p:set>
                                    <p:animEffect transition="in" filter="fade">
                                      <p:cBhvr>
                                        <p:cTn id="36" dur="500"/>
                                        <p:tgtEl>
                                          <p:spTgt spid="31"/>
                                        </p:tgtEl>
                                      </p:cBhvr>
                                    </p:animEffect>
                                  </p:childTnLst>
                                </p:cTn>
                              </p:par>
                            </p:childTnLst>
                          </p:cTn>
                        </p:par>
                        <p:par>
                          <p:cTn id="37" fill="hold" nodeType="afterGroup">
                            <p:stCondLst>
                              <p:cond delay="2250"/>
                            </p:stCondLst>
                            <p:childTnLst>
                              <p:par>
                                <p:cTn id="38" presetID="23" presetClass="entr" presetSubtype="16" dur="250" fill="hold" grpId="0" nodeType="afterEffect">
                                  <p:stCondLst>
                                    <p:cond delay="0"/>
                                  </p:stCondLst>
                                  <p:childTnLst>
                                    <p:set>
                                      <p:cBhvr>
                                        <p:cTn id="39" dur="1" fill="hold">
                                          <p:stCondLst>
                                            <p:cond delay="0"/>
                                          </p:stCondLst>
                                        </p:cTn>
                                        <p:tgtEl>
                                          <p:spTgt spid="23"/>
                                        </p:tgtEl>
                                        <p:attrNameLst>
                                          <p:attrName>style.visibility</p:attrName>
                                        </p:attrNameLst>
                                      </p:cBhvr>
                                      <p:to>
                                        <p:strVal val="visible"/>
                                      </p:to>
                                    </p:set>
                                    <p:anim calcmode="lin" valueType="num">
                                      <p:cBhvr>
                                        <p:cTn id="40" dur="250" fill="hold"/>
                                        <p:tgtEl>
                                          <p:spTgt spid="23"/>
                                        </p:tgtEl>
                                        <p:attrNameLst>
                                          <p:attrName>ppt_w</p:attrName>
                                        </p:attrNameLst>
                                      </p:cBhvr>
                                      <p:tavLst>
                                        <p:tav tm="0">
                                          <p:val>
                                            <p:fltVal val="0"/>
                                          </p:val>
                                        </p:tav>
                                        <p:tav tm="100000">
                                          <p:val>
                                            <p:strVal val="#ppt_w"/>
                                          </p:val>
                                        </p:tav>
                                      </p:tavLst>
                                    </p:anim>
                                    <p:anim calcmode="lin" valueType="num">
                                      <p:cBhvr>
                                        <p:cTn id="41" dur="250" fill="hold"/>
                                        <p:tgtEl>
                                          <p:spTgt spid="23"/>
                                        </p:tgtEl>
                                        <p:attrNameLst>
                                          <p:attrName>ppt_h</p:attrName>
                                        </p:attrNameLst>
                                      </p:cBhvr>
                                      <p:tavLst>
                                        <p:tav tm="0">
                                          <p:val>
                                            <p:fltVal val="0"/>
                                          </p:val>
                                        </p:tav>
                                        <p:tav tm="100000">
                                          <p:val>
                                            <p:strVal val="#ppt_h"/>
                                          </p:val>
                                        </p:tav>
                                      </p:tavLst>
                                    </p:anim>
                                  </p:childTnLst>
                                </p:cTn>
                              </p:par>
                            </p:childTnLst>
                          </p:cTn>
                        </p:par>
                        <p:par>
                          <p:cTn id="42" fill="hold" nodeType="afterGroup">
                            <p:stCondLst>
                              <p:cond delay="2500"/>
                            </p:stCondLst>
                            <p:childTnLst>
                              <p:par>
                                <p:cTn id="43" presetID="10" presetClass="entr" presetSubtype="0" dur="500" fill="hold" grpId="0" nodeType="afterEffect">
                                  <p:stCondLst>
                                    <p:cond delay="0"/>
                                  </p:stCondLst>
                                  <p:childTnLst>
                                    <p:set>
                                      <p:cBhvr>
                                        <p:cTn id="44" dur="1" fill="hold">
                                          <p:stCondLst>
                                            <p:cond delay="0"/>
                                          </p:stCondLst>
                                        </p:cTn>
                                        <p:tgtEl>
                                          <p:spTgt spid="32"/>
                                        </p:tgtEl>
                                        <p:attrNameLst>
                                          <p:attrName>style.visibility</p:attrName>
                                        </p:attrNameLst>
                                      </p:cBhvr>
                                      <p:to>
                                        <p:strVal val="visible"/>
                                      </p:to>
                                    </p:set>
                                    <p:animEffect transition="in" filter="fade">
                                      <p:cBhvr>
                                        <p:cTn id="4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5" grpId="0"/>
      <p:bldP spid="30" grpId="0"/>
      <p:bldP spid="31" grpId="0"/>
      <p:bldP spid="3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3175" y="700447"/>
            <a:ext cx="5677649" cy="2324596"/>
          </a:xfrm>
          <a:prstGeom prst="rect">
            <a:avLst/>
          </a:prstGeom>
        </p:spPr>
      </p:pic>
      <p:sp>
        <p:nvSpPr>
          <p:cNvPr id="2" name="矩形 1"/>
          <p:cNvSpPr/>
          <p:nvPr/>
        </p:nvSpPr>
        <p:spPr>
          <a:xfrm>
            <a:off x="631938" y="3112165"/>
            <a:ext cx="7902462" cy="1526187"/>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受电弓在道岔区域短时间内同时与两条接触线接触，侧线接触线和正线接触线在受电弓的一个侧面上运行。由于动态抬升作用可能引起接触线滑板与任何倾斜安装的线夹发生剧烈冲撞，可能诱发事故，因此在考虑受电弓的动态抬升及车辆的横向运动等因素的基础上建立无线夹区。</a:t>
            </a:r>
          </a:p>
        </p:txBody>
      </p:sp>
      <p:grpSp>
        <p:nvGrpSpPr>
          <p:cNvPr id="10" name="组合 9"/>
          <p:cNvGrpSpPr/>
          <p:nvPr/>
        </p:nvGrpSpPr>
        <p:grpSpPr>
          <a:xfrm>
            <a:off x="-124995" y="200432"/>
            <a:ext cx="2244082" cy="456454"/>
            <a:chOff x="1008574" y="1606071"/>
            <a:chExt cx="2244082" cy="456454"/>
          </a:xfrm>
        </p:grpSpPr>
        <p:sp>
          <p:nvSpPr>
            <p:cNvPr id="12" name="矩形 11"/>
            <p:cNvSpPr/>
            <p:nvPr/>
          </p:nvSpPr>
          <p:spPr>
            <a:xfrm>
              <a:off x="1135886" y="1606071"/>
              <a:ext cx="2116770"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3" name="组合 12"/>
            <p:cNvGrpSpPr/>
            <p:nvPr/>
          </p:nvGrpSpPr>
          <p:grpSpPr>
            <a:xfrm>
              <a:off x="1008574" y="1693453"/>
              <a:ext cx="745147" cy="220278"/>
              <a:chOff x="712782" y="1359265"/>
              <a:chExt cx="745147" cy="363193"/>
            </a:xfrm>
            <a:solidFill>
              <a:schemeClr val="accent2">
                <a:lumMod val="40000"/>
                <a:lumOff val="60000"/>
              </a:schemeClr>
            </a:solidFill>
          </p:grpSpPr>
          <p:sp>
            <p:nvSpPr>
              <p:cNvPr id="15" name="任意多边形 14"/>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6" name="直角三角形 15"/>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4" name="文本框 13"/>
            <p:cNvSpPr txBox="1"/>
            <p:nvPr/>
          </p:nvSpPr>
          <p:spPr>
            <a:xfrm>
              <a:off x="1620864" y="1649632"/>
              <a:ext cx="1631791"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无线夹区</a:t>
              </a:r>
            </a:p>
          </p:txBody>
        </p:sp>
      </p:grpSp>
    </p:spTree>
    <p:extLst>
      <p:ext uri="{BB962C8B-B14F-4D97-AF65-F5344CB8AC3E}">
        <p14:creationId xmlns:p14="http://schemas.microsoft.com/office/powerpoint/2010/main" val="21971574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nodeType="afterGroup">
                            <p:stCondLst>
                              <p:cond delay="500"/>
                            </p:stCondLst>
                            <p:childTnLst>
                              <p:par>
                                <p:cTn id="9" presetID="10" presetClass="entr" presetSubtype="0" dur="75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750"/>
                                        <p:tgtEl>
                                          <p:spTgt spid="3"/>
                                        </p:tgtEl>
                                      </p:cBhvr>
                                    </p:animEffect>
                                  </p:childTnLst>
                                </p:cTn>
                              </p:par>
                            </p:childTnLst>
                          </p:cTn>
                        </p:par>
                        <p:par>
                          <p:cTn id="12" fill="hold" nodeType="afterGroup">
                            <p:stCondLst>
                              <p:cond delay="1250"/>
                            </p:stCondLst>
                            <p:childTnLst>
                              <p:par>
                                <p:cTn id="13" presetID="22" presetClass="entr" presetSubtype="8" dur="5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2038" y="697548"/>
            <a:ext cx="6465923" cy="2319028"/>
          </a:xfrm>
          <a:prstGeom prst="rect">
            <a:avLst/>
          </a:prstGeom>
        </p:spPr>
      </p:pic>
      <p:sp>
        <p:nvSpPr>
          <p:cNvPr id="2" name="矩形 1"/>
          <p:cNvSpPr/>
          <p:nvPr/>
        </p:nvSpPr>
        <p:spPr>
          <a:xfrm>
            <a:off x="628388" y="3100799"/>
            <a:ext cx="7887222" cy="1526187"/>
          </a:xfrm>
          <a:prstGeom prst="rect">
            <a:avLst/>
          </a:prstGeom>
        </p:spPr>
        <p:txBody>
          <a:bodyPr wrap="square">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nSpc>
                <a:spcPct val="150000"/>
              </a:lnSpc>
            </a:pPr>
            <a:r>
              <a:rPr lang="zh-CN" altLang="en-US" sz="1600"/>
              <a:t>       在线岔交点两端，在辙岔区两工作支侧，正线接触线和侧线中心线距、侧线接触线和正线线路中心线距均在</a:t>
            </a:r>
            <a:r>
              <a:rPr lang="en-US" altLang="zh-CN" sz="1600"/>
              <a:t>550</a:t>
            </a:r>
            <a:r>
              <a:rPr lang="zh-CN" altLang="en-US" sz="1600"/>
              <a:t>～</a:t>
            </a:r>
            <a:r>
              <a:rPr lang="en-US" altLang="zh-CN" sz="1600"/>
              <a:t>600mm</a:t>
            </a:r>
            <a:r>
              <a:rPr lang="zh-CN" altLang="en-US" sz="1600"/>
              <a:t>之间，设置两根交叉吊弦，即将侧线接触悬挂的承力索悬吊正线接触悬挂的接触线，而正线接触悬挂的承力索悬吊侧线接触悬挂的接触线。</a:t>
            </a:r>
          </a:p>
        </p:txBody>
      </p:sp>
      <p:grpSp>
        <p:nvGrpSpPr>
          <p:cNvPr id="10" name="组合 9"/>
          <p:cNvGrpSpPr/>
          <p:nvPr/>
        </p:nvGrpSpPr>
        <p:grpSpPr>
          <a:xfrm>
            <a:off x="-124995" y="200432"/>
            <a:ext cx="2244082" cy="456454"/>
            <a:chOff x="1008574" y="1606071"/>
            <a:chExt cx="2244082" cy="456454"/>
          </a:xfrm>
        </p:grpSpPr>
        <p:sp>
          <p:nvSpPr>
            <p:cNvPr id="11" name="矩形 10"/>
            <p:cNvSpPr/>
            <p:nvPr/>
          </p:nvSpPr>
          <p:spPr>
            <a:xfrm>
              <a:off x="1135886" y="1606071"/>
              <a:ext cx="2116770"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3" name="组合 12"/>
            <p:cNvGrpSpPr/>
            <p:nvPr/>
          </p:nvGrpSpPr>
          <p:grpSpPr>
            <a:xfrm>
              <a:off x="1008574" y="1693453"/>
              <a:ext cx="745147" cy="220278"/>
              <a:chOff x="712782" y="1359265"/>
              <a:chExt cx="745147" cy="363193"/>
            </a:xfrm>
            <a:solidFill>
              <a:schemeClr val="accent2">
                <a:lumMod val="40000"/>
                <a:lumOff val="60000"/>
              </a:schemeClr>
            </a:solidFill>
          </p:grpSpPr>
          <p:sp>
            <p:nvSpPr>
              <p:cNvPr id="15" name="任意多边形 14"/>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6" name="直角三角形 15"/>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4" name="文本框 13"/>
            <p:cNvSpPr txBox="1"/>
            <p:nvPr/>
          </p:nvSpPr>
          <p:spPr>
            <a:xfrm>
              <a:off x="1620864" y="1649632"/>
              <a:ext cx="1631791"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无线夹区</a:t>
              </a:r>
            </a:p>
          </p:txBody>
        </p:sp>
      </p:grpSp>
    </p:spTree>
    <p:extLst>
      <p:ext uri="{BB962C8B-B14F-4D97-AF65-F5344CB8AC3E}">
        <p14:creationId xmlns:p14="http://schemas.microsoft.com/office/powerpoint/2010/main" val="40903938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75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750"/>
                                        <p:tgtEl>
                                          <p:spTgt spid="3"/>
                                        </p:tgtEl>
                                      </p:cBhvr>
                                    </p:animEffect>
                                  </p:childTnLst>
                                </p:cTn>
                              </p:par>
                            </p:childTnLst>
                          </p:cTn>
                        </p:par>
                        <p:par>
                          <p:cTn id="8" fill="hold" nodeType="afterGroup">
                            <p:stCondLst>
                              <p:cond delay="750"/>
                            </p:stCondLst>
                            <p:childTnLst>
                              <p:par>
                                <p:cTn id="9" presetID="22" presetClass="entr" presetSubtype="8"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grpSp>
        <p:nvGrpSpPr>
          <p:cNvPr id="27" name="组合 26"/>
          <p:cNvGrpSpPr/>
          <p:nvPr/>
        </p:nvGrpSpPr>
        <p:grpSpPr>
          <a:xfrm>
            <a:off x="4732033" y="3189320"/>
            <a:ext cx="3880653" cy="1563129"/>
            <a:chOff x="3878317" y="2079525"/>
            <a:chExt cx="3880653" cy="1563129"/>
          </a:xfrm>
        </p:grpSpPr>
        <p:sp>
          <p:nvSpPr>
            <p:cNvPr id="29" name="矩形 28"/>
            <p:cNvSpPr/>
            <p:nvPr/>
          </p:nvSpPr>
          <p:spPr>
            <a:xfrm>
              <a:off x="3878317" y="2400330"/>
              <a:ext cx="3880653" cy="1242324"/>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nSpc>
                  <a:spcPct val="150000"/>
                </a:lnSpc>
              </a:pPr>
              <a:r>
                <a:rPr lang="zh-CN" altLang="en-US" sz="1600">
                  <a:solidFill>
                    <a:schemeClr val="tx1">
                      <a:lumMod val="95000"/>
                      <a:lumOff val="5000"/>
                    </a:schemeClr>
                  </a:solidFill>
                </a:rPr>
                <a:t>       道岔接触悬挂的线岔交点应尽量靠近定位点</a:t>
              </a:r>
              <a:r>
                <a:rPr lang="en-US" altLang="zh-CN" sz="1600">
                  <a:solidFill>
                    <a:schemeClr val="tx1">
                      <a:lumMod val="95000"/>
                      <a:lumOff val="5000"/>
                    </a:schemeClr>
                  </a:solidFill>
                </a:rPr>
                <a:t>Ⅰ</a:t>
              </a:r>
              <a:r>
                <a:rPr lang="zh-CN" altLang="en-US" sz="1600">
                  <a:solidFill>
                    <a:schemeClr val="tx1">
                      <a:lumMod val="95000"/>
                      <a:lumOff val="5000"/>
                    </a:schemeClr>
                  </a:solidFill>
                </a:rPr>
                <a:t>，并位于两线路的中间位置。</a:t>
              </a:r>
            </a:p>
          </p:txBody>
        </p:sp>
        <p:sp>
          <p:nvSpPr>
            <p:cNvPr id="30" name="矩形 29"/>
            <p:cNvSpPr/>
            <p:nvPr/>
          </p:nvSpPr>
          <p:spPr>
            <a:xfrm>
              <a:off x="3878317" y="2079525"/>
              <a:ext cx="3880653" cy="276955"/>
            </a:xfrm>
            <a:prstGeom prst="rect">
              <a:avLst/>
            </a:prstGeom>
            <a:solidFill>
              <a:srgbClr val="3E86CE"/>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2</a:t>
              </a:r>
              <a:endParaRPr lang="zh-CN" altLang="en-US" sz="2000">
                <a:solidFill>
                  <a:schemeClr val="bg1"/>
                </a:solidFill>
                <a:latin typeface="+mj-ea"/>
                <a:ea typeface="+mj-ea"/>
              </a:endParaRPr>
            </a:p>
          </p:txBody>
        </p:sp>
      </p:grpSp>
      <p:grpSp>
        <p:nvGrpSpPr>
          <p:cNvPr id="31" name="组合 30"/>
          <p:cNvGrpSpPr/>
          <p:nvPr/>
        </p:nvGrpSpPr>
        <p:grpSpPr>
          <a:xfrm>
            <a:off x="620152" y="3189320"/>
            <a:ext cx="3886198" cy="1563129"/>
            <a:chOff x="1458604" y="2079525"/>
            <a:chExt cx="3886198" cy="1563129"/>
          </a:xfrm>
        </p:grpSpPr>
        <p:sp>
          <p:nvSpPr>
            <p:cNvPr id="32" name="矩形 31"/>
            <p:cNvSpPr/>
            <p:nvPr/>
          </p:nvSpPr>
          <p:spPr>
            <a:xfrm>
              <a:off x="1458604" y="2079525"/>
              <a:ext cx="3886198" cy="276955"/>
            </a:xfrm>
            <a:prstGeom prst="rect">
              <a:avLst/>
            </a:prstGeom>
            <a:solidFill>
              <a:srgbClr val="209FD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1</a:t>
              </a:r>
              <a:endParaRPr lang="zh-CN" altLang="en-US" sz="2000">
                <a:solidFill>
                  <a:schemeClr val="bg1"/>
                </a:solidFill>
                <a:latin typeface="+mj-ea"/>
                <a:ea typeface="+mj-ea"/>
              </a:endParaRPr>
            </a:p>
          </p:txBody>
        </p:sp>
        <p:sp>
          <p:nvSpPr>
            <p:cNvPr id="33" name="矩形 32"/>
            <p:cNvSpPr/>
            <p:nvPr/>
          </p:nvSpPr>
          <p:spPr>
            <a:xfrm>
              <a:off x="1458604" y="2400329"/>
              <a:ext cx="3886198" cy="1242325"/>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nSpc>
                  <a:spcPct val="150000"/>
                </a:lnSpc>
              </a:pPr>
              <a:r>
                <a:rPr lang="zh-CN" altLang="en-US" sz="1600">
                  <a:solidFill>
                    <a:schemeClr val="tx1">
                      <a:lumMod val="95000"/>
                      <a:lumOff val="5000"/>
                    </a:schemeClr>
                  </a:solidFill>
                </a:rPr>
                <a:t>       道岔尖轨前的轨缝标记为道岔起点</a:t>
              </a:r>
              <a:r>
                <a:rPr lang="en-US" altLang="zh-CN" sz="1600">
                  <a:solidFill>
                    <a:schemeClr val="tx1">
                      <a:lumMod val="95000"/>
                      <a:lumOff val="5000"/>
                    </a:schemeClr>
                  </a:solidFill>
                </a:rPr>
                <a:t>WA</a:t>
              </a:r>
              <a:r>
                <a:rPr lang="zh-CN" altLang="en-US" sz="1600">
                  <a:solidFill>
                    <a:schemeClr val="tx1">
                      <a:lumMod val="95000"/>
                      <a:lumOff val="5000"/>
                    </a:schemeClr>
                  </a:solidFill>
                </a:rPr>
                <a:t>，在距</a:t>
              </a:r>
              <a:r>
                <a:rPr lang="en-US" altLang="zh-CN" sz="1600">
                  <a:solidFill>
                    <a:schemeClr val="tx1">
                      <a:lumMod val="95000"/>
                      <a:lumOff val="5000"/>
                    </a:schemeClr>
                  </a:solidFill>
                </a:rPr>
                <a:t>WA 54m</a:t>
              </a:r>
              <a:r>
                <a:rPr lang="zh-CN" altLang="en-US" sz="1600">
                  <a:solidFill>
                    <a:schemeClr val="tx1">
                      <a:lumMod val="95000"/>
                      <a:lumOff val="5000"/>
                    </a:schemeClr>
                  </a:solidFill>
                </a:rPr>
                <a:t>处，设立道岔定位点</a:t>
              </a:r>
              <a:r>
                <a:rPr lang="en-US" altLang="zh-CN" sz="1600">
                  <a:solidFill>
                    <a:schemeClr val="tx1">
                      <a:lumMod val="95000"/>
                      <a:lumOff val="5000"/>
                    </a:schemeClr>
                  </a:solidFill>
                </a:rPr>
                <a:t>Ⅰ</a:t>
              </a:r>
              <a:r>
                <a:rPr lang="zh-CN" altLang="en-US" sz="1600">
                  <a:solidFill>
                    <a:schemeClr val="tx1">
                      <a:lumMod val="95000"/>
                      <a:lumOff val="5000"/>
                    </a:schemeClr>
                  </a:solidFill>
                </a:rPr>
                <a:t>，道岔定位点</a:t>
              </a:r>
              <a:r>
                <a:rPr lang="en-US" altLang="zh-CN" sz="1600">
                  <a:solidFill>
                    <a:schemeClr val="tx1">
                      <a:lumMod val="95000"/>
                      <a:lumOff val="5000"/>
                    </a:schemeClr>
                  </a:solidFill>
                </a:rPr>
                <a:t>Ⅰ</a:t>
              </a:r>
              <a:r>
                <a:rPr lang="zh-CN" altLang="en-US" sz="1600">
                  <a:solidFill>
                    <a:schemeClr val="tx1">
                      <a:lumMod val="95000"/>
                      <a:lumOff val="5000"/>
                    </a:schemeClr>
                  </a:solidFill>
                </a:rPr>
                <a:t>应设在线间距</a:t>
              </a:r>
              <a:r>
                <a:rPr lang="en-US" altLang="zh-CN" sz="1600">
                  <a:solidFill>
                    <a:schemeClr val="tx1">
                      <a:lumMod val="95000"/>
                      <a:lumOff val="5000"/>
                    </a:schemeClr>
                  </a:solidFill>
                </a:rPr>
                <a:t>400mm</a:t>
              </a:r>
              <a:r>
                <a:rPr lang="zh-CN" altLang="en-US" sz="1600">
                  <a:solidFill>
                    <a:schemeClr val="tx1">
                      <a:lumMod val="95000"/>
                      <a:lumOff val="5000"/>
                    </a:schemeClr>
                  </a:solidFill>
                </a:rPr>
                <a:t>以内。</a:t>
              </a:r>
            </a:p>
          </p:txBody>
        </p:sp>
      </p:grpSp>
      <p:pic>
        <p:nvPicPr>
          <p:cNvPr id="2" name="图片 1"/>
          <p:cNvPicPr>
            <a:picLocks noChangeAspect="1"/>
          </p:cNvPicPr>
          <p:nvPr/>
        </p:nvPicPr>
        <p:blipFill>
          <a:blip r:embed="rId3">
            <a:extLst>
              <a:ext uri="{28A0092B-C50C-407E-A947-70E740481C1C}">
                <a14:useLocalDpi xmlns:a14="http://schemas.microsoft.com/office/drawing/2010/main" val="0"/>
              </a:ext>
            </a:extLst>
          </a:blip>
          <a:srcRect b="13998"/>
          <a:stretch>
            <a:fillRect/>
          </a:stretch>
        </p:blipFill>
        <p:spPr>
          <a:xfrm>
            <a:off x="1059662" y="847307"/>
            <a:ext cx="6804537" cy="2195153"/>
          </a:xfrm>
          <a:prstGeom prst="rect">
            <a:avLst/>
          </a:prstGeom>
        </p:spPr>
      </p:pic>
      <p:grpSp>
        <p:nvGrpSpPr>
          <p:cNvPr id="13" name="组合 12"/>
          <p:cNvGrpSpPr/>
          <p:nvPr/>
        </p:nvGrpSpPr>
        <p:grpSpPr>
          <a:xfrm>
            <a:off x="-124995" y="200432"/>
            <a:ext cx="3325395" cy="456454"/>
            <a:chOff x="1008574" y="1606071"/>
            <a:chExt cx="3325395" cy="456454"/>
          </a:xfrm>
        </p:grpSpPr>
        <p:sp>
          <p:nvSpPr>
            <p:cNvPr id="14" name="矩形 13"/>
            <p:cNvSpPr/>
            <p:nvPr/>
          </p:nvSpPr>
          <p:spPr>
            <a:xfrm>
              <a:off x="1135885" y="1606071"/>
              <a:ext cx="3198083"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7" name="组合 16"/>
            <p:cNvGrpSpPr/>
            <p:nvPr/>
          </p:nvGrpSpPr>
          <p:grpSpPr>
            <a:xfrm>
              <a:off x="1008574" y="1693453"/>
              <a:ext cx="745147" cy="220278"/>
              <a:chOff x="712782" y="1359265"/>
              <a:chExt cx="745147" cy="363193"/>
            </a:xfrm>
            <a:solidFill>
              <a:schemeClr val="accent2">
                <a:lumMod val="40000"/>
                <a:lumOff val="60000"/>
              </a:schemeClr>
            </a:solidFill>
          </p:grpSpPr>
          <p:sp>
            <p:nvSpPr>
              <p:cNvPr id="21" name="任意多边形 20"/>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22" name="直角三角形 21"/>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20" name="文本框 19"/>
            <p:cNvSpPr txBox="1"/>
            <p:nvPr/>
          </p:nvSpPr>
          <p:spPr>
            <a:xfrm>
              <a:off x="1620864" y="1649632"/>
              <a:ext cx="2713105"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交叉线岔的技术要求</a:t>
              </a:r>
            </a:p>
          </p:txBody>
        </p:sp>
      </p:grpSp>
    </p:spTree>
    <p:extLst>
      <p:ext uri="{BB962C8B-B14F-4D97-AF65-F5344CB8AC3E}">
        <p14:creationId xmlns:p14="http://schemas.microsoft.com/office/powerpoint/2010/main" val="3078770789"/>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par>
                          <p:cTn id="12" fill="hold" nodeType="afterGroup">
                            <p:stCondLst>
                              <p:cond delay="1000"/>
                            </p:stCondLst>
                            <p:childTnLst>
                              <p:par>
                                <p:cTn id="13" presetID="22" presetClass="entr" presetSubtype="1" dur="750" fill="hold" nodeType="after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ipe(up)">
                                      <p:cBhvr>
                                        <p:cTn id="15" dur="750"/>
                                        <p:tgtEl>
                                          <p:spTgt spid="31"/>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2" presetClass="entr" presetSubtype="1" dur="750" fill="hold" nodeType="click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wipe(up)">
                                      <p:cBhvr>
                                        <p:cTn id="20" dur="75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grpSp>
        <p:nvGrpSpPr>
          <p:cNvPr id="27" name="组合 26"/>
          <p:cNvGrpSpPr/>
          <p:nvPr/>
        </p:nvGrpSpPr>
        <p:grpSpPr>
          <a:xfrm>
            <a:off x="4013200" y="3424493"/>
            <a:ext cx="4905209" cy="1313795"/>
            <a:chOff x="3878317" y="2079525"/>
            <a:chExt cx="4218095" cy="1313795"/>
          </a:xfrm>
        </p:grpSpPr>
        <p:sp>
          <p:nvSpPr>
            <p:cNvPr id="29" name="矩形 28"/>
            <p:cNvSpPr/>
            <p:nvPr/>
          </p:nvSpPr>
          <p:spPr>
            <a:xfrm>
              <a:off x="3878317" y="2400330"/>
              <a:ext cx="4218095" cy="992990"/>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nSpc>
                  <a:spcPct val="150000"/>
                </a:lnSpc>
              </a:pPr>
              <a:r>
                <a:rPr lang="zh-CN" altLang="en-US" sz="1400">
                  <a:solidFill>
                    <a:schemeClr val="tx1">
                      <a:lumMod val="95000"/>
                      <a:lumOff val="5000"/>
                    </a:schemeClr>
                  </a:solidFill>
                  <a:latin typeface="+mj-ea"/>
                  <a:ea typeface="+mj-ea"/>
                </a:rPr>
                <a:t>       在定位点</a:t>
              </a:r>
              <a:r>
                <a:rPr lang="en-US" altLang="zh-CN" sz="1400">
                  <a:solidFill>
                    <a:schemeClr val="tx1">
                      <a:lumMod val="95000"/>
                      <a:lumOff val="5000"/>
                    </a:schemeClr>
                  </a:solidFill>
                  <a:latin typeface="+mj-ea"/>
                  <a:ea typeface="+mj-ea"/>
                </a:rPr>
                <a:t>Ⅰ</a:t>
              </a:r>
              <a:r>
                <a:rPr lang="zh-CN" altLang="en-US" sz="1400">
                  <a:solidFill>
                    <a:schemeClr val="tx1">
                      <a:lumMod val="95000"/>
                      <a:lumOff val="5000"/>
                    </a:schemeClr>
                  </a:solidFill>
                  <a:latin typeface="+mj-ea"/>
                  <a:ea typeface="+mj-ea"/>
                </a:rPr>
                <a:t>、</a:t>
              </a:r>
              <a:r>
                <a:rPr lang="en-US" altLang="zh-CN" sz="1400">
                  <a:solidFill>
                    <a:schemeClr val="tx1">
                      <a:lumMod val="95000"/>
                      <a:lumOff val="5000"/>
                    </a:schemeClr>
                  </a:solidFill>
                  <a:latin typeface="+mj-ea"/>
                  <a:ea typeface="+mj-ea"/>
                </a:rPr>
                <a:t>Ⅱ</a:t>
              </a:r>
              <a:r>
                <a:rPr lang="zh-CN" altLang="en-US" sz="1400">
                  <a:solidFill>
                    <a:schemeClr val="tx1">
                      <a:lumMod val="95000"/>
                      <a:lumOff val="5000"/>
                    </a:schemeClr>
                  </a:solidFill>
                  <a:latin typeface="+mj-ea"/>
                  <a:ea typeface="+mj-ea"/>
                </a:rPr>
                <a:t>（设在距</a:t>
              </a:r>
              <a:r>
                <a:rPr lang="en-US" altLang="zh-CN" sz="1400">
                  <a:solidFill>
                    <a:schemeClr val="tx1">
                      <a:lumMod val="95000"/>
                      <a:lumOff val="5000"/>
                    </a:schemeClr>
                  </a:solidFill>
                  <a:latin typeface="+mj-ea"/>
                  <a:ea typeface="+mj-ea"/>
                </a:rPr>
                <a:t>Ⅰ</a:t>
              </a:r>
              <a:r>
                <a:rPr lang="zh-CN" altLang="en-US" sz="1400">
                  <a:solidFill>
                    <a:schemeClr val="tx1">
                      <a:lumMod val="95000"/>
                      <a:lumOff val="5000"/>
                    </a:schemeClr>
                  </a:solidFill>
                  <a:latin typeface="+mj-ea"/>
                  <a:ea typeface="+mj-ea"/>
                </a:rPr>
                <a:t>点</a:t>
              </a:r>
              <a:r>
                <a:rPr lang="en-US" altLang="zh-CN" sz="1400">
                  <a:solidFill>
                    <a:schemeClr val="tx1">
                      <a:lumMod val="95000"/>
                      <a:lumOff val="5000"/>
                    </a:schemeClr>
                  </a:solidFill>
                  <a:latin typeface="+mj-ea"/>
                  <a:ea typeface="+mj-ea"/>
                </a:rPr>
                <a:t>50m</a:t>
              </a:r>
              <a:r>
                <a:rPr lang="zh-CN" altLang="en-US" sz="1400">
                  <a:solidFill>
                    <a:schemeClr val="tx1">
                      <a:lumMod val="95000"/>
                      <a:lumOff val="5000"/>
                    </a:schemeClr>
                  </a:solidFill>
                  <a:latin typeface="+mj-ea"/>
                  <a:ea typeface="+mj-ea"/>
                </a:rPr>
                <a:t>处）之间为受电弓驶入驶出区域，应保证在线间距</a:t>
              </a:r>
              <a:r>
                <a:rPr lang="en-US" altLang="zh-CN" sz="1400">
                  <a:solidFill>
                    <a:schemeClr val="tx1">
                      <a:lumMod val="95000"/>
                      <a:lumOff val="5000"/>
                    </a:schemeClr>
                  </a:solidFill>
                  <a:latin typeface="+mj-ea"/>
                  <a:ea typeface="+mj-ea"/>
                </a:rPr>
                <a:t>800</a:t>
              </a:r>
              <a:r>
                <a:rPr lang="zh-CN" altLang="en-US" sz="1400">
                  <a:solidFill>
                    <a:schemeClr val="tx1">
                      <a:lumMod val="95000"/>
                      <a:lumOff val="5000"/>
                    </a:schemeClr>
                  </a:solidFill>
                  <a:latin typeface="+mj-ea"/>
                  <a:ea typeface="+mj-ea"/>
                </a:rPr>
                <a:t>～</a:t>
              </a:r>
              <a:r>
                <a:rPr lang="en-US" altLang="zh-CN" sz="1400">
                  <a:solidFill>
                    <a:schemeClr val="tx1">
                      <a:lumMod val="95000"/>
                      <a:lumOff val="5000"/>
                    </a:schemeClr>
                  </a:solidFill>
                  <a:latin typeface="+mj-ea"/>
                  <a:ea typeface="+mj-ea"/>
                </a:rPr>
                <a:t>1050mm</a:t>
              </a:r>
              <a:r>
                <a:rPr lang="zh-CN" altLang="en-US" sz="1400">
                  <a:solidFill>
                    <a:schemeClr val="tx1">
                      <a:lumMod val="95000"/>
                      <a:lumOff val="5000"/>
                    </a:schemeClr>
                  </a:solidFill>
                  <a:latin typeface="+mj-ea"/>
                  <a:ea typeface="+mj-ea"/>
                </a:rPr>
                <a:t>范围内，两接触线应在道岔开口内，即保证两接触线在受电弓的同一侧。</a:t>
              </a:r>
            </a:p>
          </p:txBody>
        </p:sp>
        <p:sp>
          <p:nvSpPr>
            <p:cNvPr id="30" name="矩形 29"/>
            <p:cNvSpPr/>
            <p:nvPr/>
          </p:nvSpPr>
          <p:spPr>
            <a:xfrm>
              <a:off x="3878317" y="2079525"/>
              <a:ext cx="4218095" cy="276955"/>
            </a:xfrm>
            <a:prstGeom prst="rect">
              <a:avLst/>
            </a:prstGeom>
            <a:solidFill>
              <a:srgbClr val="3E86CE"/>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4</a:t>
              </a:r>
              <a:endParaRPr lang="zh-CN" altLang="en-US" sz="2000">
                <a:solidFill>
                  <a:schemeClr val="bg1"/>
                </a:solidFill>
                <a:latin typeface="+mj-ea"/>
                <a:ea typeface="+mj-ea"/>
              </a:endParaRPr>
            </a:p>
          </p:txBody>
        </p:sp>
      </p:grpSp>
      <p:grpSp>
        <p:nvGrpSpPr>
          <p:cNvPr id="31" name="组合 30"/>
          <p:cNvGrpSpPr/>
          <p:nvPr/>
        </p:nvGrpSpPr>
        <p:grpSpPr>
          <a:xfrm>
            <a:off x="270841" y="3424493"/>
            <a:ext cx="3619895" cy="1313795"/>
            <a:chOff x="1141011" y="2079525"/>
            <a:chExt cx="4203791" cy="1313795"/>
          </a:xfrm>
        </p:grpSpPr>
        <p:sp>
          <p:nvSpPr>
            <p:cNvPr id="32" name="矩形 31"/>
            <p:cNvSpPr/>
            <p:nvPr/>
          </p:nvSpPr>
          <p:spPr>
            <a:xfrm>
              <a:off x="1143906" y="2079525"/>
              <a:ext cx="4200896" cy="276955"/>
            </a:xfrm>
            <a:prstGeom prst="rect">
              <a:avLst/>
            </a:prstGeom>
            <a:solidFill>
              <a:srgbClr val="209FD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3</a:t>
              </a:r>
              <a:endParaRPr lang="zh-CN" altLang="en-US" sz="2000">
                <a:solidFill>
                  <a:schemeClr val="bg1"/>
                </a:solidFill>
                <a:latin typeface="+mj-ea"/>
                <a:ea typeface="+mj-ea"/>
              </a:endParaRPr>
            </a:p>
          </p:txBody>
        </p:sp>
        <p:sp>
          <p:nvSpPr>
            <p:cNvPr id="33" name="矩形 32"/>
            <p:cNvSpPr/>
            <p:nvPr/>
          </p:nvSpPr>
          <p:spPr>
            <a:xfrm>
              <a:off x="1141011" y="2400330"/>
              <a:ext cx="4203791" cy="992990"/>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r>
                <a:rPr lang="zh-CN" altLang="en-US" sz="1600">
                  <a:solidFill>
                    <a:schemeClr val="tx1">
                      <a:lumMod val="95000"/>
                      <a:lumOff val="5000"/>
                    </a:schemeClr>
                  </a:solidFill>
                </a:rPr>
                <a:t>       满足无线夹区要求。</a:t>
              </a:r>
            </a:p>
          </p:txBody>
        </p:sp>
      </p:grpSp>
      <p:pic>
        <p:nvPicPr>
          <p:cNvPr id="11" name="图片 10"/>
          <p:cNvPicPr>
            <a:picLocks noChangeAspect="1"/>
          </p:cNvPicPr>
          <p:nvPr/>
        </p:nvPicPr>
        <p:blipFill>
          <a:blip r:embed="rId3">
            <a:extLst>
              <a:ext uri="{28A0092B-C50C-407E-A947-70E740481C1C}">
                <a14:useLocalDpi xmlns:a14="http://schemas.microsoft.com/office/drawing/2010/main" val="0"/>
              </a:ext>
            </a:extLst>
          </a:blip>
          <a:srcRect b="14389"/>
          <a:stretch>
            <a:fillRect/>
          </a:stretch>
        </p:blipFill>
        <p:spPr>
          <a:xfrm>
            <a:off x="1177179" y="926318"/>
            <a:ext cx="6804537" cy="2185182"/>
          </a:xfrm>
          <a:prstGeom prst="rect">
            <a:avLst/>
          </a:prstGeom>
        </p:spPr>
      </p:pic>
      <p:grpSp>
        <p:nvGrpSpPr>
          <p:cNvPr id="13" name="组合 12"/>
          <p:cNvGrpSpPr/>
          <p:nvPr/>
        </p:nvGrpSpPr>
        <p:grpSpPr>
          <a:xfrm>
            <a:off x="-124995" y="200432"/>
            <a:ext cx="3325395" cy="456454"/>
            <a:chOff x="1008574" y="1606071"/>
            <a:chExt cx="3325395" cy="456454"/>
          </a:xfrm>
        </p:grpSpPr>
        <p:sp>
          <p:nvSpPr>
            <p:cNvPr id="14" name="矩形 13"/>
            <p:cNvSpPr/>
            <p:nvPr/>
          </p:nvSpPr>
          <p:spPr>
            <a:xfrm>
              <a:off x="1135885" y="1606071"/>
              <a:ext cx="3198083"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5" name="组合 14"/>
            <p:cNvGrpSpPr/>
            <p:nvPr/>
          </p:nvGrpSpPr>
          <p:grpSpPr>
            <a:xfrm>
              <a:off x="1008574" y="1693453"/>
              <a:ext cx="745147" cy="220278"/>
              <a:chOff x="712782" y="1359265"/>
              <a:chExt cx="745147" cy="363193"/>
            </a:xfrm>
            <a:solidFill>
              <a:schemeClr val="accent2">
                <a:lumMod val="40000"/>
                <a:lumOff val="60000"/>
              </a:schemeClr>
            </a:solidFill>
          </p:grpSpPr>
          <p:sp>
            <p:nvSpPr>
              <p:cNvPr id="21" name="任意多边形 20"/>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22" name="直角三角形 21"/>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7" name="文本框 16"/>
            <p:cNvSpPr txBox="1"/>
            <p:nvPr/>
          </p:nvSpPr>
          <p:spPr>
            <a:xfrm>
              <a:off x="1620864" y="1649632"/>
              <a:ext cx="2713105"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交叉线岔的技术要求</a:t>
              </a:r>
            </a:p>
          </p:txBody>
        </p:sp>
      </p:grpSp>
    </p:spTree>
    <p:extLst>
      <p:ext uri="{BB962C8B-B14F-4D97-AF65-F5344CB8AC3E}">
        <p14:creationId xmlns:p14="http://schemas.microsoft.com/office/powerpoint/2010/main" val="284765797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750"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750"/>
                                        <p:tgtEl>
                                          <p:spTgt spid="31"/>
                                        </p:tgtEl>
                                      </p:cBhvr>
                                    </p:animEffect>
                                  </p:childTnLst>
                                </p:cTn>
                              </p:par>
                            </p:childTnLst>
                          </p:cTn>
                        </p:par>
                        <p:par>
                          <p:cTn id="8" fill="hold" nodeType="afterGroup">
                            <p:stCondLst>
                              <p:cond delay="750"/>
                            </p:stCondLst>
                            <p:childTnLst>
                              <p:par>
                                <p:cTn id="9" presetID="22" presetClass="entr" presetSubtype="1" dur="750"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up)">
                                      <p:cBhvr>
                                        <p:cTn id="11" dur="75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grpSp>
        <p:nvGrpSpPr>
          <p:cNvPr id="27" name="组合 26"/>
          <p:cNvGrpSpPr/>
          <p:nvPr/>
        </p:nvGrpSpPr>
        <p:grpSpPr>
          <a:xfrm>
            <a:off x="4700870" y="3277038"/>
            <a:ext cx="4011886" cy="1313795"/>
            <a:chOff x="3878317" y="2079525"/>
            <a:chExt cx="4218095" cy="1313795"/>
          </a:xfrm>
        </p:grpSpPr>
        <p:sp>
          <p:nvSpPr>
            <p:cNvPr id="29" name="矩形 28"/>
            <p:cNvSpPr/>
            <p:nvPr/>
          </p:nvSpPr>
          <p:spPr>
            <a:xfrm>
              <a:off x="3878317" y="2400330"/>
              <a:ext cx="4218095" cy="992990"/>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nSpc>
                  <a:spcPct val="150000"/>
                </a:lnSpc>
              </a:pPr>
              <a:r>
                <a:rPr lang="zh-CN" altLang="en-US" sz="1600">
                  <a:solidFill>
                    <a:schemeClr val="tx1">
                      <a:lumMod val="95000"/>
                      <a:lumOff val="5000"/>
                    </a:schemeClr>
                  </a:solidFill>
                  <a:latin typeface="+mn-ea"/>
                </a:rPr>
                <a:t>       侧线经过定位点</a:t>
              </a:r>
              <a:r>
                <a:rPr lang="en-US" altLang="zh-CN" sz="1600">
                  <a:solidFill>
                    <a:schemeClr val="tx1">
                      <a:lumMod val="95000"/>
                      <a:lumOff val="5000"/>
                    </a:schemeClr>
                  </a:solidFill>
                  <a:latin typeface="+mn-ea"/>
                </a:rPr>
                <a:t>Ⅰ</a:t>
              </a:r>
              <a:r>
                <a:rPr lang="zh-CN" altLang="en-US" sz="1600">
                  <a:solidFill>
                    <a:schemeClr val="tx1">
                      <a:lumMod val="95000"/>
                      <a:lumOff val="5000"/>
                    </a:schemeClr>
                  </a:solidFill>
                  <a:latin typeface="+mn-ea"/>
                </a:rPr>
                <a:t>后不能直接下锚，应延伸一跨后抬高</a:t>
              </a:r>
              <a:r>
                <a:rPr lang="en-US" altLang="zh-CN" sz="1600">
                  <a:solidFill>
                    <a:schemeClr val="tx1">
                      <a:lumMod val="95000"/>
                      <a:lumOff val="5000"/>
                    </a:schemeClr>
                  </a:solidFill>
                  <a:latin typeface="+mn-ea"/>
                </a:rPr>
                <a:t>350</a:t>
              </a:r>
              <a:r>
                <a:rPr lang="zh-CN" altLang="en-US" sz="1600">
                  <a:solidFill>
                    <a:schemeClr val="tx1">
                      <a:lumMod val="95000"/>
                      <a:lumOff val="5000"/>
                    </a:schemeClr>
                  </a:solidFill>
                  <a:latin typeface="+mn-ea"/>
                </a:rPr>
                <a:t>～</a:t>
              </a:r>
              <a:r>
                <a:rPr lang="en-US" altLang="zh-CN" sz="1600">
                  <a:solidFill>
                    <a:schemeClr val="tx1">
                      <a:lumMod val="95000"/>
                      <a:lumOff val="5000"/>
                    </a:schemeClr>
                  </a:solidFill>
                  <a:latin typeface="+mn-ea"/>
                </a:rPr>
                <a:t>500mm</a:t>
              </a:r>
              <a:r>
                <a:rPr lang="zh-CN" altLang="en-US" sz="1600">
                  <a:solidFill>
                    <a:schemeClr val="tx1">
                      <a:lumMod val="95000"/>
                      <a:lumOff val="5000"/>
                    </a:schemeClr>
                  </a:solidFill>
                  <a:latin typeface="+mn-ea"/>
                </a:rPr>
                <a:t>下锚。</a:t>
              </a:r>
            </a:p>
          </p:txBody>
        </p:sp>
        <p:sp>
          <p:nvSpPr>
            <p:cNvPr id="30" name="矩形 29"/>
            <p:cNvSpPr/>
            <p:nvPr/>
          </p:nvSpPr>
          <p:spPr>
            <a:xfrm>
              <a:off x="3878317" y="2079525"/>
              <a:ext cx="4218095" cy="276955"/>
            </a:xfrm>
            <a:prstGeom prst="rect">
              <a:avLst/>
            </a:prstGeom>
            <a:solidFill>
              <a:srgbClr val="3E86CE"/>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6</a:t>
              </a:r>
              <a:endParaRPr lang="zh-CN" altLang="en-US" sz="2000">
                <a:solidFill>
                  <a:schemeClr val="bg1"/>
                </a:solidFill>
                <a:latin typeface="+mj-ea"/>
                <a:ea typeface="+mj-ea"/>
              </a:endParaRPr>
            </a:p>
          </p:txBody>
        </p:sp>
      </p:grpSp>
      <p:grpSp>
        <p:nvGrpSpPr>
          <p:cNvPr id="31" name="组合 30"/>
          <p:cNvGrpSpPr/>
          <p:nvPr/>
        </p:nvGrpSpPr>
        <p:grpSpPr>
          <a:xfrm>
            <a:off x="487295" y="3277038"/>
            <a:ext cx="3998281" cy="1313795"/>
            <a:chOff x="1141011" y="2079525"/>
            <a:chExt cx="4203791" cy="1313795"/>
          </a:xfrm>
        </p:grpSpPr>
        <p:sp>
          <p:nvSpPr>
            <p:cNvPr id="32" name="矩形 31"/>
            <p:cNvSpPr/>
            <p:nvPr/>
          </p:nvSpPr>
          <p:spPr>
            <a:xfrm>
              <a:off x="1143906" y="2079525"/>
              <a:ext cx="4200896" cy="276955"/>
            </a:xfrm>
            <a:prstGeom prst="rect">
              <a:avLst/>
            </a:prstGeom>
            <a:solidFill>
              <a:srgbClr val="209FD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5</a:t>
              </a:r>
              <a:endParaRPr lang="zh-CN" altLang="en-US" sz="2000">
                <a:solidFill>
                  <a:schemeClr val="bg1"/>
                </a:solidFill>
                <a:latin typeface="+mj-ea"/>
                <a:ea typeface="+mj-ea"/>
              </a:endParaRPr>
            </a:p>
          </p:txBody>
        </p:sp>
        <p:sp>
          <p:nvSpPr>
            <p:cNvPr id="33" name="矩形 32"/>
            <p:cNvSpPr/>
            <p:nvPr/>
          </p:nvSpPr>
          <p:spPr>
            <a:xfrm>
              <a:off x="1141011" y="2400330"/>
              <a:ext cx="4203791" cy="992990"/>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nSpc>
                  <a:spcPct val="150000"/>
                </a:lnSpc>
              </a:pPr>
              <a:r>
                <a:rPr lang="zh-CN" altLang="en-US" sz="1600">
                  <a:solidFill>
                    <a:schemeClr val="tx1">
                      <a:lumMod val="95000"/>
                      <a:lumOff val="5000"/>
                    </a:schemeClr>
                  </a:solidFill>
                  <a:latin typeface="+mn-ea"/>
                </a:rPr>
                <a:t>       在交叉点两侧，导线间距为</a:t>
              </a:r>
              <a:r>
                <a:rPr lang="en-US" altLang="zh-CN" sz="1600">
                  <a:solidFill>
                    <a:schemeClr val="tx1">
                      <a:lumMod val="95000"/>
                      <a:lumOff val="5000"/>
                    </a:schemeClr>
                  </a:solidFill>
                  <a:latin typeface="+mn-ea"/>
                </a:rPr>
                <a:t>550</a:t>
              </a:r>
              <a:r>
                <a:rPr lang="zh-CN" altLang="en-US" sz="1600">
                  <a:solidFill>
                    <a:schemeClr val="tx1">
                      <a:lumMod val="95000"/>
                      <a:lumOff val="5000"/>
                    </a:schemeClr>
                  </a:solidFill>
                  <a:latin typeface="+mn-ea"/>
                </a:rPr>
                <a:t>～</a:t>
              </a:r>
              <a:r>
                <a:rPr lang="en-US" altLang="zh-CN" sz="1600">
                  <a:solidFill>
                    <a:schemeClr val="tx1">
                      <a:lumMod val="95000"/>
                      <a:lumOff val="5000"/>
                    </a:schemeClr>
                  </a:solidFill>
                  <a:latin typeface="+mn-ea"/>
                </a:rPr>
                <a:t>600mm</a:t>
              </a:r>
              <a:r>
                <a:rPr lang="zh-CN" altLang="en-US" sz="1600">
                  <a:solidFill>
                    <a:schemeClr val="tx1">
                      <a:lumMod val="95000"/>
                      <a:lumOff val="5000"/>
                    </a:schemeClr>
                  </a:solidFill>
                  <a:latin typeface="+mn-ea"/>
                </a:rPr>
                <a:t>处各设一组交叉吊弦。</a:t>
              </a:r>
            </a:p>
          </p:txBody>
        </p:sp>
      </p:grpSp>
      <p:pic>
        <p:nvPicPr>
          <p:cNvPr id="11" name="图片 10"/>
          <p:cNvPicPr>
            <a:picLocks noChangeAspect="1"/>
          </p:cNvPicPr>
          <p:nvPr/>
        </p:nvPicPr>
        <p:blipFill>
          <a:blip r:embed="rId3">
            <a:extLst>
              <a:ext uri="{28A0092B-C50C-407E-A947-70E740481C1C}">
                <a14:useLocalDpi xmlns:a14="http://schemas.microsoft.com/office/drawing/2010/main" val="0"/>
              </a:ext>
            </a:extLst>
          </a:blip>
          <a:srcRect b="14389"/>
          <a:stretch>
            <a:fillRect/>
          </a:stretch>
        </p:blipFill>
        <p:spPr>
          <a:xfrm>
            <a:off x="1177179" y="926318"/>
            <a:ext cx="6804537" cy="2185182"/>
          </a:xfrm>
          <a:prstGeom prst="rect">
            <a:avLst/>
          </a:prstGeom>
        </p:spPr>
      </p:pic>
      <p:grpSp>
        <p:nvGrpSpPr>
          <p:cNvPr id="13" name="组合 12"/>
          <p:cNvGrpSpPr/>
          <p:nvPr/>
        </p:nvGrpSpPr>
        <p:grpSpPr>
          <a:xfrm>
            <a:off x="-124995" y="200432"/>
            <a:ext cx="3325395" cy="456454"/>
            <a:chOff x="1008574" y="1606071"/>
            <a:chExt cx="3325395" cy="456454"/>
          </a:xfrm>
        </p:grpSpPr>
        <p:sp>
          <p:nvSpPr>
            <p:cNvPr id="14" name="矩形 13"/>
            <p:cNvSpPr/>
            <p:nvPr/>
          </p:nvSpPr>
          <p:spPr>
            <a:xfrm>
              <a:off x="1135885" y="1606071"/>
              <a:ext cx="3198083"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5" name="组合 14"/>
            <p:cNvGrpSpPr/>
            <p:nvPr/>
          </p:nvGrpSpPr>
          <p:grpSpPr>
            <a:xfrm>
              <a:off x="1008574" y="1693453"/>
              <a:ext cx="745147" cy="220278"/>
              <a:chOff x="712782" y="1359265"/>
              <a:chExt cx="745147" cy="363193"/>
            </a:xfrm>
            <a:solidFill>
              <a:schemeClr val="accent2">
                <a:lumMod val="40000"/>
                <a:lumOff val="60000"/>
              </a:schemeClr>
            </a:solidFill>
          </p:grpSpPr>
          <p:sp>
            <p:nvSpPr>
              <p:cNvPr id="21" name="任意多边形 20"/>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22" name="直角三角形 21"/>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7" name="文本框 16"/>
            <p:cNvSpPr txBox="1"/>
            <p:nvPr/>
          </p:nvSpPr>
          <p:spPr>
            <a:xfrm>
              <a:off x="1620864" y="1649632"/>
              <a:ext cx="2713105"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交叉线岔的技术要求</a:t>
              </a:r>
            </a:p>
          </p:txBody>
        </p:sp>
      </p:grpSp>
    </p:spTree>
    <p:extLst>
      <p:ext uri="{BB962C8B-B14F-4D97-AF65-F5344CB8AC3E}">
        <p14:creationId xmlns:p14="http://schemas.microsoft.com/office/powerpoint/2010/main" val="28946835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750"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750"/>
                                        <p:tgtEl>
                                          <p:spTgt spid="31"/>
                                        </p:tgtEl>
                                      </p:cBhvr>
                                    </p:animEffect>
                                  </p:childTnLst>
                                </p:cTn>
                              </p:par>
                            </p:childTnLst>
                          </p:cTn>
                        </p:par>
                        <p:par>
                          <p:cTn id="8" fill="hold" nodeType="afterGroup">
                            <p:stCondLst>
                              <p:cond delay="750"/>
                            </p:stCondLst>
                            <p:childTnLst>
                              <p:par>
                                <p:cTn id="9" presetID="22" presetClass="entr" presetSubtype="1" dur="750"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up)">
                                      <p:cBhvr>
                                        <p:cTn id="11" dur="75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grpSp>
        <p:nvGrpSpPr>
          <p:cNvPr id="31" name="组合 30"/>
          <p:cNvGrpSpPr/>
          <p:nvPr/>
        </p:nvGrpSpPr>
        <p:grpSpPr>
          <a:xfrm>
            <a:off x="258140" y="3094523"/>
            <a:ext cx="8644122" cy="1608167"/>
            <a:chOff x="1141011" y="2079525"/>
            <a:chExt cx="8644122" cy="1608167"/>
          </a:xfrm>
        </p:grpSpPr>
        <p:sp>
          <p:nvSpPr>
            <p:cNvPr id="32" name="矩形 31"/>
            <p:cNvSpPr/>
            <p:nvPr/>
          </p:nvSpPr>
          <p:spPr>
            <a:xfrm>
              <a:off x="1143905" y="2079525"/>
              <a:ext cx="8641227" cy="276955"/>
            </a:xfrm>
            <a:prstGeom prst="rect">
              <a:avLst/>
            </a:prstGeom>
            <a:solidFill>
              <a:srgbClr val="209FDA"/>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r>
                <a:rPr lang="en-US" altLang="zh-CN" sz="2000">
                  <a:solidFill>
                    <a:schemeClr val="bg1"/>
                  </a:solidFill>
                  <a:latin typeface="+mj-ea"/>
                  <a:ea typeface="+mj-ea"/>
                </a:rPr>
                <a:t>7</a:t>
              </a:r>
              <a:endParaRPr lang="zh-CN" altLang="en-US" sz="2000">
                <a:solidFill>
                  <a:schemeClr val="bg1"/>
                </a:solidFill>
                <a:latin typeface="+mj-ea"/>
                <a:ea typeface="+mj-ea"/>
              </a:endParaRPr>
            </a:p>
          </p:txBody>
        </p:sp>
        <p:sp>
          <p:nvSpPr>
            <p:cNvPr id="33" name="矩形 32"/>
            <p:cNvSpPr/>
            <p:nvPr/>
          </p:nvSpPr>
          <p:spPr>
            <a:xfrm>
              <a:off x="1141011" y="2400330"/>
              <a:ext cx="8644122" cy="1287362"/>
            </a:xfrm>
            <a:prstGeom prst="rect">
              <a:avLst/>
            </a:prstGeom>
            <a:solidFill>
              <a:srgbClr val="BFCFE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nSpc>
                  <a:spcPct val="150000"/>
                </a:lnSpc>
              </a:pPr>
              <a:r>
                <a:rPr lang="zh-CN" altLang="en-US" sz="1400">
                  <a:solidFill>
                    <a:schemeClr val="tx1">
                      <a:lumMod val="95000"/>
                      <a:lumOff val="5000"/>
                    </a:schemeClr>
                  </a:solidFill>
                  <a:latin typeface="+mj-ea"/>
                  <a:ea typeface="+mj-ea"/>
                </a:rPr>
                <a:t>       立面要求：如图所示，在道岔定位点</a:t>
              </a:r>
              <a:r>
                <a:rPr lang="en-US" altLang="zh-CN" sz="1400">
                  <a:solidFill>
                    <a:schemeClr val="tx1">
                      <a:lumMod val="95000"/>
                      <a:lumOff val="5000"/>
                    </a:schemeClr>
                  </a:solidFill>
                  <a:latin typeface="+mj-ea"/>
                  <a:ea typeface="+mj-ea"/>
                </a:rPr>
                <a:t>Ⅱ</a:t>
              </a:r>
              <a:r>
                <a:rPr lang="zh-CN" altLang="en-US" sz="1400">
                  <a:solidFill>
                    <a:schemeClr val="tx1">
                      <a:lumMod val="95000"/>
                      <a:lumOff val="5000"/>
                    </a:schemeClr>
                  </a:solidFill>
                  <a:latin typeface="+mj-ea"/>
                  <a:ea typeface="+mj-ea"/>
                </a:rPr>
                <a:t>处，正线股道接触网高度为标准导高，侧股接触线高度适当抬高</a:t>
              </a:r>
              <a:r>
                <a:rPr lang="en-US" altLang="zh-CN" sz="1400">
                  <a:solidFill>
                    <a:schemeClr val="tx1">
                      <a:lumMod val="95000"/>
                      <a:lumOff val="5000"/>
                    </a:schemeClr>
                  </a:solidFill>
                  <a:latin typeface="+mj-ea"/>
                  <a:ea typeface="+mj-ea"/>
                </a:rPr>
                <a:t>30mm</a:t>
              </a:r>
              <a:r>
                <a:rPr lang="zh-CN" altLang="en-US" sz="1400">
                  <a:solidFill>
                    <a:schemeClr val="tx1">
                      <a:lumMod val="95000"/>
                      <a:lumOff val="5000"/>
                    </a:schemeClr>
                  </a:solidFill>
                  <a:latin typeface="+mj-ea"/>
                  <a:ea typeface="+mj-ea"/>
                </a:rPr>
                <a:t>（对</a:t>
              </a:r>
              <a:r>
                <a:rPr lang="en-US" altLang="zh-CN" sz="1400">
                  <a:solidFill>
                    <a:schemeClr val="tx1">
                      <a:lumMod val="95000"/>
                      <a:lumOff val="5000"/>
                    </a:schemeClr>
                  </a:solidFill>
                  <a:latin typeface="+mj-ea"/>
                  <a:ea typeface="+mj-ea"/>
                </a:rPr>
                <a:t>Re250</a:t>
              </a:r>
              <a:r>
                <a:rPr lang="zh-CN" altLang="en-US" sz="1400">
                  <a:solidFill>
                    <a:schemeClr val="tx1">
                      <a:lumMod val="95000"/>
                      <a:lumOff val="5000"/>
                    </a:schemeClr>
                  </a:solidFill>
                  <a:latin typeface="+mj-ea"/>
                  <a:ea typeface="+mj-ea"/>
                </a:rPr>
                <a:t>，侧股接触线抬高</a:t>
              </a:r>
              <a:r>
                <a:rPr lang="en-US" altLang="zh-CN" sz="1400">
                  <a:solidFill>
                    <a:schemeClr val="tx1">
                      <a:lumMod val="95000"/>
                      <a:lumOff val="5000"/>
                    </a:schemeClr>
                  </a:solidFill>
                  <a:latin typeface="+mj-ea"/>
                  <a:ea typeface="+mj-ea"/>
                </a:rPr>
                <a:t>150mm</a:t>
              </a:r>
              <a:r>
                <a:rPr lang="zh-CN" altLang="en-US" sz="1400">
                  <a:solidFill>
                    <a:schemeClr val="tx1">
                      <a:lumMod val="95000"/>
                      <a:lumOff val="5000"/>
                    </a:schemeClr>
                  </a:solidFill>
                  <a:latin typeface="+mj-ea"/>
                  <a:ea typeface="+mj-ea"/>
                </a:rPr>
                <a:t>）；线岔交叉点</a:t>
              </a:r>
              <a:r>
                <a:rPr lang="en-US" altLang="zh-CN" sz="1400">
                  <a:solidFill>
                    <a:schemeClr val="tx1">
                      <a:lumMod val="95000"/>
                      <a:lumOff val="5000"/>
                    </a:schemeClr>
                  </a:solidFill>
                  <a:latin typeface="+mj-ea"/>
                  <a:ea typeface="+mj-ea"/>
                </a:rPr>
                <a:t>O</a:t>
              </a:r>
              <a:r>
                <a:rPr lang="zh-CN" altLang="en-US" sz="1400">
                  <a:solidFill>
                    <a:schemeClr val="tx1">
                      <a:lumMod val="95000"/>
                      <a:lumOff val="5000"/>
                    </a:schemeClr>
                  </a:solidFill>
                  <a:latin typeface="+mj-ea"/>
                  <a:ea typeface="+mj-ea"/>
                </a:rPr>
                <a:t>处，侧线接触线在正线接触线之上，侧股接触线抬高</a:t>
              </a:r>
              <a:r>
                <a:rPr lang="en-US" altLang="zh-CN" sz="1400">
                  <a:solidFill>
                    <a:schemeClr val="tx1">
                      <a:lumMod val="95000"/>
                      <a:lumOff val="5000"/>
                    </a:schemeClr>
                  </a:solidFill>
                  <a:latin typeface="+mj-ea"/>
                  <a:ea typeface="+mj-ea"/>
                </a:rPr>
                <a:t>30mm</a:t>
              </a:r>
              <a:r>
                <a:rPr lang="zh-CN" altLang="en-US" sz="1400">
                  <a:solidFill>
                    <a:schemeClr val="tx1">
                      <a:lumMod val="95000"/>
                      <a:lumOff val="5000"/>
                    </a:schemeClr>
                  </a:solidFill>
                  <a:latin typeface="+mj-ea"/>
                  <a:ea typeface="+mj-ea"/>
                </a:rPr>
                <a:t>，正线接触线高度为标准导高（对</a:t>
              </a:r>
              <a:r>
                <a:rPr lang="en-US" altLang="zh-CN" sz="1400">
                  <a:solidFill>
                    <a:schemeClr val="tx1">
                      <a:lumMod val="95000"/>
                      <a:lumOff val="5000"/>
                    </a:schemeClr>
                  </a:solidFill>
                  <a:latin typeface="+mj-ea"/>
                  <a:ea typeface="+mj-ea"/>
                </a:rPr>
                <a:t>Re250</a:t>
              </a:r>
              <a:r>
                <a:rPr lang="zh-CN" altLang="en-US" sz="1400">
                  <a:solidFill>
                    <a:schemeClr val="tx1">
                      <a:lumMod val="95000"/>
                      <a:lumOff val="5000"/>
                    </a:schemeClr>
                  </a:solidFill>
                  <a:latin typeface="+mj-ea"/>
                  <a:ea typeface="+mj-ea"/>
                </a:rPr>
                <a:t>，正线接触线抬高</a:t>
              </a:r>
              <a:r>
                <a:rPr lang="en-US" altLang="zh-CN" sz="1400">
                  <a:solidFill>
                    <a:schemeClr val="tx1">
                      <a:lumMod val="95000"/>
                      <a:lumOff val="5000"/>
                    </a:schemeClr>
                  </a:solidFill>
                  <a:latin typeface="+mj-ea"/>
                  <a:ea typeface="+mj-ea"/>
                </a:rPr>
                <a:t>10mm</a:t>
              </a:r>
              <a:r>
                <a:rPr lang="zh-CN" altLang="en-US" sz="1400">
                  <a:solidFill>
                    <a:schemeClr val="tx1">
                      <a:lumMod val="95000"/>
                      <a:lumOff val="5000"/>
                    </a:schemeClr>
                  </a:solidFill>
                  <a:latin typeface="+mj-ea"/>
                  <a:ea typeface="+mj-ea"/>
                </a:rPr>
                <a:t>）；在悬挂定位点</a:t>
              </a:r>
              <a:r>
                <a:rPr lang="en-US" altLang="zh-CN" sz="1400">
                  <a:solidFill>
                    <a:schemeClr val="tx1">
                      <a:lumMod val="95000"/>
                      <a:lumOff val="5000"/>
                    </a:schemeClr>
                  </a:solidFill>
                  <a:latin typeface="+mj-ea"/>
                  <a:ea typeface="+mj-ea"/>
                </a:rPr>
                <a:t>Ⅰ</a:t>
              </a:r>
              <a:r>
                <a:rPr lang="zh-CN" altLang="en-US" sz="1400">
                  <a:solidFill>
                    <a:schemeClr val="tx1">
                      <a:lumMod val="95000"/>
                      <a:lumOff val="5000"/>
                    </a:schemeClr>
                  </a:solidFill>
                  <a:latin typeface="+mj-ea"/>
                  <a:ea typeface="+mj-ea"/>
                </a:rPr>
                <a:t>处，侧线接触线抬高</a:t>
              </a:r>
              <a:r>
                <a:rPr lang="en-US" altLang="zh-CN" sz="1400">
                  <a:solidFill>
                    <a:schemeClr val="tx1">
                      <a:lumMod val="95000"/>
                      <a:lumOff val="5000"/>
                    </a:schemeClr>
                  </a:solidFill>
                  <a:latin typeface="+mj-ea"/>
                  <a:ea typeface="+mj-ea"/>
                </a:rPr>
                <a:t>30mm</a:t>
              </a:r>
              <a:r>
                <a:rPr lang="zh-CN" altLang="en-US" sz="1400">
                  <a:solidFill>
                    <a:schemeClr val="tx1">
                      <a:lumMod val="95000"/>
                      <a:lumOff val="5000"/>
                    </a:schemeClr>
                  </a:solidFill>
                  <a:latin typeface="+mj-ea"/>
                  <a:ea typeface="+mj-ea"/>
                </a:rPr>
                <a:t>，直股接触线高度为正常值。</a:t>
              </a:r>
            </a:p>
          </p:txBody>
        </p:sp>
      </p:gr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8526" y="656886"/>
            <a:ext cx="4761843" cy="2394076"/>
          </a:xfrm>
          <a:prstGeom prst="rect">
            <a:avLst/>
          </a:prstGeom>
        </p:spPr>
      </p:pic>
      <p:grpSp>
        <p:nvGrpSpPr>
          <p:cNvPr id="10" name="组合 9"/>
          <p:cNvGrpSpPr/>
          <p:nvPr/>
        </p:nvGrpSpPr>
        <p:grpSpPr>
          <a:xfrm>
            <a:off x="-124995" y="200432"/>
            <a:ext cx="3325395" cy="456454"/>
            <a:chOff x="1008574" y="1606071"/>
            <a:chExt cx="3325395" cy="456454"/>
          </a:xfrm>
        </p:grpSpPr>
        <p:sp>
          <p:nvSpPr>
            <p:cNvPr id="11" name="矩形 10"/>
            <p:cNvSpPr/>
            <p:nvPr/>
          </p:nvSpPr>
          <p:spPr>
            <a:xfrm>
              <a:off x="1135885" y="1606071"/>
              <a:ext cx="3198083" cy="456454"/>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nvGrpSpPr>
            <p:cNvPr id="16" name="组合 15"/>
            <p:cNvGrpSpPr/>
            <p:nvPr/>
          </p:nvGrpSpPr>
          <p:grpSpPr>
            <a:xfrm>
              <a:off x="1008574" y="1693453"/>
              <a:ext cx="745147" cy="220278"/>
              <a:chOff x="712782" y="1359265"/>
              <a:chExt cx="745147" cy="363193"/>
            </a:xfrm>
            <a:solidFill>
              <a:schemeClr val="accent2">
                <a:lumMod val="40000"/>
                <a:lumOff val="60000"/>
              </a:schemeClr>
            </a:solidFill>
          </p:grpSpPr>
          <p:sp>
            <p:nvSpPr>
              <p:cNvPr id="18" name="任意多边形 17"/>
              <p:cNvSpPr/>
              <p:nvPr/>
            </p:nvSpPr>
            <p:spPr>
              <a:xfrm flipV="1">
                <a:off x="712785" y="1431436"/>
                <a:ext cx="745144" cy="291022"/>
              </a:xfrm>
              <a:custGeom>
                <a:gdLst>
                  <a:gd name="connsiteX0" fmla="*/ 0 w 1022681"/>
                  <a:gd name="connsiteY0" fmla="*/ 0 h 342899"/>
                  <a:gd name="connsiteX1" fmla="*/ 1022681 w 1022681"/>
                  <a:gd name="connsiteY1" fmla="*/ 0 h 342899"/>
                  <a:gd name="connsiteX2" fmla="*/ 1022681 w 1022681"/>
                  <a:gd name="connsiteY2" fmla="*/ 8036 h 342899"/>
                  <a:gd name="connsiteX3" fmla="*/ 762826 w 1022681"/>
                  <a:gd name="connsiteY3" fmla="*/ 342899 h 342899"/>
                  <a:gd name="connsiteX4" fmla="*/ 0 w 1022681"/>
                  <a:gd name="connsiteY4" fmla="*/ 342899 h 342899"/>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22681" h="342899">
                    <a:moveTo>
                      <a:pt x="0" y="0"/>
                    </a:moveTo>
                    <a:lnTo>
                      <a:pt x="1022681" y="0"/>
                    </a:lnTo>
                    <a:lnTo>
                      <a:pt x="1022681" y="8036"/>
                    </a:lnTo>
                    <a:lnTo>
                      <a:pt x="762826" y="342899"/>
                    </a:lnTo>
                    <a:lnTo>
                      <a:pt x="0" y="342899"/>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sp>
            <p:nvSpPr>
              <p:cNvPr id="19" name="直角三角形 18"/>
              <p:cNvSpPr/>
              <p:nvPr/>
            </p:nvSpPr>
            <p:spPr>
              <a:xfrm flipH="1">
                <a:off x="712782" y="1359265"/>
                <a:ext cx="120797" cy="75381"/>
              </a:xfrm>
              <a:prstGeom prst="rtTriangl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rgbClr val="FFFFFF"/>
                    </a:solidFill>
                    <a:latin typeface="Franklin Gothic Medium"/>
                    <a:ea typeface="微软雅黑" panose="020b0503020204020204" pitchFamily="34" charset="-122"/>
                    <a:cs typeface="+mn-cs"/>
                  </a:defRPr>
                </a:lvl9pPr>
              </a:lstStyle>
              <a:p>
                <a:pPr algn="ctr"/>
                <a:endParaRPr lang="zh-CN" altLang="en-US"/>
              </a:p>
            </p:txBody>
          </p:sp>
        </p:grpSp>
        <p:sp>
          <p:nvSpPr>
            <p:cNvPr id="17" name="文本框 16"/>
            <p:cNvSpPr txBox="1"/>
            <p:nvPr/>
          </p:nvSpPr>
          <p:spPr>
            <a:xfrm>
              <a:off x="1620864" y="1649632"/>
              <a:ext cx="2713105" cy="369332"/>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1pPr>
              <a:lvl2pPr marL="342900" lvl="1" indent="1143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2pPr>
              <a:lvl3pPr marL="685800" lvl="2" indent="2286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3pPr>
              <a:lvl4pPr marL="1028700" lvl="3" indent="3429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4pPr>
              <a:lvl5pPr marL="1371600" lvl="4"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5pPr>
              <a:lvl6pPr marL="2286000" lvl="5"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6pPr>
              <a:lvl7pPr marL="2743200" lvl="6"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7pPr>
              <a:lvl8pPr marL="3200400" lvl="7"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8pPr>
              <a:lvl9pPr marL="3657600" lvl="8" indent="457200" algn="l" defTabSz="685800" rtl="0" eaLnBrk="1" fontAlgn="base" latinLnBrk="0" hangingPunct="1">
                <a:lnSpc>
                  <a:spcPct val="100000"/>
                </a:lnSpc>
                <a:spcBef>
                  <a:spcPct val="0"/>
                </a:spcBef>
                <a:spcAft>
                  <a:spcPct val="0"/>
                </a:spcAft>
                <a:buFont typeface="Arial" pitchFamily="34" charset="0"/>
                <a:buNone/>
                <a:defRPr sz="1300" b="0" i="0" u="none" kern="1200" baseline="0">
                  <a:solidFill>
                    <a:schemeClr val="tx1"/>
                  </a:solidFill>
                  <a:latin typeface="微软雅黑" panose="020b0503020204020204" pitchFamily="34" charset="-122"/>
                  <a:ea typeface="微软雅黑" panose="020b0503020204020204" pitchFamily="34" charset="-122"/>
                  <a:cs typeface="+mn-cs"/>
                </a:defRPr>
              </a:lvl9pPr>
            </a:lstStyle>
            <a:p>
              <a:pPr algn="ctr"/>
              <a:r>
                <a:rPr lang="zh-CN" altLang="en-US" sz="1800" b="1">
                  <a:solidFill>
                    <a:schemeClr val="bg1"/>
                  </a:solidFill>
                </a:rPr>
                <a:t>交叉线岔的技术要求</a:t>
              </a:r>
            </a:p>
          </p:txBody>
        </p:sp>
      </p:grpSp>
    </p:spTree>
    <p:extLst>
      <p:ext uri="{BB962C8B-B14F-4D97-AF65-F5344CB8AC3E}">
        <p14:creationId xmlns:p14="http://schemas.microsoft.com/office/powerpoint/2010/main" val="338001729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750"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75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https://d.book118.com/885241044123011034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自定义设计方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Franklin Gothic Medium"/>
        <a:ea typeface="微软雅黑"/>
        <a:cs typeface="Arial"/>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微软雅黑"/>
        <a:cs typeface="Arial"/>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自定义设计方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Franklin Gothic Medium"/>
        <a:ea typeface="微软雅黑"/>
        <a:cs typeface="Arial"/>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微软雅黑"/>
        <a:cs typeface="Arial"/>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13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Franklin Gothic Medium</vt:lpstr>
      <vt:lpstr>微软雅黑</vt:lpstr>
      <vt:lpstr>黑体</vt:lpstr>
      <vt:lpstr>Calibri Light</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2024-08-29T20:57:21.199</cp:lastPrinted>
  <dcterms:created xsi:type="dcterms:W3CDTF">2024-08-29T12:57:21Z</dcterms:created>
  <dcterms:modified xsi:type="dcterms:W3CDTF">2024-08-29T12:57:22Z</dcterms:modified>
</cp:coreProperties>
</file>