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525000" cy="53467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529D0F-2A2A-45E7-9493-46BC564FD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1E67D-4B6B-438E-897F-124E11946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152100-6AB4-406C-8EA4-582048EDE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EDF45C-16E5-4CF3-91AB-C632594E48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CA6890-ED95-45A6-810F-645E63A982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794A65-6387-469B-9177-933FA3AA2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8D68AB-0941-492A-B994-192326F230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C4C944-EE9E-4C82-8186-DCA3DE0B8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5C056-A33C-4CB3-AEE8-980B69F3D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7E163-3340-46C0-917B-6080FB6BF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202D6-3ECE-4667-BD99-00F41005E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4302212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663350" y="845344"/>
            <a:ext cx="5190464" cy="776816"/>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err="1" smtClean="0">
                <a:solidFill>
                  <a:schemeClr val="accent1"/>
                </a:solidFill>
                <a:latin typeface="Microsoft Yahei"/>
                <a:ea typeface="Microsoft Yahei"/>
                <a:cs typeface="Microsoft Yahei"/>
              </a:rPr>
              <a:t>发热门诊管理</a:t>
            </a:r>
            <a:r>
              <a:rPr lang="en-US" altLang="zh-CN" sz="4050" b="1" err="1" smtClean="0">
                <a:solidFill>
                  <a:schemeClr val="accent1"/>
                </a:solidFill>
                <a:latin typeface="Microsoft Yahei"/>
                <a:ea typeface="Microsoft Yahei"/>
                <a:cs typeface="Microsoft Yahei"/>
              </a:rPr>
              <a:t>PPT</a:t>
            </a:r>
            <a:endParaRPr lang="en-US" sz="4050" b="1">
              <a:solidFill>
                <a:schemeClr val="accent1"/>
              </a:solidFill>
              <a:latin typeface="Microsoft Yahei"/>
              <a:ea typeface="Microsoft Yahei"/>
              <a:cs typeface="Microsoft Yahei"/>
            </a:endParaRPr>
          </a:p>
        </p:txBody>
      </p:sp>
      <p:sp>
        <p:nvSpPr>
          <p:cNvPr id="3" name="TextBox 3"/>
          <p:cNvSpPr txBox="1"/>
          <p:nvPr/>
        </p:nvSpPr>
        <p:spPr>
          <a:xfrm>
            <a:off x="940896" y="3866104"/>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err="1">
                <a:solidFill>
                  <a:schemeClr val="dk1"/>
                </a:solidFill>
                <a:latin typeface="Microsoft Yahei"/>
                <a:ea typeface="Microsoft Yahei"/>
                <a:cs typeface="Microsoft Yahei"/>
              </a:rPr>
              <a:t>汇报人</a:t>
            </a:r>
            <a:r>
              <a:rPr lang="en-US" sz="1575" err="1" smtClean="0">
                <a:solidFill>
                  <a:schemeClr val="dk1"/>
                </a:solidFill>
                <a:latin typeface="Microsoft Yahei"/>
                <a:ea typeface="Microsoft Yahei"/>
                <a:cs typeface="Microsoft Yahei"/>
              </a:rPr>
              <a:t>：</a:t>
            </a:r>
            <a:r>
              <a:rPr lang="en-US" altLang="zh-CN" sz="1575" err="1" smtClean="0">
                <a:solidFill>
                  <a:schemeClr val="dk1"/>
                </a:solidFill>
                <a:latin typeface="Microsoft Yahei"/>
                <a:ea typeface="Microsoft Yahei"/>
                <a:cs typeface="Microsoft Yahei"/>
              </a:rPr>
              <a:t>XXX</a:t>
            </a:r>
            <a:endParaRPr lang="en-US" sz="1575">
              <a:solidFill>
                <a:schemeClr val="dk1"/>
              </a:solidFill>
              <a:latin typeface="Microsoft Yahei"/>
              <a:ea typeface="Microsoft Yahei"/>
              <a:cs typeface="Microsoft Yahei"/>
            </a:endParaRPr>
          </a:p>
        </p:txBody>
      </p:sp>
      <p:sp>
        <p:nvSpPr>
          <p:cNvPr id="4" name="AutoShape 4"/>
          <p:cNvSpPr/>
          <p:nvPr/>
        </p:nvSpPr>
        <p:spPr>
          <a:xfrm>
            <a:off x="749184" y="3866104"/>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40896" y="4299108"/>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altLang="zh-CN" sz="1575" smtClean="0">
                <a:solidFill>
                  <a:schemeClr val="dk1"/>
                </a:solidFill>
                <a:latin typeface="Microsoft Yahei"/>
                <a:ea typeface="Microsoft Yahei"/>
                <a:cs typeface="Microsoft Yahei"/>
              </a:rPr>
              <a:t>XX</a:t>
            </a:r>
            <a:r>
              <a:rPr lang="en-US" sz="1575" smtClean="0">
                <a:solidFill>
                  <a:schemeClr val="dk1"/>
                </a:solidFill>
                <a:latin typeface="Microsoft Yahei"/>
                <a:ea typeface="Microsoft Yahei"/>
                <a:cs typeface="Microsoft Yahei"/>
              </a:rPr>
              <a:t>-</a:t>
            </a:r>
            <a:r>
              <a:rPr lang="en-US" altLang="zh-CN" sz="1575" smtClean="0">
                <a:solidFill>
                  <a:schemeClr val="dk1"/>
                </a:solidFill>
                <a:latin typeface="Microsoft Yahei"/>
                <a:ea typeface="Microsoft Yahei"/>
                <a:cs typeface="Microsoft Yahei"/>
              </a:rPr>
              <a:t>XX</a:t>
            </a:r>
            <a:r>
              <a:rPr lang="en-US" sz="1575" smtClean="0">
                <a:solidFill>
                  <a:schemeClr val="dk1"/>
                </a:solidFill>
                <a:latin typeface="Microsoft Yahei"/>
                <a:ea typeface="Microsoft Yahei"/>
                <a:cs typeface="Microsoft Yahei"/>
              </a:rPr>
              <a:t>-</a:t>
            </a:r>
            <a:r>
              <a:rPr lang="en-US" altLang="zh-CN" sz="1575" smtClean="0">
                <a:solidFill>
                  <a:schemeClr val="dk1"/>
                </a:solidFill>
                <a:latin typeface="Microsoft Yahei"/>
                <a:ea typeface="Microsoft Yahei"/>
                <a:cs typeface="Microsoft Yahei"/>
              </a:rPr>
              <a:t>XX</a:t>
            </a:r>
            <a:endParaRPr lang="en-US" sz="1575">
              <a:solidFill>
                <a:schemeClr val="dk1"/>
              </a:solidFill>
              <a:latin typeface="Microsoft Yahei"/>
              <a:ea typeface="Microsoft Yahei"/>
              <a:cs typeface="Microsoft Yahei"/>
            </a:endParaRPr>
          </a:p>
        </p:txBody>
      </p:sp>
      <p:sp>
        <p:nvSpPr>
          <p:cNvPr id="6" name="AutoShape 6"/>
          <p:cNvSpPr/>
          <p:nvPr/>
        </p:nvSpPr>
        <p:spPr>
          <a:xfrm>
            <a:off x="749184" y="4299108"/>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发热门诊的运营管理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发热门诊的设备管理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发热门诊的诊疗管理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发热门诊的预防与控制措施</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发热门诊管理案例分享</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01</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发热门诊概述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355440"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发热门诊定义：发热门诊是医院专门用于诊治发热患者的门诊科室。它主要针对由传染性病毒或细菌引起的发热疾病，如流感、新冠肺炎等。</a:t>
            </a:r>
          </a:p>
        </p:txBody>
      </p:sp>
      <p:sp>
        <p:nvSpPr>
          <p:cNvPr id="3" name="TextBox 3"/>
          <p:cNvSpPr txBox="1"/>
          <p:nvPr/>
        </p:nvSpPr>
        <p:spPr>
          <a:xfrm>
            <a:off x="2148729"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发热门诊的重要性</a:t>
            </a:r>
          </a:p>
        </p:txBody>
      </p:sp>
      <p:sp>
        <p:nvSpPr>
          <p:cNvPr id="4" name="TextBox 4"/>
          <p:cNvSpPr txBox="1"/>
          <p:nvPr/>
        </p:nvSpPr>
        <p:spPr>
          <a:xfrm>
            <a:off x="3971225"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隔离传染源：发热门诊能够将发热患者与其他患者及健康人群进行隔离，有效防止病毒和细菌的传播。</a:t>
            </a:r>
          </a:p>
        </p:txBody>
      </p:sp>
      <p:sp>
        <p:nvSpPr>
          <p:cNvPr id="5" name="TextBox 5"/>
          <p:cNvSpPr txBox="1"/>
          <p:nvPr/>
        </p:nvSpPr>
        <p:spPr>
          <a:xfrm>
            <a:off x="5719825"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早期诊断：发热门诊可以为患者提供及时的诊断和治疗，有助于早期发现和隔离传染性疾病。</a:t>
            </a:r>
          </a:p>
        </p:txBody>
      </p:sp>
      <p:sp>
        <p:nvSpPr>
          <p:cNvPr id="6" name="TextBox 6"/>
          <p:cNvSpPr txBox="1"/>
          <p:nvPr/>
        </p:nvSpPr>
        <p:spPr>
          <a:xfrm>
            <a:off x="7496750"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提高医疗资源利用效率：通过发热门诊的集中诊治，医院能够更高效地分配医疗资源，满足更多患者的需求。</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854392"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发热门诊的定义</a:t>
            </a:r>
          </a:p>
        </p:txBody>
      </p:sp>
      <p:sp>
        <p:nvSpPr>
          <p:cNvPr id="28" name="AutoShape 28"/>
          <p:cNvSpPr/>
          <p:nvPr/>
        </p:nvSpPr>
        <p:spPr>
          <a:xfrm>
            <a:off x="452058"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649250"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01</a:t>
            </a:r>
          </a:p>
        </p:txBody>
      </p:sp>
      <p:sp>
        <p:nvSpPr>
          <p:cNvPr id="30" name="AutoShape 30"/>
          <p:cNvSpPr/>
          <p:nvPr/>
        </p:nvSpPr>
        <p:spPr>
          <a:xfrm>
            <a:off x="2280224" y="1321123"/>
            <a:ext cx="1473200" cy="49953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2477417"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02</a:t>
            </a:r>
          </a:p>
        </p:txBody>
      </p:sp>
      <p:sp>
        <p:nvSpPr>
          <p:cNvPr id="32" name="AutoShape 32"/>
          <p:cNvSpPr/>
          <p:nvPr/>
        </p:nvSpPr>
        <p:spPr>
          <a:xfrm>
            <a:off x="4102720"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4299912"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03</a:t>
            </a:r>
          </a:p>
        </p:txBody>
      </p:sp>
      <p:sp>
        <p:nvSpPr>
          <p:cNvPr id="34" name="AutoShape 34"/>
          <p:cNvSpPr/>
          <p:nvPr/>
        </p:nvSpPr>
        <p:spPr>
          <a:xfrm>
            <a:off x="5851320" y="1321123"/>
            <a:ext cx="1473200" cy="49953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6048512"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04</a:t>
            </a:r>
          </a:p>
        </p:txBody>
      </p:sp>
      <p:sp>
        <p:nvSpPr>
          <p:cNvPr id="36" name="AutoShape 36"/>
          <p:cNvSpPr/>
          <p:nvPr/>
        </p:nvSpPr>
        <p:spPr>
          <a:xfrm>
            <a:off x="7628245"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7825437"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05</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mt="70000"/>
          </a:blip>
          <a:srcRect l="22281" r="22281"/>
          <a:stretch>
            <a:fillRect/>
          </a:stretch>
        </p:blipFill>
        <p:spPr>
          <a:xfrm>
            <a:off x="126559" y="910427"/>
            <a:ext cx="3359487" cy="4479316"/>
          </a:xfrm>
          <a:prstGeom prst="parallelogram">
            <a:avLst/>
          </a:prstGeom>
        </p:spPr>
      </p:pic>
      <p:sp>
        <p:nvSpPr>
          <p:cNvPr id="4" name="TextBox 4"/>
          <p:cNvSpPr txBox="1"/>
          <p:nvPr/>
        </p:nvSpPr>
        <p:spPr>
          <a:xfrm>
            <a:off x="4118922" y="910427"/>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历史背景</a:t>
            </a:r>
          </a:p>
        </p:txBody>
      </p:sp>
      <p:sp>
        <p:nvSpPr>
          <p:cNvPr id="5" name="AutoShape 5"/>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2977060" y="963386"/>
            <a:ext cx="624764"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9" name="TextBox 9"/>
          <p:cNvSpPr txBox="1"/>
          <p:nvPr/>
        </p:nvSpPr>
        <p:spPr>
          <a:xfrm>
            <a:off x="4118922" y="1321964"/>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自2003年非典疫情以来，中国政府开始重视发热门诊的建设。在经历了禽流感、H1N1等疫情后，发热门诊逐渐完善并成为医院的重要组成部分。</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发热门诊的历史与发展</a:t>
            </a:r>
          </a:p>
        </p:txBody>
      </p:sp>
      <p:sp>
        <p:nvSpPr>
          <p:cNvPr id="31" name="TextBox 31"/>
          <p:cNvSpPr txBox="1"/>
          <p:nvPr/>
        </p:nvSpPr>
        <p:spPr>
          <a:xfrm>
            <a:off x="3775497" y="2268856"/>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发展现状</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75497" y="2680393"/>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目前，全国各大医院均设立了发热门诊，并配备了专业的医生和护士进行诊治。同时，国家卫生健康委员会也发布了相关文件，规范了发热门诊的建设和管理。</a:t>
            </a:r>
          </a:p>
        </p:txBody>
      </p:sp>
      <p:sp>
        <p:nvSpPr>
          <p:cNvPr id="37" name="TextBox 37"/>
          <p:cNvSpPr txBox="1"/>
          <p:nvPr/>
        </p:nvSpPr>
        <p:spPr>
          <a:xfrm>
            <a:off x="3462158" y="3627284"/>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未来趋势</a:t>
            </a:r>
          </a:p>
        </p:txBody>
      </p:sp>
      <p:sp>
        <p:nvSpPr>
          <p:cNvPr id="38" name="AutoShape 38"/>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2248828" y="3680244"/>
            <a:ext cx="87164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2" name="TextBox 42"/>
          <p:cNvSpPr txBox="1"/>
          <p:nvPr/>
        </p:nvSpPr>
        <p:spPr>
          <a:xfrm>
            <a:off x="3462158" y="4038822"/>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随着医疗技术的不断发展和人们对传染病的重视程度不断提高，发热门诊将会更加完善和高效。未来，发热门诊可能会引入更多的技术手段，如人工智能、远程医疗等，提高诊疗水平。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02</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发热门诊的运营管理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21180" y="2118352"/>
            <a:ext cx="2170466" cy="1920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Microsoft Yahei"/>
                <a:ea typeface="Microsoft Yahei"/>
                <a:cs typeface="Microsoft Yahei"/>
              </a:rPr>
              <a:t>在发热门诊入口设置预检分诊台，对前来就诊的患者进行体温检测和初步筛查，将发热患者与其他患者分开，避免交叉感染。</a:t>
            </a:r>
          </a:p>
        </p:txBody>
      </p:sp>
      <p:grpSp>
        <p:nvGrpSpPr>
          <p:cNvPr id="6" name="Group 6"/>
          <p:cNvGrpSpPr/>
          <p:nvPr/>
        </p:nvGrpSpPr>
        <p:grpSpPr>
          <a:xfrm>
            <a:off x="355440" y="227689"/>
            <a:ext cx="402793" cy="344077"/>
            <a:chOff x="355440" y="227689"/>
            <a:chExt cx="402793" cy="344077"/>
          </a:xfrm>
        </p:grpSpPr>
        <p:sp>
          <p:nvSpPr>
            <p:cNvPr id="7" name="AutoShape 7"/>
            <p:cNvSpPr/>
            <p:nvPr/>
          </p:nvSpPr>
          <p:spPr>
            <a:xfrm>
              <a:off x="355440" y="22999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3220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4140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355440" y="5060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7" name="TextBox 27"/>
          <p:cNvSpPr txBox="1"/>
          <p:nvPr/>
        </p:nvSpPr>
        <p:spPr>
          <a:xfrm>
            <a:off x="854864" y="18258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患者接诊流程</a:t>
            </a:r>
          </a:p>
        </p:txBody>
      </p:sp>
      <p:pic>
        <p:nvPicPr>
          <p:cNvPr id="28" name="Picture 28"/>
          <p:cNvPicPr>
            <a:picLocks noChangeAspect="1"/>
          </p:cNvPicPr>
          <p:nvPr/>
        </p:nvPicPr>
        <p:blipFill>
          <a:blip r:embed="rId2"/>
          <a:srcRect l="16625" r="16625"/>
          <a:stretch>
            <a:fillRect/>
          </a:stretch>
        </p:blipFill>
        <p:spPr>
          <a:xfrm>
            <a:off x="4218167" y="1268679"/>
            <a:ext cx="1172074" cy="1172074"/>
          </a:xfrm>
          <a:prstGeom prst="ellipse">
            <a:avLst/>
          </a:prstGeom>
        </p:spPr>
      </p:pic>
      <p:sp>
        <p:nvSpPr>
          <p:cNvPr id="29" name="TextBox 29"/>
          <p:cNvSpPr txBox="1"/>
          <p:nvPr/>
        </p:nvSpPr>
        <p:spPr>
          <a:xfrm>
            <a:off x="479542" y="1739285"/>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Microsoft Yahei"/>
                <a:ea typeface="Microsoft Yahei"/>
                <a:cs typeface="Microsoft Yahei"/>
              </a:rPr>
              <a:t>患者预检分诊</a:t>
            </a:r>
          </a:p>
        </p:txBody>
      </p:sp>
      <p:sp>
        <p:nvSpPr>
          <p:cNvPr id="30" name="TextBox 30"/>
          <p:cNvSpPr txBox="1"/>
          <p:nvPr/>
        </p:nvSpPr>
        <p:spPr>
          <a:xfrm>
            <a:off x="5703716" y="1540228"/>
            <a:ext cx="2438966" cy="10057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对确诊或疑似发热患者进行隔离，避免与其他患者接触，同时对隔离区进行消毒和清洁。</a:t>
            </a:r>
          </a:p>
        </p:txBody>
      </p:sp>
      <p:sp>
        <p:nvSpPr>
          <p:cNvPr id="31" name="TextBox 31"/>
          <p:cNvSpPr txBox="1"/>
          <p:nvPr/>
        </p:nvSpPr>
        <p:spPr>
          <a:xfrm>
            <a:off x="5703716" y="1182148"/>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患者隔离</a:t>
            </a:r>
          </a:p>
        </p:txBody>
      </p:sp>
      <p:pic>
        <p:nvPicPr>
          <p:cNvPr id="32" name="Picture 32"/>
          <p:cNvPicPr>
            <a:picLocks noChangeAspect="1"/>
          </p:cNvPicPr>
          <p:nvPr/>
        </p:nvPicPr>
        <p:blipFill>
          <a:blip r:embed="rId3"/>
          <a:srcRect l="17583" r="17583"/>
          <a:stretch>
            <a:fillRect/>
          </a:stretch>
        </p:blipFill>
        <p:spPr>
          <a:xfrm>
            <a:off x="4546995" y="2809264"/>
            <a:ext cx="1859554" cy="1859554"/>
          </a:xfrm>
          <a:prstGeom prst="ellipse">
            <a:avLst/>
          </a:prstGeom>
        </p:spPr>
      </p:pic>
      <p:pic>
        <p:nvPicPr>
          <p:cNvPr id="33" name="Picture 33"/>
          <p:cNvPicPr>
            <a:picLocks noChangeAspect="1"/>
          </p:cNvPicPr>
          <p:nvPr/>
        </p:nvPicPr>
        <p:blipFill>
          <a:blip r:embed="rId4"/>
          <a:srcRect l="10958" r="10958"/>
          <a:stretch>
            <a:fillRect/>
          </a:stretch>
        </p:blipFill>
        <p:spPr>
          <a:xfrm>
            <a:off x="2841439" y="2527284"/>
            <a:ext cx="1290197" cy="1290197"/>
          </a:xfrm>
          <a:prstGeom prst="ellipse">
            <a:avLst/>
          </a:prstGeom>
        </p:spPr>
      </p:pic>
      <p:sp>
        <p:nvSpPr>
          <p:cNvPr id="34" name="TextBox 34"/>
          <p:cNvSpPr txBox="1"/>
          <p:nvPr/>
        </p:nvSpPr>
        <p:spPr>
          <a:xfrm>
            <a:off x="6735556" y="3732213"/>
            <a:ext cx="2511602" cy="7771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如患者病情需要，及时联系急救车辆或安排专门的转运人员，将患者转运至定点医院治疗。</a:t>
            </a:r>
          </a:p>
        </p:txBody>
      </p:sp>
      <p:sp>
        <p:nvSpPr>
          <p:cNvPr id="35" name="TextBox 35"/>
          <p:cNvSpPr txBox="1"/>
          <p:nvPr/>
        </p:nvSpPr>
        <p:spPr>
          <a:xfrm>
            <a:off x="6735556" y="3374133"/>
            <a:ext cx="211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患者转运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63261" y="2145950"/>
            <a:ext cx="2700090" cy="2387314"/>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412455" y="2145950"/>
            <a:ext cx="2700090" cy="2387314"/>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354450" y="2145950"/>
            <a:ext cx="2700090" cy="2387314"/>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4120989"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3580998"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健康监测</a:t>
            </a:r>
          </a:p>
        </p:txBody>
      </p:sp>
      <p:sp>
        <p:nvSpPr>
          <p:cNvPr id="7" name="TextBox 7"/>
          <p:cNvSpPr txBox="1"/>
          <p:nvPr/>
        </p:nvSpPr>
        <p:spPr>
          <a:xfrm>
            <a:off x="3604443"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对医护人员进行体温检测和健康监测，如有异常及时采取相应的措施。</a:t>
            </a:r>
          </a:p>
        </p:txBody>
      </p:sp>
      <p:sp>
        <p:nvSpPr>
          <p:cNvPr id="8" name="AutoShape 8"/>
          <p:cNvSpPr/>
          <p:nvPr/>
        </p:nvSpPr>
        <p:spPr>
          <a:xfrm>
            <a:off x="4545471"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171796"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31805"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防护用品配备</a:t>
            </a:r>
          </a:p>
        </p:txBody>
      </p:sp>
      <p:sp>
        <p:nvSpPr>
          <p:cNvPr id="11" name="TextBox 11"/>
          <p:cNvSpPr txBox="1"/>
          <p:nvPr/>
        </p:nvSpPr>
        <p:spPr>
          <a:xfrm>
            <a:off x="655249"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为医护人员配备符合国家标准的防护用品，如医用外科口罩、医用防护服、护目镜、手套等，确保其个人防护安全。</a:t>
            </a:r>
          </a:p>
        </p:txBody>
      </p:sp>
      <p:sp>
        <p:nvSpPr>
          <p:cNvPr id="12" name="AutoShape 12"/>
          <p:cNvSpPr/>
          <p:nvPr/>
        </p:nvSpPr>
        <p:spPr>
          <a:xfrm>
            <a:off x="1596278"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7062985"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6522993" y="2659856"/>
            <a:ext cx="2363004"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培训与教育</a:t>
            </a:r>
          </a:p>
        </p:txBody>
      </p:sp>
      <p:sp>
        <p:nvSpPr>
          <p:cNvPr id="15" name="TextBox 15"/>
          <p:cNvSpPr txBox="1"/>
          <p:nvPr/>
        </p:nvSpPr>
        <p:spPr>
          <a:xfrm>
            <a:off x="6546438" y="3064936"/>
            <a:ext cx="2316114"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定期对医护人员进行发热门诊相关知识和技能的培训与教育，提高其应对能力和自我防护意识。</a:t>
            </a:r>
          </a:p>
        </p:txBody>
      </p:sp>
      <p:sp>
        <p:nvSpPr>
          <p:cNvPr id="16" name="AutoShape 16"/>
          <p:cNvSpPr/>
          <p:nvPr/>
        </p:nvSpPr>
        <p:spPr>
          <a:xfrm>
            <a:off x="7487467"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t="16797" b="16797"/>
          <a:stretch>
            <a:fillRect/>
          </a:stretch>
        </p:blipFill>
        <p:spPr>
          <a:xfrm>
            <a:off x="1236968" y="1106829"/>
            <a:ext cx="1152677" cy="1152677"/>
          </a:xfrm>
          <a:prstGeom prst="ellipse">
            <a:avLst/>
          </a:prstGeom>
        </p:spPr>
      </p:pic>
      <p:pic>
        <p:nvPicPr>
          <p:cNvPr id="18" name="Picture 18"/>
          <p:cNvPicPr>
            <a:picLocks noChangeAspect="1"/>
          </p:cNvPicPr>
          <p:nvPr/>
        </p:nvPicPr>
        <p:blipFill>
          <a:blip r:embed="rId3">
            <a:alphaModFix/>
          </a:blip>
          <a:srcRect l="16797" r="16797"/>
          <a:stretch>
            <a:fillRect/>
          </a:stretch>
        </p:blipFill>
        <p:spPr>
          <a:xfrm>
            <a:off x="4186161" y="1106829"/>
            <a:ext cx="1152677" cy="115267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7125856" y="1106829"/>
            <a:ext cx="1152677" cy="1152677"/>
          </a:xfrm>
          <a:prstGeom prst="ellipse">
            <a:avLst/>
          </a:prstGeom>
        </p:spPr>
      </p:pic>
      <p:grpSp>
        <p:nvGrpSpPr>
          <p:cNvPr id="20" name="Group 20"/>
          <p:cNvGrpSpPr/>
          <p:nvPr/>
        </p:nvGrpSpPr>
        <p:grpSpPr>
          <a:xfrm>
            <a:off x="355440" y="175639"/>
            <a:ext cx="402793" cy="344077"/>
            <a:chOff x="355440" y="175639"/>
            <a:chExt cx="402793" cy="344077"/>
          </a:xfrm>
        </p:grpSpPr>
        <p:sp>
          <p:nvSpPr>
            <p:cNvPr id="21" name="AutoShape 21"/>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41" name="TextBox 41"/>
          <p:cNvSpPr txBox="1"/>
          <p:nvPr/>
        </p:nvSpPr>
        <p:spPr>
          <a:xfrm>
            <a:off x="952245" y="130537"/>
            <a:ext cx="8572755"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医护人员防护措施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grpSp>
        <p:nvGrpSpPr>
          <p:cNvPr id="2" name="Group 2"/>
          <p:cNvGrpSpPr/>
          <p:nvPr/>
        </p:nvGrpSpPr>
        <p:grpSpPr>
          <a:xfrm>
            <a:off x="355440" y="221399"/>
            <a:ext cx="402793" cy="344077"/>
            <a:chOff x="355440" y="221399"/>
            <a:chExt cx="402793" cy="344077"/>
          </a:xfrm>
        </p:grpSpPr>
        <p:sp>
          <p:nvSpPr>
            <p:cNvPr id="3" name="AutoShape 3"/>
            <p:cNvSpPr/>
            <p:nvPr/>
          </p:nvSpPr>
          <p:spPr>
            <a:xfrm>
              <a:off x="355440" y="22370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49257" y="22139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38379" y="22274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4819" y="2297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06988" y="22651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55440" y="31571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3134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3147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32175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3185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40772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40542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40676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41376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41054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49973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49743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49877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50578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50255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863008" y="17629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药品管理与储备</a:t>
            </a:r>
          </a:p>
        </p:txBody>
      </p:sp>
      <p:grpSp>
        <p:nvGrpSpPr>
          <p:cNvPr id="24" name="Group 24"/>
          <p:cNvGrpSpPr/>
          <p:nvPr/>
        </p:nvGrpSpPr>
        <p:grpSpPr>
          <a:xfrm>
            <a:off x="4674059" y="2435003"/>
            <a:ext cx="4518193" cy="906660"/>
            <a:chOff x="4674059" y="2435003"/>
            <a:chExt cx="4518193" cy="906660"/>
          </a:xfrm>
        </p:grpSpPr>
        <p:sp>
          <p:nvSpPr>
            <p:cNvPr id="25" name="TextBox 25"/>
            <p:cNvSpPr txBox="1"/>
            <p:nvPr/>
          </p:nvSpPr>
          <p:spPr>
            <a:xfrm>
              <a:off x="4674059" y="2435003"/>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药品采购与储备</a:t>
              </a:r>
            </a:p>
          </p:txBody>
        </p:sp>
        <p:sp>
          <p:nvSpPr>
            <p:cNvPr id="26" name="TextBox 26"/>
            <p:cNvSpPr txBox="1"/>
            <p:nvPr/>
          </p:nvSpPr>
          <p:spPr>
            <a:xfrm>
              <a:off x="4674059" y="2793083"/>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根据药品目录及时采购药品，确保药品的质量和安全，同时做好药品的储备和管理，保证药品的有效期和使用安全。</a:t>
              </a:r>
            </a:p>
          </p:txBody>
        </p:sp>
      </p:grpSp>
      <p:grpSp>
        <p:nvGrpSpPr>
          <p:cNvPr id="27" name="Group 27"/>
          <p:cNvGrpSpPr/>
          <p:nvPr/>
        </p:nvGrpSpPr>
        <p:grpSpPr>
          <a:xfrm>
            <a:off x="4674059" y="3726139"/>
            <a:ext cx="4518193" cy="906661"/>
            <a:chOff x="4674059" y="3726139"/>
            <a:chExt cx="4518193" cy="906661"/>
          </a:xfrm>
        </p:grpSpPr>
        <p:sp>
          <p:nvSpPr>
            <p:cNvPr id="28" name="TextBox 28"/>
            <p:cNvSpPr txBox="1"/>
            <p:nvPr/>
          </p:nvSpPr>
          <p:spPr>
            <a:xfrm>
              <a:off x="4674059" y="3726139"/>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药品调配和使用</a:t>
              </a:r>
            </a:p>
          </p:txBody>
        </p:sp>
        <p:sp>
          <p:nvSpPr>
            <p:cNvPr id="29" name="TextBox 29"/>
            <p:cNvSpPr txBox="1"/>
            <p:nvPr/>
          </p:nvSpPr>
          <p:spPr>
            <a:xfrm>
              <a:off x="4674059" y="4084220"/>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根据实际需要，合理调配和使用药品，确保患者得到及时有效的治疗。</a:t>
              </a:r>
            </a:p>
          </p:txBody>
        </p:sp>
      </p:grpSp>
      <p:sp>
        <p:nvSpPr>
          <p:cNvPr id="30" name="TextBox 30"/>
          <p:cNvSpPr txBox="1"/>
          <p:nvPr/>
        </p:nvSpPr>
        <p:spPr>
          <a:xfrm>
            <a:off x="4674059" y="1147002"/>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药品目录制定</a:t>
            </a:r>
          </a:p>
        </p:txBody>
      </p:sp>
      <p:sp>
        <p:nvSpPr>
          <p:cNvPr id="31" name="TextBox 31"/>
          <p:cNvSpPr txBox="1"/>
          <p:nvPr/>
        </p:nvSpPr>
        <p:spPr>
          <a:xfrm>
            <a:off x="4674059" y="1505083"/>
            <a:ext cx="4453805"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根据疫情发展和临床需求，制定发热门诊常用药品目录，明确药品的名称、剂型、规格和储备量等。</a:t>
            </a:r>
          </a:p>
        </p:txBody>
      </p:sp>
      <p:pic>
        <p:nvPicPr>
          <p:cNvPr id="32" name="Picture 32"/>
          <p:cNvPicPr>
            <a:picLocks noChangeAspect="1"/>
          </p:cNvPicPr>
          <p:nvPr/>
        </p:nvPicPr>
        <p:blipFill>
          <a:blip r:embed="rId2"/>
          <a:srcRect t="19000" b="19000"/>
          <a:stretch>
            <a:fillRect/>
          </a:stretch>
        </p:blipFill>
        <p:spPr>
          <a:xfrm>
            <a:off x="678911" y="1010652"/>
            <a:ext cx="3564863" cy="3564863"/>
          </a:xfrm>
          <a:prstGeom prst="diamond">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废弃物分类收集</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将发热门诊产生的医疗废弃物按照分类收集的原则进行收集，如感染性废弃物、损伤性废弃物、病理性废弃物等。</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废弃物转运和处理</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安排专门的车辆和人员将医疗废弃物转运至指定的处理场所进行处理，确保废弃物的安全处理和无害化排放。</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医疗废弃物处理</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3969" r="23969"/>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03</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发热门诊的设备管理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3714750" y="1349692"/>
            <a:ext cx="5052767"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红外线体温枪</a:t>
            </a:r>
          </a:p>
        </p:txBody>
      </p:sp>
      <p:sp>
        <p:nvSpPr>
          <p:cNvPr id="13" name="TextBox 13"/>
          <p:cNvSpPr txBox="1"/>
          <p:nvPr/>
        </p:nvSpPr>
        <p:spPr>
          <a:xfrm>
            <a:off x="3714750" y="1800004"/>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快速、安全、便捷地测量体温。</a:t>
            </a:r>
          </a:p>
        </p:txBody>
      </p:sp>
      <p:sp>
        <p:nvSpPr>
          <p:cNvPr id="14" name="TextBox 14"/>
          <p:cNvSpPr txBox="1"/>
          <p:nvPr/>
        </p:nvSpPr>
        <p:spPr>
          <a:xfrm>
            <a:off x="3714750" y="2955785"/>
            <a:ext cx="4875483"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水银体温计</a:t>
            </a:r>
          </a:p>
        </p:txBody>
      </p:sp>
      <p:sp>
        <p:nvSpPr>
          <p:cNvPr id="15" name="TextBox 15"/>
          <p:cNvSpPr txBox="1"/>
          <p:nvPr/>
        </p:nvSpPr>
        <p:spPr>
          <a:xfrm>
            <a:off x="3714750" y="3466266"/>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准确度高，但需要较长时间测量且存在汞污染风险。</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体温测量设备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医学影像设备</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用于诊断肺部感染等病变。</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胸部X光机</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提供更详细的身体内部结构信息。</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CT扫描仪</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呼吸机</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辅助呼吸困难的患者呼吸。</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注射泵</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用于注射药物、营养液等。</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呼吸机等生命支持设备</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净化空气中的细菌和病毒。</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空气消毒机</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用于表面和空间的消毒。</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紫外线灯</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消毒设备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04</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发热门诊的诊疗管理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根据国家卫生健康委员会发布的最新版新型冠状病毒感染诊疗方案，对发热等症状进行诊断。</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诊断流程</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患者进入发热门诊后，医生进行初步诊断，必要时进行实验室检查和影像学检查，确诊后进行隔离治疗。</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诊断标准</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诊断标准与流程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66900" y="1622477"/>
            <a:ext cx="1018145" cy="101814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8128942" y="1622477"/>
            <a:ext cx="1053103" cy="105310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 name="Connector 4"/>
          <p:cNvCxnSpPr/>
          <p:nvPr/>
        </p:nvCxnSpPr>
        <p:spPr>
          <a:xfrm>
            <a:off x="164001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534447"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根据新型冠状病毒感染患者的特点，采取对症治疗、抗病毒治疗和免疫调节治疗等综合治疗措施。</a:t>
            </a:r>
          </a:p>
        </p:txBody>
      </p:sp>
      <p:cxnSp>
        <p:nvCxnSpPr>
          <p:cNvPr id="6" name="Connector 6"/>
          <p:cNvCxnSpPr/>
          <p:nvPr/>
        </p:nvCxnSpPr>
        <p:spPr>
          <a:xfrm>
            <a:off x="5091237" y="1811381"/>
            <a:ext cx="2709877"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4985668" y="1831805"/>
            <a:ext cx="2991516"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根据患者的具体情况，选择合适的抗病毒药物、解热镇痛药、止咳化痰药、抗生素等进行治疗。</a:t>
            </a:r>
          </a:p>
        </p:txBody>
      </p:sp>
      <p:sp>
        <p:nvSpPr>
          <p:cNvPr id="8" name="TextBox 8"/>
          <p:cNvSpPr txBox="1"/>
          <p:nvPr/>
        </p:nvSpPr>
        <p:spPr>
          <a:xfrm>
            <a:off x="1534447"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治疗原则</a:t>
            </a:r>
          </a:p>
        </p:txBody>
      </p:sp>
      <p:sp>
        <p:nvSpPr>
          <p:cNvPr id="9" name="TextBox 9"/>
          <p:cNvSpPr txBox="1"/>
          <p:nvPr/>
        </p:nvSpPr>
        <p:spPr>
          <a:xfrm>
            <a:off x="4985668" y="1196904"/>
            <a:ext cx="3143274" cy="634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b="1">
                <a:solidFill>
                  <a:schemeClr val="accent1"/>
                </a:solidFill>
                <a:latin typeface="Microsoft Yahei"/>
                <a:ea typeface="Microsoft Yahei"/>
                <a:cs typeface="Microsoft Yahei"/>
              </a:rPr>
              <a:t>治疗方法</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治疗原则与方法</a:t>
            </a:r>
          </a:p>
        </p:txBody>
      </p:sp>
      <p:sp>
        <p:nvSpPr>
          <p:cNvPr id="31" name="Freeform 31"/>
          <p:cNvSpPr/>
          <p:nvPr/>
        </p:nvSpPr>
        <p:spPr>
          <a:xfrm>
            <a:off x="8407378" y="1900913"/>
            <a:ext cx="496232" cy="4962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20665" y="1876242"/>
            <a:ext cx="510616" cy="510616"/>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Freeform 2"/>
          <p:cNvSpPr/>
          <p:nvPr/>
        </p:nvSpPr>
        <p:spPr>
          <a:xfrm>
            <a:off x="505798" y="1106453"/>
            <a:ext cx="8427632" cy="3716802"/>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 name="Connector 3"/>
          <p:cNvCxnSpPr/>
          <p:nvPr/>
        </p:nvCxnSpPr>
        <p:spPr>
          <a:xfrm flipH="1">
            <a:off x="4741596" y="1353490"/>
            <a:ext cx="0" cy="3216015"/>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986200"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确诊患者应立即进行隔离治疗，以减少传染风险。</a:t>
            </a:r>
          </a:p>
        </p:txBody>
      </p:sp>
      <p:sp>
        <p:nvSpPr>
          <p:cNvPr id="5" name="TextBox 5"/>
          <p:cNvSpPr txBox="1"/>
          <p:nvPr/>
        </p:nvSpPr>
        <p:spPr>
          <a:xfrm>
            <a:off x="986200" y="1354264"/>
            <a:ext cx="33438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患者隔离</a:t>
            </a:r>
          </a:p>
        </p:txBody>
      </p:sp>
      <p:sp>
        <p:nvSpPr>
          <p:cNvPr id="6" name="TextBox 6"/>
          <p:cNvSpPr txBox="1"/>
          <p:nvPr/>
        </p:nvSpPr>
        <p:spPr>
          <a:xfrm>
            <a:off x="5241018" y="2247810"/>
            <a:ext cx="3295645"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如患者病情严重，需转运至定点医院接受进一步治疗。</a:t>
            </a:r>
          </a:p>
        </p:txBody>
      </p:sp>
      <p:sp>
        <p:nvSpPr>
          <p:cNvPr id="7" name="TextBox 7"/>
          <p:cNvSpPr txBox="1"/>
          <p:nvPr/>
        </p:nvSpPr>
        <p:spPr>
          <a:xfrm>
            <a:off x="5212443" y="1354264"/>
            <a:ext cx="3369244"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患者转运</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患者隔离与转运</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https://d.book118.com/885243022123011044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2024-09-06T17:14:10.586</cp:lastPrinted>
  <dcterms:created xsi:type="dcterms:W3CDTF">2024-09-06T09:14:10Z</dcterms:created>
  <dcterms:modified xsi:type="dcterms:W3CDTF">2024-09-06T09:14:12Z</dcterms:modified>
</cp:coreProperties>
</file>