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90.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9</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10</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15</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16</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BC1506-F47D-4D8B-B4A6-5DC9D9873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6B0981-DA82-455B-B104-9540C8E65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C65F3E-5592-4CCE-82C8-8E41CB448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3EBF21-6247-458D-B053-5506525CB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77D182-10EF-435F-89F2-356DF95473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8BA8D5-8ADD-4AC9-96A6-C01C28AC99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607C77-D815-4C7A-8B10-BB634F3282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1337C8-D533-46C6-B41B-33C222FC57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ECB8FA-B115-4F37-9799-9E8F22C969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91ED2E-F6D4-4345-9978-1C8A55172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AFFADC-863B-4F4C-B7E1-0CA827A97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media/image1.png" /><Relationship Id="rId18" Type="http://schemas.openxmlformats.org/officeDocument/2006/relationships/tags" Target="../tags/tag62.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8" name="图片 7" descr="图片1"/>
          <p:cNvPicPr>
            <a:picLocks noChangeAspect="1"/>
          </p:cNvPicPr>
          <p:nvPr userDrawn="1"/>
        </p:nvPicPr>
        <p:blipFill>
          <a:blip r:embed="rId17"/>
          <a:stretch>
            <a:fillRect/>
          </a:stretch>
        </p:blipFill>
        <p:spPr>
          <a:xfrm>
            <a:off x="0" y="0"/>
            <a:ext cx="12192000" cy="6858000"/>
          </a:xfrm>
          <a:prstGeom prst="rect">
            <a:avLst/>
          </a:prstGeom>
        </p:spPr>
      </p:pic>
    </p:spTree>
    <p:custDataLst>
      <p:tags r:id="rId1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tags" Target="../tags/tag63.xml" /><Relationship Id="rId10" Type="http://schemas.openxmlformats.org/officeDocument/2006/relationships/tags" Target="../tags/tag72.xml" /><Relationship Id="rId11" Type="http://schemas.openxmlformats.org/officeDocument/2006/relationships/slideLayout" Target="../slideLayouts/slideLayout12.xml" /><Relationship Id="rId12" Type="http://schemas.openxmlformats.org/officeDocument/2006/relationships/notesSlide" Target="../notesSlides/notesSlide1.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tags" Target="../tags/tag71.xml" /></Relationships>
</file>

<file path=ppt/slides/_rels/slide2.xml.rels>&#65279;<?xml version="1.0" encoding="utf-8" standalone="yes"?><Relationships xmlns="http://schemas.openxmlformats.org/package/2006/relationships"><Relationship Id="rId1" Type="http://schemas.openxmlformats.org/officeDocument/2006/relationships/tags" Target="../tags/tag73.xml"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slideLayout" Target="../slideLayouts/slideLayout18.xml" /><Relationship Id="rId7"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slideLayout" Target="../slideLayouts/slideLayout18.xml" /><Relationship Id="rId14" Type="http://schemas.openxmlformats.org/officeDocument/2006/relationships/notesSlide" Target="../notesSlides/notesSlide3.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s>
</file>

<file path=ppt/slides/_rels/slide5.xml.rels>&#65279;<?xml version="1.0" encoding="utf-8" standalone="yes"?><Relationships xmlns="http://schemas.openxmlformats.org/package/2006/relationships"><Relationship Id="rId1" Type="http://schemas.openxmlformats.org/officeDocument/2006/relationships/tags" Target="../tags/tag105.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slideLayout" Target="../slideLayouts/slideLayout18.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6.xml.rels>&#65279;<?xml version="1.0" encoding="utf-8" standalone="yes"?><Relationships xmlns="http://schemas.openxmlformats.org/package/2006/relationships"><Relationship Id="rId1" Type="http://schemas.openxmlformats.org/officeDocument/2006/relationships/tags" Target="../tags/tag105.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slideLayout" Target="../slideLayouts/slideLayout18.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7.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slideLayout" Target="../slideLayouts/slideLayout18.xml" /><Relationship Id="rId14" Type="http://schemas.openxmlformats.org/officeDocument/2006/relationships/tags" Target="../tags/tag104.xml" /><Relationship Id="rId15" Type="http://schemas.openxmlformats.org/officeDocument/2006/relationships/notesSlide" Target="../notesSlides/notesSlide4.xml" /><Relationship Id="rId16" Type="http://schemas.openxmlformats.org/officeDocument/2006/relationships/image" Target="../media/image2.jpeg"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s/_rels/slide8.xml.rels>&#65279;<?xml version="1.0" encoding="utf-8" standalone="yes"?><Relationships xmlns="http://schemas.openxmlformats.org/package/2006/relationships"><Relationship Id="rId1" Type="http://schemas.openxmlformats.org/officeDocument/2006/relationships/tags" Target="../tags/tag105.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slideLayout" Target="../slideLayouts/slideLayout18.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9.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slideLayout" Target="../slideLayouts/slideLayout18.xml" /><Relationship Id="rId3" Type="http://schemas.openxmlformats.org/officeDocument/2006/relationships/notesSlide" Target="../notesSlides/notesSlide5.xml" /></Relationships>
</file>

<file path=ppt/slides/_rels/slide10.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slideLayout" Target="../slideLayouts/slideLayout18.xml" /><Relationship Id="rId14" Type="http://schemas.openxmlformats.org/officeDocument/2006/relationships/notesSlide" Target="../notesSlides/notesSlide6.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s>
</file>

<file path=ppt/slides/_rels/slide12.xml.rels>&#65279;<?xml version="1.0" encoding="utf-8" standalone="yes"?><Relationships xmlns="http://schemas.openxmlformats.org/package/2006/relationships"><Relationship Id="rId1" Type="http://schemas.openxmlformats.org/officeDocument/2006/relationships/tags" Target="../tags/tag117.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2" Type="http://schemas.openxmlformats.org/officeDocument/2006/relationships/tags" Target="../tags/tag118.xml" /><Relationship Id="rId3" Type="http://schemas.openxmlformats.org/officeDocument/2006/relationships/tags" Target="../tags/tag119.xml" /><Relationship Id="rId4" Type="http://schemas.openxmlformats.org/officeDocument/2006/relationships/slideLayout" Target="../slideLayouts/slideLayout18.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slideLayout" Target="../slideLayouts/slideLayout18.xml" /><Relationship Id="rId14" Type="http://schemas.openxmlformats.org/officeDocument/2006/relationships/tags" Target="../tags/tag104.xml" /><Relationship Id="rId15" Type="http://schemas.openxmlformats.org/officeDocument/2006/relationships/notesSlide" Target="../notesSlides/notesSlide7.xml" /><Relationship Id="rId16" Type="http://schemas.openxmlformats.org/officeDocument/2006/relationships/image" Target="../media/image2.jpeg"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s/_rels/slide14.xml.rels>&#65279;<?xml version="1.0" encoding="utf-8" standalone="yes"?><Relationships xmlns="http://schemas.openxmlformats.org/package/2006/relationships"><Relationship Id="rId1" Type="http://schemas.openxmlformats.org/officeDocument/2006/relationships/tags" Target="../tags/tag105.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slideLayout" Target="../slideLayouts/slideLayout18.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15.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slideLayout" Target="../slideLayouts/slideLayout18.xml" /><Relationship Id="rId3" Type="http://schemas.openxmlformats.org/officeDocument/2006/relationships/notesSlide" Target="../notesSlides/notesSlide8.xml" /></Relationships>
</file>

<file path=ppt/slides/_rels/slide16.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slideLayout" Target="../slideLayouts/slideLayout18.xml" /><Relationship Id="rId14" Type="http://schemas.openxmlformats.org/officeDocument/2006/relationships/notesSlide" Target="../notesSlides/notesSlide9.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s>
</file>

<file path=ppt/slides/_rels/slide18.xml.rels>&#65279;<?xml version="1.0" encoding="utf-8" standalone="yes"?><Relationships xmlns="http://schemas.openxmlformats.org/package/2006/relationships"><Relationship Id="rId1" Type="http://schemas.openxmlformats.org/officeDocument/2006/relationships/tags" Target="../tags/tag105.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slideLayout" Target="../slideLayouts/slideLayout18.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19.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slideLayout" Target="../slideLayouts/slideLayout18.xml" /><Relationship Id="rId14" Type="http://schemas.openxmlformats.org/officeDocument/2006/relationships/tags" Target="../tags/tag104.xml" /><Relationship Id="rId15" Type="http://schemas.openxmlformats.org/officeDocument/2006/relationships/notesSlide" Target="../notesSlides/notesSlide10.xml" /><Relationship Id="rId16" Type="http://schemas.openxmlformats.org/officeDocument/2006/relationships/image" Target="../media/image2.jpeg"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s/_rels/slide20.xml.rels>&#65279;<?xml version="1.0" encoding="utf-8" standalone="yes"?><Relationships xmlns="http://schemas.openxmlformats.org/package/2006/relationships"><Relationship Id="rId1" Type="http://schemas.openxmlformats.org/officeDocument/2006/relationships/tags" Target="../tags/tag117.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2" Type="http://schemas.openxmlformats.org/officeDocument/2006/relationships/tags" Target="../tags/tag118.xml" /><Relationship Id="rId3" Type="http://schemas.openxmlformats.org/officeDocument/2006/relationships/tags" Target="../tags/tag119.xml" /><Relationship Id="rId4" Type="http://schemas.openxmlformats.org/officeDocument/2006/relationships/slideLayout" Target="../slideLayouts/slideLayout18.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21.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slideLayout" Target="../slideLayouts/slideLayout18.xml" /><Relationship Id="rId3" Type="http://schemas.openxmlformats.org/officeDocument/2006/relationships/notesSlide" Target="../notesSlides/notesSlide1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30111031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9" name="AutoShape 5"/>
          <p:cNvSpPr/>
          <p:nvPr/>
        </p:nvSpPr>
        <p:spPr>
          <a:xfrm>
            <a:off x="5002408" y="110461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title" descr="7b0a2020202022776f7264617274223a20227b5c2269645c223a32353030323136382c5c227469645c223a5c225c227d220a7d0a"/>
          <p:cNvSpPr>
            <a:spLocks noGrp="1"/>
          </p:cNvSpPr>
          <p:nvPr>
            <p:ph type="ctrTitle"/>
          </p:nvPr>
        </p:nvSpPr>
        <p:spPr>
          <a:xfrm>
            <a:off x="1022350" y="3293745"/>
            <a:ext cx="10321290" cy="1269365"/>
          </a:xfrm>
          <a:noFill/>
        </p:spPr>
        <p:txBody>
          <a:bodyPr anchor="ctr" anchorCtr="0"/>
          <a:lstStyle/>
          <a:p>
            <a:pPr lvl="0"/>
            <a:r>
              <a:rPr lang="zh-CN" altLang="zh-CN">
                <a:solidFill>
                  <a:schemeClr val="bg1"/>
                </a:solidFill>
              </a:rPr>
              <a:t>农田水土保持技术</a:t>
            </a:r>
            <a:endParaRPr lang="zh-CN" altLang="en-US">
              <a:solidFill>
                <a:schemeClr val="bg1"/>
              </a:solidFill>
            </a:endParaRPr>
          </a:p>
        </p:txBody>
      </p:sp>
      <p:sp>
        <p:nvSpPr>
          <p:cNvPr id="3" name="封面"/>
          <p:cNvSpPr>
            <a:spLocks noGrp="1"/>
          </p:cNvSpPr>
          <p:nvPr>
            <p:ph type="subTitle" idx="1"/>
          </p:nvPr>
        </p:nvSpPr>
        <p:spPr>
          <a:xfrm>
            <a:off x="1198880" y="3560445"/>
            <a:ext cx="473075" cy="203200"/>
          </a:xfrm>
        </p:spPr>
        <p:txBody>
          <a:bodyPr>
            <a:normAutofit fontScale="25000"/>
          </a:bodyPr>
          <a:lstStyle/>
          <a:p>
            <a:r>
              <a:rPr lang="en-US">
                <a:sym typeface="+mn-ea"/>
              </a:rPr>
              <a:t> </a:t>
            </a:r>
            <a:endParaRPr lang="en-US"/>
          </a:p>
        </p:txBody>
      </p:sp>
      <p:sp>
        <p:nvSpPr>
          <p:cNvPr id="4" name="文本框 3"/>
          <p:cNvSpPr txBox="1"/>
          <p:nvPr/>
        </p:nvSpPr>
        <p:spPr>
          <a:xfrm>
            <a:off x="4001135" y="4679950"/>
            <a:ext cx="406400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00000"/>
              </a:lnSpc>
            </a:pPr>
            <a:r>
              <a:rPr lang="zh-CN" altLang="en-US">
                <a:solidFill>
                  <a:schemeClr val="bg1"/>
                </a:solidFill>
              </a:rPr>
              <a:t>汇报人：</a:t>
            </a:r>
            <a:r>
              <a:rPr lang="en-US" altLang="zh-CN">
                <a:solidFill>
                  <a:schemeClr val="bg1"/>
                </a:solidFill>
              </a:rPr>
              <a:t>  </a:t>
            </a:r>
            <a:endParaRPr lang="en-US" altLang="zh-CN">
              <a:solidFill>
                <a:schemeClr val="bg1"/>
              </a:solidFill>
            </a:endParaRPr>
          </a:p>
          <a:p>
            <a:pPr algn="ctr">
              <a:lnSpc>
                <a:spcPct val="200000"/>
              </a:lnSpc>
            </a:pPr>
            <a:r>
              <a:rPr lang="zh-CN" altLang="en-US">
                <a:solidFill>
                  <a:schemeClr val="bg1"/>
                </a:solidFill>
              </a:rPr>
              <a:t>时间：</a:t>
            </a:r>
            <a:r>
              <a:rPr lang="en-US" altLang="zh-CN">
                <a:solidFill>
                  <a:schemeClr val="bg1"/>
                </a:solidFill>
              </a:rPr>
              <a:t>2024</a:t>
            </a:r>
            <a:r>
              <a:rPr lang="zh-CN" altLang="en-US">
                <a:solidFill>
                  <a:schemeClr val="bg1"/>
                </a:solidFill>
              </a:rPr>
              <a:t>年</a:t>
            </a:r>
            <a:r>
              <a:rPr lang="en-US" altLang="zh-CN">
                <a:solidFill>
                  <a:schemeClr val="bg1"/>
                </a:solidFill>
              </a:rPr>
              <a:t>X</a:t>
            </a:r>
            <a:r>
              <a:rPr lang="zh-CN" altLang="en-US">
                <a:solidFill>
                  <a:schemeClr val="bg1"/>
                </a:solidFill>
              </a:rPr>
              <a:t>月</a:t>
            </a:r>
            <a:endParaRPr lang="zh-CN" altLang="en-US">
              <a:solidFill>
                <a:schemeClr val="bg1"/>
              </a:solidFill>
            </a:endParaRPr>
          </a:p>
        </p:txBody>
      </p:sp>
      <p:grpSp>
        <p:nvGrpSpPr>
          <p:cNvPr id="8" name="Group 6"/>
          <p:cNvGrpSpPr/>
          <p:nvPr/>
        </p:nvGrpSpPr>
        <p:grpSpPr>
          <a:xfrm>
            <a:off x="5116739" y="1218945"/>
            <a:ext cx="1958523" cy="1958523"/>
            <a:chOff x="5116739" y="1218945"/>
            <a:chExt cx="1958523" cy="1958523"/>
          </a:xfrm>
        </p:grpSpPr>
        <p:sp>
          <p:nvSpPr>
            <p:cNvPr id="9"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8"/>
            <p:cNvSpPr/>
            <p:nvPr/>
          </p:nvSpPr>
          <p:spPr>
            <a:xfrm>
              <a:off x="5116739" y="1218945"/>
              <a:ext cx="1958523" cy="1958523"/>
            </a:xfrm>
            <a:prstGeom prst="roundRect">
              <a:avLst>
                <a:gd name="adj" fmla="val 8841"/>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9"/>
            <p:cNvSpPr/>
            <p:nvPr/>
          </p:nvSpPr>
          <p:spPr>
            <a:xfrm>
              <a:off x="5253411" y="1355617"/>
              <a:ext cx="1685300" cy="1685300"/>
            </a:xfrm>
            <a:prstGeom prst="roundRect">
              <a:avLst>
                <a:gd name="adj" fmla="val 9566"/>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 name="AutoShape 3"/>
          <p:cNvSpPr/>
          <p:nvPr/>
        </p:nvSpPr>
        <p:spPr>
          <a:xfrm>
            <a:off x="765798" y="1696969"/>
            <a:ext cx="2243613" cy="2243613"/>
          </a:xfrm>
          <a:prstGeom prst="ellipse">
            <a:avLst/>
          </a:prstGeom>
          <a:solidFill>
            <a:schemeClr val="accent1">
              <a:lumMod val="20000"/>
              <a:lumOff val="80000"/>
              <a:alpha val="47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chemeClr val="bg1"/>
              </a:solidFill>
            </a:endParaRPr>
          </a:p>
        </p:txBody>
      </p:sp>
      <p:sp>
        <p:nvSpPr>
          <p:cNvPr id="3" name="目录"/>
          <p:cNvSpPr>
            <a:spLocks noGrp="1"/>
          </p:cNvSpPr>
          <p:nvPr>
            <p:ph type="title" idx="4294967295"/>
          </p:nvPr>
        </p:nvSpPr>
        <p:spPr>
          <a:xfrm>
            <a:off x="883920" y="1814195"/>
            <a:ext cx="2991485" cy="2125980"/>
          </a:xfrm>
        </p:spPr>
        <p:txBody>
          <a:bodyPr>
            <a:noAutofit/>
          </a:bodyPr>
          <a:lstStyle/>
          <a:p>
            <a:r>
              <a:rPr lang="zh-CN" altLang="en-US" sz="4800">
                <a:solidFill>
                  <a:schemeClr val="bg1"/>
                </a:solidFill>
              </a:rPr>
              <a:t>目</a:t>
            </a:r>
            <a:r>
              <a:rPr lang="en-US" altLang="zh-CN" sz="4800">
                <a:solidFill>
                  <a:schemeClr val="bg1"/>
                </a:solidFill>
              </a:rPr>
              <a:t>   </a:t>
            </a:r>
            <a:r>
              <a:rPr lang="zh-CN" altLang="en-US" sz="4800">
                <a:solidFill>
                  <a:schemeClr val="bg1"/>
                </a:solidFill>
              </a:rPr>
              <a:t>录</a:t>
            </a:r>
            <a:endParaRPr lang="zh-CN" altLang="en-US" sz="4800">
              <a:solidFill>
                <a:schemeClr val="bg1"/>
              </a:solidFill>
            </a:endParaRPr>
          </a:p>
        </p:txBody>
      </p:sp>
      <p:sp>
        <p:nvSpPr>
          <p:cNvPr id="23" name="content"/>
          <p:cNvSpPr txBox="1"/>
          <p:nvPr/>
        </p:nvSpPr>
        <p:spPr>
          <a:xfrm>
            <a:off x="4057015" y="1246505"/>
            <a:ext cx="7692390" cy="4521835"/>
          </a:xfrm>
          <a:prstGeom prst="rect">
            <a:avLst/>
          </a:prstGeom>
          <a:solidFill>
            <a:schemeClr val="bg1">
              <a:alpha val="42000"/>
            </a:schemeClr>
          </a:solid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2400">
                <a:solidFill>
                  <a:schemeClr val="bg1"/>
                </a:solidFill>
                <a:latin typeface="黑体" panose="02010609060101010101" charset="-122"/>
                <a:ea typeface="黑体" panose="02010609060101010101" charset="-122"/>
                <a:cs typeface="MiSans Heavy" panose="00000a00000000000000" charset="-122"/>
                <a:sym typeface="+mn-ea"/>
              </a:rPr>
              <a:t>第1章  农田水土保持技术简介
第2章  农田水土保持技术的实施方法
第3章  农田水土保持技术的示范与应用
第4章  农田水土保持技术的经济效益分析
第5章  农田水土保持技术的案例分析
第6章  农田水土保持技术的总结与展望</a:t>
            </a:r>
            <a:endParaRPr lang="zh-CN" altLang="en-US" sz="2400">
              <a:solidFill>
                <a:schemeClr val="bg1"/>
              </a:solidFill>
              <a:latin typeface="黑体" panose="02010609060101010101" charset="-122"/>
              <a:ea typeface="黑体" panose="02010609060101010101" charset="-122"/>
              <a:cs typeface="MiSans Heavy" panose="00000a00000000000000" charset="-122"/>
              <a:sym typeface="+mn-ea"/>
            </a:endParaRPr>
          </a:p>
        </p:txBody>
      </p:sp>
      <p:cxnSp>
        <p:nvCxnSpPr>
          <p:cNvPr id="6" name="Connector 6"/>
          <p:cNvCxnSpPr/>
          <p:nvPr/>
        </p:nvCxnSpPr>
        <p:spPr>
          <a:xfrm flipH="1">
            <a:off x="3525751" y="309119"/>
            <a:ext cx="15240" cy="623951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 name="index"/>
          <p:cNvSpPr>
            <a:spLocks noGrp="1"/>
          </p:cNvSpPr>
          <p:nvPr>
            <p:ph type="body" idx="4294967295"/>
          </p:nvPr>
        </p:nvSpPr>
        <p:spPr>
          <a:xfrm>
            <a:off x="2374265" y="1331595"/>
            <a:ext cx="1583055" cy="968375"/>
          </a:xfrm>
          <a:noFill/>
        </p:spPr>
        <p:txBody>
          <a:bodyPr>
            <a:noAutofit/>
          </a:bodyPr>
          <a:lstStyle/>
          <a:p>
            <a:r>
              <a:rPr lang="zh-CN" altLang="en-US" sz="2400">
                <a:solidFill>
                  <a:schemeClr val="bg1"/>
                </a:solidFill>
              </a:rPr>
              <a:t>01</a:t>
            </a:r>
            <a:endParaRPr lang="zh-CN" altLang="en-US" sz="2400">
              <a:solidFill>
                <a:schemeClr val="bg1"/>
              </a:solidFill>
            </a:endParaRPr>
          </a:p>
        </p:txBody>
      </p:sp>
      <p:sp>
        <p:nvSpPr>
          <p:cNvPr id="3" name="title"/>
          <p:cNvSpPr>
            <a:spLocks noGrp="1"/>
          </p:cNvSpPr>
          <p:nvPr>
            <p:ph type="title" idx="4294967295"/>
          </p:nvPr>
        </p:nvSpPr>
        <p:spPr>
          <a:xfrm>
            <a:off x="1999615" y="2755900"/>
            <a:ext cx="8399780" cy="996315"/>
          </a:xfrm>
          <a:noFill/>
        </p:spPr>
        <p:txBody>
          <a:bodyPr/>
          <a:lstStyle/>
          <a:p>
            <a:r>
              <a:rPr sz="4500">
                <a:solidFill>
                  <a:schemeClr val="bg1"/>
                </a:solidFill>
              </a:rPr>
              <a:t>第一章 农田水土保持技术简介</a:t>
            </a:r>
            <a:endParaRPr sz="4500">
              <a:solidFill>
                <a:schemeClr val="bg1"/>
              </a:solidFill>
            </a:endParaRPr>
          </a:p>
        </p:txBody>
      </p:sp>
      <p:sp>
        <p:nvSpPr>
          <p:cNvPr id="4" name="章节页"/>
          <p:cNvSpPr txBox="1"/>
          <p:nvPr/>
        </p:nvSpPr>
        <p:spPr>
          <a:xfrm>
            <a:off x="199961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7"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10"/>
          <p:cNvGrpSpPr/>
          <p:nvPr/>
        </p:nvGrpSpPr>
        <p:grpSpPr>
          <a:xfrm>
            <a:off x="1133886" y="1135811"/>
            <a:ext cx="1261638" cy="1261638"/>
            <a:chOff x="1133886" y="1135811"/>
            <a:chExt cx="1261638" cy="1261638"/>
          </a:xfrm>
        </p:grpSpPr>
        <p:sp>
          <p:nvSpPr>
            <p:cNvPr id="15"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2"/>
            <p:cNvSpPr/>
            <p:nvPr/>
          </p:nvSpPr>
          <p:spPr>
            <a:xfrm>
              <a:off x="1133886" y="1135811"/>
              <a:ext cx="1261638" cy="1261638"/>
            </a:xfrm>
            <a:prstGeom prst="roundRect">
              <a:avLst>
                <a:gd name="adj" fmla="val 8841"/>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3"/>
            <p:cNvSpPr/>
            <p:nvPr/>
          </p:nvSpPr>
          <p:spPr>
            <a:xfrm>
              <a:off x="1221928" y="1223852"/>
              <a:ext cx="1085633" cy="1085633"/>
            </a:xfrm>
            <a:prstGeom prst="roundRect">
              <a:avLst>
                <a:gd name="adj" fmla="val 9566"/>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4"/>
          <p:cNvSpPr/>
          <p:nvPr/>
        </p:nvSpPr>
        <p:spPr>
          <a:xfrm>
            <a:off x="2659902"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5"/>
          <p:cNvSpPr txBox="1"/>
          <p:nvPr/>
        </p:nvSpPr>
        <p:spPr>
          <a:xfrm>
            <a:off x="723037" y="5602490"/>
            <a:ext cx="3105564" cy="410337"/>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微软雅黑" panose="020b0503020204020204" charset="-122"/>
                <a:ea typeface="微软雅黑"/>
                <a:cs typeface="微软雅黑" panose="020b0503020204020204" charset="-122"/>
              </a:rPr>
              <a:t>Chapter</a:t>
            </a:r>
            <a:endParaRPr lang="en-US" sz="2400">
              <a:solidFill>
                <a:schemeClr val="accent1">
                  <a:alpha val="100000"/>
                </a:schemeClr>
              </a:solidFill>
              <a:latin typeface="微软雅黑" panose="020b0503020204020204" charset="-122"/>
              <a:ea typeface="微软雅黑"/>
              <a:cs typeface="微软雅黑" panose="020b0503020204020204" charset="-122"/>
            </a:endParaRPr>
          </a:p>
        </p:txBody>
      </p:sp>
      <p:sp>
        <p:nvSpPr>
          <p:cNvPr id="22" name="Freeform 7"/>
          <p:cNvSpPr/>
          <p:nvPr/>
        </p:nvSpPr>
        <p:spPr>
          <a:xfrm>
            <a:off x="2488343"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8"/>
          <p:cNvSpPr/>
          <p:nvPr/>
        </p:nvSpPr>
        <p:spPr>
          <a:xfrm>
            <a:off x="2316783"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rgbClr val="00B050"/>
                </a:solidFill>
                <a:effectLst>
                  <a:outerShdw blurRad="38100" dist="19050" dir="2700000" algn="tl" rotWithShape="0">
                    <a:schemeClr val="dk1">
                      <a:alpha val="40000"/>
                    </a:schemeClr>
                  </a:outerShdw>
                </a:effectLst>
                <a:sym typeface="+mn-ea"/>
              </a:rPr>
              <a:t>农田水土保持技术是指在农业生产中采取各种措施和方法，保护土壤和水资源，防止水土流失，保持土壤肥力和生态环境。这些技术是农民维护土地生产力、保障农业可持续发展的重要手段。</a:t>
            </a:r>
            <a:endParaRPr lang="zh-CN" altLang="en-US" spc="150">
              <a:solidFill>
                <a:srgbClr val="00B050"/>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47570" y="2473325"/>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什么是农田水土保持技术？</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bg1"/>
                </a:solidFill>
                <a:latin typeface="+mj-ea"/>
                <a:ea typeface="+mj-ea"/>
              </a:rPr>
              <a:t>农田水土保持技术的重要性</a:t>
            </a:r>
            <a:endParaRPr>
              <a:solidFill>
                <a:schemeClr val="bg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维持土地生产力</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bg1"/>
                </a:solidFill>
                <a:latin typeface="+mn-ea"/>
                <a:cs typeface="+mn-ea"/>
                <a:sym typeface="+mn-ea"/>
              </a:rPr>
              <a:t>保护土壤资源</a:t>
            </a:r>
            <a:endParaRPr lang="en-US" altLang="zh-CN" sz="1600" b="1">
              <a:solidFill>
                <a:schemeClr val="bg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维护生态平衡</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防止水土流失</a:t>
            </a:r>
            <a:endParaRPr lang="zh-CN" altLang="en-US" sz="1600" b="1">
              <a:solidFill>
                <a:schemeClr val="bg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确保粮食安全</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提高农田生产效益</a:t>
            </a:r>
            <a:endParaRPr lang="zh-CN" altLang="en-US" sz="1600" b="1">
              <a:solidFill>
                <a:schemeClr val="bg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 </a:t>
            </a:r>
            <a:endParaRPr lang="zh-CN" altLang="en-US" sz="1600" b="1">
              <a:solidFill>
                <a:schemeClr val="bg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bg1"/>
                </a:solidFill>
                <a:latin typeface="+mj-ea"/>
                <a:ea typeface="+mj-ea"/>
              </a:rPr>
              <a:t>农田水土保持技术的分类</a:t>
            </a:r>
            <a:endParaRPr>
              <a:solidFill>
                <a:schemeClr val="bg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保持土壤植被完整，减少水土流失</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bg1"/>
                </a:solidFill>
                <a:latin typeface="+mn-ea"/>
                <a:cs typeface="+mn-ea"/>
                <a:sym typeface="+mn-ea"/>
              </a:rPr>
              <a:t>植被覆盖</a:t>
            </a:r>
            <a:endParaRPr lang="en-US" altLang="zh-CN" sz="1600" b="1">
              <a:solidFill>
                <a:schemeClr val="bg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使土地表面平整，减少坡面侵蚀</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土地平整</a:t>
            </a:r>
            <a:endParaRPr lang="zh-CN" altLang="en-US" sz="1600" b="1">
              <a:solidFill>
                <a:schemeClr val="bg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选择合适农耕方式，减少土地压实</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耕作方式</a:t>
            </a:r>
            <a:endParaRPr lang="zh-CN" altLang="en-US" sz="1600" b="1">
              <a:solidFill>
                <a:schemeClr val="bg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充分利用水资源，提高土地肥力</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水土资源综合利用</a:t>
            </a:r>
            <a:endParaRPr lang="zh-CN" altLang="en-US" sz="1600" b="1">
              <a:solidFill>
                <a:schemeClr val="bg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9" name="矩形 28"/>
          <p:cNvSpPr/>
          <p:nvPr/>
        </p:nvSpPr>
        <p:spPr>
          <a:xfrm>
            <a:off x="2016125" y="408876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2461895" y="4670425"/>
            <a:ext cx="262382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r>
              <a:rPr lang="zh-CN" altLang="en-US" sz="1600" b="1">
                <a:solidFill>
                  <a:schemeClr val="bg1"/>
                </a:solidFill>
                <a:latin typeface="+mn-ea"/>
                <a:cs typeface="+mn-ea"/>
                <a:sym typeface="+mn-ea"/>
              </a:rPr>
              <a:t>提高农作物产量</a:t>
            </a:r>
            <a:endParaRPr lang="en-US" altLang="zh-CN" sz="1600" b="1">
              <a:solidFill>
                <a:schemeClr val="bg1"/>
              </a:solidFill>
              <a:latin typeface="+mn-ea"/>
              <a:cs typeface="+mn-ea"/>
              <a:sym typeface="+mn-ea"/>
            </a:endParaRPr>
          </a:p>
        </p:txBody>
      </p:sp>
      <p:sp>
        <p:nvSpPr>
          <p:cNvPr id="32" name="content.2.content"/>
          <p:cNvSpPr txBox="1"/>
          <p:nvPr/>
        </p:nvSpPr>
        <p:spPr>
          <a:xfrm>
            <a:off x="2374265" y="5149215"/>
            <a:ext cx="3371215" cy="158178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增加农作物生长营养
减少病虫害发生</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8152765" y="1958975"/>
            <a:ext cx="3077845"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zh-CN" altLang="en-US" sz="1600" b="1">
                <a:solidFill>
                  <a:schemeClr val="bg1"/>
                </a:solidFill>
                <a:latin typeface="+mn-ea"/>
                <a:cs typeface="+mn-ea"/>
                <a:sym typeface="+mn-ea"/>
              </a:rPr>
              <a:t>改善农民生活质量</a:t>
            </a:r>
            <a:endParaRPr lang="en-US" altLang="zh-CN" sz="1600" b="1">
              <a:solidFill>
                <a:schemeClr val="bg1"/>
              </a:solidFill>
              <a:latin typeface="+mn-ea"/>
              <a:cs typeface="+mn-ea"/>
              <a:sym typeface="+mn-ea"/>
            </a:endParaRPr>
          </a:p>
        </p:txBody>
      </p:sp>
      <p:sp>
        <p:nvSpPr>
          <p:cNvPr id="37" name="content.3.content"/>
          <p:cNvSpPr txBox="1"/>
          <p:nvPr/>
        </p:nvSpPr>
        <p:spPr>
          <a:xfrm>
            <a:off x="8152765" y="2251075"/>
            <a:ext cx="3492500" cy="19602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提高农民收入
改善生态环境</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462216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8152130" y="4759325"/>
            <a:ext cx="34264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zh-CN" altLang="en-US" sz="1600" b="1">
                <a:solidFill>
                  <a:schemeClr val="bg1"/>
                </a:solidFill>
                <a:latin typeface="+mn-ea"/>
                <a:cs typeface="+mn-ea"/>
                <a:sym typeface="+mn-ea"/>
              </a:rPr>
              <a:t> </a:t>
            </a:r>
            <a:endParaRPr lang="en-US" altLang="zh-CN" sz="1600" b="1">
              <a:solidFill>
                <a:schemeClr val="bg1"/>
              </a:solidFill>
              <a:latin typeface="+mn-ea"/>
              <a:cs typeface="+mn-ea"/>
              <a:sym typeface="+mn-ea"/>
            </a:endParaRPr>
          </a:p>
        </p:txBody>
      </p:sp>
      <p:sp>
        <p:nvSpPr>
          <p:cNvPr id="42" name="content.4.content"/>
          <p:cNvSpPr txBox="1"/>
          <p:nvPr/>
        </p:nvSpPr>
        <p:spPr>
          <a:xfrm>
            <a:off x="8152130" y="5051425"/>
            <a:ext cx="3415665" cy="14262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bg1"/>
                </a:solidFill>
              </a:rPr>
              <a:t>农田水土保持技术的实施效果</a:t>
            </a:r>
            <a:endParaRPr>
              <a:solidFill>
                <a:schemeClr val="bg1"/>
              </a:solidFill>
            </a:endParaRPr>
          </a:p>
        </p:txBody>
      </p:sp>
      <p:sp>
        <p:nvSpPr>
          <p:cNvPr id="2" name="content.1.title"/>
          <p:cNvSpPr txBox="1"/>
          <p:nvPr/>
        </p:nvSpPr>
        <p:spPr>
          <a:xfrm>
            <a:off x="2373630" y="1491615"/>
            <a:ext cx="262382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r>
              <a:rPr lang="zh-CN" altLang="en-US" sz="1600" b="1">
                <a:solidFill>
                  <a:schemeClr val="bg1"/>
                </a:solidFill>
                <a:latin typeface="+mn-ea"/>
                <a:cs typeface="+mn-ea"/>
                <a:sym typeface="+mn-ea"/>
              </a:rPr>
              <a:t>降低水土流失率</a:t>
            </a:r>
            <a:endParaRPr lang="en-US" altLang="zh-CN" sz="1600" b="1">
              <a:solidFill>
                <a:schemeClr val="bg1"/>
              </a:solidFill>
              <a:latin typeface="+mn-ea"/>
              <a:cs typeface="+mn-ea"/>
              <a:sym typeface="+mn-ea"/>
            </a:endParaRPr>
          </a:p>
        </p:txBody>
      </p:sp>
      <p:sp>
        <p:nvSpPr>
          <p:cNvPr id="4" name="content.1.content"/>
          <p:cNvSpPr txBox="1"/>
          <p:nvPr/>
        </p:nvSpPr>
        <p:spPr>
          <a:xfrm>
            <a:off x="2016125" y="1777365"/>
            <a:ext cx="2981325" cy="2311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spcBef>
                <a:spcPct val="0"/>
              </a:spcBef>
              <a:spcAft>
                <a:spcPct val="0"/>
              </a:spcAft>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减少水资源浪费
改善土壤结构</a:t>
            </a:r>
            <a:endParaRPr lang="en-US" altLang="zh-CN" sz="1600">
              <a:highlight>
                <a:srgbClr val="00FFFF"/>
              </a:highlight>
              <a:latin typeface="黑体" panose="02010609060101010101" charset="-122"/>
              <a:ea typeface="黑体" panose="02010609060101010101" charset="-122"/>
              <a:cs typeface="黑体" panose="02010609060101010101" charset="-122"/>
              <a:sym typeface="+mn-ea"/>
            </a:endParaRPr>
          </a:p>
        </p:txBody>
      </p:sp>
      <p:pic>
        <p:nvPicPr>
          <p:cNvPr id="110" name="图片 109"/>
          <p:cNvPicPr/>
          <p:nvPr/>
        </p:nvPicPr>
        <p:blipFill>
          <a:blip r:embed="rId16">
            <a:clrChange>
              <a:clrFrom>
                <a:srgbClr val="F6F6F6">
                  <a:alpha val="100000"/>
                </a:srgbClr>
              </a:clrFrom>
              <a:clrTo>
                <a:srgbClr val="F6F6F6">
                  <a:alpha val="100000"/>
                  <a:alpha val="0"/>
                </a:srgbClr>
              </a:clrTo>
            </a:clrChange>
          </a:blip>
          <a:stretch>
            <a:fillRect/>
          </a:stretch>
        </p:blipFill>
        <p:spPr>
          <a:xfrm>
            <a:off x="5130165" y="1491615"/>
            <a:ext cx="2978150" cy="3559810"/>
          </a:xfrm>
          <a:prstGeom prst="rect">
            <a:avLst/>
          </a:prstGeom>
          <a:noFill/>
          <a:ln w="9525">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bg1"/>
                </a:solidFill>
                <a:latin typeface="+mj-ea"/>
                <a:ea typeface="+mj-ea"/>
              </a:rPr>
              <a:t>农田水土保持技术的实施</a:t>
            </a:r>
            <a:endParaRPr>
              <a:solidFill>
                <a:schemeClr val="bg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增加植被覆盖，保护水土资源</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bg1"/>
                </a:solidFill>
                <a:latin typeface="+mn-ea"/>
                <a:cs typeface="+mn-ea"/>
                <a:sym typeface="+mn-ea"/>
              </a:rPr>
              <a:t>植树造林</a:t>
            </a:r>
            <a:endParaRPr lang="en-US" altLang="zh-CN" sz="1600" b="1">
              <a:solidFill>
                <a:schemeClr val="bg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利用山地资源，减少水土流失</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建设梯田</a:t>
            </a:r>
            <a:endParaRPr lang="zh-CN" altLang="en-US" sz="1600" b="1">
              <a:solidFill>
                <a:schemeClr val="bg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提高土地肥力，促进作物生长</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合理施肥</a:t>
            </a:r>
            <a:endParaRPr lang="zh-CN" altLang="en-US" sz="1600" b="1">
              <a:solidFill>
                <a:schemeClr val="bg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修建堤坝沟渠，防止水土流失</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建设水土保持工程</a:t>
            </a:r>
            <a:endParaRPr lang="zh-CN" altLang="en-US" sz="1600" b="1">
              <a:solidFill>
                <a:schemeClr val="bg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54" name="五边形 30"/>
          <p:cNvSpPr/>
          <p:nvPr/>
        </p:nvSpPr>
        <p:spPr>
          <a:xfrm>
            <a:off x="1215390" y="2235200"/>
            <a:ext cx="9843135" cy="367030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bg1"/>
                </a:solidFill>
              </a:rPr>
              <a:t>农田水土保持技术的未来发展</a:t>
            </a:r>
            <a:endParaRPr lang="zh-CN" altLang="en-US">
              <a:solidFill>
                <a:schemeClr val="bg1"/>
              </a:solidFill>
            </a:endParaRPr>
          </a:p>
        </p:txBody>
      </p:sp>
      <p:sp>
        <p:nvSpPr>
          <p:cNvPr id="6" name="content"/>
          <p:cNvSpPr/>
          <p:nvPr/>
        </p:nvSpPr>
        <p:spPr>
          <a:xfrm>
            <a:off x="1381125" y="2447290"/>
            <a:ext cx="7713345"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bg1"/>
                </a:solidFill>
                <a:latin typeface="+mn-ea"/>
                <a:cs typeface="+mn-ea"/>
              </a:rPr>
              <a:t>随着农业现代化的推进和环境保护意识的增强，农田水土保持技术将不断完善和创新，促进农业可持续发展。未来，农田水土保持技术将更加注重生态环境保护和资源利用的可持续性，为农业发展和生态安全提供更好的保障。</a:t>
            </a:r>
            <a:endParaRPr lang="zh-CN" altLang="en-US">
              <a:ln>
                <a:noFill/>
                <a:prstDash val="sysDot"/>
              </a:ln>
              <a:solidFill>
                <a:schemeClr val="bg1"/>
              </a:solidFill>
              <a:latin typeface="+mn-ea"/>
              <a:cs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 name="index"/>
          <p:cNvSpPr>
            <a:spLocks noGrp="1"/>
          </p:cNvSpPr>
          <p:nvPr>
            <p:ph type="body" idx="4294967295"/>
          </p:nvPr>
        </p:nvSpPr>
        <p:spPr>
          <a:xfrm>
            <a:off x="2374265" y="1331595"/>
            <a:ext cx="1583055" cy="968375"/>
          </a:xfrm>
          <a:noFill/>
        </p:spPr>
        <p:txBody>
          <a:bodyPr>
            <a:noAutofit/>
          </a:bodyPr>
          <a:lstStyle/>
          <a:p>
            <a:r>
              <a:rPr lang="zh-CN" altLang="en-US" sz="2400">
                <a:solidFill>
                  <a:schemeClr val="bg1"/>
                </a:solidFill>
              </a:rPr>
              <a:t>02</a:t>
            </a:r>
            <a:endParaRPr lang="zh-CN" altLang="en-US" sz="2400">
              <a:solidFill>
                <a:schemeClr val="bg1"/>
              </a:solidFill>
            </a:endParaRPr>
          </a:p>
        </p:txBody>
      </p:sp>
      <p:sp>
        <p:nvSpPr>
          <p:cNvPr id="3" name="title"/>
          <p:cNvSpPr>
            <a:spLocks noGrp="1"/>
          </p:cNvSpPr>
          <p:nvPr>
            <p:ph type="title" idx="4294967295"/>
          </p:nvPr>
        </p:nvSpPr>
        <p:spPr>
          <a:xfrm>
            <a:off x="1999615" y="2755900"/>
            <a:ext cx="8399780" cy="996315"/>
          </a:xfrm>
          <a:noFill/>
        </p:spPr>
        <p:txBody>
          <a:bodyPr/>
          <a:lstStyle/>
          <a:p>
            <a:r>
              <a:rPr sz="4500">
                <a:solidFill>
                  <a:schemeClr val="bg1"/>
                </a:solidFill>
              </a:rPr>
              <a:t>第2章 农田水土保持技术的实施方法</a:t>
            </a:r>
            <a:endParaRPr sz="4500">
              <a:solidFill>
                <a:schemeClr val="bg1"/>
              </a:solidFill>
            </a:endParaRPr>
          </a:p>
        </p:txBody>
      </p:sp>
      <p:sp>
        <p:nvSpPr>
          <p:cNvPr id="4" name="章节页"/>
          <p:cNvSpPr txBox="1"/>
          <p:nvPr/>
        </p:nvSpPr>
        <p:spPr>
          <a:xfrm>
            <a:off x="199961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7"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10"/>
          <p:cNvGrpSpPr/>
          <p:nvPr/>
        </p:nvGrpSpPr>
        <p:grpSpPr>
          <a:xfrm>
            <a:off x="1133886" y="1135811"/>
            <a:ext cx="1261638" cy="1261638"/>
            <a:chOff x="1133886" y="1135811"/>
            <a:chExt cx="1261638" cy="1261638"/>
          </a:xfrm>
        </p:grpSpPr>
        <p:sp>
          <p:nvSpPr>
            <p:cNvPr id="15"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2"/>
            <p:cNvSpPr/>
            <p:nvPr/>
          </p:nvSpPr>
          <p:spPr>
            <a:xfrm>
              <a:off x="1133886" y="1135811"/>
              <a:ext cx="1261638" cy="1261638"/>
            </a:xfrm>
            <a:prstGeom prst="roundRect">
              <a:avLst>
                <a:gd name="adj" fmla="val 8841"/>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3"/>
            <p:cNvSpPr/>
            <p:nvPr/>
          </p:nvSpPr>
          <p:spPr>
            <a:xfrm>
              <a:off x="1221928" y="1223852"/>
              <a:ext cx="1085633" cy="1085633"/>
            </a:xfrm>
            <a:prstGeom prst="roundRect">
              <a:avLst>
                <a:gd name="adj" fmla="val 9566"/>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4"/>
          <p:cNvSpPr/>
          <p:nvPr/>
        </p:nvSpPr>
        <p:spPr>
          <a:xfrm>
            <a:off x="2659902"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5"/>
          <p:cNvSpPr txBox="1"/>
          <p:nvPr/>
        </p:nvSpPr>
        <p:spPr>
          <a:xfrm>
            <a:off x="723037" y="5602490"/>
            <a:ext cx="3105564" cy="410337"/>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微软雅黑" panose="020b0503020204020204" charset="-122"/>
                <a:ea typeface="微软雅黑"/>
                <a:cs typeface="微软雅黑" panose="020b0503020204020204" charset="-122"/>
              </a:rPr>
              <a:t>Chapter</a:t>
            </a:r>
            <a:endParaRPr lang="en-US" sz="2400">
              <a:solidFill>
                <a:schemeClr val="accent1">
                  <a:alpha val="100000"/>
                </a:schemeClr>
              </a:solidFill>
              <a:latin typeface="微软雅黑" panose="020b0503020204020204" charset="-122"/>
              <a:ea typeface="微软雅黑"/>
              <a:cs typeface="微软雅黑" panose="020b0503020204020204" charset="-122"/>
            </a:endParaRPr>
          </a:p>
        </p:txBody>
      </p:sp>
      <p:sp>
        <p:nvSpPr>
          <p:cNvPr id="22" name="Freeform 7"/>
          <p:cNvSpPr/>
          <p:nvPr/>
        </p:nvSpPr>
        <p:spPr>
          <a:xfrm>
            <a:off x="2488343"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8"/>
          <p:cNvSpPr/>
          <p:nvPr/>
        </p:nvSpPr>
        <p:spPr>
          <a:xfrm>
            <a:off x="2316783"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rgbClr val="00B050"/>
                </a:solidFill>
                <a:effectLst>
                  <a:outerShdw blurRad="38100" dist="19050" dir="2700000" algn="tl" rotWithShape="0">
                    <a:schemeClr val="dk1">
                      <a:alpha val="40000"/>
                    </a:schemeClr>
                  </a:outerShdw>
                </a:effectLst>
                <a:sym typeface="+mn-ea"/>
              </a:rPr>
              <a:t>植被覆盖技术是通过种植乔木、灌木等植物来保持土壤的结构，同时设立防风林、绿化带，可以有效减少风蚀的发生。此外，种植绿肥、间作、轮作也能提高土壤的保水保肥能力，有助于农田水土保持。</a:t>
            </a:r>
            <a:endParaRPr lang="zh-CN" altLang="en-US" spc="150">
              <a:solidFill>
                <a:srgbClr val="00B050"/>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47570" y="2473325"/>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植被覆盖技术</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solidFill>
                  <a:schemeClr val="accent3"/>
                </a:solidFill>
              </a:rPr>
              <a:t>土地平整技术</a:t>
            </a:r>
            <a:endParaRPr lang="en-US" altLang="zh-CN">
              <a:solidFill>
                <a:schemeClr val="accent3"/>
              </a:solidFill>
            </a:endParaRPr>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accent3"/>
                </a:solidFill>
                <a:sym typeface="+mn-ea"/>
              </a:rPr>
              <a:t>减少水土流失</a:t>
            </a:r>
            <a:endParaRPr lang="en-US" altLang="zh-CN" sz="1600">
              <a:solidFill>
                <a:schemeClr val="accent3"/>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地膜覆盖</a:t>
            </a:r>
            <a:endParaRPr lang="en-US" altLang="zh-CN" sz="2000" b="1">
              <a:solidFill>
                <a:schemeClr val="accent3"/>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01</a:t>
            </a:r>
            <a:endParaRPr lang="en-US" altLang="zh-CN" sz="1600" b="1">
              <a:solidFill>
                <a:schemeClr val="accent3"/>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03</a:t>
            </a:r>
            <a:endParaRPr lang="en-US" altLang="zh-CN" sz="1600" b="1">
              <a:solidFill>
                <a:schemeClr val="accent3"/>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进行土地平整处理</a:t>
            </a:r>
            <a:endParaRPr lang="zh-CN" altLang="en-US" sz="1600">
              <a:solidFill>
                <a:schemeClr val="accent3"/>
              </a:solidFill>
            </a:endParaRPr>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机械设备</a:t>
            </a:r>
            <a:endParaRPr lang="en-US" altLang="zh-CN" sz="2000" b="1">
              <a:solidFill>
                <a:schemeClr val="accent3"/>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02</a:t>
            </a:r>
            <a:endParaRPr lang="en-US" altLang="zh-CN" sz="1600" b="1">
              <a:solidFill>
                <a:schemeClr val="accent3"/>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改善排水条件</a:t>
            </a:r>
            <a:endParaRPr lang="zh-CN" altLang="en-US" sz="1600">
              <a:solidFill>
                <a:schemeClr val="accent3"/>
              </a:solidFill>
            </a:endParaRPr>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建设梯田</a:t>
            </a:r>
            <a:endParaRPr lang="en-US" altLang="zh-CN" sz="2000" b="1">
              <a:solidFill>
                <a:schemeClr val="accent3"/>
              </a:solidFill>
              <a:latin typeface="+mn-ea"/>
              <a:cs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9" name="矩形 28"/>
          <p:cNvSpPr/>
          <p:nvPr/>
        </p:nvSpPr>
        <p:spPr>
          <a:xfrm>
            <a:off x="2016125" y="408876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2461895" y="4670425"/>
            <a:ext cx="262382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r>
              <a:rPr lang="zh-CN" altLang="en-US" sz="1600" b="1">
                <a:solidFill>
                  <a:schemeClr val="bg1"/>
                </a:solidFill>
                <a:latin typeface="+mn-ea"/>
                <a:cs typeface="+mn-ea"/>
                <a:sym typeface="+mn-ea"/>
              </a:rPr>
              <a:t>土地资源开发</a:t>
            </a:r>
            <a:endParaRPr lang="en-US" altLang="zh-CN" sz="1600" b="1">
              <a:solidFill>
                <a:schemeClr val="bg1"/>
              </a:solidFill>
              <a:latin typeface="+mn-ea"/>
              <a:cs typeface="+mn-ea"/>
              <a:sym typeface="+mn-ea"/>
            </a:endParaRPr>
          </a:p>
        </p:txBody>
      </p:sp>
      <p:sp>
        <p:nvSpPr>
          <p:cNvPr id="32" name="content.2.content"/>
          <p:cNvSpPr txBox="1"/>
          <p:nvPr/>
        </p:nvSpPr>
        <p:spPr>
          <a:xfrm>
            <a:off x="2374265" y="5149215"/>
            <a:ext cx="3371215" cy="158178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绿色农业发展
农田精准施肥</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8152765" y="1958975"/>
            <a:ext cx="3077845"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zh-CN" altLang="en-US" sz="1600" b="1">
                <a:solidFill>
                  <a:schemeClr val="bg1"/>
                </a:solidFill>
                <a:latin typeface="+mn-ea"/>
                <a:cs typeface="+mn-ea"/>
                <a:sym typeface="+mn-ea"/>
              </a:rPr>
              <a:t>农田污水处理</a:t>
            </a:r>
            <a:endParaRPr lang="en-US" altLang="zh-CN" sz="1600" b="1">
              <a:solidFill>
                <a:schemeClr val="bg1"/>
              </a:solidFill>
              <a:latin typeface="+mn-ea"/>
              <a:cs typeface="+mn-ea"/>
              <a:sym typeface="+mn-ea"/>
            </a:endParaRPr>
          </a:p>
        </p:txBody>
      </p:sp>
      <p:sp>
        <p:nvSpPr>
          <p:cNvPr id="37" name="content.3.content"/>
          <p:cNvSpPr txBox="1"/>
          <p:nvPr/>
        </p:nvSpPr>
        <p:spPr>
          <a:xfrm>
            <a:off x="8152765" y="2251075"/>
            <a:ext cx="3492500" cy="19602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建设生态农田
采用植物净化技术</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462216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8152130" y="4759325"/>
            <a:ext cx="34264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zh-CN" altLang="en-US" sz="1600" b="1">
                <a:solidFill>
                  <a:schemeClr val="bg1"/>
                </a:solidFill>
                <a:latin typeface="+mn-ea"/>
                <a:cs typeface="+mn-ea"/>
                <a:sym typeface="+mn-ea"/>
              </a:rPr>
              <a:t>农田绿化与园林建设</a:t>
            </a:r>
            <a:endParaRPr lang="en-US" altLang="zh-CN" sz="1600" b="1">
              <a:solidFill>
                <a:schemeClr val="bg1"/>
              </a:solidFill>
              <a:latin typeface="+mn-ea"/>
              <a:cs typeface="+mn-ea"/>
              <a:sym typeface="+mn-ea"/>
            </a:endParaRPr>
          </a:p>
        </p:txBody>
      </p:sp>
      <p:sp>
        <p:nvSpPr>
          <p:cNvPr id="42" name="content.4.content"/>
          <p:cNvSpPr txBox="1"/>
          <p:nvPr/>
        </p:nvSpPr>
        <p:spPr>
          <a:xfrm>
            <a:off x="8152130" y="5051425"/>
            <a:ext cx="3415665" cy="14262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打造美丽乡村
提升农田生态环境</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bg1"/>
                </a:solidFill>
              </a:rPr>
              <a:t>水土资源综合利用技术</a:t>
            </a:r>
            <a:endParaRPr>
              <a:solidFill>
                <a:schemeClr val="bg1"/>
              </a:solidFill>
            </a:endParaRPr>
          </a:p>
        </p:txBody>
      </p:sp>
      <p:sp>
        <p:nvSpPr>
          <p:cNvPr id="2" name="content.1.title"/>
          <p:cNvSpPr txBox="1"/>
          <p:nvPr/>
        </p:nvSpPr>
        <p:spPr>
          <a:xfrm>
            <a:off x="2373630" y="1491615"/>
            <a:ext cx="262382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r>
              <a:rPr lang="zh-CN" altLang="en-US" sz="1600" b="1">
                <a:solidFill>
                  <a:schemeClr val="bg1"/>
                </a:solidFill>
                <a:latin typeface="+mn-ea"/>
                <a:cs typeface="+mn-ea"/>
                <a:sym typeface="+mn-ea"/>
              </a:rPr>
              <a:t>农田水资源管理</a:t>
            </a:r>
            <a:endParaRPr lang="en-US" altLang="zh-CN" sz="1600" b="1">
              <a:solidFill>
                <a:schemeClr val="bg1"/>
              </a:solidFill>
              <a:latin typeface="+mn-ea"/>
              <a:cs typeface="+mn-ea"/>
              <a:sym typeface="+mn-ea"/>
            </a:endParaRPr>
          </a:p>
        </p:txBody>
      </p:sp>
      <p:sp>
        <p:nvSpPr>
          <p:cNvPr id="4" name="content.1.content"/>
          <p:cNvSpPr txBox="1"/>
          <p:nvPr/>
        </p:nvSpPr>
        <p:spPr>
          <a:xfrm>
            <a:off x="2016125" y="1777365"/>
            <a:ext cx="2981325" cy="2311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spcBef>
                <a:spcPct val="0"/>
              </a:spcBef>
              <a:spcAft>
                <a:spcPct val="0"/>
              </a:spcAft>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合理利用灌溉水资源
科学施肥养分管理</a:t>
            </a:r>
            <a:endParaRPr lang="en-US" altLang="zh-CN" sz="1600">
              <a:highlight>
                <a:srgbClr val="00FFFF"/>
              </a:highlight>
              <a:latin typeface="黑体" panose="02010609060101010101" charset="-122"/>
              <a:ea typeface="黑体" panose="02010609060101010101" charset="-122"/>
              <a:cs typeface="黑体" panose="02010609060101010101" charset="-122"/>
              <a:sym typeface="+mn-ea"/>
            </a:endParaRPr>
          </a:p>
        </p:txBody>
      </p:sp>
      <p:pic>
        <p:nvPicPr>
          <p:cNvPr id="110" name="图片 109"/>
          <p:cNvPicPr/>
          <p:nvPr/>
        </p:nvPicPr>
        <p:blipFill>
          <a:blip r:embed="rId16">
            <a:clrChange>
              <a:clrFrom>
                <a:srgbClr val="F6F6F6">
                  <a:alpha val="100000"/>
                </a:srgbClr>
              </a:clrFrom>
              <a:clrTo>
                <a:srgbClr val="F6F6F6">
                  <a:alpha val="100000"/>
                  <a:alpha val="0"/>
                </a:srgbClr>
              </a:clrTo>
            </a:clrChange>
          </a:blip>
          <a:stretch>
            <a:fillRect/>
          </a:stretch>
        </p:blipFill>
        <p:spPr>
          <a:xfrm>
            <a:off x="5130165" y="1491615"/>
            <a:ext cx="2978150" cy="3559810"/>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bg1"/>
                </a:solidFill>
                <a:latin typeface="+mj-ea"/>
                <a:ea typeface="+mj-ea"/>
              </a:rPr>
              <a:t>防治水土流失技术</a:t>
            </a:r>
            <a:endParaRPr>
              <a:solidFill>
                <a:schemeClr val="bg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减少坡耕地流失</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bg1"/>
                </a:solidFill>
                <a:latin typeface="+mn-ea"/>
                <a:cs typeface="+mn-ea"/>
                <a:sym typeface="+mn-ea"/>
              </a:rPr>
              <a:t>沟岭沙围</a:t>
            </a:r>
            <a:endParaRPr lang="en-US" altLang="zh-CN" sz="1600" b="1">
              <a:solidFill>
                <a:schemeClr val="bg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减缓水流速度</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植被覆盖堤坝</a:t>
            </a:r>
            <a:endParaRPr lang="zh-CN" altLang="en-US" sz="1600" b="1">
              <a:solidFill>
                <a:schemeClr val="bg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减少水土流失</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旋耕</a:t>
            </a:r>
            <a:endParaRPr lang="zh-CN" altLang="en-US" sz="1600" b="1">
              <a:solidFill>
                <a:schemeClr val="bg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 </a:t>
            </a:r>
            <a:endParaRPr lang="zh-CN" altLang="en-US" sz="1600" b="1">
              <a:solidFill>
                <a:schemeClr val="bg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54" name="五边形 30"/>
          <p:cNvSpPr/>
          <p:nvPr/>
        </p:nvSpPr>
        <p:spPr>
          <a:xfrm>
            <a:off x="1215390" y="2235200"/>
            <a:ext cx="9843135" cy="367030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bg1"/>
                </a:solidFill>
              </a:rPr>
              <a:t>总结</a:t>
            </a:r>
            <a:endParaRPr lang="zh-CN" altLang="en-US">
              <a:solidFill>
                <a:schemeClr val="bg1"/>
              </a:solidFill>
            </a:endParaRPr>
          </a:p>
        </p:txBody>
      </p:sp>
      <p:sp>
        <p:nvSpPr>
          <p:cNvPr id="6" name="content"/>
          <p:cNvSpPr/>
          <p:nvPr/>
        </p:nvSpPr>
        <p:spPr>
          <a:xfrm>
            <a:off x="1381125" y="2447290"/>
            <a:ext cx="7713345"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bg1"/>
                </a:solidFill>
                <a:latin typeface="+mn-ea"/>
                <a:cs typeface="+mn-ea"/>
              </a:rPr>
              <a:t>农田水土保持技术的实施是保障农田生产力和促进农田可持续发展的重要手段。植被覆盖、土地平整、水土资源综合利用以及防治水土流失技术的运用，可以有效减少水土流失，改善土壤质量，提高农田生产效益，实现农田生态环境的良性循环。</a:t>
            </a:r>
            <a:endParaRPr lang="zh-CN" altLang="en-US">
              <a:ln>
                <a:noFill/>
                <a:prstDash val="sysDot"/>
              </a:ln>
              <a:solidFill>
                <a:schemeClr val="bg1"/>
              </a:solidFill>
              <a:latin typeface="+mn-ea"/>
              <a:cs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 name="index"/>
          <p:cNvSpPr>
            <a:spLocks noGrp="1"/>
          </p:cNvSpPr>
          <p:nvPr>
            <p:ph type="body" idx="4294967295"/>
          </p:nvPr>
        </p:nvSpPr>
        <p:spPr>
          <a:xfrm>
            <a:off x="2374265" y="1331595"/>
            <a:ext cx="1583055" cy="968375"/>
          </a:xfrm>
          <a:noFill/>
        </p:spPr>
        <p:txBody>
          <a:bodyPr>
            <a:noAutofit/>
          </a:bodyPr>
          <a:lstStyle/>
          <a:p>
            <a:r>
              <a:rPr lang="zh-CN" altLang="en-US" sz="2400">
                <a:solidFill>
                  <a:schemeClr val="bg1"/>
                </a:solidFill>
              </a:rPr>
              <a:t>03</a:t>
            </a:r>
            <a:endParaRPr lang="zh-CN" altLang="en-US" sz="2400">
              <a:solidFill>
                <a:schemeClr val="bg1"/>
              </a:solidFill>
            </a:endParaRPr>
          </a:p>
        </p:txBody>
      </p:sp>
      <p:sp>
        <p:nvSpPr>
          <p:cNvPr id="3" name="title"/>
          <p:cNvSpPr>
            <a:spLocks noGrp="1"/>
          </p:cNvSpPr>
          <p:nvPr>
            <p:ph type="title" idx="4294967295"/>
          </p:nvPr>
        </p:nvSpPr>
        <p:spPr>
          <a:xfrm>
            <a:off x="1999615" y="2755900"/>
            <a:ext cx="8399780" cy="996315"/>
          </a:xfrm>
          <a:noFill/>
        </p:spPr>
        <p:txBody>
          <a:bodyPr/>
          <a:lstStyle/>
          <a:p>
            <a:r>
              <a:rPr sz="4500">
                <a:solidFill>
                  <a:schemeClr val="bg1"/>
                </a:solidFill>
              </a:rPr>
              <a:t>第3章 农田水土保持技术的示范与应用</a:t>
            </a:r>
            <a:endParaRPr sz="4500">
              <a:solidFill>
                <a:schemeClr val="bg1"/>
              </a:solidFill>
            </a:endParaRPr>
          </a:p>
        </p:txBody>
      </p:sp>
      <p:sp>
        <p:nvSpPr>
          <p:cNvPr id="4" name="章节页"/>
          <p:cNvSpPr txBox="1"/>
          <p:nvPr/>
        </p:nvSpPr>
        <p:spPr>
          <a:xfrm>
            <a:off x="199961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7"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10"/>
          <p:cNvGrpSpPr/>
          <p:nvPr/>
        </p:nvGrpSpPr>
        <p:grpSpPr>
          <a:xfrm>
            <a:off x="1133886" y="1135811"/>
            <a:ext cx="1261638" cy="1261638"/>
            <a:chOff x="1133886" y="1135811"/>
            <a:chExt cx="1261638" cy="1261638"/>
          </a:xfrm>
        </p:grpSpPr>
        <p:sp>
          <p:nvSpPr>
            <p:cNvPr id="15"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2"/>
            <p:cNvSpPr/>
            <p:nvPr/>
          </p:nvSpPr>
          <p:spPr>
            <a:xfrm>
              <a:off x="1133886" y="1135811"/>
              <a:ext cx="1261638" cy="1261638"/>
            </a:xfrm>
            <a:prstGeom prst="roundRect">
              <a:avLst>
                <a:gd name="adj" fmla="val 8841"/>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3"/>
            <p:cNvSpPr/>
            <p:nvPr/>
          </p:nvSpPr>
          <p:spPr>
            <a:xfrm>
              <a:off x="1221928" y="1223852"/>
              <a:ext cx="1085633" cy="1085633"/>
            </a:xfrm>
            <a:prstGeom prst="roundRect">
              <a:avLst>
                <a:gd name="adj" fmla="val 9566"/>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4"/>
          <p:cNvSpPr/>
          <p:nvPr/>
        </p:nvSpPr>
        <p:spPr>
          <a:xfrm>
            <a:off x="2659902"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5"/>
          <p:cNvSpPr txBox="1"/>
          <p:nvPr/>
        </p:nvSpPr>
        <p:spPr>
          <a:xfrm>
            <a:off x="723037" y="5602490"/>
            <a:ext cx="3105564" cy="410337"/>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微软雅黑" panose="020b0503020204020204" charset="-122"/>
                <a:ea typeface="微软雅黑"/>
                <a:cs typeface="微软雅黑" panose="020b0503020204020204" charset="-122"/>
              </a:rPr>
              <a:t>Chapter</a:t>
            </a:r>
            <a:endParaRPr lang="en-US" sz="2400">
              <a:solidFill>
                <a:schemeClr val="accent1">
                  <a:alpha val="100000"/>
                </a:schemeClr>
              </a:solidFill>
              <a:latin typeface="微软雅黑" panose="020b0503020204020204" charset="-122"/>
              <a:ea typeface="微软雅黑"/>
              <a:cs typeface="微软雅黑" panose="020b0503020204020204" charset="-122"/>
            </a:endParaRPr>
          </a:p>
        </p:txBody>
      </p:sp>
      <p:sp>
        <p:nvSpPr>
          <p:cNvPr id="22" name="Freeform 7"/>
          <p:cNvSpPr/>
          <p:nvPr/>
        </p:nvSpPr>
        <p:spPr>
          <a:xfrm>
            <a:off x="2488343"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8"/>
          <p:cNvSpPr/>
          <p:nvPr/>
        </p:nvSpPr>
        <p:spPr>
          <a:xfrm>
            <a:off x="2316783"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rgbClr val="00B050"/>
                </a:solidFill>
                <a:effectLst>
                  <a:outerShdw blurRad="38100" dist="19050" dir="2700000" algn="tl" rotWithShape="0">
                    <a:schemeClr val="dk1">
                      <a:alpha val="40000"/>
                    </a:schemeClr>
                  </a:outerShdw>
                </a:effectLst>
                <a:sym typeface="+mn-ea"/>
              </a:rPr>
              <a:t>农田水土保持技术的示范作用在于通过培育示范基地，展示农田水土保持技术的应用效果，吸引更多农民参与，并推动其在农业生产中的应用。这样的示范效果将为更多农田的水土保持工作提供范例和经验借鉴。</a:t>
            </a:r>
            <a:endParaRPr lang="zh-CN" altLang="en-US" spc="150">
              <a:solidFill>
                <a:srgbClr val="00B050"/>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47570" y="2473325"/>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农田水土保持技术的示范作用</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bg1"/>
                </a:solidFill>
                <a:latin typeface="+mj-ea"/>
                <a:ea typeface="+mj-ea"/>
              </a:rPr>
              <a:t>农田水土保持技术的应用案例</a:t>
            </a:r>
            <a:endParaRPr>
              <a:solidFill>
                <a:schemeClr val="bg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展现绿色生态美景</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bg1"/>
                </a:solidFill>
                <a:latin typeface="+mn-ea"/>
                <a:cs typeface="+mn-ea"/>
                <a:sym typeface="+mn-ea"/>
              </a:rPr>
              <a:t>XX县植被覆盖示范基地</a:t>
            </a:r>
            <a:endParaRPr lang="en-US" altLang="zh-CN" sz="1600" b="1">
              <a:solidFill>
                <a:schemeClr val="bg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提高土地利用效率</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XX镇土地平整改造项目</a:t>
            </a:r>
            <a:endParaRPr lang="zh-CN" altLang="en-US" sz="1600" b="1">
              <a:solidFill>
                <a:schemeClr val="bg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促进资源循环利用</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XX村水土资源综合利用示范工程</a:t>
            </a:r>
            <a:endParaRPr lang="zh-CN" altLang="en-US" sz="1600" b="1">
              <a:solidFill>
                <a:schemeClr val="bg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保护土壤资源</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XX乡防治水土流失综合治理项目</a:t>
            </a:r>
            <a:endParaRPr lang="zh-CN" altLang="en-US" sz="1600" b="1">
              <a:solidFill>
                <a:schemeClr val="bg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9" name="矩形 28"/>
          <p:cNvSpPr/>
          <p:nvPr/>
        </p:nvSpPr>
        <p:spPr>
          <a:xfrm>
            <a:off x="2016125" y="408876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2461895" y="4670425"/>
            <a:ext cx="262382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r>
              <a:rPr lang="zh-CN" altLang="en-US" sz="1600" b="1">
                <a:solidFill>
                  <a:schemeClr val="bg1"/>
                </a:solidFill>
                <a:latin typeface="+mn-ea"/>
                <a:cs typeface="+mn-ea"/>
                <a:sym typeface="+mn-ea"/>
              </a:rPr>
              <a:t>开展培训、宣传活动</a:t>
            </a:r>
            <a:endParaRPr lang="en-US" altLang="zh-CN" sz="1600" b="1">
              <a:solidFill>
                <a:schemeClr val="bg1"/>
              </a:solidFill>
              <a:latin typeface="+mn-ea"/>
              <a:cs typeface="+mn-ea"/>
              <a:sym typeface="+mn-ea"/>
            </a:endParaRPr>
          </a:p>
        </p:txBody>
      </p:sp>
      <p:sp>
        <p:nvSpPr>
          <p:cNvPr id="32" name="content.2.content"/>
          <p:cNvSpPr txBox="1"/>
          <p:nvPr/>
        </p:nvSpPr>
        <p:spPr>
          <a:xfrm>
            <a:off x="2374265" y="5149215"/>
            <a:ext cx="3371215" cy="158178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提高农民水土保持意识
传播技术知识
分享成功案例</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8152765" y="1958975"/>
            <a:ext cx="3077845"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zh-CN" altLang="en-US" sz="1600" b="1">
                <a:solidFill>
                  <a:schemeClr val="bg1"/>
                </a:solidFill>
                <a:latin typeface="+mn-ea"/>
                <a:cs typeface="+mn-ea"/>
                <a:sym typeface="+mn-ea"/>
              </a:rPr>
              <a:t>联合政府、科研机构和企业</a:t>
            </a:r>
            <a:endParaRPr lang="en-US" altLang="zh-CN" sz="1600" b="1">
              <a:solidFill>
                <a:schemeClr val="bg1"/>
              </a:solidFill>
              <a:latin typeface="+mn-ea"/>
              <a:cs typeface="+mn-ea"/>
              <a:sym typeface="+mn-ea"/>
            </a:endParaRPr>
          </a:p>
        </p:txBody>
      </p:sp>
      <p:sp>
        <p:nvSpPr>
          <p:cNvPr id="37" name="content.3.content"/>
          <p:cNvSpPr txBox="1"/>
          <p:nvPr/>
        </p:nvSpPr>
        <p:spPr>
          <a:xfrm>
            <a:off x="8152765" y="2251075"/>
            <a:ext cx="3492500" cy="196024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推动技术的快速推广
整合资源优势
建立合作机制</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462216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8152130" y="4759325"/>
            <a:ext cx="342646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pPr>
            <a:r>
              <a:rPr lang="zh-CN" altLang="en-US" sz="1600" b="1">
                <a:solidFill>
                  <a:schemeClr val="bg1"/>
                </a:solidFill>
                <a:latin typeface="+mn-ea"/>
                <a:cs typeface="+mn-ea"/>
                <a:sym typeface="+mn-ea"/>
              </a:rPr>
              <a:t> </a:t>
            </a:r>
            <a:endParaRPr lang="en-US" altLang="zh-CN" sz="1600" b="1">
              <a:solidFill>
                <a:schemeClr val="bg1"/>
              </a:solidFill>
              <a:latin typeface="+mn-ea"/>
              <a:cs typeface="+mn-ea"/>
              <a:sym typeface="+mn-ea"/>
            </a:endParaRPr>
          </a:p>
        </p:txBody>
      </p:sp>
      <p:sp>
        <p:nvSpPr>
          <p:cNvPr id="42" name="content.4.content"/>
          <p:cNvSpPr txBox="1"/>
          <p:nvPr/>
        </p:nvSpPr>
        <p:spPr>
          <a:xfrm>
            <a:off x="8152130" y="5051425"/>
            <a:ext cx="3415665" cy="142621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bg1"/>
                </a:solidFill>
              </a:rPr>
              <a:t>农田水土保持技术推广方案</a:t>
            </a:r>
            <a:endParaRPr>
              <a:solidFill>
                <a:schemeClr val="bg1"/>
              </a:solidFill>
            </a:endParaRPr>
          </a:p>
        </p:txBody>
      </p:sp>
      <p:sp>
        <p:nvSpPr>
          <p:cNvPr id="2" name="content.1.title"/>
          <p:cNvSpPr txBox="1"/>
          <p:nvPr/>
        </p:nvSpPr>
        <p:spPr>
          <a:xfrm>
            <a:off x="2373630" y="1491615"/>
            <a:ext cx="262382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spcAft>
                <a:spcPct val="0"/>
              </a:spcAft>
            </a:pPr>
            <a:r>
              <a:rPr lang="zh-CN" altLang="en-US" sz="1600" b="1">
                <a:solidFill>
                  <a:schemeClr val="bg1"/>
                </a:solidFill>
                <a:latin typeface="+mn-ea"/>
                <a:cs typeface="+mn-ea"/>
                <a:sym typeface="+mn-ea"/>
              </a:rPr>
              <a:t>制定农田水土保持技术推广计划</a:t>
            </a:r>
            <a:endParaRPr lang="en-US" altLang="zh-CN" sz="1600" b="1">
              <a:solidFill>
                <a:schemeClr val="bg1"/>
              </a:solidFill>
              <a:latin typeface="+mn-ea"/>
              <a:cs typeface="+mn-ea"/>
              <a:sym typeface="+mn-ea"/>
            </a:endParaRPr>
          </a:p>
        </p:txBody>
      </p:sp>
      <p:sp>
        <p:nvSpPr>
          <p:cNvPr id="4" name="content.1.content"/>
          <p:cNvSpPr txBox="1"/>
          <p:nvPr/>
        </p:nvSpPr>
        <p:spPr>
          <a:xfrm>
            <a:off x="2016125" y="1777365"/>
            <a:ext cx="2981325" cy="23114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spcBef>
                <a:spcPct val="0"/>
              </a:spcBef>
              <a:spcAft>
                <a:spcPct val="0"/>
              </a:spcAft>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明确目标
分阶段实施
科学评估效果</a:t>
            </a:r>
            <a:endParaRPr lang="en-US" altLang="zh-CN" sz="1600">
              <a:highlight>
                <a:srgbClr val="00FFFF"/>
              </a:highlight>
              <a:latin typeface="黑体" panose="02010609060101010101" charset="-122"/>
              <a:ea typeface="黑体" panose="02010609060101010101" charset="-122"/>
              <a:cs typeface="黑体" panose="02010609060101010101" charset="-122"/>
              <a:sym typeface="+mn-ea"/>
            </a:endParaRPr>
          </a:p>
        </p:txBody>
      </p:sp>
      <p:pic>
        <p:nvPicPr>
          <p:cNvPr id="110" name="图片 109"/>
          <p:cNvPicPr/>
          <p:nvPr/>
        </p:nvPicPr>
        <p:blipFill>
          <a:blip r:embed="rId16">
            <a:clrChange>
              <a:clrFrom>
                <a:srgbClr val="F6F6F6">
                  <a:alpha val="100000"/>
                </a:srgbClr>
              </a:clrFrom>
              <a:clrTo>
                <a:srgbClr val="F6F6F6">
                  <a:alpha val="100000"/>
                  <a:alpha val="0"/>
                </a:srgbClr>
              </a:clrTo>
            </a:clrChange>
          </a:blip>
          <a:stretch>
            <a:fillRect/>
          </a:stretch>
        </p:blipFill>
        <p:spPr>
          <a:xfrm>
            <a:off x="5130165" y="1491615"/>
            <a:ext cx="2978150" cy="3559810"/>
          </a:xfrm>
          <a:prstGeom prst="rect">
            <a:avLst/>
          </a:prstGeom>
          <a:noFill/>
          <a:ln w="9525">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solidFill>
                  <a:schemeClr val="accent3"/>
                </a:solidFill>
              </a:rPr>
              <a:t>农田水土保持技术的未来展望</a:t>
            </a:r>
            <a:endParaRPr lang="en-US" altLang="zh-CN">
              <a:solidFill>
                <a:schemeClr val="accent3"/>
              </a:solidFill>
            </a:endParaRPr>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accent3"/>
                </a:solidFill>
                <a:sym typeface="+mn-ea"/>
              </a:rPr>
              <a:t>推动农田水土保持技术创新</a:t>
            </a:r>
            <a:endParaRPr lang="en-US" altLang="zh-CN" sz="1600">
              <a:solidFill>
                <a:schemeClr val="accent3"/>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结合现代科技手段</a:t>
            </a:r>
            <a:endParaRPr lang="en-US" altLang="zh-CN" sz="2000" b="1">
              <a:solidFill>
                <a:schemeClr val="accent3"/>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01</a:t>
            </a:r>
            <a:endParaRPr lang="en-US" altLang="zh-CN" sz="1600" b="1">
              <a:solidFill>
                <a:schemeClr val="accent3"/>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03</a:t>
            </a:r>
            <a:endParaRPr lang="en-US" altLang="zh-CN" sz="1600" b="1">
              <a:solidFill>
                <a:schemeClr val="accent3"/>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共同推动全球水土保持事业的发展</a:t>
            </a:r>
            <a:endParaRPr lang="zh-CN" altLang="en-US" sz="1600">
              <a:solidFill>
                <a:schemeClr val="accent3"/>
              </a:solidFill>
            </a:endParaRPr>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加强国际间的交流合作</a:t>
            </a:r>
            <a:endParaRPr lang="en-US" altLang="zh-CN" sz="2000" b="1">
              <a:solidFill>
                <a:schemeClr val="accent3"/>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02</a:t>
            </a:r>
            <a:endParaRPr lang="en-US" altLang="zh-CN" sz="1600" b="1">
              <a:solidFill>
                <a:schemeClr val="accent3"/>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促进农业可持续发展</a:t>
            </a:r>
            <a:endParaRPr lang="zh-CN" altLang="en-US" sz="1600">
              <a:solidFill>
                <a:schemeClr val="accent3"/>
              </a:solidFill>
            </a:endParaRPr>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探索农田水土保持与生态建设融合之路</a:t>
            </a:r>
            <a:endParaRPr lang="en-US" altLang="zh-CN" sz="2000" b="1">
              <a:solidFill>
                <a:schemeClr val="accent3"/>
              </a:solidFill>
              <a:latin typeface="+mn-ea"/>
              <a:cs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54" name="五边形 30"/>
          <p:cNvSpPr/>
          <p:nvPr/>
        </p:nvSpPr>
        <p:spPr>
          <a:xfrm>
            <a:off x="1215390" y="2235200"/>
            <a:ext cx="9843135" cy="367030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bg1"/>
                </a:solidFill>
              </a:rPr>
              <a:t>未来展望</a:t>
            </a:r>
            <a:endParaRPr lang="zh-CN" altLang="en-US">
              <a:solidFill>
                <a:schemeClr val="bg1"/>
              </a:solidFill>
            </a:endParaRPr>
          </a:p>
        </p:txBody>
      </p:sp>
      <p:sp>
        <p:nvSpPr>
          <p:cNvPr id="6" name="content"/>
          <p:cNvSpPr/>
          <p:nvPr/>
        </p:nvSpPr>
        <p:spPr>
          <a:xfrm>
            <a:off x="1381125" y="2447290"/>
            <a:ext cx="7713345"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bg1"/>
                </a:solidFill>
                <a:latin typeface="+mn-ea"/>
                <a:cs typeface="+mn-ea"/>
              </a:rPr>
              <a:t>随着社会的快速发展和人们环保意识的提高，农田水土保持技术将成为农业生产中不可或缺的重要环节。未来，农田水土保持技术的应用将更加广泛，技术将不断改进和更新，以适应农业生产的需求，实现农田生态可持续发展。</a:t>
            </a:r>
            <a:endParaRPr lang="zh-CN" altLang="en-US">
              <a:ln>
                <a:noFill/>
                <a:prstDash val="sysDot"/>
              </a:ln>
              <a:solidFill>
                <a:schemeClr val="bg1"/>
              </a:solidFill>
              <a:latin typeface="+mn-ea"/>
              <a:cs typeface="+mn-ea"/>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https://d.book118.com/885301110312011121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081_1*a*1"/>
  <p:tag name="KSO_WM_TEMPLATE_CATEGORY" val="custom"/>
  <p:tag name="KSO_WM_TEMPLATE_INDEX" val="20205081"/>
  <p:tag name="KSO_WM_UNIT_LAYERLEVEL" val="1"/>
  <p:tag name="KSO_WM_TAG_VERSION" val="1.0"/>
  <p:tag name="KSO_WM_BEAUTIFY_FLAG" val="#wm#"/>
</p:tagLst>
</file>

<file path=ppt/tags/tag65.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081_1*b*1"/>
  <p:tag name="KSO_WM_TEMPLATE_CATEGORY" val="custom"/>
  <p:tag name="KSO_WM_TEMPLATE_INDEX" val="20205081"/>
  <p:tag name="KSO_WM_UNIT_LAYERLEVEL" val="1"/>
  <p:tag name="KSO_WM_TAG_VERSION" val="1.0"/>
  <p:tag name="KSO_WM_BEAUTIFY_FLAG" val="#wm#"/>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UNIT_ISCONTENTSTITLE" val="1"/>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4*a*1"/>
  <p:tag name="KSO_WM_TEMPLATE_CATEGORY" val="custom"/>
  <p:tag name="KSO_WM_TEMPLATE_INDEX" val="20230230"/>
  <p:tag name="KSO_WM_UNIT_LAYERLEVEL" val="1"/>
  <p:tag name="KSO_WM_TAG_VERSION" val="3.0"/>
  <p:tag name="KSO_WM_BEAUTIFY_FLAG" val="#wm#"/>
  <p:tag name="KSO_WM_DIAGRAM_GROUP_CODE" val="l1-1"/>
  <p:tag name="KSO_WM_UNIT_PRESET_TEXT" val="目录"/>
</p:tagLst>
</file>

<file path=ppt/tags/tag75.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1_1"/>
  <p:tag name="KSO_WM_TEMPLATE_CATEGORY" val="custom"/>
  <p:tag name="KSO_WM_TEMPLATE_INDEX" val="20230230"/>
  <p:tag name="KSO_WM_UNIT_LAYERLEVEL" val="1_1_1"/>
  <p:tag name="KSO_WM_TAG_VERSION" val="3.0"/>
  <p:tag name="KSO_WM_BEAUTIFY_FLAG" val="#wm#"/>
  <p:tag name="KSO_WM_UNIT_TEXT_FILL_FORE_SCHEMECOLOR_INDEX_BRIGHTNESS" val="-0.25"/>
  <p:tag name="KSO_WM_UNIT_TEXT_FILL_FORE_SCHEMECOLOR_INDEX" val="14"/>
  <p:tag name="KSO_WM_UNIT_TEXT_FILL_TYPE" val="1"/>
  <p:tag name="KSO_WM_DIAGRAM_GROUP_CODE" val="l1-1"/>
  <p:tag name="KSO_WM_UNIT_TYPE" val="l_h_a"/>
  <p:tag name="KSO_WM_UNIT_ID" val="custom20230230_4*l_h_a*1_1_1"/>
  <p:tag name="KSO_WM_DIAGRAM_VERSION" val="3"/>
  <p:tag name="KSO_WM_UNIT_PRESET_TEXT" val="添加目录标题"/>
  <p:tag name="KSO_WM_DIAGRAM_MAX_ITEMCNT" val="8"/>
  <p:tag name="KSO_WM_DIAGRAM_MIN_ITEMCNT" val="2"/>
  <p:tag name="KSO_WM_DIAGRAM_VIRTUALLY_FRAME" val="{&quot;height&quot;:450.75,&quot;left&quot;:62.9,&quot;top&quot;:98.15,&quot;width&quot;:1061.6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SLIDE_ID" val="custom20230230_4"/>
  <p:tag name="KSO_WM_TEMPLATE_SUBCATEGORY" val="29"/>
  <p:tag name="KSO_WM_TEMPLATE_MASTER_TYPE" val="0"/>
  <p:tag name="KSO_WM_TEMPLATE_COLOR_TYPE" val="0"/>
  <p:tag name="KSO_WM_SLIDE_ITEM_CNT" val="4"/>
  <p:tag name="KSO_WM_SLIDE_INDEX" val="4"/>
  <p:tag name="KSO_WM_TAG_VERSION" val="1.0"/>
  <p:tag name="KSO_WM_BEAUTIFY_FLAG" val="#wm#"/>
  <p:tag name="KSO_WM_TEMPLATE_CATEGORY" val="custom"/>
  <p:tag name="KSO_WM_TEMPLATE_INDEX" val="20230230"/>
  <p:tag name="KSO_WM_SLIDE_LAYOUT" val="a_b_l"/>
  <p:tag name="KSO_WM_SLIDE_LAYOUT_CNT" val="1_1_1"/>
  <p:tag name="KSO_WM_SLIDE_TYPE" val="contents"/>
  <p:tag name="KSO_WM_SLIDE_SUBTYPE" val="diag"/>
  <p:tag name="KSO_WM_DIAGRAM_GROUP_CODE" val="l1-1"/>
  <p:tag name="KSO_WM_SLIDE_DIAGTYPE" val="l"/>
</p:tagLst>
</file>

<file path=ppt/tags/tag78.xml><?xml version="1.0" encoding="utf-8"?>
<p:tagLst xmlns:p="http://schemas.openxmlformats.org/presentationml/2006/main">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custom20230230_9*e*1"/>
  <p:tag name="KSO_WM_TEMPLATE_CATEGORY" val="custom"/>
  <p:tag name="KSO_WM_TEMPLATE_INDEX" val="20230230"/>
  <p:tag name="KSO_WM_UNIT_LAYERLEVEL" val="1"/>
  <p:tag name="KSO_WM_TAG_VERSION" val="3.0"/>
  <p:tag name="KSO_WM_BEAUTIFY_FLAG" val="#wm#"/>
  <p:tag name="KSO_WM_UNIT_TEXT_FILL_FORE_SCHEMECOLOR_INDEX_BRIGHTNESS" val="-0.25"/>
  <p:tag name="KSO_WM_UNIT_TEXT_FILL_FORE_SCHEMECOLOR_INDEX" val="14"/>
  <p:tag name="KSO_WM_UNIT_TEXT_FILL_TYPE" val="1"/>
  <p:tag name="KSO_WM_UNIT_CONTENT_GROUP_TYPE" val="contentchip"/>
  <p:tag name="KSO_WM_UNIT_PRESET_TEXT" val="Part One"/>
</p:tagLst>
</file>

<file path=ppt/tags/tag79.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9*a*1"/>
  <p:tag name="KSO_WM_TEMPLATE_CATEGORY" val="custom"/>
  <p:tag name="KSO_WM_TEMPLATE_INDEX" val="20230230"/>
  <p:tag name="KSO_WM_UNIT_LAYERLEVEL" val="1"/>
  <p:tag name="KSO_WM_TAG_VERSION" val="3.0"/>
  <p:tag name="KSO_WM_BEAUTIFY_FLAG" val="#wm#"/>
  <p:tag name="KSO_WM_UNIT_CONTENT_GROUP_TYPE" val="contentchip"/>
  <p:tag name="KSO_WM_UNIT_PRESET_TEXT" val="添加章节标题"/>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SLIDE_ID" val="custom20230230_9"/>
  <p:tag name="KSO_WM_TEMPLATE_SUBCATEGORY" val="29"/>
  <p:tag name="KSO_WM_TEMPLATE_MASTER_TYPE" val="0"/>
  <p:tag name="KSO_WM_TEMPLATE_COLOR_TYPE" val="0"/>
  <p:tag name="KSO_WM_SLIDE_ITEM_CNT" val="0"/>
  <p:tag name="KSO_WM_SLIDE_INDEX" val="9"/>
  <p:tag name="KSO_WM_TAG_VERSION" val="1.0"/>
  <p:tag name="KSO_WM_BEAUTIFY_FLAG" val="#wm#"/>
  <p:tag name="KSO_WM_TEMPLATE_CATEGORY" val="custom"/>
  <p:tag name="KSO_WM_TEMPLATE_INDEX" val="20230230"/>
  <p:tag name="KSO_WM_SLIDE_LAYOUT" val="a_e"/>
  <p:tag name="KSO_WM_SLIDE_LAYOUT_CNT" val="1_1"/>
  <p:tag name="KSO_WM_SLIDE_TYPE" val="sectionTitle"/>
  <p:tag name="KSO_WM_SLIDE_SUBTYPE" val="pureTxt"/>
  <p:tag name="KSO_WM_SLIDE_CONTENT_AREA" val="{&quot;left&quot;:&quot;26.85&quot;,&quot;top&quot;:&quot;79.65&quot;,&quot;width&quot;:&quot;618.65&quot;,&quot;height&quot;:&quot;320.9&quot;}"/>
</p:tagLst>
</file>

<file path=ppt/tags/tag90.xml><?xml version="1.0" encoding="utf-8"?>
<p:tagLst xmlns:p="http://schemas.openxmlformats.org/presentationml/2006/main">
  <p:tag name="AS_NET" val="4.0.30319.34011"/>
  <p:tag name="AS_OS" val="Microsoft Windows NT 6.2.9200.0"/>
  <p:tag name="AS_RELEASE_DATE" val="2023.02.14"/>
  <p:tag name="AS_TITLE" val="Aspose.Slides for .NET 4.0"/>
  <p:tag name="AS_VERSION" val="23.2"/>
</p:tagLst>
</file>

<file path=ppt/tags/tag92.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266_3*l_h_i*1_2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580.55,&quot;left&quot;:36.45,&quot;top&quot;:99.75,&quot;width&quot;:949.75}"/>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93.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1266_3*l_h_a*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580.55,&quot;left&quot;:36.45,&quot;top&quot;:99.75,&quot;width&quot;:949.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94.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1266_3*l_h_f*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580.55,&quot;left&quot;:36.45,&quot;top&quot;:99.75,&quot;width&quot;:949.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5.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1266_3*l_h_i*1_3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580.55,&quot;left&quot;:36.45,&quot;top&quot;:99.75,&quot;width&quot;:949.75}"/>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96.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1266_3*l_h_a*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580.55,&quot;left&quot;:36.45,&quot;top&quot;:99.75,&quot;width&quot;:949.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97.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1266_3*l_h_f*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580.55,&quot;left&quot;:36.45,&quot;top&quot;:99.75,&quot;width&quot;:949.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8.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231266_3*l_h_i*1_4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580.55,&quot;left&quot;:36.45,&quot;top&quot;:99.75,&quot;width&quot;:949.75}"/>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99.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4_1"/>
  <p:tag name="KSO_WM_UNIT_ID" val="diagram20231266_3*l_h_a*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580.55,&quot;left&quot;:36.45,&quot;top&quot;:99.75,&quot;width&quot;:949.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100.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4_1"/>
  <p:tag name="KSO_WM_UNIT_ID" val="diagram20231266_3*l_h_f*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580.55,&quot;left&quot;:36.45,&quot;top&quot;:99.75,&quot;width&quot;:949.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101.xml><?xml version="1.0" encoding="utf-8"?>
<p:tagLst xmlns:p="http://schemas.openxmlformats.org/presentationml/2006/main">
  <p:tag name="KSO_WM_UNIT_ISCONTENTSTITLE" val="0"/>
  <p:tag name="KSO_WM_UNIT_ISNUMDGMTITLE" val="0"/>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31266_3*a*1"/>
  <p:tag name="KSO_WM_TEMPLATE_CATEGORY" val="diagram"/>
  <p:tag name="KSO_WM_TEMPLATE_INDEX" val="20231266"/>
  <p:tag name="KSO_WM_UNIT_LAYERLEVEL" val="1"/>
  <p:tag name="KSO_WM_TAG_VERSION" val="3.0"/>
  <p:tag name="KSO_WM_BEAUTIFY_FLAG" val="#wm#"/>
  <p:tag name="KSO_WM_UNIT_PRESET_TEXT" val="单击此处添加标题"/>
</p:tagLst>
</file>

<file path=ppt/tags/tag102.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1266_3*l_h_a*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580.55,&quot;left&quot;:36.45,&quot;top&quot;:99.75,&quot;width&quot;:949.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103.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1266_3*l_h_f*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580.55,&quot;left&quot;:36.45,&quot;top&quot;:99.75,&quot;width&quot;:949.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104.xml><?xml version="1.0" encoding="utf-8"?>
<p:tagLst xmlns:p="http://schemas.openxmlformats.org/presentationml/2006/main">
  <p:tag name="KSO_WM_BEAUTIFY_FLAG" val="#wm#"/>
  <p:tag name="KSO_WM_TEMPLATE_CATEGORY" val="diagram"/>
  <p:tag name="KSO_WM_TEMPLATE_INDEX" val="20231266"/>
  <p:tag name="KSO_WM_SPECIAL_SOURCE" val="bdnull"/>
  <p:tag name="KSO_WM_SLIDE_ID" val="diagram20231266_3"/>
  <p:tag name="KSO_WM_TEMPLATE_SUBCATEGORY" val="0"/>
  <p:tag name="KSO_WM_TEMPLATE_MASTER_TYPE" val="0"/>
  <p:tag name="KSO_WM_TEMPLATE_COLOR_TYPE" val="0"/>
  <p:tag name="KSO_WM_SLIDE_TYPE" val="text"/>
  <p:tag name="KSO_WM_SLIDE_SUBTYPE" val="diag"/>
  <p:tag name="KSO_WM_SLIDE_ITEM_CNT" val="4"/>
  <p:tag name="KSO_WM_SLIDE_INDEX" val="3"/>
  <p:tag name="KSO_WM_SLIDE_SIZE" val="845.83*270.15"/>
  <p:tag name="KSO_WM_SLIDE_POSITION" val="57.42*189.65"/>
  <p:tag name="KSO_WM_DIAGRAM_GROUP_CODE" val="l1-1"/>
  <p:tag name="KSO_WM_SLIDE_DIAGTYPE" val="l"/>
  <p:tag name="KSO_WM_TAG_VERSION" val="3.0"/>
  <p:tag name="KSO_WM_SLIDE_LAYOUT" val="a_l"/>
  <p:tag name="KSO_WM_SLIDE_LAYOUT_CNT" val="1_1"/>
</p:tagLst>
</file>

<file path=ppt/tags/tag105.xml><?xml version="1.0" encoding="utf-8"?>
<p:tagLst xmlns:p="http://schemas.openxmlformats.org/presentationml/2006/main">
  <p:tag name="KSO_WM_DIAGRAM_VIRTUALLY_FRAME" val="{&quot;height&quot;:343.36858267716536,&quot;left&quot;:50.08133858267716,&quot;top&quot;:129.85,&quot;width&quot;:870.4812598425196}"/>
</p:tagLst>
</file>

<file path=ppt/tags/tag106.xml><?xml version="1.0" encoding="utf-8"?>
<p:tagLst xmlns:p="http://schemas.openxmlformats.org/presentationml/2006/main">
  <p:tag name="KSO_WM_DIAGRAM_VIRTUALLY_FRAME" val="{&quot;height&quot;:343.36858267716536,&quot;left&quot;:50.08133858267716,&quot;top&quot;:129.85,&quot;width&quot;:870.4812598425196}"/>
</p:tagLst>
</file>

<file path=ppt/tags/tag107.xml><?xml version="1.0" encoding="utf-8"?>
<p:tagLst xmlns:p="http://schemas.openxmlformats.org/presentationml/2006/main">
  <p:tag name="KSO_WM_DIAGRAM_VIRTUALLY_FRAME" val="{&quot;height&quot;:343.36858267716536,&quot;left&quot;:50.08133858267716,&quot;top&quot;:129.85,&quot;width&quot;:870.4812598425196}"/>
</p:tagLst>
</file>

<file path=ppt/tags/tag108.xml><?xml version="1.0" encoding="utf-8"?>
<p:tagLst xmlns:p="http://schemas.openxmlformats.org/presentationml/2006/main">
  <p:tag name="KSO_WM_DIAGRAM_VIRTUALLY_FRAME" val="{&quot;height&quot;:343.36858267716536,&quot;left&quot;:50.08133858267716,&quot;top&quot;:129.85,&quot;width&quot;:870.4812598425196}"/>
</p:tagLst>
</file>

<file path=ppt/tags/tag109.xml><?xml version="1.0" encoding="utf-8"?>
<p:tagLst xmlns:p="http://schemas.openxmlformats.org/presentationml/2006/main">
  <p:tag name="KSO_WM_DIAGRAM_VIRTUALLY_FRAME" val="{&quot;height&quot;:343.36858267716536,&quot;left&quot;:50.08133858267716,&quot;top&quot;:129.85,&quot;width&quot;:870.4812598425196}"/>
</p:tagLst>
</file>

<file path=ppt/tags/tag110.xml><?xml version="1.0" encoding="utf-8"?>
<p:tagLst xmlns:p="http://schemas.openxmlformats.org/presentationml/2006/main">
  <p:tag name="KSO_WM_DIAGRAM_VIRTUALLY_FRAME" val="{&quot;height&quot;:343.36858267716536,&quot;left&quot;:50.08133858267716,&quot;top&quot;:129.85,&quot;width&quot;:870.4812598425196}"/>
</p:tagLst>
</file>

<file path=ppt/tags/tag111.xml><?xml version="1.0" encoding="utf-8"?>
<p:tagLst xmlns:p="http://schemas.openxmlformats.org/presentationml/2006/main">
  <p:tag name="KSO_WM_DIAGRAM_VIRTUALLY_FRAME" val="{&quot;height&quot;:343.36858267716536,&quot;left&quot;:50.08133858267716,&quot;top&quot;:129.85,&quot;width&quot;:870.4812598425196}"/>
</p:tagLst>
</file>

<file path=ppt/tags/tag112.xml><?xml version="1.0" encoding="utf-8"?>
<p:tagLst xmlns:p="http://schemas.openxmlformats.org/presentationml/2006/main">
  <p:tag name="KSO_WM_DIAGRAM_VIRTUALLY_FRAME" val="{&quot;height&quot;:343.36858267716536,&quot;left&quot;:50.08133858267716,&quot;top&quot;:129.85,&quot;width&quot;:870.4812598425196}"/>
</p:tagLst>
</file>

<file path=ppt/tags/tag113.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14.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15.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16.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2"/>
  <p:tag name="KSO_WM_UNIT_ID" val="diagram20231320_3*l_h_i*1_3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7"/>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1320_3*l_h_i*1_2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6"/>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1320_3*l_h_i*1_1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5"/>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20.xml><?xml version="1.0" encoding="utf-8"?>
<p:tagLst xmlns:p="http://schemas.openxmlformats.org/presentationml/2006/main">
  <p:tag name="KSO_WM_DIAGRAM_VIRTUALLY_FRAME" val="{&quot;height&quot;:340.55,&quot;left&quot;:-114.42641732283464,&quot;top&quot;:103.65,&quot;width&quot;:855.0528346456692}"/>
</p:tagLst>
</file>

<file path=ppt/tags/tag121.xml><?xml version="1.0" encoding="utf-8"?>
<p:tagLst xmlns:p="http://schemas.openxmlformats.org/presentationml/2006/main">
  <p:tag name="KSO_WM_DIAGRAM_VIRTUALLY_FRAME" val="{&quot;height&quot;:340.55,&quot;left&quot;:-114.42641732283464,&quot;top&quot;:103.65,&quot;width&quot;:855.0528346456692}"/>
</p:tagLst>
</file>

<file path=ppt/tags/tag122.xml><?xml version="1.0" encoding="utf-8"?>
<p:tagLst xmlns:p="http://schemas.openxmlformats.org/presentationml/2006/main">
  <p:tag name="KSO_WM_DIAGRAM_VIRTUALLY_FRAME" val="{&quot;height&quot;:340.55,&quot;left&quot;:-114.42641732283464,&quot;top&quot;:103.65,&quot;width&quot;:855.0528346456692}"/>
</p:tagLst>
</file>

<file path=ppt/tags/tag123.xml><?xml version="1.0" encoding="utf-8"?>
<p:tagLst xmlns:p="http://schemas.openxmlformats.org/presentationml/2006/main">
  <p:tag name="KSO_WM_DIAGRAM_VIRTUALLY_FRAME" val="{&quot;height&quot;:340.55,&quot;left&quot;:-114.42641732283464,&quot;top&quot;:103.65,&quot;width&quot;:855.0528346456692}"/>
</p:tagLst>
</file>

<file path=ppt/tags/tag124.xml><?xml version="1.0" encoding="utf-8"?>
<p:tagLst xmlns:p="http://schemas.openxmlformats.org/presentationml/2006/main">
  <p:tag name="KSO_WM_DIAGRAM_VIRTUALLY_FRAME" val="{&quot;height&quot;:340.55,&quot;left&quot;:-114.42641732283464,&quot;top&quot;:103.65,&quot;width&quot;:855.0528346456692}"/>
</p:tagLst>
</file>

<file path=ppt/tags/tag125.xml><?xml version="1.0" encoding="utf-8"?>
<p:tagLst xmlns:p="http://schemas.openxmlformats.org/presentationml/2006/main">
  <p:tag name="KSO_WM_DIAGRAM_VIRTUALLY_FRAME" val="{&quot;height&quot;:340.55,&quot;left&quot;:-114.42641732283464,&quot;top&quot;:103.65,&quot;width&quot;:855.0528346456692}"/>
</p:tagLst>
</file>

<file path=ppt/tags/tag126.xml><?xml version="1.0" encoding="utf-8"?>
<p:tagLst xmlns:p="http://schemas.openxmlformats.org/presentationml/2006/main">
  <p:tag name="KSO_WM_DIAGRAM_VIRTUALLY_FRAME" val="{&quot;height&quot;:340.55,&quot;left&quot;:-114.42641732283464,&quot;top&quot;:103.65,&quot;width&quot;:855.0528346456692}"/>
</p:tagLst>
</file>

<file path=ppt/tags/tag127.xml><?xml version="1.0" encoding="utf-8"?>
<p:tagLst xmlns:p="http://schemas.openxmlformats.org/presentationml/2006/main">
  <p:tag name="KSO_WM_DIAGRAM_VIRTUALLY_FRAME" val="{&quot;height&quot;:340.55,&quot;left&quot;:-114.42641732283464,&quot;top&quot;:103.65,&quot;width&quot;:855.0528346456692}"/>
</p:tagLst>
</file>

<file path=ppt/tags/tag128.xml><?xml version="1.0" encoding="utf-8"?>
<p:tagLst xmlns:p="http://schemas.openxmlformats.org/presentationml/2006/main">
  <p:tag name="KSO_WM_DIAGRAM_VIRTUALLY_FRAME" val="{&quot;height&quot;:340.55,&quot;left&quot;:-114.42641732283464,&quot;top&quot;:103.65,&quot;width&quot;:855.0528346456692}"/>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1485_4*l_h_i*1_1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5"/>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22</Slides>
  <Notes>11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Wingdings</vt:lpstr>
      <vt:lpstr>Calibri Light</vt:lpstr>
      <vt:lpstr>黑体</vt:lpstr>
      <vt:lpstr>MiSans Heavy</vt:lpstr>
      <vt:lpstr>Office Theme</vt:lpstr>
      <vt:lpstr>农田水土保持技术</vt:lpstr>
      <vt:lpstr>目   录</vt:lpstr>
      <vt:lpstr>第一章 农田水土保持技术简介</vt:lpstr>
      <vt:lpstr> </vt:lpstr>
      <vt:lpstr>农田水土保持技术的重要性</vt:lpstr>
      <vt:lpstr>农田水土保持技术的分类</vt:lpstr>
      <vt:lpstr>农田水土保持技术的实施效果</vt:lpstr>
      <vt:lpstr>农田水土保持技术的实施</vt:lpstr>
      <vt:lpstr>农田水土保持技术的未来发展</vt:lpstr>
      <vt:lpstr>第2章 农田水土保持技术的实施方法</vt:lpstr>
      <vt:lpstr> </vt:lpstr>
      <vt:lpstr>土地平整技术</vt:lpstr>
      <vt:lpstr>水土资源综合利用技术</vt:lpstr>
      <vt:lpstr>防治水土流失技术</vt:lpstr>
      <vt:lpstr>总结</vt:lpstr>
      <vt:lpstr>第3章 农田水土保持技术的示范与应用</vt:lpstr>
      <vt:lpstr> </vt:lpstr>
      <vt:lpstr>农田水土保持技术的应用案例</vt:lpstr>
      <vt:lpstr>农田水土保持技术推广方案</vt:lpstr>
      <vt:lpstr>农田水土保持技术的未来展望</vt:lpstr>
      <vt:lpstr>未来展望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2024-09-25T02:05:05.628</cp:lastPrinted>
  <dcterms:created xsi:type="dcterms:W3CDTF">2024-09-24T18:05:05Z</dcterms:created>
  <dcterms:modified xsi:type="dcterms:W3CDTF">2024-09-24T18:05:07Z</dcterms:modified>
</cp:coreProperties>
</file>