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9144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1B7D38-1BA4-40EF-8478-162F7207A6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49AE40-BFF5-4FB6-A0C8-83E9B8CE41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AC3AD7-9EE2-40E9-B010-8AEC342DB2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FD1240-6F6C-4B44-8431-3698E2CD4D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ED1B1A-A936-4C38-A55A-5F5E5C9830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7BFE38-5F08-4F40-A8C8-48E9B31CD1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619327-396A-42A5-9D90-DB4EAE0E17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D93596-D9DB-47DF-B239-8FE2E13C62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B588B4-103C-48B9-8651-B8FA196E1C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D86397-3CDA-4ECA-8EFD-E26609B06C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BAE6A6-4DB3-46F4-9F63-5316CE80B7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4000" b="0" i="0">
                <a:solidFill>
                  <a:srgbClr val="FFFF00"/>
                </a:solidFill>
                <a:latin typeface="宋体"/>
                <a:cs typeface="宋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800" b="0" i="0">
                <a:solidFill>
                  <a:schemeClr val="bg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0" i="0">
                <a:solidFill>
                  <a:schemeClr val="bg1"/>
                </a:solidFill>
                <a:latin typeface="Times New Roman"/>
                <a:cs typeface="Times New Roman"/>
              </a:defRPr>
            </a:lvl1pPr>
          </a:lstStyle>
          <a:p>
            <a:pPr marL="38100">
              <a:lnSpc>
                <a:spcPts val="1630"/>
              </a:lnSpc>
            </a:pPr>
            <a:fld id="{81D60167-4931-47E6-BA6A-407CBD079E47}" type="slidenum">
              <a:rPr spc="-25"/>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0" i="0">
                <a:solidFill>
                  <a:srgbClr val="FFFF00"/>
                </a:solidFill>
                <a:latin typeface="宋体"/>
                <a:cs typeface="宋体"/>
              </a:defRPr>
            </a:lvl1pPr>
          </a:lstStyle>
          <a:p/>
        </p:txBody>
      </p:sp>
      <p:sp>
        <p:nvSpPr>
          <p:cNvPr id="3" name="Holder 3"/>
          <p:cNvSpPr>
            <a:spLocks noGrp="1"/>
          </p:cNvSpPr>
          <p:nvPr>
            <p:ph type="body" idx="1"/>
          </p:nvPr>
        </p:nvSpPr>
        <p:spPr/>
        <p:txBody>
          <a:bodyPr lIns="0" tIns="0" rIns="0" bIns="0"/>
          <a:lstStyle>
            <a:lvl1pPr>
              <a:defRPr sz="2800" b="0" i="0">
                <a:solidFill>
                  <a:schemeClr val="bg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0" i="0">
                <a:solidFill>
                  <a:schemeClr val="bg1"/>
                </a:solidFill>
                <a:latin typeface="Times New Roman"/>
                <a:cs typeface="Times New Roman"/>
              </a:defRPr>
            </a:lvl1pPr>
          </a:lstStyle>
          <a:p>
            <a:pPr marL="38100">
              <a:lnSpc>
                <a:spcPts val="1630"/>
              </a:lnSpc>
            </a:pPr>
            <a:fld id="{81D60167-4931-47E6-BA6A-407CBD079E47}" type="slidenum">
              <a:rPr spc="-25"/>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0" i="0">
                <a:solidFill>
                  <a:srgbClr val="FFFF00"/>
                </a:solidFill>
                <a:latin typeface="宋体"/>
                <a:cs typeface="宋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1400" b="0" i="0">
                <a:solidFill>
                  <a:schemeClr val="bg1"/>
                </a:solidFill>
                <a:latin typeface="Times New Roman"/>
                <a:cs typeface="Times New Roman"/>
              </a:defRPr>
            </a:lvl1pPr>
          </a:lstStyle>
          <a:p>
            <a:pPr marL="38100">
              <a:lnSpc>
                <a:spcPts val="1630"/>
              </a:lnSpc>
            </a:pPr>
            <a:fld id="{81D60167-4931-47E6-BA6A-407CBD079E47}" type="slidenum">
              <a:rPr spc="-25"/>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0" i="0">
                <a:solidFill>
                  <a:srgbClr val="FFFF00"/>
                </a:solidFill>
                <a:latin typeface="宋体"/>
                <a:cs typeface="宋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1400" b="0" i="0">
                <a:solidFill>
                  <a:schemeClr val="bg1"/>
                </a:solidFill>
                <a:latin typeface="Times New Roman"/>
                <a:cs typeface="Times New Roman"/>
              </a:defRPr>
            </a:lvl1pPr>
          </a:lstStyle>
          <a:p>
            <a:pPr marL="38100">
              <a:lnSpc>
                <a:spcPts val="1630"/>
              </a:lnSpc>
            </a:pPr>
            <a:fld id="{81D60167-4931-47E6-BA6A-407CBD079E47}" type="slidenum">
              <a:rPr spc="-25"/>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1400" b="0" i="0">
                <a:solidFill>
                  <a:schemeClr val="bg1"/>
                </a:solidFill>
                <a:latin typeface="Times New Roman"/>
                <a:cs typeface="Times New Roman"/>
              </a:defRPr>
            </a:lvl1pPr>
          </a:lstStyle>
          <a:p>
            <a:pPr marL="38100">
              <a:lnSpc>
                <a:spcPts val="1630"/>
              </a:lnSpc>
            </a:pPr>
            <a:fld id="{81D60167-4931-47E6-BA6A-407CBD079E47}" type="slidenum">
              <a:rPr spc="-25"/>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000000"/>
          </a:solidFill>
        </p:spPr>
        <p:txBody>
          <a:bodyPr wrap="square" lIns="0" tIns="0" rIns="0" bIns="0" rtlCol="0"/>
          <a:lstStyle/>
          <a:p/>
        </p:txBody>
      </p:sp>
      <p:sp>
        <p:nvSpPr>
          <p:cNvPr id="2" name="Holder 2"/>
          <p:cNvSpPr>
            <a:spLocks noGrp="1"/>
          </p:cNvSpPr>
          <p:nvPr>
            <p:ph type="title"/>
          </p:nvPr>
        </p:nvSpPr>
        <p:spPr>
          <a:xfrm>
            <a:off x="1003299" y="879475"/>
            <a:ext cx="7137400" cy="635000"/>
          </a:xfrm>
          <a:prstGeom prst="rect">
            <a:avLst/>
          </a:prstGeom>
        </p:spPr>
        <p:txBody>
          <a:bodyPr wrap="square" lIns="0" tIns="0" rIns="0" bIns="0">
            <a:spAutoFit/>
          </a:bodyPr>
          <a:lstStyle>
            <a:lvl1pPr>
              <a:defRPr sz="4000" b="0" i="0">
                <a:solidFill>
                  <a:srgbClr val="FFFF00"/>
                </a:solidFill>
                <a:latin typeface="宋体"/>
                <a:cs typeface="宋体"/>
              </a:defRPr>
            </a:lvl1pPr>
          </a:lstStyle>
          <a:p/>
        </p:txBody>
      </p:sp>
      <p:sp>
        <p:nvSpPr>
          <p:cNvPr id="3" name="Holder 3"/>
          <p:cNvSpPr>
            <a:spLocks noGrp="1"/>
          </p:cNvSpPr>
          <p:nvPr>
            <p:ph type="body" idx="1"/>
          </p:nvPr>
        </p:nvSpPr>
        <p:spPr>
          <a:xfrm>
            <a:off x="764540" y="1950801"/>
            <a:ext cx="7835900" cy="3428365"/>
          </a:xfrm>
          <a:prstGeom prst="rect">
            <a:avLst/>
          </a:prstGeom>
        </p:spPr>
        <p:txBody>
          <a:bodyPr wrap="square" lIns="0" tIns="0" rIns="0" bIns="0">
            <a:spAutoFit/>
          </a:bodyPr>
          <a:lstStyle>
            <a:lvl1pPr>
              <a:defRPr sz="2800" b="0" i="0">
                <a:solidFill>
                  <a:schemeClr val="bg1"/>
                </a:solidFill>
                <a:latin typeface="宋体"/>
                <a:cs typeface="宋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150859" y="6294665"/>
            <a:ext cx="266700" cy="222884"/>
          </a:xfrm>
          <a:prstGeom prst="rect">
            <a:avLst/>
          </a:prstGeom>
        </p:spPr>
        <p:txBody>
          <a:bodyPr wrap="square" lIns="0" tIns="0" rIns="0" bIns="0">
            <a:spAutoFit/>
          </a:bodyPr>
          <a:lstStyle>
            <a:defPPr>
              <a:defRPr kern="0"/>
            </a:defPPr>
            <a:lvl1pPr>
              <a:defRPr sz="1400" b="0" i="0">
                <a:solidFill>
                  <a:schemeClr val="bg1"/>
                </a:solidFill>
                <a:latin typeface="Times New Roman"/>
                <a:cs typeface="Times New Roman"/>
              </a:defRPr>
            </a:lvl1pPr>
          </a:lstStyle>
          <a:p>
            <a:pPr marL="38100">
              <a:lnSpc>
                <a:spcPts val="1630"/>
              </a:lnSpc>
            </a:pPr>
            <a:fld id="{81D60167-4931-47E6-BA6A-407CBD079E47}" type="slidenum">
              <a:rPr spc="-25"/>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33221104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16012" y="2542647"/>
            <a:ext cx="6883400" cy="939800"/>
          </a:xfrm>
          <a:prstGeom prst="rect">
            <a:avLst/>
          </a:prstGeom>
        </p:spPr>
        <p:txBody>
          <a:bodyPr vert="horz" wrap="square" lIns="0" tIns="12700" rIns="0" bIns="0" rtlCol="0">
            <a:spAutoFit/>
          </a:bodyPr>
          <a:lstStyle/>
          <a:p>
            <a:pPr marL="12700">
              <a:lnSpc>
                <a:spcPct val="100000"/>
              </a:lnSpc>
              <a:spcBef>
                <a:spcPts val="100"/>
              </a:spcBef>
            </a:pPr>
            <a:r>
              <a:rPr sz="6000" spc="-10"/>
              <a:t>公司治理的外部机制</a:t>
            </a:r>
            <a:endParaRPr sz="6000"/>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1</a:t>
            </a:fld>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848100" y="966152"/>
            <a:ext cx="1447800" cy="452120"/>
          </a:xfrm>
          <a:prstGeom prst="rect">
            <a:avLst/>
          </a:prstGeom>
        </p:spPr>
        <p:txBody>
          <a:bodyPr vert="horz" wrap="square" lIns="0" tIns="12700" rIns="0" bIns="0" rtlCol="0">
            <a:spAutoFit/>
          </a:bodyPr>
          <a:lstStyle/>
          <a:p>
            <a:pPr marL="12700">
              <a:lnSpc>
                <a:spcPct val="100000"/>
              </a:lnSpc>
              <a:spcBef>
                <a:spcPts val="100"/>
              </a:spcBef>
            </a:pPr>
            <a:r>
              <a:rPr sz="2800" spc="-15">
                <a:solidFill>
                  <a:srgbClr val="FFFF00"/>
                </a:solidFill>
                <a:latin typeface="宋体"/>
                <a:cs typeface="宋体"/>
              </a:rPr>
              <a:t>主要内容</a:t>
            </a:r>
            <a:endParaRPr sz="2800">
              <a:latin typeface="宋体"/>
              <a:cs typeface="宋体"/>
            </a:endParaRP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2</a:t>
            </a:fld>
          </a:p>
        </p:txBody>
      </p:sp>
      <p:sp>
        <p:nvSpPr>
          <p:cNvPr id="3" name="object 3"/>
          <p:cNvSpPr txBox="1"/>
          <p:nvPr/>
        </p:nvSpPr>
        <p:spPr>
          <a:xfrm>
            <a:off x="685800" y="1981200"/>
            <a:ext cx="7772400" cy="3968750"/>
          </a:xfrm>
          <a:prstGeom prst="rect">
            <a:avLst/>
          </a:prstGeom>
          <a:solidFill>
            <a:srgbClr val="000000"/>
          </a:solidFill>
          <a:ln w="9525">
            <a:solidFill>
              <a:srgbClr val="E43D1B"/>
            </a:solidFill>
          </a:ln>
        </p:spPr>
        <p:txBody>
          <a:bodyPr vert="horz" wrap="square" lIns="0" tIns="33020" rIns="0" bIns="0" rtlCol="0">
            <a:spAutoFit/>
          </a:bodyPr>
          <a:lstStyle/>
          <a:p>
            <a:pPr marL="433705" indent="-342265">
              <a:lnSpc>
                <a:spcPct val="100000"/>
              </a:lnSpc>
              <a:spcBef>
                <a:spcPts val="260"/>
              </a:spcBef>
              <a:buSzPct val="101785"/>
              <a:buChar char="•"/>
              <a:tabLst>
                <a:tab pos="433705"/>
                <a:tab pos="434340"/>
              </a:tabLst>
            </a:pPr>
            <a:r>
              <a:rPr sz="2800">
                <a:solidFill>
                  <a:srgbClr val="FFFFFF"/>
                </a:solidFill>
                <a:latin typeface="Times New Roman"/>
                <a:cs typeface="Times New Roman"/>
              </a:rPr>
              <a:t>1.</a:t>
            </a:r>
            <a:r>
              <a:rPr sz="2800" spc="-10">
                <a:solidFill>
                  <a:srgbClr val="FFFFFF"/>
                </a:solidFill>
                <a:latin typeface="宋体"/>
                <a:cs typeface="宋体"/>
              </a:rPr>
              <a:t>公司外部治理的概述</a:t>
            </a:r>
            <a:endParaRPr sz="2800">
              <a:latin typeface="宋体"/>
              <a:cs typeface="宋体"/>
            </a:endParaRPr>
          </a:p>
          <a:p>
            <a:pPr marL="433705" indent="-342265">
              <a:lnSpc>
                <a:spcPct val="100000"/>
              </a:lnSpc>
              <a:spcBef>
                <a:spcPts val="675"/>
              </a:spcBef>
              <a:buSzPct val="101785"/>
              <a:buChar char="•"/>
              <a:tabLst>
                <a:tab pos="433705"/>
                <a:tab pos="434340"/>
              </a:tabLst>
            </a:pPr>
            <a:r>
              <a:rPr sz="2800">
                <a:solidFill>
                  <a:srgbClr val="FFFFFF"/>
                </a:solidFill>
                <a:latin typeface="Times New Roman"/>
                <a:cs typeface="Times New Roman"/>
              </a:rPr>
              <a:t>2.</a:t>
            </a:r>
            <a:r>
              <a:rPr sz="2800" spc="-10">
                <a:solidFill>
                  <a:srgbClr val="FFFFFF"/>
                </a:solidFill>
                <a:latin typeface="宋体"/>
                <a:cs typeface="宋体"/>
              </a:rPr>
              <a:t>公司治理外部机制</a:t>
            </a:r>
            <a:endParaRPr sz="2800">
              <a:latin typeface="宋体"/>
              <a:cs typeface="宋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685800" y="1981200"/>
            <a:ext cx="7772400" cy="4114800"/>
          </a:xfrm>
          <a:custGeom>
            <a:rect l="l" t="t" r="r" b="b"/>
            <a:pathLst>
              <a:path w="7772400" h="4114800">
                <a:moveTo>
                  <a:pt x="0" y="0"/>
                </a:moveTo>
                <a:lnTo>
                  <a:pt x="7772400" y="0"/>
                </a:lnTo>
                <a:lnTo>
                  <a:pt x="7772400" y="4114800"/>
                </a:lnTo>
                <a:lnTo>
                  <a:pt x="0" y="4114800"/>
                </a:lnTo>
                <a:lnTo>
                  <a:pt x="0" y="0"/>
                </a:lnTo>
                <a:close/>
              </a:path>
            </a:pathLst>
          </a:custGeom>
          <a:ln w="9525">
            <a:solidFill>
              <a:srgbClr val="E43D1B"/>
            </a:solidFill>
          </a:ln>
        </p:spPr>
        <p:txBody>
          <a:bodyPr wrap="square" lIns="0" tIns="0" rIns="0" bIns="0" rtlCol="0"/>
          <a:lstStyle/>
          <a:p/>
        </p:txBody>
      </p:sp>
      <p:sp>
        <p:nvSpPr>
          <p:cNvPr id="3" name="object 3"/>
          <p:cNvSpPr txBox="1"/>
          <p:nvPr/>
        </p:nvSpPr>
        <p:spPr>
          <a:xfrm>
            <a:off x="764540" y="966152"/>
            <a:ext cx="7480300" cy="4071620"/>
          </a:xfrm>
          <a:prstGeom prst="rect">
            <a:avLst/>
          </a:prstGeom>
        </p:spPr>
        <p:txBody>
          <a:bodyPr vert="horz" wrap="square" lIns="0" tIns="12700" rIns="0" bIns="0" rtlCol="0">
            <a:spAutoFit/>
          </a:bodyPr>
          <a:lstStyle/>
          <a:p>
            <a:pPr marL="133985" algn="ctr">
              <a:lnSpc>
                <a:spcPct val="100000"/>
              </a:lnSpc>
              <a:spcBef>
                <a:spcPts val="100"/>
              </a:spcBef>
            </a:pPr>
            <a:r>
              <a:rPr sz="2800" spc="-10">
                <a:solidFill>
                  <a:srgbClr val="FFFF00"/>
                </a:solidFill>
                <a:latin typeface="宋体"/>
                <a:cs typeface="宋体"/>
              </a:rPr>
              <a:t>公司外部治理的定义</a:t>
            </a:r>
            <a:endParaRPr sz="2800">
              <a:latin typeface="宋体"/>
              <a:cs typeface="宋体"/>
            </a:endParaRPr>
          </a:p>
          <a:p>
            <a:pPr>
              <a:lnSpc>
                <a:spcPct val="100000"/>
              </a:lnSpc>
              <a:spcBef>
                <a:spcPts val="45"/>
              </a:spcBef>
            </a:pPr>
            <a:endParaRPr sz="3850">
              <a:latin typeface="宋体"/>
              <a:cs typeface="宋体"/>
            </a:endParaRPr>
          </a:p>
          <a:p>
            <a:pPr marL="355600" marR="5080" indent="-342900" algn="just">
              <a:lnSpc>
                <a:spcPct val="100000"/>
              </a:lnSpc>
              <a:buSzPct val="101785"/>
              <a:buFont typeface="Times New Roman"/>
              <a:buChar char="•"/>
              <a:tabLst>
                <a:tab pos="355600"/>
              </a:tabLst>
            </a:pPr>
            <a:r>
              <a:rPr sz="2800" spc="-5">
                <a:solidFill>
                  <a:srgbClr val="FFFFFF"/>
                </a:solidFill>
                <a:latin typeface="宋体"/>
                <a:cs typeface="宋体"/>
              </a:rPr>
              <a:t>所谓公司外部治理，是指公司运作的外部环境治理，它包括市场经济环境的治理和法治环境的治理，旨在为公司的内部治理营造一个法制化、制度化、效率化的外部环境，对公司的生产经营进行制度上的支持和制约，以促使公司内部各权力机构在法律和公司章程的框架内运作，达到内部效益的最大化。</a:t>
            </a:r>
            <a:endParaRPr sz="2800">
              <a:latin typeface="宋体"/>
              <a:cs typeface="宋体"/>
            </a:endParaRP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3</a:t>
            </a:fld>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公司治理外部机制一：证券市场</a:t>
            </a:r>
          </a:p>
        </p:txBody>
      </p:sp>
      <p:sp>
        <p:nvSpPr>
          <p:cNvPr id="3" name="object 3"/>
          <p:cNvSpPr/>
          <p:nvPr/>
        </p:nvSpPr>
        <p:spPr>
          <a:xfrm>
            <a:off x="685800" y="1981200"/>
            <a:ext cx="7772400" cy="4114800"/>
          </a:xfrm>
          <a:custGeom>
            <a:rect l="l" t="t" r="r" b="b"/>
            <a:pathLst>
              <a:path w="7772400" h="4114800">
                <a:moveTo>
                  <a:pt x="0" y="0"/>
                </a:moveTo>
                <a:lnTo>
                  <a:pt x="7772400" y="0"/>
                </a:lnTo>
                <a:lnTo>
                  <a:pt x="7772400" y="4114800"/>
                </a:lnTo>
                <a:lnTo>
                  <a:pt x="0" y="4114800"/>
                </a:lnTo>
                <a:lnTo>
                  <a:pt x="0" y="0"/>
                </a:lnTo>
                <a:close/>
              </a:path>
            </a:pathLst>
          </a:custGeom>
          <a:ln w="9525">
            <a:solidFill>
              <a:srgbClr val="E43D1B"/>
            </a:solidFill>
          </a:ln>
        </p:spPr>
        <p:txBody>
          <a:bodyPr wrap="square" lIns="0" tIns="0" rIns="0" bIns="0" rtlCol="0"/>
          <a:lstStyle/>
          <a:p/>
        </p:txBody>
      </p:sp>
      <p:sp>
        <p:nvSpPr>
          <p:cNvPr id="4" name="object 4"/>
          <p:cNvSpPr txBox="1">
            <a:spLocks noGrp="1"/>
          </p:cNvSpPr>
          <p:nvPr>
            <p:ph type="body" idx="1"/>
          </p:nvPr>
        </p:nvSpPr>
        <p:spPr>
          <a:prstGeom prst="rect">
            <a:avLst/>
          </a:prstGeom>
        </p:spPr>
        <p:txBody>
          <a:bodyPr vert="horz" wrap="square" lIns="0" tIns="87230" rIns="0" bIns="0" rtlCol="0">
            <a:spAutoFit/>
          </a:bodyPr>
          <a:lstStyle/>
          <a:p>
            <a:pPr marL="354965" marR="5080" indent="-342265">
              <a:lnSpc>
                <a:spcPct val="100000"/>
              </a:lnSpc>
              <a:spcBef>
                <a:spcPts val="100"/>
              </a:spcBef>
              <a:buSzPct val="101785"/>
              <a:buFont typeface="Times New Roman"/>
              <a:buChar char="•"/>
              <a:tabLst>
                <a:tab pos="354965"/>
                <a:tab pos="355600"/>
              </a:tabLst>
            </a:pPr>
            <a:r>
              <a:rPr spc="-5"/>
              <a:t>证券市场是通过证券的发行与交易进行融资的</a:t>
            </a:r>
            <a:r>
              <a:rPr spc="-50"/>
              <a:t> </a:t>
            </a:r>
            <a:r>
              <a:rPr spc="-5"/>
              <a:t>市场，包括债券市场、股票市场、基金市场等。</a:t>
            </a:r>
          </a:p>
          <a:p>
            <a:pPr marL="354965" marR="360680" indent="-342265">
              <a:lnSpc>
                <a:spcPct val="100000"/>
              </a:lnSpc>
              <a:spcBef>
                <a:spcPts val="670"/>
              </a:spcBef>
              <a:buSzPct val="101785"/>
              <a:buFont typeface="Times New Roman"/>
              <a:buChar char="•"/>
              <a:tabLst>
                <a:tab pos="354965"/>
                <a:tab pos="355600"/>
              </a:tabLst>
            </a:pPr>
            <a:r>
              <a:rPr spc="-5"/>
              <a:t>证券市场是金融市场的重要组成部分，在金融市场体系中居重要地位。</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4</a:t>
            </a:fld>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247900" y="966152"/>
            <a:ext cx="4648200" cy="452120"/>
          </a:xfrm>
          <a:prstGeom prst="rect">
            <a:avLst/>
          </a:prstGeom>
        </p:spPr>
        <p:txBody>
          <a:bodyPr vert="horz" wrap="square" lIns="0" tIns="12700" rIns="0" bIns="0" rtlCol="0">
            <a:spAutoFit/>
          </a:bodyPr>
          <a:lstStyle/>
          <a:p>
            <a:pPr marL="12700">
              <a:lnSpc>
                <a:spcPct val="100000"/>
              </a:lnSpc>
              <a:spcBef>
                <a:spcPts val="100"/>
              </a:spcBef>
            </a:pPr>
            <a:r>
              <a:rPr sz="2800" spc="-5"/>
              <a:t>证券市场在金融市场中的地位</a:t>
            </a:r>
            <a:endParaRPr sz="2800"/>
          </a:p>
        </p:txBody>
      </p:sp>
      <p:sp>
        <p:nvSpPr>
          <p:cNvPr id="3" name="object 3"/>
          <p:cNvSpPr/>
          <p:nvPr/>
        </p:nvSpPr>
        <p:spPr>
          <a:xfrm>
            <a:off x="685800" y="1981200"/>
            <a:ext cx="8063230" cy="4114800"/>
          </a:xfrm>
          <a:custGeom>
            <a:rect l="l" t="t" r="r" b="b"/>
            <a:pathLst>
              <a:path w="8063230" h="4114800">
                <a:moveTo>
                  <a:pt x="0" y="0"/>
                </a:moveTo>
                <a:lnTo>
                  <a:pt x="8062911" y="0"/>
                </a:lnTo>
                <a:lnTo>
                  <a:pt x="8062911" y="4114800"/>
                </a:lnTo>
                <a:lnTo>
                  <a:pt x="0" y="4114800"/>
                </a:lnTo>
                <a:lnTo>
                  <a:pt x="0" y="0"/>
                </a:lnTo>
                <a:close/>
              </a:path>
            </a:pathLst>
          </a:custGeom>
          <a:ln w="9525">
            <a:solidFill>
              <a:srgbClr val="E43D1B"/>
            </a:solidFill>
          </a:ln>
        </p:spPr>
        <p:txBody>
          <a:bodyPr wrap="square" lIns="0" tIns="0" rIns="0" bIns="0" rtlCol="0"/>
          <a:lstStyle/>
          <a:p/>
        </p:txBody>
      </p:sp>
      <p:sp>
        <p:nvSpPr>
          <p:cNvPr id="4" name="object 4"/>
          <p:cNvSpPr txBox="1"/>
          <p:nvPr/>
        </p:nvSpPr>
        <p:spPr>
          <a:xfrm>
            <a:off x="764540" y="2025332"/>
            <a:ext cx="8191500" cy="3355340"/>
          </a:xfrm>
          <a:prstGeom prst="rect">
            <a:avLst/>
          </a:prstGeom>
        </p:spPr>
        <p:txBody>
          <a:bodyPr vert="horz" wrap="square" lIns="0" tIns="12700" rIns="0" bIns="0" rtlCol="0">
            <a:spAutoFit/>
          </a:bodyPr>
          <a:lstStyle/>
          <a:p>
            <a:pPr marL="354965" marR="5080" indent="-342265">
              <a:lnSpc>
                <a:spcPct val="100000"/>
              </a:lnSpc>
              <a:spcBef>
                <a:spcPts val="100"/>
              </a:spcBef>
              <a:buSzPct val="101785"/>
              <a:buFont typeface="Times New Roman"/>
              <a:buChar char="•"/>
              <a:tabLst>
                <a:tab pos="354965"/>
                <a:tab pos="355600"/>
              </a:tabLst>
            </a:pPr>
            <a:r>
              <a:rPr sz="2800" spc="-5">
                <a:solidFill>
                  <a:srgbClr val="FFFFFF"/>
                </a:solidFill>
                <a:latin typeface="宋体"/>
                <a:cs typeface="宋体"/>
              </a:rPr>
              <a:t>金融市场是指资金融通的市场，是以金融资产为交交易对象而形成的供求关系的总和。</a:t>
            </a:r>
            <a:endParaRPr sz="2800">
              <a:latin typeface="宋体"/>
              <a:cs typeface="宋体"/>
            </a:endParaRPr>
          </a:p>
          <a:p>
            <a:pPr marL="755650" lvl="1" indent="-285750">
              <a:lnSpc>
                <a:spcPct val="100000"/>
              </a:lnSpc>
              <a:spcBef>
                <a:spcPts val="620"/>
              </a:spcBef>
              <a:buSzPct val="101785"/>
              <a:buFont typeface="Times New Roman"/>
              <a:buChar char="–"/>
              <a:tabLst>
                <a:tab pos="755650"/>
              </a:tabLst>
            </a:pPr>
            <a:r>
              <a:rPr sz="2800" spc="-5">
                <a:solidFill>
                  <a:srgbClr val="FFFFFF"/>
                </a:solidFill>
                <a:latin typeface="宋体"/>
                <a:cs typeface="宋体"/>
              </a:rPr>
              <a:t>货币市场：融通短期资金</a:t>
            </a:r>
            <a:endParaRPr sz="2800">
              <a:latin typeface="宋体"/>
              <a:cs typeface="宋体"/>
            </a:endParaRPr>
          </a:p>
          <a:p>
            <a:pPr marL="755650" lvl="1" indent="-285750">
              <a:lnSpc>
                <a:spcPct val="100000"/>
              </a:lnSpc>
              <a:spcBef>
                <a:spcPts val="615"/>
              </a:spcBef>
              <a:buSzPct val="101785"/>
              <a:buFont typeface="Times New Roman"/>
              <a:buChar char="–"/>
              <a:tabLst>
                <a:tab pos="755650"/>
              </a:tabLst>
            </a:pPr>
            <a:r>
              <a:rPr sz="2800" spc="-5">
                <a:solidFill>
                  <a:srgbClr val="FFFFFF"/>
                </a:solidFill>
                <a:latin typeface="宋体"/>
                <a:cs typeface="宋体"/>
              </a:rPr>
              <a:t>资本市场：解决中长期资本的需要</a:t>
            </a:r>
            <a:endParaRPr sz="2800">
              <a:latin typeface="宋体"/>
              <a:cs typeface="宋体"/>
            </a:endParaRPr>
          </a:p>
          <a:p>
            <a:pPr marL="1155700" marR="628015" lvl="2" indent="-228600">
              <a:lnSpc>
                <a:spcPct val="100000"/>
              </a:lnSpc>
              <a:spcBef>
                <a:spcPts val="660"/>
              </a:spcBef>
              <a:buSzPct val="101785"/>
              <a:buFont typeface="Times New Roman"/>
              <a:buChar char="•"/>
              <a:tabLst>
                <a:tab pos="1155700"/>
              </a:tabLst>
            </a:pPr>
            <a:r>
              <a:rPr sz="2800" spc="-5">
                <a:solidFill>
                  <a:srgbClr val="FFFFFF"/>
                </a:solidFill>
                <a:latin typeface="宋体"/>
                <a:cs typeface="宋体"/>
              </a:rPr>
              <a:t>中长期信贷市场：金融机构与企业之间的</a:t>
            </a:r>
            <a:r>
              <a:rPr sz="2800" spc="-15">
                <a:solidFill>
                  <a:srgbClr val="FFFFFF"/>
                </a:solidFill>
                <a:latin typeface="宋体"/>
                <a:cs typeface="宋体"/>
              </a:rPr>
              <a:t>贷款市场</a:t>
            </a:r>
            <a:endParaRPr sz="2800">
              <a:latin typeface="宋体"/>
              <a:cs typeface="宋体"/>
            </a:endParaRPr>
          </a:p>
          <a:p>
            <a:pPr marL="1155700" lvl="2" indent="-228600">
              <a:lnSpc>
                <a:spcPct val="100000"/>
              </a:lnSpc>
              <a:spcBef>
                <a:spcPts val="670"/>
              </a:spcBef>
              <a:buSzPct val="101785"/>
              <a:buFont typeface="Times New Roman"/>
              <a:buChar char="•"/>
              <a:tabLst>
                <a:tab pos="1155700"/>
              </a:tabLst>
            </a:pPr>
            <a:r>
              <a:rPr sz="2800" spc="-15">
                <a:solidFill>
                  <a:srgbClr val="FFFFFF"/>
                </a:solidFill>
                <a:latin typeface="宋体"/>
                <a:cs typeface="宋体"/>
              </a:rPr>
              <a:t>证券市场</a:t>
            </a:r>
            <a:endParaRPr sz="2800">
              <a:latin typeface="宋体"/>
              <a:cs typeface="宋体"/>
            </a:endParaRP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5</a:t>
            </a:fld>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959100" y="966152"/>
            <a:ext cx="3225800" cy="452120"/>
          </a:xfrm>
          <a:prstGeom prst="rect">
            <a:avLst/>
          </a:prstGeom>
        </p:spPr>
        <p:txBody>
          <a:bodyPr vert="horz" wrap="square" lIns="0" tIns="12700" rIns="0" bIns="0" rtlCol="0">
            <a:spAutoFit/>
          </a:bodyPr>
          <a:lstStyle/>
          <a:p>
            <a:pPr marL="12700">
              <a:lnSpc>
                <a:spcPct val="100000"/>
              </a:lnSpc>
              <a:spcBef>
                <a:spcPts val="100"/>
              </a:spcBef>
            </a:pPr>
            <a:r>
              <a:rPr sz="2800" spc="-10"/>
              <a:t>证券市场的基本功能</a:t>
            </a:r>
            <a:endParaRPr sz="2800"/>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6</a:t>
            </a:fld>
          </a:p>
        </p:txBody>
      </p:sp>
      <p:sp>
        <p:nvSpPr>
          <p:cNvPr id="3" name="object 3"/>
          <p:cNvSpPr txBox="1"/>
          <p:nvPr/>
        </p:nvSpPr>
        <p:spPr>
          <a:xfrm>
            <a:off x="685800" y="1981200"/>
            <a:ext cx="7772400" cy="4114800"/>
          </a:xfrm>
          <a:prstGeom prst="rect">
            <a:avLst/>
          </a:prstGeom>
          <a:solidFill>
            <a:srgbClr val="000000"/>
          </a:solidFill>
          <a:ln w="9525">
            <a:solidFill>
              <a:srgbClr val="E43D1B"/>
            </a:solidFill>
          </a:ln>
        </p:spPr>
        <p:txBody>
          <a:bodyPr vert="horz" wrap="square" lIns="0" tIns="56515" rIns="0" bIns="0" rtlCol="0">
            <a:spAutoFit/>
          </a:bodyPr>
          <a:lstStyle/>
          <a:p>
            <a:pPr marL="433705" indent="-342265">
              <a:lnSpc>
                <a:spcPct val="100000"/>
              </a:lnSpc>
              <a:spcBef>
                <a:spcPts val="445"/>
              </a:spcBef>
              <a:buSzPct val="101785"/>
              <a:buFont typeface="Times New Roman"/>
              <a:buChar char="•"/>
              <a:tabLst>
                <a:tab pos="433705"/>
                <a:tab pos="434340"/>
              </a:tabLst>
            </a:pPr>
            <a:r>
              <a:rPr sz="2800" spc="-15">
                <a:solidFill>
                  <a:srgbClr val="FFFFFF"/>
                </a:solidFill>
                <a:latin typeface="宋体"/>
                <a:cs typeface="宋体"/>
              </a:rPr>
              <a:t>融资功能</a:t>
            </a:r>
            <a:endParaRPr sz="2800">
              <a:latin typeface="宋体"/>
              <a:cs typeface="宋体"/>
            </a:endParaRPr>
          </a:p>
          <a:p>
            <a:pPr marL="433705" indent="-342265">
              <a:lnSpc>
                <a:spcPct val="100000"/>
              </a:lnSpc>
              <a:spcBef>
                <a:spcPts val="675"/>
              </a:spcBef>
              <a:buSzPct val="101785"/>
              <a:buFont typeface="Times New Roman"/>
              <a:buChar char="•"/>
              <a:tabLst>
                <a:tab pos="433705"/>
                <a:tab pos="434340"/>
              </a:tabLst>
            </a:pPr>
            <a:r>
              <a:rPr sz="2800" spc="-15">
                <a:solidFill>
                  <a:srgbClr val="FFFFFF"/>
                </a:solidFill>
                <a:latin typeface="宋体"/>
                <a:cs typeface="宋体"/>
              </a:rPr>
              <a:t>定价功能</a:t>
            </a:r>
            <a:endParaRPr sz="2800">
              <a:latin typeface="宋体"/>
              <a:cs typeface="宋体"/>
            </a:endParaRPr>
          </a:p>
          <a:p>
            <a:pPr marL="433705" indent="-342265">
              <a:lnSpc>
                <a:spcPct val="100000"/>
              </a:lnSpc>
              <a:spcBef>
                <a:spcPts val="670"/>
              </a:spcBef>
              <a:buSzPct val="101785"/>
              <a:buFont typeface="Times New Roman"/>
              <a:buChar char="•"/>
              <a:tabLst>
                <a:tab pos="433705"/>
                <a:tab pos="434340"/>
              </a:tabLst>
            </a:pPr>
            <a:r>
              <a:rPr sz="2800" spc="-10">
                <a:solidFill>
                  <a:srgbClr val="FFFFFF"/>
                </a:solidFill>
                <a:latin typeface="宋体"/>
                <a:cs typeface="宋体"/>
              </a:rPr>
              <a:t>资本配置功能</a:t>
            </a:r>
            <a:endParaRPr sz="2800">
              <a:latin typeface="宋体"/>
              <a:cs typeface="宋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证券市场对公司治理的作用机制</a:t>
            </a:r>
          </a:p>
        </p:txBody>
      </p:sp>
      <p:sp>
        <p:nvSpPr>
          <p:cNvPr id="3" name="object 3"/>
          <p:cNvSpPr/>
          <p:nvPr/>
        </p:nvSpPr>
        <p:spPr>
          <a:xfrm>
            <a:off x="685800" y="1981200"/>
            <a:ext cx="8134350" cy="4114800"/>
          </a:xfrm>
          <a:custGeom>
            <a:rect l="l" t="t" r="r" b="b"/>
            <a:pathLst>
              <a:path w="8134350" h="4114800">
                <a:moveTo>
                  <a:pt x="0" y="0"/>
                </a:moveTo>
                <a:lnTo>
                  <a:pt x="8134350" y="0"/>
                </a:lnTo>
                <a:lnTo>
                  <a:pt x="8134350" y="4114800"/>
                </a:lnTo>
                <a:lnTo>
                  <a:pt x="0" y="4114800"/>
                </a:lnTo>
                <a:lnTo>
                  <a:pt x="0" y="0"/>
                </a:lnTo>
                <a:close/>
              </a:path>
            </a:pathLst>
          </a:custGeom>
          <a:ln w="9525">
            <a:solidFill>
              <a:srgbClr val="E43D1B"/>
            </a:solidFill>
          </a:ln>
        </p:spPr>
        <p:txBody>
          <a:bodyPr wrap="square" lIns="0" tIns="0" rIns="0" bIns="0" rtlCol="0"/>
          <a:lstStyle/>
          <a:p/>
        </p:txBody>
      </p:sp>
      <p:sp>
        <p:nvSpPr>
          <p:cNvPr id="4" name="object 4"/>
          <p:cNvSpPr txBox="1">
            <a:spLocks noGrp="1"/>
          </p:cNvSpPr>
          <p:nvPr>
            <p:ph type="body" idx="1"/>
          </p:nvPr>
        </p:nvSpPr>
        <p:spPr>
          <a:prstGeom prst="rect">
            <a:avLst/>
          </a:prstGeom>
        </p:spPr>
        <p:txBody>
          <a:bodyPr vert="horz" wrap="square" lIns="0" tIns="43815" rIns="0" bIns="0" rtlCol="0">
            <a:spAutoFit/>
          </a:bodyPr>
          <a:lstStyle/>
          <a:p>
            <a:pPr marL="355600" marR="5080" indent="-342900" algn="just">
              <a:lnSpc>
                <a:spcPts val="3190"/>
              </a:lnSpc>
              <a:spcBef>
                <a:spcPts val="345"/>
              </a:spcBef>
              <a:buSzPct val="101785"/>
              <a:buChar char="•"/>
              <a:tabLst>
                <a:tab pos="355600"/>
              </a:tabLst>
            </a:pPr>
            <a:r>
              <a:rPr>
                <a:latin typeface="Times New Roman"/>
                <a:cs typeface="Times New Roman"/>
              </a:rPr>
              <a:t>1.</a:t>
            </a:r>
            <a:r>
              <a:rPr spc="-5"/>
              <a:t>证券市场的融资功能使投资者有权选择投资对象，从而迫使公司经理人改善和提高治理水平；</a:t>
            </a:r>
          </a:p>
          <a:p>
            <a:pPr marL="355600" marR="5080" indent="-342900" algn="just">
              <a:lnSpc>
                <a:spcPct val="92500"/>
              </a:lnSpc>
              <a:spcBef>
                <a:spcPts val="345"/>
              </a:spcBef>
              <a:buSzPct val="101785"/>
              <a:buChar char="•"/>
              <a:tabLst>
                <a:tab pos="355600"/>
              </a:tabLst>
            </a:pPr>
            <a:r>
              <a:rPr>
                <a:latin typeface="Times New Roman"/>
                <a:cs typeface="Times New Roman"/>
              </a:rPr>
              <a:t>2.</a:t>
            </a:r>
            <a:r>
              <a:rPr spc="-5"/>
              <a:t>证券市场的定价功能可能使投资者了解公司经营信息，降低了股东对经理人的监控信息成本，降低了公司治理的成本；</a:t>
            </a:r>
          </a:p>
          <a:p>
            <a:pPr marL="355600" marR="93980" indent="-342900" algn="just">
              <a:lnSpc>
                <a:spcPts val="3190"/>
              </a:lnSpc>
              <a:spcBef>
                <a:spcPts val="415"/>
              </a:spcBef>
              <a:buSzPct val="101785"/>
              <a:buChar char="•"/>
              <a:tabLst>
                <a:tab pos="355600"/>
              </a:tabLst>
            </a:pPr>
            <a:r>
              <a:rPr>
                <a:latin typeface="Times New Roman"/>
                <a:cs typeface="Times New Roman"/>
              </a:rPr>
              <a:t>3.</a:t>
            </a:r>
            <a:r>
              <a:rPr spc="-5"/>
              <a:t>证券市场的资本配置功能可以强制性纠正公司</a:t>
            </a:r>
            <a:r>
              <a:rPr spc="-10"/>
              <a:t>治理的低效率。</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7</a:t>
            </a:fld>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848100" y="966152"/>
            <a:ext cx="1447800" cy="452120"/>
          </a:xfrm>
          <a:prstGeom prst="rect">
            <a:avLst/>
          </a:prstGeom>
        </p:spPr>
        <p:txBody>
          <a:bodyPr vert="horz" wrap="square" lIns="0" tIns="12700" rIns="0" bIns="0" rtlCol="0">
            <a:spAutoFit/>
          </a:bodyPr>
          <a:lstStyle/>
          <a:p>
            <a:pPr marL="12700">
              <a:lnSpc>
                <a:spcPct val="100000"/>
              </a:lnSpc>
              <a:spcBef>
                <a:spcPts val="100"/>
              </a:spcBef>
            </a:pPr>
            <a:r>
              <a:rPr sz="2800" spc="-15"/>
              <a:t>课堂讨论</a:t>
            </a:r>
            <a:endParaRPr sz="2800"/>
          </a:p>
        </p:txBody>
      </p:sp>
      <p:sp>
        <p:nvSpPr>
          <p:cNvPr id="3" name="object 3"/>
          <p:cNvSpPr/>
          <p:nvPr/>
        </p:nvSpPr>
        <p:spPr>
          <a:xfrm>
            <a:off x="395287" y="1981199"/>
            <a:ext cx="8353425" cy="4256405"/>
          </a:xfrm>
          <a:custGeom>
            <a:rect l="l" t="t" r="r" b="b"/>
            <a:pathLst>
              <a:path w="8353425" h="4256405">
                <a:moveTo>
                  <a:pt x="0" y="0"/>
                </a:moveTo>
                <a:lnTo>
                  <a:pt x="8353424" y="0"/>
                </a:lnTo>
                <a:lnTo>
                  <a:pt x="8353424" y="4256088"/>
                </a:lnTo>
                <a:lnTo>
                  <a:pt x="0" y="4256088"/>
                </a:lnTo>
                <a:lnTo>
                  <a:pt x="0" y="0"/>
                </a:lnTo>
                <a:close/>
              </a:path>
            </a:pathLst>
          </a:custGeom>
          <a:ln w="9525">
            <a:solidFill>
              <a:srgbClr val="E43D1B"/>
            </a:solidFill>
          </a:ln>
        </p:spPr>
        <p:txBody>
          <a:bodyPr wrap="square" lIns="0" tIns="0" rIns="0" bIns="0" rtlCol="0"/>
          <a:lstStyle/>
          <a:p/>
        </p:txBody>
      </p:sp>
      <p:sp>
        <p:nvSpPr>
          <p:cNvPr id="4" name="object 4"/>
          <p:cNvSpPr txBox="1"/>
          <p:nvPr/>
        </p:nvSpPr>
        <p:spPr>
          <a:xfrm>
            <a:off x="474028" y="2001990"/>
            <a:ext cx="8147050" cy="2416810"/>
          </a:xfrm>
          <a:prstGeom prst="rect">
            <a:avLst/>
          </a:prstGeom>
        </p:spPr>
        <p:txBody>
          <a:bodyPr vert="horz" wrap="square" lIns="0" tIns="12700" rIns="0" bIns="0" rtlCol="0">
            <a:spAutoFit/>
          </a:bodyPr>
          <a:lstStyle/>
          <a:p>
            <a:pPr marL="354965" marR="158115" indent="-342265">
              <a:lnSpc>
                <a:spcPct val="100000"/>
              </a:lnSpc>
              <a:spcBef>
                <a:spcPts val="100"/>
              </a:spcBef>
              <a:buSzPct val="101785"/>
              <a:buFont typeface="Times New Roman"/>
              <a:buChar char="•"/>
              <a:tabLst>
                <a:tab pos="354965"/>
                <a:tab pos="355600"/>
              </a:tabLst>
            </a:pPr>
            <a:r>
              <a:rPr sz="2800">
                <a:solidFill>
                  <a:srgbClr val="FFFFFF"/>
                </a:solidFill>
                <a:latin typeface="宋体"/>
                <a:cs typeface="宋体"/>
              </a:rPr>
              <a:t>有人说，</a:t>
            </a:r>
            <a:r>
              <a:rPr sz="2800">
                <a:solidFill>
                  <a:srgbClr val="FFFFFF"/>
                </a:solidFill>
                <a:latin typeface="Times New Roman"/>
                <a:cs typeface="Times New Roman"/>
              </a:rPr>
              <a:t>“</a:t>
            </a:r>
            <a:r>
              <a:rPr sz="2800" spc="-5">
                <a:solidFill>
                  <a:srgbClr val="FFFFFF"/>
                </a:solidFill>
                <a:latin typeface="宋体"/>
                <a:cs typeface="宋体"/>
              </a:rPr>
              <a:t>上市公司治理的有效性在很大程度上取</a:t>
            </a:r>
            <a:r>
              <a:rPr sz="2800">
                <a:solidFill>
                  <a:srgbClr val="FFFFFF"/>
                </a:solidFill>
                <a:latin typeface="宋体"/>
                <a:cs typeface="宋体"/>
              </a:rPr>
              <a:t>决于证券市场的有效性</a:t>
            </a:r>
            <a:r>
              <a:rPr sz="2800">
                <a:solidFill>
                  <a:srgbClr val="FFFFFF"/>
                </a:solidFill>
                <a:latin typeface="Times New Roman"/>
                <a:cs typeface="Times New Roman"/>
              </a:rPr>
              <a:t>”</a:t>
            </a:r>
            <a:r>
              <a:rPr sz="2800" spc="-50">
                <a:solidFill>
                  <a:srgbClr val="FFFFFF"/>
                </a:solidFill>
                <a:latin typeface="宋体"/>
                <a:cs typeface="宋体"/>
              </a:rPr>
              <a:t>。</a:t>
            </a:r>
            <a:endParaRPr sz="2800">
              <a:latin typeface="宋体"/>
              <a:cs typeface="宋体"/>
            </a:endParaRPr>
          </a:p>
          <a:p>
            <a:pPr marL="354965" indent="-342265">
              <a:lnSpc>
                <a:spcPct val="100000"/>
              </a:lnSpc>
              <a:spcBef>
                <a:spcPts val="855"/>
              </a:spcBef>
              <a:buSzPct val="101785"/>
              <a:buFont typeface="Times New Roman"/>
              <a:buChar char="•"/>
              <a:tabLst>
                <a:tab pos="354965"/>
                <a:tab pos="355600"/>
              </a:tabLst>
            </a:pPr>
            <a:r>
              <a:rPr sz="2800" spc="-20">
                <a:solidFill>
                  <a:srgbClr val="FFFFFF"/>
                </a:solidFill>
                <a:latin typeface="宋体"/>
                <a:cs typeface="宋体"/>
              </a:rPr>
              <a:t>讨论：</a:t>
            </a:r>
            <a:endParaRPr sz="2800">
              <a:latin typeface="宋体"/>
              <a:cs typeface="宋体"/>
            </a:endParaRPr>
          </a:p>
          <a:p>
            <a:pPr marL="755650" lvl="1" indent="-285750">
              <a:lnSpc>
                <a:spcPct val="100000"/>
              </a:lnSpc>
              <a:spcBef>
                <a:spcPts val="439"/>
              </a:spcBef>
              <a:buSzPct val="101785"/>
              <a:buChar char="–"/>
              <a:tabLst>
                <a:tab pos="755650"/>
              </a:tabLst>
            </a:pPr>
            <a:r>
              <a:rPr sz="2800">
                <a:solidFill>
                  <a:srgbClr val="FFFFFF"/>
                </a:solidFill>
                <a:latin typeface="Times New Roman"/>
                <a:cs typeface="Times New Roman"/>
              </a:rPr>
              <a:t>1.</a:t>
            </a:r>
            <a:r>
              <a:rPr sz="2800" spc="-5">
                <a:solidFill>
                  <a:srgbClr val="FFFFFF"/>
                </a:solidFill>
                <a:latin typeface="宋体"/>
                <a:cs typeface="宋体"/>
              </a:rPr>
              <a:t>什么是治理的有效性以及证券市场的有效性？</a:t>
            </a:r>
            <a:endParaRPr sz="2800">
              <a:latin typeface="宋体"/>
              <a:cs typeface="宋体"/>
            </a:endParaRPr>
          </a:p>
          <a:p>
            <a:pPr marL="755650" lvl="1" indent="-285750">
              <a:lnSpc>
                <a:spcPct val="100000"/>
              </a:lnSpc>
              <a:spcBef>
                <a:spcPts val="610"/>
              </a:spcBef>
              <a:buSzPct val="101785"/>
              <a:buChar char="–"/>
              <a:tabLst>
                <a:tab pos="755650"/>
              </a:tabLst>
            </a:pPr>
            <a:r>
              <a:rPr sz="2800">
                <a:solidFill>
                  <a:srgbClr val="FFFFFF"/>
                </a:solidFill>
                <a:latin typeface="Times New Roman"/>
                <a:cs typeface="Times New Roman"/>
              </a:rPr>
              <a:t>2.</a:t>
            </a:r>
            <a:r>
              <a:rPr sz="2800" spc="-10">
                <a:solidFill>
                  <a:srgbClr val="FFFFFF"/>
                </a:solidFill>
                <a:latin typeface="宋体"/>
                <a:cs typeface="宋体"/>
              </a:rPr>
              <a:t>你如何理解这句话？</a:t>
            </a:r>
            <a:endParaRPr sz="2800">
              <a:latin typeface="宋体"/>
              <a:cs typeface="宋体"/>
            </a:endParaRP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8</a:t>
            </a:fld>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58044" y="879475"/>
            <a:ext cx="7645400" cy="635000"/>
          </a:xfrm>
          <a:prstGeom prst="rect">
            <a:avLst/>
          </a:prstGeom>
        </p:spPr>
        <p:txBody>
          <a:bodyPr vert="horz" wrap="square" lIns="0" tIns="12700" rIns="0" bIns="0" rtlCol="0">
            <a:spAutoFit/>
          </a:bodyPr>
          <a:lstStyle/>
          <a:p>
            <a:pPr marL="12700">
              <a:lnSpc>
                <a:spcPct val="100000"/>
              </a:lnSpc>
              <a:spcBef>
                <a:spcPts val="100"/>
              </a:spcBef>
            </a:pPr>
            <a:r>
              <a:rPr spc="-5"/>
              <a:t>公司治理外部机制二：机构投资者</a:t>
            </a:r>
          </a:p>
        </p:txBody>
      </p:sp>
      <p:sp>
        <p:nvSpPr>
          <p:cNvPr id="3" name="object 3"/>
          <p:cNvSpPr/>
          <p:nvPr/>
        </p:nvSpPr>
        <p:spPr>
          <a:xfrm>
            <a:off x="685800" y="1981200"/>
            <a:ext cx="7772400" cy="4114800"/>
          </a:xfrm>
          <a:custGeom>
            <a:rect l="l" t="t" r="r" b="b"/>
            <a:pathLst>
              <a:path w="7772400" h="4114800">
                <a:moveTo>
                  <a:pt x="0" y="0"/>
                </a:moveTo>
                <a:lnTo>
                  <a:pt x="7772400" y="0"/>
                </a:lnTo>
                <a:lnTo>
                  <a:pt x="7772400" y="4114800"/>
                </a:lnTo>
                <a:lnTo>
                  <a:pt x="0" y="4114800"/>
                </a:lnTo>
                <a:lnTo>
                  <a:pt x="0" y="0"/>
                </a:lnTo>
                <a:close/>
              </a:path>
            </a:pathLst>
          </a:custGeom>
          <a:ln w="9525">
            <a:solidFill>
              <a:srgbClr val="E43D1B"/>
            </a:solidFill>
          </a:ln>
        </p:spPr>
        <p:txBody>
          <a:bodyPr wrap="square" lIns="0" tIns="0" rIns="0" bIns="0" rtlCol="0"/>
          <a:lstStyle/>
          <a:p/>
        </p:txBody>
      </p:sp>
      <p:sp>
        <p:nvSpPr>
          <p:cNvPr id="4" name="object 4"/>
          <p:cNvSpPr txBox="1"/>
          <p:nvPr/>
        </p:nvSpPr>
        <p:spPr>
          <a:xfrm>
            <a:off x="764540" y="2025332"/>
            <a:ext cx="7480300" cy="3183255"/>
          </a:xfrm>
          <a:prstGeom prst="rect">
            <a:avLst/>
          </a:prstGeom>
        </p:spPr>
        <p:txBody>
          <a:bodyPr vert="horz" wrap="square" lIns="0" tIns="12700" rIns="0" bIns="0" rtlCol="0">
            <a:spAutoFit/>
          </a:bodyPr>
          <a:lstStyle/>
          <a:p>
            <a:pPr marL="355600" marR="5080" indent="-342900" algn="just">
              <a:lnSpc>
                <a:spcPct val="100000"/>
              </a:lnSpc>
              <a:spcBef>
                <a:spcPts val="100"/>
              </a:spcBef>
              <a:buSzPct val="101785"/>
              <a:buFont typeface="Times New Roman"/>
              <a:buChar char="•"/>
              <a:tabLst>
                <a:tab pos="355600"/>
              </a:tabLst>
            </a:pPr>
            <a:r>
              <a:rPr sz="2800" spc="-5">
                <a:solidFill>
                  <a:srgbClr val="FFFFFF"/>
                </a:solidFill>
                <a:latin typeface="宋体"/>
                <a:cs typeface="宋体"/>
              </a:rPr>
              <a:t>机构投资者是指进行金融意义上投资行为的非</a:t>
            </a:r>
            <a:r>
              <a:rPr sz="2800">
                <a:solidFill>
                  <a:srgbClr val="FFFFFF"/>
                </a:solidFill>
                <a:latin typeface="宋体"/>
                <a:cs typeface="宋体"/>
              </a:rPr>
              <a:t>个人化（社会化）</a:t>
            </a:r>
            <a:r>
              <a:rPr sz="2800" spc="-10">
                <a:solidFill>
                  <a:srgbClr val="FFFFFF"/>
                </a:solidFill>
                <a:latin typeface="宋体"/>
                <a:cs typeface="宋体"/>
              </a:rPr>
              <a:t>的团体或者机构。</a:t>
            </a:r>
            <a:endParaRPr sz="2800">
              <a:latin typeface="宋体"/>
              <a:cs typeface="宋体"/>
            </a:endParaRPr>
          </a:p>
          <a:p>
            <a:pPr marL="355600" marR="5080" indent="-342900" algn="just">
              <a:lnSpc>
                <a:spcPct val="100000"/>
              </a:lnSpc>
              <a:spcBef>
                <a:spcPts val="670"/>
              </a:spcBef>
              <a:buSzPct val="101785"/>
              <a:buFont typeface="Times New Roman"/>
              <a:buChar char="•"/>
              <a:tabLst>
                <a:tab pos="355600"/>
              </a:tabLst>
            </a:pPr>
            <a:r>
              <a:rPr sz="2800" spc="-5">
                <a:solidFill>
                  <a:srgbClr val="FFFFFF"/>
                </a:solidFill>
                <a:latin typeface="宋体"/>
                <a:cs typeface="宋体"/>
              </a:rPr>
              <a:t>它既包括通过各种金融工具进行筹集资金并进行投资的非个人化机构，也包括用自有资金进</a:t>
            </a:r>
            <a:r>
              <a:rPr sz="2800" spc="-10">
                <a:solidFill>
                  <a:srgbClr val="FFFFFF"/>
                </a:solidFill>
                <a:latin typeface="宋体"/>
                <a:cs typeface="宋体"/>
              </a:rPr>
              <a:t>行投资的机构。</a:t>
            </a:r>
            <a:endParaRPr sz="2800">
              <a:latin typeface="宋体"/>
              <a:cs typeface="宋体"/>
            </a:endParaRPr>
          </a:p>
          <a:p>
            <a:pPr marL="355600" marR="5080" indent="-342900" algn="just">
              <a:lnSpc>
                <a:spcPct val="100000"/>
              </a:lnSpc>
              <a:spcBef>
                <a:spcPts val="675"/>
              </a:spcBef>
              <a:buSzPct val="101785"/>
              <a:buFont typeface="Times New Roman"/>
              <a:buChar char="•"/>
              <a:tabLst>
                <a:tab pos="355600"/>
              </a:tabLst>
            </a:pPr>
            <a:r>
              <a:rPr sz="2800" spc="-5">
                <a:solidFill>
                  <a:srgbClr val="FFFFFF"/>
                </a:solidFill>
                <a:latin typeface="宋体"/>
                <a:cs typeface="宋体"/>
              </a:rPr>
              <a:t>具体包括：银行和储蓄机构、保险公司、共同基金、养老基金、投资公司、信托公司等。</a:t>
            </a:r>
            <a:endParaRPr sz="2800">
              <a:latin typeface="宋体"/>
              <a:cs typeface="宋体"/>
            </a:endParaRP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9</a:t>
            </a:fld>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425700" y="966152"/>
            <a:ext cx="4292600" cy="452120"/>
          </a:xfrm>
          <a:prstGeom prst="rect">
            <a:avLst/>
          </a:prstGeom>
        </p:spPr>
        <p:txBody>
          <a:bodyPr vert="horz" wrap="square" lIns="0" tIns="12700" rIns="0" bIns="0" rtlCol="0">
            <a:spAutoFit/>
          </a:bodyPr>
          <a:lstStyle/>
          <a:p>
            <a:pPr marL="12700">
              <a:lnSpc>
                <a:spcPct val="100000"/>
              </a:lnSpc>
              <a:spcBef>
                <a:spcPts val="100"/>
              </a:spcBef>
            </a:pPr>
            <a:r>
              <a:rPr sz="2800" spc="-5"/>
              <a:t>机构投资者的持股比例上升</a:t>
            </a:r>
            <a:endParaRPr sz="2800"/>
          </a:p>
        </p:txBody>
      </p:sp>
      <p:sp>
        <p:nvSpPr>
          <p:cNvPr id="3" name="object 3"/>
          <p:cNvSpPr/>
          <p:nvPr/>
        </p:nvSpPr>
        <p:spPr>
          <a:xfrm>
            <a:off x="685800" y="1981200"/>
            <a:ext cx="7772400" cy="4114800"/>
          </a:xfrm>
          <a:custGeom>
            <a:rect l="l" t="t" r="r" b="b"/>
            <a:pathLst>
              <a:path w="7772400" h="4114800">
                <a:moveTo>
                  <a:pt x="0" y="0"/>
                </a:moveTo>
                <a:lnTo>
                  <a:pt x="7772400" y="0"/>
                </a:lnTo>
                <a:lnTo>
                  <a:pt x="7772400" y="4114800"/>
                </a:lnTo>
                <a:lnTo>
                  <a:pt x="0" y="4114800"/>
                </a:lnTo>
                <a:lnTo>
                  <a:pt x="0" y="0"/>
                </a:lnTo>
                <a:close/>
              </a:path>
            </a:pathLst>
          </a:custGeom>
          <a:ln w="9525">
            <a:solidFill>
              <a:srgbClr val="E43D1B"/>
            </a:solidFill>
          </a:ln>
        </p:spPr>
        <p:txBody>
          <a:bodyPr wrap="square" lIns="0" tIns="0" rIns="0" bIns="0" rtlCol="0"/>
          <a:lstStyle/>
          <a:p/>
        </p:txBody>
      </p:sp>
      <p:sp>
        <p:nvSpPr>
          <p:cNvPr id="4" name="object 4"/>
          <p:cNvSpPr txBox="1"/>
          <p:nvPr/>
        </p:nvSpPr>
        <p:spPr>
          <a:xfrm>
            <a:off x="764540" y="1995832"/>
            <a:ext cx="7988300" cy="3500120"/>
          </a:xfrm>
          <a:prstGeom prst="rect">
            <a:avLst/>
          </a:prstGeom>
        </p:spPr>
        <p:txBody>
          <a:bodyPr vert="horz" wrap="square" lIns="0" tIns="53975" rIns="0" bIns="0" rtlCol="0">
            <a:spAutoFit/>
          </a:bodyPr>
          <a:lstStyle/>
          <a:p>
            <a:pPr marL="354965" marR="310515" indent="-342265">
              <a:lnSpc>
                <a:spcPts val="2590"/>
              </a:lnSpc>
              <a:spcBef>
                <a:spcPts val="425"/>
              </a:spcBef>
              <a:buSzPct val="102083"/>
              <a:buFont typeface="Times New Roman"/>
              <a:buChar char="•"/>
              <a:tabLst>
                <a:tab pos="354965"/>
                <a:tab pos="355600"/>
              </a:tabLst>
            </a:pPr>
            <a:r>
              <a:rPr sz="2400" spc="-5">
                <a:solidFill>
                  <a:srgbClr val="FFFFFF"/>
                </a:solidFill>
                <a:latin typeface="宋体"/>
                <a:cs typeface="宋体"/>
              </a:rPr>
              <a:t>在美国，整体上机构投资者的持股比例已经占到美国</a:t>
            </a:r>
            <a:r>
              <a:rPr sz="2400" spc="-50">
                <a:solidFill>
                  <a:srgbClr val="FFFFFF"/>
                </a:solidFill>
                <a:latin typeface="宋体"/>
                <a:cs typeface="宋体"/>
              </a:rPr>
              <a:t> </a:t>
            </a:r>
            <a:r>
              <a:rPr sz="2400" spc="-5">
                <a:solidFill>
                  <a:srgbClr val="FFFFFF"/>
                </a:solidFill>
                <a:latin typeface="宋体"/>
                <a:cs typeface="宋体"/>
              </a:rPr>
              <a:t>公司股权的一半以上，而且呈现日益增长的趋势。在</a:t>
            </a:r>
            <a:r>
              <a:rPr sz="2400" spc="-50">
                <a:solidFill>
                  <a:srgbClr val="FFFFFF"/>
                </a:solidFill>
                <a:latin typeface="宋体"/>
                <a:cs typeface="宋体"/>
              </a:rPr>
              <a:t> </a:t>
            </a:r>
            <a:r>
              <a:rPr sz="2400" spc="-5">
                <a:solidFill>
                  <a:srgbClr val="FFFFFF"/>
                </a:solidFill>
                <a:latin typeface="宋体"/>
                <a:cs typeface="宋体"/>
              </a:rPr>
              <a:t>最大和最抢手的公司，机构投资者往往是最大的股东，</a:t>
            </a:r>
            <a:endParaRPr sz="2400">
              <a:latin typeface="宋体"/>
              <a:cs typeface="宋体"/>
            </a:endParaRPr>
          </a:p>
          <a:p>
            <a:pPr marL="354965">
              <a:lnSpc>
                <a:spcPts val="2415"/>
              </a:lnSpc>
            </a:pPr>
            <a:r>
              <a:rPr sz="2400">
                <a:solidFill>
                  <a:srgbClr val="FFFFFF"/>
                </a:solidFill>
                <a:latin typeface="宋体"/>
                <a:cs typeface="宋体"/>
              </a:rPr>
              <a:t>他们所拥有的股票约占公司股票总发行量的</a:t>
            </a:r>
            <a:r>
              <a:rPr sz="2400">
                <a:solidFill>
                  <a:srgbClr val="FFFFFF"/>
                </a:solidFill>
                <a:latin typeface="Times New Roman"/>
                <a:cs typeface="Times New Roman"/>
              </a:rPr>
              <a:t>60</a:t>
            </a:r>
            <a:r>
              <a:rPr sz="2400">
                <a:solidFill>
                  <a:srgbClr val="FFFFFF"/>
                </a:solidFill>
                <a:latin typeface="宋体"/>
                <a:cs typeface="宋体"/>
              </a:rPr>
              <a:t>％～</a:t>
            </a:r>
            <a:r>
              <a:rPr sz="2400">
                <a:solidFill>
                  <a:srgbClr val="FFFFFF"/>
                </a:solidFill>
                <a:latin typeface="Times New Roman"/>
                <a:cs typeface="Times New Roman"/>
              </a:rPr>
              <a:t>70</a:t>
            </a:r>
            <a:r>
              <a:rPr sz="2400" spc="-25">
                <a:solidFill>
                  <a:srgbClr val="FFFFFF"/>
                </a:solidFill>
                <a:latin typeface="宋体"/>
                <a:cs typeface="宋体"/>
              </a:rPr>
              <a:t>％。</a:t>
            </a:r>
            <a:endParaRPr sz="2400">
              <a:latin typeface="宋体"/>
              <a:cs typeface="宋体"/>
            </a:endParaRPr>
          </a:p>
          <a:p>
            <a:pPr marL="355600" marR="615315" indent="-342900" algn="just">
              <a:lnSpc>
                <a:spcPct val="91700"/>
              </a:lnSpc>
              <a:spcBef>
                <a:spcPts val="530"/>
              </a:spcBef>
              <a:buSzPct val="102083"/>
              <a:buFont typeface="Times New Roman"/>
              <a:buChar char="•"/>
              <a:tabLst>
                <a:tab pos="355600"/>
              </a:tabLst>
            </a:pPr>
            <a:r>
              <a:rPr sz="2400">
                <a:solidFill>
                  <a:srgbClr val="FFFFFF"/>
                </a:solidFill>
                <a:latin typeface="宋体"/>
                <a:cs typeface="宋体"/>
              </a:rPr>
              <a:t>在英国，</a:t>
            </a:r>
            <a:r>
              <a:rPr sz="2400">
                <a:solidFill>
                  <a:srgbClr val="FFFFFF"/>
                </a:solidFill>
                <a:latin typeface="Times New Roman"/>
                <a:cs typeface="Times New Roman"/>
              </a:rPr>
              <a:t>20</a:t>
            </a:r>
            <a:r>
              <a:rPr sz="2400">
                <a:solidFill>
                  <a:srgbClr val="FFFFFF"/>
                </a:solidFill>
                <a:latin typeface="宋体"/>
                <a:cs typeface="宋体"/>
              </a:rPr>
              <a:t>世纪</a:t>
            </a:r>
            <a:r>
              <a:rPr sz="2400">
                <a:solidFill>
                  <a:srgbClr val="FFFFFF"/>
                </a:solidFill>
                <a:latin typeface="Times New Roman"/>
                <a:cs typeface="Times New Roman"/>
              </a:rPr>
              <a:t>60</a:t>
            </a:r>
            <a:r>
              <a:rPr sz="2400">
                <a:solidFill>
                  <a:srgbClr val="FFFFFF"/>
                </a:solidFill>
                <a:latin typeface="宋体"/>
                <a:cs typeface="宋体"/>
              </a:rPr>
              <a:t>年代到</a:t>
            </a:r>
            <a:r>
              <a:rPr sz="2400">
                <a:solidFill>
                  <a:srgbClr val="FFFFFF"/>
                </a:solidFill>
                <a:latin typeface="Times New Roman"/>
                <a:cs typeface="Times New Roman"/>
              </a:rPr>
              <a:t>90</a:t>
            </a:r>
            <a:r>
              <a:rPr sz="2400" spc="-5">
                <a:solidFill>
                  <a:srgbClr val="FFFFFF"/>
                </a:solidFill>
                <a:latin typeface="宋体"/>
                <a:cs typeface="宋体"/>
              </a:rPr>
              <a:t>年代，个人的股权在整个</a:t>
            </a:r>
            <a:r>
              <a:rPr sz="2400">
                <a:solidFill>
                  <a:srgbClr val="FFFFFF"/>
                </a:solidFill>
                <a:latin typeface="宋体"/>
                <a:cs typeface="宋体"/>
              </a:rPr>
              <a:t>股票市场中的份额不断下降，从</a:t>
            </a:r>
            <a:r>
              <a:rPr sz="2400">
                <a:solidFill>
                  <a:srgbClr val="FFFFFF"/>
                </a:solidFill>
                <a:latin typeface="Times New Roman"/>
                <a:cs typeface="Times New Roman"/>
              </a:rPr>
              <a:t>1963</a:t>
            </a:r>
            <a:r>
              <a:rPr sz="2400">
                <a:solidFill>
                  <a:srgbClr val="FFFFFF"/>
                </a:solidFill>
                <a:latin typeface="宋体"/>
                <a:cs typeface="宋体"/>
              </a:rPr>
              <a:t>年的</a:t>
            </a:r>
            <a:r>
              <a:rPr sz="2400">
                <a:solidFill>
                  <a:srgbClr val="FFFFFF"/>
                </a:solidFill>
                <a:latin typeface="Times New Roman"/>
                <a:cs typeface="Times New Roman"/>
              </a:rPr>
              <a:t>54</a:t>
            </a:r>
            <a:r>
              <a:rPr sz="2400" spc="-15">
                <a:solidFill>
                  <a:srgbClr val="FFFFFF"/>
                </a:solidFill>
                <a:latin typeface="宋体"/>
                <a:cs typeface="宋体"/>
              </a:rPr>
              <a:t>％下降到</a:t>
            </a:r>
            <a:r>
              <a:rPr sz="2400">
                <a:solidFill>
                  <a:srgbClr val="FFFFFF"/>
                </a:solidFill>
                <a:latin typeface="宋体"/>
                <a:cs typeface="宋体"/>
              </a:rPr>
              <a:t>了</a:t>
            </a:r>
            <a:r>
              <a:rPr sz="2400">
                <a:solidFill>
                  <a:srgbClr val="FFFFFF"/>
                </a:solidFill>
                <a:latin typeface="Times New Roman"/>
                <a:cs typeface="Times New Roman"/>
              </a:rPr>
              <a:t>1993</a:t>
            </a:r>
            <a:r>
              <a:rPr sz="2400">
                <a:solidFill>
                  <a:srgbClr val="FFFFFF"/>
                </a:solidFill>
                <a:latin typeface="宋体"/>
                <a:cs typeface="宋体"/>
              </a:rPr>
              <a:t>年的</a:t>
            </a:r>
            <a:r>
              <a:rPr sz="2400">
                <a:solidFill>
                  <a:srgbClr val="FFFFFF"/>
                </a:solidFill>
                <a:latin typeface="Times New Roman"/>
                <a:cs typeface="Times New Roman"/>
              </a:rPr>
              <a:t>18</a:t>
            </a:r>
            <a:r>
              <a:rPr sz="2400" spc="-5">
                <a:solidFill>
                  <a:srgbClr val="FFFFFF"/>
                </a:solidFill>
                <a:latin typeface="宋体"/>
                <a:cs typeface="宋体"/>
              </a:rPr>
              <a:t>％，与个人所持股份不断下降对应的是机构投资者所持股份的不断增加。</a:t>
            </a:r>
            <a:endParaRPr sz="2400">
              <a:latin typeface="宋体"/>
              <a:cs typeface="宋体"/>
            </a:endParaRPr>
          </a:p>
          <a:p>
            <a:pPr marL="355600" marR="614680" indent="-342900" algn="just">
              <a:lnSpc>
                <a:spcPts val="2590"/>
              </a:lnSpc>
              <a:spcBef>
                <a:spcPts val="615"/>
              </a:spcBef>
              <a:buSzPct val="102083"/>
              <a:buFont typeface="Times New Roman"/>
              <a:buChar char="•"/>
              <a:tabLst>
                <a:tab pos="355600"/>
              </a:tabLst>
            </a:pPr>
            <a:r>
              <a:rPr sz="2400" spc="-5">
                <a:solidFill>
                  <a:srgbClr val="FFFFFF"/>
                </a:solidFill>
                <a:latin typeface="宋体"/>
                <a:cs typeface="宋体"/>
              </a:rPr>
              <a:t>机构投资者股权大幅增长的主要原因是养老基金与保</a:t>
            </a:r>
            <a:r>
              <a:rPr sz="2400" spc="-10">
                <a:solidFill>
                  <a:srgbClr val="FFFFFF"/>
                </a:solidFill>
                <a:latin typeface="宋体"/>
                <a:cs typeface="宋体"/>
              </a:rPr>
              <a:t>险基金的迅速扩张。</a:t>
            </a:r>
            <a:endParaRPr sz="2400">
              <a:latin typeface="宋体"/>
              <a:cs typeface="宋体"/>
            </a:endParaRP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10</a:t>
            </a:fld>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76035" rIns="0" bIns="0" rtlCol="0">
            <a:spAutoFit/>
          </a:bodyPr>
          <a:lstStyle/>
          <a:p>
            <a:pPr marL="1988185">
              <a:lnSpc>
                <a:spcPct val="100000"/>
              </a:lnSpc>
              <a:spcBef>
                <a:spcPts val="100"/>
              </a:spcBef>
            </a:pPr>
            <a:r>
              <a:rPr sz="2800">
                <a:latin typeface="Times New Roman"/>
                <a:cs typeface="Times New Roman"/>
              </a:rPr>
              <a:t>“</a:t>
            </a:r>
            <a:r>
              <a:rPr sz="2800"/>
              <a:t>机构投资者的觉醒</a:t>
            </a:r>
            <a:r>
              <a:rPr sz="2800" spc="-50">
                <a:latin typeface="Times New Roman"/>
                <a:cs typeface="Times New Roman"/>
              </a:rPr>
              <a:t>”</a:t>
            </a:r>
            <a:endParaRPr sz="2800">
              <a:latin typeface="Times New Roman"/>
              <a:cs typeface="Times New Roman"/>
            </a:endParaRPr>
          </a:p>
        </p:txBody>
      </p:sp>
      <p:sp>
        <p:nvSpPr>
          <p:cNvPr id="3" name="object 3"/>
          <p:cNvSpPr/>
          <p:nvPr/>
        </p:nvSpPr>
        <p:spPr>
          <a:xfrm>
            <a:off x="685800" y="1981200"/>
            <a:ext cx="8279130" cy="4114800"/>
          </a:xfrm>
          <a:custGeom>
            <a:rect l="l" t="t" r="r" b="b"/>
            <a:pathLst>
              <a:path w="8279130" h="4114800">
                <a:moveTo>
                  <a:pt x="0" y="0"/>
                </a:moveTo>
                <a:lnTo>
                  <a:pt x="8278811" y="0"/>
                </a:lnTo>
                <a:lnTo>
                  <a:pt x="8278811" y="4114800"/>
                </a:lnTo>
                <a:lnTo>
                  <a:pt x="0" y="4114800"/>
                </a:lnTo>
                <a:lnTo>
                  <a:pt x="0" y="0"/>
                </a:lnTo>
                <a:close/>
              </a:path>
            </a:pathLst>
          </a:custGeom>
          <a:ln w="9525">
            <a:solidFill>
              <a:srgbClr val="E43D1B"/>
            </a:solidFill>
          </a:ln>
        </p:spPr>
        <p:txBody>
          <a:bodyPr wrap="square" lIns="0" tIns="0" rIns="0" bIns="0" rtlCol="0"/>
          <a:lstStyle/>
          <a:p/>
        </p:txBody>
      </p:sp>
      <p:sp>
        <p:nvSpPr>
          <p:cNvPr id="4" name="object 4"/>
          <p:cNvSpPr txBox="1"/>
          <p:nvPr/>
        </p:nvSpPr>
        <p:spPr>
          <a:xfrm>
            <a:off x="764540" y="2025332"/>
            <a:ext cx="8467725" cy="2393315"/>
          </a:xfrm>
          <a:prstGeom prst="rect">
            <a:avLst/>
          </a:prstGeom>
        </p:spPr>
        <p:txBody>
          <a:bodyPr vert="horz" wrap="square" lIns="0" tIns="12700" rIns="0" bIns="0" rtlCol="0">
            <a:spAutoFit/>
          </a:bodyPr>
          <a:lstStyle/>
          <a:p>
            <a:pPr marL="354965" marR="280670" indent="-342265">
              <a:lnSpc>
                <a:spcPct val="100000"/>
              </a:lnSpc>
              <a:spcBef>
                <a:spcPts val="100"/>
              </a:spcBef>
              <a:buSzPct val="101785"/>
              <a:buFont typeface="Times New Roman"/>
              <a:buChar char="•"/>
              <a:tabLst>
                <a:tab pos="354965"/>
                <a:tab pos="355600"/>
              </a:tabLst>
            </a:pPr>
            <a:r>
              <a:rPr sz="2800" spc="-5">
                <a:solidFill>
                  <a:srgbClr val="FFFFFF"/>
                </a:solidFill>
                <a:latin typeface="宋体"/>
                <a:cs typeface="宋体"/>
              </a:rPr>
              <a:t>机构投资者由被动、消极转向主动、积极的投资者</a:t>
            </a:r>
            <a:r>
              <a:rPr sz="2800" spc="-25">
                <a:solidFill>
                  <a:srgbClr val="FFFFFF"/>
                </a:solidFill>
                <a:latin typeface="宋体"/>
                <a:cs typeface="宋体"/>
              </a:rPr>
              <a:t>者；</a:t>
            </a:r>
            <a:endParaRPr sz="2800">
              <a:latin typeface="宋体"/>
              <a:cs typeface="宋体"/>
            </a:endParaRPr>
          </a:p>
          <a:p>
            <a:pPr marL="354965" indent="-342265">
              <a:lnSpc>
                <a:spcPct val="100000"/>
              </a:lnSpc>
              <a:spcBef>
                <a:spcPts val="484"/>
              </a:spcBef>
              <a:buSzPct val="101785"/>
              <a:buFont typeface="Times New Roman"/>
              <a:buChar char="•"/>
              <a:tabLst>
                <a:tab pos="354965"/>
                <a:tab pos="355600"/>
              </a:tabLst>
            </a:pPr>
            <a:r>
              <a:rPr sz="2800">
                <a:solidFill>
                  <a:srgbClr val="FFFFFF"/>
                </a:solidFill>
                <a:latin typeface="宋体"/>
                <a:cs typeface="宋体"/>
              </a:rPr>
              <a:t>投资策略由</a:t>
            </a:r>
            <a:r>
              <a:rPr sz="2800">
                <a:solidFill>
                  <a:srgbClr val="FFFFFF"/>
                </a:solidFill>
                <a:latin typeface="Times New Roman"/>
                <a:cs typeface="Times New Roman"/>
              </a:rPr>
              <a:t>“</a:t>
            </a:r>
            <a:r>
              <a:rPr sz="2800">
                <a:solidFill>
                  <a:srgbClr val="FFFFFF"/>
                </a:solidFill>
                <a:latin typeface="宋体"/>
                <a:cs typeface="宋体"/>
              </a:rPr>
              <a:t>保持距离</a:t>
            </a:r>
            <a:r>
              <a:rPr sz="2800">
                <a:solidFill>
                  <a:srgbClr val="FFFFFF"/>
                </a:solidFill>
                <a:latin typeface="Times New Roman"/>
                <a:cs typeface="Times New Roman"/>
              </a:rPr>
              <a:t>”</a:t>
            </a:r>
            <a:r>
              <a:rPr sz="2800">
                <a:solidFill>
                  <a:srgbClr val="FFFFFF"/>
                </a:solidFill>
                <a:latin typeface="宋体"/>
                <a:cs typeface="宋体"/>
              </a:rPr>
              <a:t>转向</a:t>
            </a:r>
            <a:r>
              <a:rPr sz="2800">
                <a:solidFill>
                  <a:srgbClr val="FFFFFF"/>
                </a:solidFill>
                <a:latin typeface="Times New Roman"/>
                <a:cs typeface="Times New Roman"/>
              </a:rPr>
              <a:t>“</a:t>
            </a:r>
            <a:r>
              <a:rPr sz="2800">
                <a:solidFill>
                  <a:srgbClr val="FFFFFF"/>
                </a:solidFill>
                <a:latin typeface="宋体"/>
                <a:cs typeface="宋体"/>
              </a:rPr>
              <a:t>控制导向</a:t>
            </a:r>
            <a:r>
              <a:rPr sz="2800" spc="-25">
                <a:solidFill>
                  <a:srgbClr val="FFFFFF"/>
                </a:solidFill>
                <a:latin typeface="Times New Roman"/>
                <a:cs typeface="Times New Roman"/>
              </a:rPr>
              <a:t>”</a:t>
            </a:r>
            <a:r>
              <a:rPr sz="2800" spc="-25">
                <a:solidFill>
                  <a:srgbClr val="FFFFFF"/>
                </a:solidFill>
                <a:latin typeface="宋体"/>
                <a:cs typeface="宋体"/>
              </a:rPr>
              <a:t>；</a:t>
            </a:r>
            <a:endParaRPr sz="2800">
              <a:latin typeface="宋体"/>
              <a:cs typeface="宋体"/>
            </a:endParaRPr>
          </a:p>
          <a:p>
            <a:pPr marL="354965" indent="-342265">
              <a:lnSpc>
                <a:spcPct val="100000"/>
              </a:lnSpc>
              <a:spcBef>
                <a:spcPts val="675"/>
              </a:spcBef>
              <a:buSzPct val="101785"/>
              <a:buFont typeface="Times New Roman"/>
              <a:buChar char="•"/>
              <a:tabLst>
                <a:tab pos="354965"/>
                <a:tab pos="355600"/>
              </a:tabLst>
            </a:pPr>
            <a:r>
              <a:rPr sz="2800">
                <a:solidFill>
                  <a:srgbClr val="FFFFFF"/>
                </a:solidFill>
                <a:latin typeface="宋体"/>
                <a:cs typeface="宋体"/>
              </a:rPr>
              <a:t>公司由</a:t>
            </a:r>
            <a:r>
              <a:rPr sz="2800">
                <a:solidFill>
                  <a:srgbClr val="FFFFFF"/>
                </a:solidFill>
                <a:latin typeface="Times New Roman"/>
                <a:cs typeface="Times New Roman"/>
              </a:rPr>
              <a:t>“</a:t>
            </a:r>
            <a:r>
              <a:rPr sz="2800">
                <a:solidFill>
                  <a:srgbClr val="FFFFFF"/>
                </a:solidFill>
                <a:latin typeface="宋体"/>
                <a:cs typeface="宋体"/>
              </a:rPr>
              <a:t>管理人导向型</a:t>
            </a:r>
            <a:r>
              <a:rPr sz="2800">
                <a:solidFill>
                  <a:srgbClr val="FFFFFF"/>
                </a:solidFill>
                <a:latin typeface="Times New Roman"/>
                <a:cs typeface="Times New Roman"/>
              </a:rPr>
              <a:t>”</a:t>
            </a:r>
            <a:r>
              <a:rPr sz="2800">
                <a:solidFill>
                  <a:srgbClr val="FFFFFF"/>
                </a:solidFill>
                <a:latin typeface="宋体"/>
                <a:cs typeface="宋体"/>
              </a:rPr>
              <a:t>转向</a:t>
            </a:r>
            <a:r>
              <a:rPr sz="2800">
                <a:solidFill>
                  <a:srgbClr val="FFFFFF"/>
                </a:solidFill>
                <a:latin typeface="Times New Roman"/>
                <a:cs typeface="Times New Roman"/>
              </a:rPr>
              <a:t>“</a:t>
            </a:r>
            <a:r>
              <a:rPr sz="2800">
                <a:solidFill>
                  <a:srgbClr val="FFFFFF"/>
                </a:solidFill>
                <a:latin typeface="宋体"/>
                <a:cs typeface="宋体"/>
              </a:rPr>
              <a:t>投资人导向型</a:t>
            </a:r>
            <a:r>
              <a:rPr sz="2800">
                <a:solidFill>
                  <a:srgbClr val="FFFFFF"/>
                </a:solidFill>
                <a:latin typeface="Times New Roman"/>
                <a:cs typeface="Times New Roman"/>
              </a:rPr>
              <a:t>”</a:t>
            </a:r>
            <a:r>
              <a:rPr sz="2800" spc="-50">
                <a:solidFill>
                  <a:srgbClr val="FFFFFF"/>
                </a:solidFill>
                <a:latin typeface="宋体"/>
                <a:cs typeface="宋体"/>
              </a:rPr>
              <a:t>。</a:t>
            </a:r>
            <a:endParaRPr sz="2800">
              <a:latin typeface="宋体"/>
              <a:cs typeface="宋体"/>
            </a:endParaRPr>
          </a:p>
          <a:p>
            <a:pPr marL="354965" indent="-342265">
              <a:lnSpc>
                <a:spcPct val="100000"/>
              </a:lnSpc>
              <a:spcBef>
                <a:spcPts val="670"/>
              </a:spcBef>
              <a:buSzPct val="101785"/>
              <a:buFont typeface="Times New Roman"/>
              <a:buChar char="•"/>
              <a:tabLst>
                <a:tab pos="354965"/>
                <a:tab pos="355600"/>
              </a:tabLst>
            </a:pPr>
            <a:r>
              <a:rPr sz="2800">
                <a:solidFill>
                  <a:srgbClr val="FFFFFF"/>
                </a:solidFill>
                <a:latin typeface="宋体"/>
                <a:cs typeface="宋体"/>
              </a:rPr>
              <a:t>德鲁克称之为</a:t>
            </a:r>
            <a:r>
              <a:rPr sz="2800">
                <a:solidFill>
                  <a:srgbClr val="FFFFFF"/>
                </a:solidFill>
                <a:latin typeface="Times New Roman"/>
                <a:cs typeface="Times New Roman"/>
              </a:rPr>
              <a:t>“</a:t>
            </a:r>
            <a:r>
              <a:rPr sz="2800">
                <a:solidFill>
                  <a:srgbClr val="FFFFFF"/>
                </a:solidFill>
                <a:latin typeface="宋体"/>
                <a:cs typeface="宋体"/>
              </a:rPr>
              <a:t>看不见的革命</a:t>
            </a:r>
            <a:r>
              <a:rPr sz="2800">
                <a:solidFill>
                  <a:srgbClr val="FFFFFF"/>
                </a:solidFill>
                <a:latin typeface="Times New Roman"/>
                <a:cs typeface="Times New Roman"/>
              </a:rPr>
              <a:t>”</a:t>
            </a:r>
            <a:r>
              <a:rPr sz="2800">
                <a:solidFill>
                  <a:srgbClr val="FFFFFF"/>
                </a:solidFill>
                <a:latin typeface="宋体"/>
                <a:cs typeface="宋体"/>
              </a:rPr>
              <a:t>、</a:t>
            </a:r>
            <a:r>
              <a:rPr sz="2800">
                <a:solidFill>
                  <a:srgbClr val="FFFFFF"/>
                </a:solidFill>
                <a:latin typeface="Times New Roman"/>
                <a:cs typeface="Times New Roman"/>
              </a:rPr>
              <a:t>“</a:t>
            </a:r>
            <a:r>
              <a:rPr sz="2800">
                <a:solidFill>
                  <a:srgbClr val="FFFFFF"/>
                </a:solidFill>
                <a:latin typeface="宋体"/>
                <a:cs typeface="宋体"/>
              </a:rPr>
              <a:t>机构投资者的觉醒</a:t>
            </a:r>
            <a:r>
              <a:rPr sz="2800" spc="-50">
                <a:solidFill>
                  <a:srgbClr val="FFFFFF"/>
                </a:solidFill>
                <a:latin typeface="Times New Roman"/>
                <a:cs typeface="Times New Roman"/>
              </a:rPr>
              <a:t>”</a:t>
            </a:r>
            <a:endParaRPr sz="2800">
              <a:latin typeface="Times New Roman"/>
              <a:cs typeface="Times New Roman"/>
            </a:endParaRP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11</a:t>
            </a:fld>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781300" y="966152"/>
            <a:ext cx="3581400" cy="452120"/>
          </a:xfrm>
          <a:prstGeom prst="rect">
            <a:avLst/>
          </a:prstGeom>
        </p:spPr>
        <p:txBody>
          <a:bodyPr vert="horz" wrap="square" lIns="0" tIns="12700" rIns="0" bIns="0" rtlCol="0">
            <a:spAutoFit/>
          </a:bodyPr>
          <a:lstStyle/>
          <a:p>
            <a:pPr marL="12700">
              <a:lnSpc>
                <a:spcPct val="100000"/>
              </a:lnSpc>
              <a:spcBef>
                <a:spcPts val="100"/>
              </a:spcBef>
            </a:pPr>
            <a:r>
              <a:rPr sz="2800" spc="-5"/>
              <a:t>机构投资者的主要分类</a:t>
            </a:r>
            <a:endParaRPr sz="2800"/>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12</a:t>
            </a:fld>
          </a:p>
        </p:txBody>
      </p:sp>
      <p:sp>
        <p:nvSpPr>
          <p:cNvPr id="3" name="object 3"/>
          <p:cNvSpPr txBox="1"/>
          <p:nvPr/>
        </p:nvSpPr>
        <p:spPr>
          <a:xfrm>
            <a:off x="685800" y="1981200"/>
            <a:ext cx="7772400" cy="4114800"/>
          </a:xfrm>
          <a:prstGeom prst="rect">
            <a:avLst/>
          </a:prstGeom>
          <a:solidFill>
            <a:srgbClr val="000000"/>
          </a:solidFill>
          <a:ln w="9525">
            <a:solidFill>
              <a:srgbClr val="E43D1B"/>
            </a:solidFill>
          </a:ln>
        </p:spPr>
        <p:txBody>
          <a:bodyPr vert="horz" wrap="square" lIns="0" tIns="56515" rIns="0" bIns="0" rtlCol="0">
            <a:spAutoFit/>
          </a:bodyPr>
          <a:lstStyle/>
          <a:p>
            <a:pPr marL="433705" indent="-342265">
              <a:lnSpc>
                <a:spcPct val="100000"/>
              </a:lnSpc>
              <a:spcBef>
                <a:spcPts val="445"/>
              </a:spcBef>
              <a:buSzPct val="101785"/>
              <a:buFont typeface="Times New Roman"/>
              <a:buChar char="•"/>
              <a:tabLst>
                <a:tab pos="433705"/>
                <a:tab pos="434340"/>
              </a:tabLst>
            </a:pPr>
            <a:r>
              <a:rPr sz="2800" spc="-15">
                <a:solidFill>
                  <a:srgbClr val="FFFFFF"/>
                </a:solidFill>
                <a:latin typeface="宋体"/>
                <a:cs typeface="宋体"/>
              </a:rPr>
              <a:t>养老基金</a:t>
            </a:r>
            <a:endParaRPr sz="2800">
              <a:latin typeface="宋体"/>
              <a:cs typeface="宋体"/>
            </a:endParaRPr>
          </a:p>
          <a:p>
            <a:pPr marL="834390" lvl="1" indent="-285750">
              <a:lnSpc>
                <a:spcPct val="100000"/>
              </a:lnSpc>
              <a:spcBef>
                <a:spcPts val="625"/>
              </a:spcBef>
              <a:buSzPct val="101785"/>
              <a:buFont typeface="Times New Roman"/>
              <a:buChar char="–"/>
              <a:tabLst>
                <a:tab pos="834390"/>
              </a:tabLst>
            </a:pPr>
            <a:r>
              <a:rPr sz="2800" spc="-5">
                <a:solidFill>
                  <a:srgbClr val="FFFFFF"/>
                </a:solidFill>
                <a:latin typeface="宋体"/>
                <a:cs typeface="宋体"/>
              </a:rPr>
              <a:t>主要从事一些低风险、稳定收益的投资。</a:t>
            </a:r>
            <a:endParaRPr sz="2800">
              <a:latin typeface="宋体"/>
              <a:cs typeface="宋体"/>
            </a:endParaRPr>
          </a:p>
          <a:p>
            <a:pPr marL="433705" indent="-342265">
              <a:lnSpc>
                <a:spcPct val="100000"/>
              </a:lnSpc>
              <a:spcBef>
                <a:spcPts val="660"/>
              </a:spcBef>
              <a:buSzPct val="101785"/>
              <a:buFont typeface="Times New Roman"/>
              <a:buChar char="•"/>
              <a:tabLst>
                <a:tab pos="433705"/>
                <a:tab pos="434340"/>
              </a:tabLst>
            </a:pPr>
            <a:r>
              <a:rPr sz="2800" spc="-15">
                <a:solidFill>
                  <a:srgbClr val="FFFFFF"/>
                </a:solidFill>
                <a:latin typeface="宋体"/>
                <a:cs typeface="宋体"/>
              </a:rPr>
              <a:t>保险基金</a:t>
            </a:r>
            <a:endParaRPr sz="2800">
              <a:latin typeface="宋体"/>
              <a:cs typeface="宋体"/>
            </a:endParaRPr>
          </a:p>
          <a:p>
            <a:pPr marL="834390" lvl="1" indent="-285750">
              <a:lnSpc>
                <a:spcPct val="100000"/>
              </a:lnSpc>
              <a:spcBef>
                <a:spcPts val="620"/>
              </a:spcBef>
              <a:buSzPct val="101785"/>
              <a:buFont typeface="Times New Roman"/>
              <a:buChar char="–"/>
              <a:tabLst>
                <a:tab pos="834390"/>
              </a:tabLst>
            </a:pPr>
            <a:r>
              <a:rPr sz="2800" spc="-5">
                <a:solidFill>
                  <a:srgbClr val="FFFFFF"/>
                </a:solidFill>
                <a:latin typeface="宋体"/>
                <a:cs typeface="宋体"/>
              </a:rPr>
              <a:t>主要从事比较长期的证券投资。</a:t>
            </a:r>
            <a:endParaRPr sz="2800">
              <a:latin typeface="宋体"/>
              <a:cs typeface="宋体"/>
            </a:endParaRPr>
          </a:p>
          <a:p>
            <a:pPr marL="433705" indent="-342265">
              <a:lnSpc>
                <a:spcPct val="100000"/>
              </a:lnSpc>
              <a:spcBef>
                <a:spcPts val="665"/>
              </a:spcBef>
              <a:buSzPct val="101785"/>
              <a:buFont typeface="Times New Roman"/>
              <a:buChar char="•"/>
              <a:tabLst>
                <a:tab pos="433705"/>
                <a:tab pos="434340"/>
              </a:tabLst>
            </a:pPr>
            <a:r>
              <a:rPr sz="2800" spc="-15">
                <a:solidFill>
                  <a:srgbClr val="FFFFFF"/>
                </a:solidFill>
                <a:latin typeface="宋体"/>
                <a:cs typeface="宋体"/>
              </a:rPr>
              <a:t>共同基金</a:t>
            </a:r>
            <a:endParaRPr sz="2800">
              <a:latin typeface="宋体"/>
              <a:cs typeface="宋体"/>
            </a:endParaRPr>
          </a:p>
          <a:p>
            <a:pPr marL="834390" lvl="1" indent="-285750">
              <a:lnSpc>
                <a:spcPct val="100000"/>
              </a:lnSpc>
              <a:spcBef>
                <a:spcPts val="620"/>
              </a:spcBef>
              <a:buSzPct val="101785"/>
              <a:buFont typeface="Times New Roman"/>
              <a:buChar char="–"/>
              <a:tabLst>
                <a:tab pos="834390"/>
              </a:tabLst>
            </a:pPr>
            <a:r>
              <a:rPr sz="2800" spc="-5">
                <a:solidFill>
                  <a:srgbClr val="FFFFFF"/>
                </a:solidFill>
                <a:latin typeface="宋体"/>
                <a:cs typeface="宋体"/>
              </a:rPr>
              <a:t>大部分资产由个人投资者持有。</a:t>
            </a:r>
            <a:endParaRPr sz="2800">
              <a:latin typeface="宋体"/>
              <a:cs typeface="宋体"/>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443088" y="738022"/>
            <a:ext cx="1823085" cy="452120"/>
          </a:xfrm>
          <a:prstGeom prst="rect">
            <a:avLst/>
          </a:prstGeom>
        </p:spPr>
        <p:txBody>
          <a:bodyPr vert="horz" wrap="square" lIns="0" tIns="12700" rIns="0" bIns="0" rtlCol="0">
            <a:spAutoFit/>
          </a:bodyPr>
          <a:lstStyle/>
          <a:p>
            <a:pPr marL="12700">
              <a:lnSpc>
                <a:spcPct val="100000"/>
              </a:lnSpc>
              <a:spcBef>
                <a:spcPts val="100"/>
              </a:spcBef>
            </a:pPr>
            <a:r>
              <a:rPr sz="2800" spc="-10">
                <a:latin typeface="Times New Roman"/>
                <a:cs typeface="Times New Roman"/>
              </a:rPr>
              <a:t>QFII</a:t>
            </a:r>
            <a:r>
              <a:rPr sz="2800"/>
              <a:t>和</a:t>
            </a:r>
            <a:r>
              <a:rPr sz="2800" spc="-20">
                <a:latin typeface="Times New Roman"/>
                <a:cs typeface="Times New Roman"/>
              </a:rPr>
              <a:t>QDII</a:t>
            </a:r>
            <a:endParaRPr sz="2800">
              <a:latin typeface="Times New Roman"/>
              <a:cs typeface="Times New Roman"/>
            </a:endParaRPr>
          </a:p>
        </p:txBody>
      </p:sp>
      <p:sp>
        <p:nvSpPr>
          <p:cNvPr id="3" name="object 3"/>
          <p:cNvSpPr/>
          <p:nvPr/>
        </p:nvSpPr>
        <p:spPr>
          <a:xfrm>
            <a:off x="395287" y="1484311"/>
            <a:ext cx="8498205" cy="4681855"/>
          </a:xfrm>
          <a:custGeom>
            <a:rect l="l" t="t" r="r" b="b"/>
            <a:pathLst>
              <a:path w="8498205" h="4681855">
                <a:moveTo>
                  <a:pt x="0" y="0"/>
                </a:moveTo>
                <a:lnTo>
                  <a:pt x="8497887" y="0"/>
                </a:lnTo>
                <a:lnTo>
                  <a:pt x="8497887" y="4681538"/>
                </a:lnTo>
                <a:lnTo>
                  <a:pt x="0" y="4681538"/>
                </a:lnTo>
                <a:lnTo>
                  <a:pt x="0" y="0"/>
                </a:lnTo>
                <a:close/>
              </a:path>
            </a:pathLst>
          </a:custGeom>
          <a:ln w="9525">
            <a:solidFill>
              <a:srgbClr val="E43D1B"/>
            </a:solidFill>
          </a:ln>
        </p:spPr>
        <p:txBody>
          <a:bodyPr wrap="square" lIns="0" tIns="0" rIns="0" bIns="0" rtlCol="0"/>
          <a:lstStyle/>
          <a:p/>
        </p:txBody>
      </p:sp>
      <p:sp>
        <p:nvSpPr>
          <p:cNvPr id="4" name="object 4"/>
          <p:cNvSpPr txBox="1"/>
          <p:nvPr/>
        </p:nvSpPr>
        <p:spPr>
          <a:xfrm>
            <a:off x="474028" y="1480714"/>
            <a:ext cx="8597900" cy="4432935"/>
          </a:xfrm>
          <a:prstGeom prst="rect">
            <a:avLst/>
          </a:prstGeom>
        </p:spPr>
        <p:txBody>
          <a:bodyPr vert="horz" wrap="square" lIns="0" tIns="46355" rIns="0" bIns="0" rtlCol="0">
            <a:spAutoFit/>
          </a:bodyPr>
          <a:lstStyle/>
          <a:p>
            <a:pPr marL="354965" marR="309880" indent="-342265">
              <a:lnSpc>
                <a:spcPct val="90800"/>
              </a:lnSpc>
              <a:spcBef>
                <a:spcPts val="365"/>
              </a:spcBef>
              <a:buSzPct val="102083"/>
              <a:buChar char="•"/>
              <a:tabLst>
                <a:tab pos="354965"/>
                <a:tab pos="355600"/>
              </a:tabLst>
            </a:pPr>
            <a:r>
              <a:rPr sz="2400" spc="-10">
                <a:solidFill>
                  <a:srgbClr val="FFFFFF"/>
                </a:solidFill>
                <a:latin typeface="Times New Roman"/>
                <a:cs typeface="Times New Roman"/>
              </a:rPr>
              <a:t>QFII</a:t>
            </a:r>
            <a:r>
              <a:rPr sz="2400">
                <a:solidFill>
                  <a:srgbClr val="FFFFFF"/>
                </a:solidFill>
                <a:latin typeface="宋体"/>
                <a:cs typeface="宋体"/>
              </a:rPr>
              <a:t>是</a:t>
            </a:r>
            <a:r>
              <a:rPr sz="2400">
                <a:solidFill>
                  <a:srgbClr val="FFFFFF"/>
                </a:solidFill>
                <a:latin typeface="Times New Roman"/>
                <a:cs typeface="Times New Roman"/>
              </a:rPr>
              <a:t>Qualifiedforeign</a:t>
            </a:r>
            <a:r>
              <a:rPr sz="2400" spc="-15">
                <a:solidFill>
                  <a:srgbClr val="FFFFFF"/>
                </a:solidFill>
                <a:latin typeface="Times New Roman"/>
                <a:cs typeface="Times New Roman"/>
              </a:rPr>
              <a:t> </a:t>
            </a:r>
            <a:r>
              <a:rPr sz="2400">
                <a:solidFill>
                  <a:srgbClr val="FFFFFF"/>
                </a:solidFill>
                <a:latin typeface="Times New Roman"/>
                <a:cs typeface="Times New Roman"/>
              </a:rPr>
              <a:t>institutional</a:t>
            </a:r>
            <a:r>
              <a:rPr sz="2400" spc="-20">
                <a:solidFill>
                  <a:srgbClr val="FFFFFF"/>
                </a:solidFill>
                <a:latin typeface="Times New Roman"/>
                <a:cs typeface="Times New Roman"/>
              </a:rPr>
              <a:t> </a:t>
            </a:r>
            <a:r>
              <a:rPr sz="2400">
                <a:solidFill>
                  <a:srgbClr val="FFFFFF"/>
                </a:solidFill>
                <a:latin typeface="Times New Roman"/>
                <a:cs typeface="Times New Roman"/>
              </a:rPr>
              <a:t>investor</a:t>
            </a:r>
            <a:r>
              <a:rPr sz="2400" spc="-10">
                <a:solidFill>
                  <a:srgbClr val="FFFFFF"/>
                </a:solidFill>
                <a:latin typeface="Times New Roman"/>
                <a:cs typeface="Times New Roman"/>
              </a:rPr>
              <a:t> (</a:t>
            </a:r>
            <a:r>
              <a:rPr sz="2400" spc="-10">
                <a:solidFill>
                  <a:srgbClr val="FFFFFF"/>
                </a:solidFill>
                <a:latin typeface="宋体"/>
                <a:cs typeface="宋体"/>
              </a:rPr>
              <a:t>合格的境外机构</a:t>
            </a:r>
            <a:r>
              <a:rPr sz="2400">
                <a:solidFill>
                  <a:srgbClr val="FFFFFF"/>
                </a:solidFill>
                <a:latin typeface="宋体"/>
                <a:cs typeface="宋体"/>
              </a:rPr>
              <a:t>投资者</a:t>
            </a:r>
            <a:r>
              <a:rPr sz="2400" spc="-5">
                <a:solidFill>
                  <a:srgbClr val="FFFFFF"/>
                </a:solidFill>
                <a:latin typeface="Times New Roman"/>
                <a:cs typeface="Times New Roman"/>
              </a:rPr>
              <a:t>) </a:t>
            </a:r>
            <a:r>
              <a:rPr sz="2400" spc="-5">
                <a:solidFill>
                  <a:srgbClr val="FFFFFF"/>
                </a:solidFill>
                <a:latin typeface="宋体"/>
                <a:cs typeface="宋体"/>
              </a:rPr>
              <a:t>的首字缩写。它是一国在货币没有实现完全可自由兑换、资本项目尚未开放的情况下，有限度地引进外资、</a:t>
            </a:r>
            <a:r>
              <a:rPr sz="2400" spc="-50">
                <a:solidFill>
                  <a:srgbClr val="FFFFFF"/>
                </a:solidFill>
                <a:latin typeface="宋体"/>
                <a:cs typeface="宋体"/>
              </a:rPr>
              <a:t> </a:t>
            </a:r>
            <a:r>
              <a:rPr sz="2400" spc="-5">
                <a:solidFill>
                  <a:srgbClr val="FFFFFF"/>
                </a:solidFill>
                <a:latin typeface="宋体"/>
                <a:cs typeface="宋体"/>
              </a:rPr>
              <a:t>开放资本市场的一项过渡性的制度。这种制度要求外国投资者若要进入一国证券市场，必须符合一定的条件，得到该国有关部门的审批通过后汇入一定额度的外汇资金，并转换为当地货币，通过严格监管的专门帐户投资当地证券市场。</a:t>
            </a:r>
            <a:endParaRPr sz="2400">
              <a:latin typeface="宋体"/>
              <a:cs typeface="宋体"/>
            </a:endParaRPr>
          </a:p>
          <a:p>
            <a:pPr marL="354965" marR="361315" indent="-342265">
              <a:lnSpc>
                <a:spcPts val="2590"/>
              </a:lnSpc>
              <a:spcBef>
                <a:spcPts val="470"/>
              </a:spcBef>
              <a:buSzPct val="102083"/>
              <a:buChar char="•"/>
              <a:tabLst>
                <a:tab pos="354965"/>
                <a:tab pos="355600"/>
              </a:tabLst>
            </a:pPr>
            <a:r>
              <a:rPr sz="2400" spc="-10">
                <a:solidFill>
                  <a:srgbClr val="FFFFFF"/>
                </a:solidFill>
                <a:latin typeface="Times New Roman"/>
                <a:cs typeface="Times New Roman"/>
              </a:rPr>
              <a:t>QDII</a:t>
            </a:r>
            <a:r>
              <a:rPr sz="2400">
                <a:solidFill>
                  <a:srgbClr val="FFFFFF"/>
                </a:solidFill>
                <a:latin typeface="宋体"/>
                <a:cs typeface="宋体"/>
              </a:rPr>
              <a:t>是</a:t>
            </a:r>
            <a:r>
              <a:rPr sz="2400" spc="-10">
                <a:solidFill>
                  <a:srgbClr val="FFFFFF"/>
                </a:solidFill>
                <a:latin typeface="Times New Roman"/>
                <a:cs typeface="Times New Roman"/>
              </a:rPr>
              <a:t>Qualifieddomesticinstitutionalinvestor(</a:t>
            </a:r>
            <a:r>
              <a:rPr sz="2400" spc="-10">
                <a:solidFill>
                  <a:srgbClr val="FFFFFF"/>
                </a:solidFill>
                <a:latin typeface="宋体"/>
                <a:cs typeface="宋体"/>
              </a:rPr>
              <a:t>合格的境内机构</a:t>
            </a:r>
            <a:r>
              <a:rPr sz="2400">
                <a:solidFill>
                  <a:srgbClr val="FFFFFF"/>
                </a:solidFill>
                <a:latin typeface="宋体"/>
                <a:cs typeface="宋体"/>
              </a:rPr>
              <a:t>投资者</a:t>
            </a:r>
            <a:r>
              <a:rPr sz="2400">
                <a:solidFill>
                  <a:srgbClr val="FFFFFF"/>
                </a:solidFill>
                <a:latin typeface="Times New Roman"/>
                <a:cs typeface="Times New Roman"/>
              </a:rPr>
              <a:t>)</a:t>
            </a:r>
            <a:r>
              <a:rPr sz="2400" spc="-5">
                <a:solidFill>
                  <a:srgbClr val="FFFFFF"/>
                </a:solidFill>
                <a:latin typeface="宋体"/>
                <a:cs typeface="宋体"/>
              </a:rPr>
              <a:t>的首字缩写。它是在一国境内设立，经该国有关部</a:t>
            </a:r>
            <a:endParaRPr sz="2400">
              <a:latin typeface="宋体"/>
              <a:cs typeface="宋体"/>
            </a:endParaRPr>
          </a:p>
          <a:p>
            <a:pPr marL="355600" marR="5080">
              <a:lnSpc>
                <a:spcPts val="2450"/>
              </a:lnSpc>
              <a:spcBef>
                <a:spcPts val="260"/>
              </a:spcBef>
            </a:pPr>
            <a:r>
              <a:rPr sz="2400" spc="-5">
                <a:solidFill>
                  <a:srgbClr val="FFFFFF"/>
                </a:solidFill>
                <a:latin typeface="宋体"/>
                <a:cs typeface="宋体"/>
              </a:rPr>
              <a:t>部门批准从事境外证券市场的股票、债券等有价证券业务的证</a:t>
            </a:r>
            <a:r>
              <a:rPr sz="2400">
                <a:solidFill>
                  <a:srgbClr val="FFFFFF"/>
                </a:solidFill>
                <a:latin typeface="宋体"/>
                <a:cs typeface="宋体"/>
              </a:rPr>
              <a:t>证券投资基金。和</a:t>
            </a:r>
            <a:r>
              <a:rPr sz="2400" spc="-10">
                <a:solidFill>
                  <a:srgbClr val="FFFFFF"/>
                </a:solidFill>
                <a:latin typeface="Times New Roman"/>
                <a:cs typeface="Times New Roman"/>
              </a:rPr>
              <a:t>QFII</a:t>
            </a:r>
            <a:r>
              <a:rPr sz="2400" spc="-5">
                <a:solidFill>
                  <a:srgbClr val="FFFFFF"/>
                </a:solidFill>
                <a:latin typeface="宋体"/>
                <a:cs typeface="宋体"/>
              </a:rPr>
              <a:t>一样，它也是在货币没有实现完全</a:t>
            </a:r>
            <a:endParaRPr sz="2400">
              <a:latin typeface="宋体"/>
              <a:cs typeface="宋体"/>
            </a:endParaRPr>
          </a:p>
          <a:p>
            <a:pPr marL="355600" marR="309880">
              <a:lnSpc>
                <a:spcPts val="2590"/>
              </a:lnSpc>
              <a:spcBef>
                <a:spcPts val="170"/>
              </a:spcBef>
            </a:pPr>
            <a:r>
              <a:rPr sz="2400" spc="-5">
                <a:solidFill>
                  <a:srgbClr val="FFFFFF"/>
                </a:solidFill>
                <a:latin typeface="宋体"/>
                <a:cs typeface="宋体"/>
              </a:rPr>
              <a:t>可自由兑换、资本项目尚未开放的情况下，有限度地允许境境内投资者投资境外证券市场的一项过渡性的制度安排。</a:t>
            </a:r>
            <a:endParaRPr sz="2400">
              <a:latin typeface="宋体"/>
              <a:cs typeface="宋体"/>
            </a:endParaRP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13</a:t>
            </a:fld>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136900" y="966152"/>
            <a:ext cx="2870200" cy="452120"/>
          </a:xfrm>
          <a:prstGeom prst="rect">
            <a:avLst/>
          </a:prstGeom>
        </p:spPr>
        <p:txBody>
          <a:bodyPr vert="horz" wrap="square" lIns="0" tIns="12700" rIns="0" bIns="0" rtlCol="0">
            <a:spAutoFit/>
          </a:bodyPr>
          <a:lstStyle/>
          <a:p>
            <a:pPr marL="12700">
              <a:lnSpc>
                <a:spcPct val="100000"/>
              </a:lnSpc>
              <a:spcBef>
                <a:spcPts val="100"/>
              </a:spcBef>
            </a:pPr>
            <a:r>
              <a:rPr sz="2800" spc="-10"/>
              <a:t>机构投资者的优势</a:t>
            </a:r>
            <a:endParaRPr sz="2800"/>
          </a:p>
        </p:txBody>
      </p:sp>
      <p:sp>
        <p:nvSpPr>
          <p:cNvPr id="3" name="object 3"/>
          <p:cNvSpPr/>
          <p:nvPr/>
        </p:nvSpPr>
        <p:spPr>
          <a:xfrm>
            <a:off x="685800" y="1981200"/>
            <a:ext cx="8134350" cy="4114800"/>
          </a:xfrm>
          <a:custGeom>
            <a:rect l="l" t="t" r="r" b="b"/>
            <a:pathLst>
              <a:path w="8134350" h="4114800">
                <a:moveTo>
                  <a:pt x="0" y="0"/>
                </a:moveTo>
                <a:lnTo>
                  <a:pt x="8134350" y="0"/>
                </a:lnTo>
                <a:lnTo>
                  <a:pt x="8134350" y="4114800"/>
                </a:lnTo>
                <a:lnTo>
                  <a:pt x="0" y="4114800"/>
                </a:lnTo>
                <a:lnTo>
                  <a:pt x="0" y="0"/>
                </a:lnTo>
                <a:close/>
              </a:path>
            </a:pathLst>
          </a:custGeom>
          <a:ln w="9525">
            <a:solidFill>
              <a:srgbClr val="E43D1B"/>
            </a:solidFill>
          </a:ln>
        </p:spPr>
        <p:txBody>
          <a:bodyPr wrap="square" lIns="0" tIns="0" rIns="0" bIns="0" rtlCol="0"/>
          <a:lstStyle/>
          <a:p/>
        </p:txBody>
      </p:sp>
      <p:sp>
        <p:nvSpPr>
          <p:cNvPr id="4" name="object 4"/>
          <p:cNvSpPr txBox="1"/>
          <p:nvPr/>
        </p:nvSpPr>
        <p:spPr>
          <a:xfrm>
            <a:off x="764540" y="1970656"/>
            <a:ext cx="7124700" cy="3045460"/>
          </a:xfrm>
          <a:prstGeom prst="rect">
            <a:avLst/>
          </a:prstGeom>
        </p:spPr>
        <p:txBody>
          <a:bodyPr vert="horz" wrap="square" lIns="0" tIns="67310" rIns="0" bIns="0" rtlCol="0">
            <a:spAutoFit/>
          </a:bodyPr>
          <a:lstStyle/>
          <a:p>
            <a:pPr marL="354965" indent="-342265">
              <a:lnSpc>
                <a:spcPct val="100000"/>
              </a:lnSpc>
              <a:spcBef>
                <a:spcPts val="530"/>
              </a:spcBef>
              <a:buSzPct val="101785"/>
              <a:buFont typeface="Times New Roman"/>
              <a:buChar char="•"/>
              <a:tabLst>
                <a:tab pos="354965"/>
                <a:tab pos="355600"/>
              </a:tabLst>
            </a:pPr>
            <a:r>
              <a:rPr sz="2800" spc="-5">
                <a:solidFill>
                  <a:srgbClr val="FFFFFF"/>
                </a:solidFill>
                <a:latin typeface="宋体"/>
                <a:cs typeface="宋体"/>
              </a:rPr>
              <a:t>现代公司治理机制主要存在两方面的问题：</a:t>
            </a:r>
            <a:endParaRPr sz="2800">
              <a:latin typeface="宋体"/>
              <a:cs typeface="宋体"/>
            </a:endParaRPr>
          </a:p>
          <a:p>
            <a:pPr marL="755650" lvl="1" indent="-285750">
              <a:lnSpc>
                <a:spcPct val="100000"/>
              </a:lnSpc>
              <a:spcBef>
                <a:spcPts val="434"/>
              </a:spcBef>
              <a:buSzPct val="101785"/>
              <a:buChar char="–"/>
              <a:tabLst>
                <a:tab pos="755650"/>
                <a:tab pos="4893945"/>
                <a:tab pos="5920740"/>
              </a:tabLst>
            </a:pPr>
            <a:r>
              <a:rPr sz="2800">
                <a:solidFill>
                  <a:srgbClr val="FFFFFF"/>
                </a:solidFill>
                <a:latin typeface="Times New Roman"/>
                <a:cs typeface="Times New Roman"/>
              </a:rPr>
              <a:t>1.</a:t>
            </a:r>
            <a:r>
              <a:rPr sz="2800">
                <a:solidFill>
                  <a:srgbClr val="FFFFFF"/>
                </a:solidFill>
                <a:latin typeface="宋体"/>
                <a:cs typeface="宋体"/>
              </a:rPr>
              <a:t>小股东激励不足，存</a:t>
            </a:r>
            <a:r>
              <a:rPr sz="2800" spc="-1560">
                <a:solidFill>
                  <a:srgbClr val="FFFFFF"/>
                </a:solidFill>
                <a:latin typeface="宋体"/>
                <a:cs typeface="宋体"/>
              </a:rPr>
              <a:t>在</a:t>
            </a:r>
            <a:r>
              <a:rPr sz="2800">
                <a:solidFill>
                  <a:srgbClr val="FFFFFF"/>
                </a:solidFill>
                <a:latin typeface="Times New Roman"/>
                <a:cs typeface="Times New Roman"/>
              </a:rPr>
              <a:t>“</a:t>
            </a:r>
            <a:r>
              <a:rPr sz="2800" spc="-2490">
                <a:solidFill>
                  <a:srgbClr val="FFFFFF"/>
                </a:solidFill>
                <a:latin typeface="宋体"/>
                <a:cs typeface="宋体"/>
              </a:rPr>
              <a:t>搭</a:t>
            </a:r>
            <a:r>
              <a:rPr sz="2800" spc="-50">
                <a:solidFill>
                  <a:srgbClr val="FFFFFF"/>
                </a:solidFill>
                <a:latin typeface="Times New Roman"/>
                <a:cs typeface="Times New Roman"/>
              </a:rPr>
              <a:t>“</a:t>
            </a:r>
            <a:r>
              <a:rPr sz="2800">
                <a:solidFill>
                  <a:srgbClr val="FFFFFF"/>
                </a:solidFill>
                <a:latin typeface="Times New Roman"/>
                <a:cs typeface="Times New Roman"/>
              </a:rPr>
              <a:t>	</a:t>
            </a:r>
            <a:r>
              <a:rPr sz="2800">
                <a:solidFill>
                  <a:srgbClr val="FFFFFF"/>
                </a:solidFill>
                <a:latin typeface="宋体"/>
                <a:cs typeface="宋体"/>
              </a:rPr>
              <a:t>便</a:t>
            </a:r>
            <a:r>
              <a:rPr sz="2800" spc="-1560">
                <a:solidFill>
                  <a:srgbClr val="FFFFFF"/>
                </a:solidFill>
                <a:latin typeface="宋体"/>
                <a:cs typeface="宋体"/>
              </a:rPr>
              <a:t>车</a:t>
            </a:r>
            <a:r>
              <a:rPr sz="2800">
                <a:solidFill>
                  <a:srgbClr val="FFFFFF"/>
                </a:solidFill>
                <a:latin typeface="Times New Roman"/>
                <a:cs typeface="Times New Roman"/>
              </a:rPr>
              <a:t>”</a:t>
            </a:r>
            <a:r>
              <a:rPr sz="2800" spc="-2490">
                <a:solidFill>
                  <a:srgbClr val="FFFFFF"/>
                </a:solidFill>
                <a:latin typeface="宋体"/>
                <a:cs typeface="宋体"/>
              </a:rPr>
              <a:t>效</a:t>
            </a:r>
            <a:r>
              <a:rPr sz="2800" spc="-50">
                <a:solidFill>
                  <a:srgbClr val="FFFFFF"/>
                </a:solidFill>
                <a:latin typeface="Times New Roman"/>
                <a:cs typeface="Times New Roman"/>
              </a:rPr>
              <a:t>”</a:t>
            </a:r>
            <a:r>
              <a:rPr sz="2800">
                <a:solidFill>
                  <a:srgbClr val="FFFFFF"/>
                </a:solidFill>
                <a:latin typeface="Times New Roman"/>
                <a:cs typeface="Times New Roman"/>
              </a:rPr>
              <a:t>	</a:t>
            </a:r>
            <a:r>
              <a:rPr sz="2800">
                <a:solidFill>
                  <a:srgbClr val="FFFFFF"/>
                </a:solidFill>
                <a:latin typeface="宋体"/>
                <a:cs typeface="宋体"/>
              </a:rPr>
              <a:t>应</a:t>
            </a:r>
            <a:r>
              <a:rPr sz="2800" spc="-50">
                <a:solidFill>
                  <a:srgbClr val="FFFFFF"/>
                </a:solidFill>
                <a:latin typeface="宋体"/>
                <a:cs typeface="宋体"/>
              </a:rPr>
              <a:t>；</a:t>
            </a:r>
            <a:endParaRPr sz="2800">
              <a:latin typeface="宋体"/>
              <a:cs typeface="宋体"/>
            </a:endParaRPr>
          </a:p>
          <a:p>
            <a:pPr marL="755650" lvl="1" indent="-285750">
              <a:lnSpc>
                <a:spcPct val="100000"/>
              </a:lnSpc>
              <a:spcBef>
                <a:spcPts val="615"/>
              </a:spcBef>
              <a:buSzPct val="101785"/>
              <a:buChar char="–"/>
              <a:tabLst>
                <a:tab pos="755650"/>
              </a:tabLst>
            </a:pPr>
            <a:r>
              <a:rPr sz="2800">
                <a:solidFill>
                  <a:srgbClr val="FFFFFF"/>
                </a:solidFill>
                <a:latin typeface="Times New Roman"/>
                <a:cs typeface="Times New Roman"/>
              </a:rPr>
              <a:t>2.</a:t>
            </a:r>
            <a:r>
              <a:rPr sz="2800" spc="-5">
                <a:solidFill>
                  <a:srgbClr val="FFFFFF"/>
                </a:solidFill>
                <a:latin typeface="宋体"/>
                <a:cs typeface="宋体"/>
              </a:rPr>
              <a:t>内部大股东控制侵害外部股东权益。</a:t>
            </a:r>
            <a:endParaRPr sz="2800">
              <a:latin typeface="宋体"/>
              <a:cs typeface="宋体"/>
            </a:endParaRPr>
          </a:p>
          <a:p>
            <a:pPr marL="354965" indent="-342265">
              <a:lnSpc>
                <a:spcPct val="100000"/>
              </a:lnSpc>
              <a:spcBef>
                <a:spcPts val="844"/>
              </a:spcBef>
              <a:buSzPct val="101785"/>
              <a:buFont typeface="Times New Roman"/>
              <a:buChar char="•"/>
              <a:tabLst>
                <a:tab pos="354965"/>
                <a:tab pos="355600"/>
              </a:tabLst>
            </a:pPr>
            <a:r>
              <a:rPr sz="2800" spc="-10">
                <a:solidFill>
                  <a:srgbClr val="FFFFFF"/>
                </a:solidFill>
                <a:latin typeface="宋体"/>
                <a:cs typeface="宋体"/>
              </a:rPr>
              <a:t>机构投资者的优势</a:t>
            </a:r>
            <a:endParaRPr sz="2800">
              <a:latin typeface="宋体"/>
              <a:cs typeface="宋体"/>
            </a:endParaRPr>
          </a:p>
          <a:p>
            <a:pPr marL="755650" lvl="1" indent="-285750">
              <a:lnSpc>
                <a:spcPct val="100000"/>
              </a:lnSpc>
              <a:spcBef>
                <a:spcPts val="439"/>
              </a:spcBef>
              <a:buSzPct val="101785"/>
              <a:buChar char="–"/>
              <a:tabLst>
                <a:tab pos="755650"/>
              </a:tabLst>
            </a:pPr>
            <a:r>
              <a:rPr sz="2800">
                <a:solidFill>
                  <a:srgbClr val="FFFFFF"/>
                </a:solidFill>
                <a:latin typeface="Times New Roman"/>
                <a:cs typeface="Times New Roman"/>
              </a:rPr>
              <a:t>1.</a:t>
            </a:r>
            <a:r>
              <a:rPr sz="2800" spc="-5">
                <a:solidFill>
                  <a:srgbClr val="FFFFFF"/>
                </a:solidFill>
                <a:latin typeface="宋体"/>
                <a:cs typeface="宋体"/>
              </a:rPr>
              <a:t>拥有小股东所不具备的规模优势；</a:t>
            </a:r>
            <a:endParaRPr sz="2800">
              <a:latin typeface="宋体"/>
              <a:cs typeface="宋体"/>
            </a:endParaRPr>
          </a:p>
          <a:p>
            <a:pPr marL="755650" lvl="1" indent="-285750">
              <a:lnSpc>
                <a:spcPct val="100000"/>
              </a:lnSpc>
              <a:spcBef>
                <a:spcPts val="610"/>
              </a:spcBef>
              <a:buSzPct val="101785"/>
              <a:buChar char="–"/>
              <a:tabLst>
                <a:tab pos="755650"/>
              </a:tabLst>
            </a:pPr>
            <a:r>
              <a:rPr sz="2800">
                <a:solidFill>
                  <a:srgbClr val="FFFFFF"/>
                </a:solidFill>
                <a:latin typeface="Times New Roman"/>
                <a:cs typeface="Times New Roman"/>
              </a:rPr>
              <a:t>2.</a:t>
            </a:r>
            <a:r>
              <a:rPr sz="2800" spc="-5">
                <a:solidFill>
                  <a:srgbClr val="FFFFFF"/>
                </a:solidFill>
                <a:latin typeface="宋体"/>
                <a:cs typeface="宋体"/>
              </a:rPr>
              <a:t>克服了大股东内部控制的局面。</a:t>
            </a:r>
            <a:endParaRPr sz="2800">
              <a:latin typeface="宋体"/>
              <a:cs typeface="宋体"/>
            </a:endParaRP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14</a:t>
            </a:fld>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425700" y="966152"/>
            <a:ext cx="4292600" cy="452120"/>
          </a:xfrm>
          <a:prstGeom prst="rect">
            <a:avLst/>
          </a:prstGeom>
        </p:spPr>
        <p:txBody>
          <a:bodyPr vert="horz" wrap="square" lIns="0" tIns="12700" rIns="0" bIns="0" rtlCol="0">
            <a:spAutoFit/>
          </a:bodyPr>
          <a:lstStyle/>
          <a:p>
            <a:pPr marL="12700">
              <a:lnSpc>
                <a:spcPct val="100000"/>
              </a:lnSpc>
              <a:spcBef>
                <a:spcPts val="100"/>
              </a:spcBef>
            </a:pPr>
            <a:r>
              <a:rPr sz="2800" spc="-5"/>
              <a:t>公司治理外部机制三：银行</a:t>
            </a:r>
            <a:endParaRPr sz="2800"/>
          </a:p>
        </p:txBody>
      </p:sp>
      <p:sp>
        <p:nvSpPr>
          <p:cNvPr id="3" name="object 3"/>
          <p:cNvSpPr/>
          <p:nvPr/>
        </p:nvSpPr>
        <p:spPr>
          <a:xfrm>
            <a:off x="685800" y="1981200"/>
            <a:ext cx="7772400" cy="4114800"/>
          </a:xfrm>
          <a:custGeom>
            <a:rect l="l" t="t" r="r" b="b"/>
            <a:pathLst>
              <a:path w="7772400" h="4114800">
                <a:moveTo>
                  <a:pt x="0" y="0"/>
                </a:moveTo>
                <a:lnTo>
                  <a:pt x="7772400" y="0"/>
                </a:lnTo>
                <a:lnTo>
                  <a:pt x="7772400" y="4114800"/>
                </a:lnTo>
                <a:lnTo>
                  <a:pt x="0" y="4114800"/>
                </a:lnTo>
                <a:lnTo>
                  <a:pt x="0" y="0"/>
                </a:lnTo>
                <a:close/>
              </a:path>
            </a:pathLst>
          </a:custGeom>
          <a:ln w="9525">
            <a:solidFill>
              <a:srgbClr val="E43D1B"/>
            </a:solidFill>
          </a:ln>
        </p:spPr>
        <p:txBody>
          <a:bodyPr wrap="square" lIns="0" tIns="0" rIns="0" bIns="0" rtlCol="0"/>
          <a:lstStyle/>
          <a:p/>
        </p:txBody>
      </p:sp>
      <p:sp>
        <p:nvSpPr>
          <p:cNvPr id="4" name="object 4"/>
          <p:cNvSpPr txBox="1"/>
          <p:nvPr/>
        </p:nvSpPr>
        <p:spPr>
          <a:xfrm>
            <a:off x="764540" y="1947724"/>
            <a:ext cx="7124700" cy="3091815"/>
          </a:xfrm>
          <a:prstGeom prst="rect">
            <a:avLst/>
          </a:prstGeom>
        </p:spPr>
        <p:txBody>
          <a:bodyPr vert="horz" wrap="square" lIns="0" tIns="90170" rIns="0" bIns="0" rtlCol="0">
            <a:spAutoFit/>
          </a:bodyPr>
          <a:lstStyle/>
          <a:p>
            <a:pPr marL="354965" indent="-342265">
              <a:lnSpc>
                <a:spcPct val="100000"/>
              </a:lnSpc>
              <a:spcBef>
                <a:spcPts val="710"/>
              </a:spcBef>
              <a:buSzPct val="101785"/>
              <a:buFont typeface="Times New Roman"/>
              <a:buChar char="•"/>
              <a:tabLst>
                <a:tab pos="354965"/>
                <a:tab pos="355600"/>
              </a:tabLst>
            </a:pPr>
            <a:r>
              <a:rPr sz="2800" spc="-5">
                <a:solidFill>
                  <a:srgbClr val="FFFFFF"/>
                </a:solidFill>
                <a:latin typeface="宋体"/>
                <a:cs typeface="宋体"/>
              </a:rPr>
              <a:t>银行贷款作为债务融资在公司治理中的作用</a:t>
            </a:r>
            <a:endParaRPr sz="2800">
              <a:latin typeface="宋体"/>
              <a:cs typeface="宋体"/>
            </a:endParaRPr>
          </a:p>
          <a:p>
            <a:pPr marL="755650" lvl="1" indent="-285750">
              <a:lnSpc>
                <a:spcPct val="100000"/>
              </a:lnSpc>
              <a:spcBef>
                <a:spcPts val="620"/>
              </a:spcBef>
              <a:buSzPct val="101785"/>
              <a:buFont typeface="Times New Roman"/>
              <a:buChar char="–"/>
              <a:tabLst>
                <a:tab pos="755650"/>
              </a:tabLst>
            </a:pPr>
            <a:r>
              <a:rPr sz="2800" spc="-5">
                <a:solidFill>
                  <a:srgbClr val="FFFFFF"/>
                </a:solidFill>
                <a:latin typeface="宋体"/>
                <a:cs typeface="宋体"/>
              </a:rPr>
              <a:t>减少企业运营的代理成本</a:t>
            </a:r>
            <a:endParaRPr sz="2800">
              <a:latin typeface="宋体"/>
              <a:cs typeface="宋体"/>
            </a:endParaRPr>
          </a:p>
          <a:p>
            <a:pPr marL="755650" lvl="1" indent="-285750">
              <a:lnSpc>
                <a:spcPct val="100000"/>
              </a:lnSpc>
              <a:spcBef>
                <a:spcPts val="615"/>
              </a:spcBef>
              <a:buSzPct val="101785"/>
              <a:buFont typeface="Times New Roman"/>
              <a:buChar char="–"/>
              <a:tabLst>
                <a:tab pos="755650"/>
              </a:tabLst>
            </a:pPr>
            <a:r>
              <a:rPr sz="2800" spc="-10">
                <a:solidFill>
                  <a:srgbClr val="FFFFFF"/>
                </a:solidFill>
                <a:latin typeface="宋体"/>
                <a:cs typeface="宋体"/>
              </a:rPr>
              <a:t>抑制企业过度投资</a:t>
            </a:r>
            <a:endParaRPr sz="2800">
              <a:latin typeface="宋体"/>
              <a:cs typeface="宋体"/>
            </a:endParaRPr>
          </a:p>
          <a:p>
            <a:pPr marL="755650" lvl="1" indent="-285750">
              <a:lnSpc>
                <a:spcPct val="100000"/>
              </a:lnSpc>
              <a:spcBef>
                <a:spcPts val="610"/>
              </a:spcBef>
              <a:buSzPct val="101785"/>
              <a:buFont typeface="Times New Roman"/>
              <a:buChar char="–"/>
              <a:tabLst>
                <a:tab pos="755650"/>
              </a:tabLst>
            </a:pPr>
            <a:r>
              <a:rPr sz="2800" spc="-5">
                <a:solidFill>
                  <a:srgbClr val="FFFFFF"/>
                </a:solidFill>
                <a:latin typeface="宋体"/>
                <a:cs typeface="宋体"/>
              </a:rPr>
              <a:t>内部信息向外部的披露</a:t>
            </a:r>
            <a:endParaRPr sz="2800">
              <a:latin typeface="宋体"/>
              <a:cs typeface="宋体"/>
            </a:endParaRPr>
          </a:p>
          <a:p>
            <a:pPr marL="755650" lvl="1" indent="-285750">
              <a:lnSpc>
                <a:spcPct val="100000"/>
              </a:lnSpc>
              <a:spcBef>
                <a:spcPts val="615"/>
              </a:spcBef>
              <a:buSzPct val="101785"/>
              <a:buFont typeface="Times New Roman"/>
              <a:buChar char="–"/>
              <a:tabLst>
                <a:tab pos="755650"/>
              </a:tabLst>
            </a:pPr>
            <a:r>
              <a:rPr sz="2800" spc="-5">
                <a:solidFill>
                  <a:srgbClr val="FFFFFF"/>
                </a:solidFill>
                <a:latin typeface="宋体"/>
                <a:cs typeface="宋体"/>
              </a:rPr>
              <a:t>债务人对公司治理参与的积极性提高</a:t>
            </a:r>
            <a:endParaRPr sz="2800">
              <a:latin typeface="宋体"/>
              <a:cs typeface="宋体"/>
            </a:endParaRPr>
          </a:p>
          <a:p>
            <a:pPr marL="755650" lvl="1" indent="-285750">
              <a:lnSpc>
                <a:spcPct val="100000"/>
              </a:lnSpc>
              <a:spcBef>
                <a:spcPts val="610"/>
              </a:spcBef>
              <a:buSzPct val="101785"/>
              <a:buFont typeface="Times New Roman"/>
              <a:buChar char="–"/>
              <a:tabLst>
                <a:tab pos="755650"/>
              </a:tabLst>
            </a:pPr>
            <a:r>
              <a:rPr sz="2800" spc="-5">
                <a:solidFill>
                  <a:srgbClr val="FFFFFF"/>
                </a:solidFill>
                <a:latin typeface="宋体"/>
                <a:cs typeface="宋体"/>
              </a:rPr>
              <a:t>债务人在公司破产时的优先地位</a:t>
            </a:r>
            <a:endParaRPr sz="2800">
              <a:latin typeface="宋体"/>
              <a:cs typeface="宋体"/>
            </a:endParaRP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15</a:t>
            </a:fld>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685800" y="1981200"/>
            <a:ext cx="7772400" cy="4114800"/>
          </a:xfrm>
          <a:custGeom>
            <a:rect l="l" t="t" r="r" b="b"/>
            <a:pathLst>
              <a:path w="7772400" h="4114800">
                <a:moveTo>
                  <a:pt x="0" y="0"/>
                </a:moveTo>
                <a:lnTo>
                  <a:pt x="7772400" y="0"/>
                </a:lnTo>
                <a:lnTo>
                  <a:pt x="7772400" y="4114800"/>
                </a:lnTo>
                <a:lnTo>
                  <a:pt x="0" y="4114800"/>
                </a:lnTo>
                <a:lnTo>
                  <a:pt x="0" y="0"/>
                </a:lnTo>
                <a:close/>
              </a:path>
            </a:pathLst>
          </a:custGeom>
          <a:ln w="9525">
            <a:solidFill>
              <a:srgbClr val="E43D1B"/>
            </a:solidFill>
          </a:ln>
        </p:spPr>
        <p:txBody>
          <a:bodyPr wrap="square" lIns="0" tIns="0" rIns="0" bIns="0" rtlCol="0"/>
          <a:lstStyle/>
          <a:p/>
        </p:txBody>
      </p:sp>
      <p:sp>
        <p:nvSpPr>
          <p:cNvPr id="3" name="object 3"/>
          <p:cNvSpPr txBox="1"/>
          <p:nvPr/>
        </p:nvSpPr>
        <p:spPr>
          <a:xfrm>
            <a:off x="764540" y="966152"/>
            <a:ext cx="7747000" cy="2428240"/>
          </a:xfrm>
          <a:prstGeom prst="rect">
            <a:avLst/>
          </a:prstGeom>
        </p:spPr>
        <p:txBody>
          <a:bodyPr vert="horz" wrap="square" lIns="0" tIns="12700" rIns="0" bIns="0" rtlCol="0">
            <a:spAutoFit/>
          </a:bodyPr>
          <a:lstStyle/>
          <a:p>
            <a:pPr marR="124460" algn="ctr">
              <a:lnSpc>
                <a:spcPct val="100000"/>
              </a:lnSpc>
              <a:spcBef>
                <a:spcPts val="100"/>
              </a:spcBef>
            </a:pPr>
            <a:r>
              <a:rPr sz="2800" spc="-5">
                <a:solidFill>
                  <a:srgbClr val="FFFF00"/>
                </a:solidFill>
                <a:latin typeface="宋体"/>
                <a:cs typeface="宋体"/>
              </a:rPr>
              <a:t>银行参与公司治理的必要性</a:t>
            </a:r>
            <a:endParaRPr sz="2800">
              <a:latin typeface="宋体"/>
              <a:cs typeface="宋体"/>
            </a:endParaRPr>
          </a:p>
          <a:p>
            <a:pPr>
              <a:lnSpc>
                <a:spcPct val="100000"/>
              </a:lnSpc>
              <a:spcBef>
                <a:spcPts val="60"/>
              </a:spcBef>
            </a:pPr>
            <a:endParaRPr sz="3550">
              <a:latin typeface="宋体"/>
              <a:cs typeface="宋体"/>
            </a:endParaRPr>
          </a:p>
          <a:p>
            <a:pPr marL="354965" marR="360680" indent="-342265">
              <a:lnSpc>
                <a:spcPct val="105500"/>
              </a:lnSpc>
              <a:buSzPct val="101785"/>
              <a:buChar char="•"/>
              <a:tabLst>
                <a:tab pos="354965"/>
                <a:tab pos="355600"/>
              </a:tabLst>
            </a:pPr>
            <a:r>
              <a:rPr sz="2800">
                <a:solidFill>
                  <a:srgbClr val="FFFFFF"/>
                </a:solidFill>
                <a:latin typeface="Times New Roman"/>
                <a:cs typeface="Times New Roman"/>
              </a:rPr>
              <a:t>1.</a:t>
            </a:r>
            <a:r>
              <a:rPr sz="2800" spc="-5">
                <a:solidFill>
                  <a:srgbClr val="FFFFFF"/>
                </a:solidFill>
                <a:latin typeface="宋体"/>
                <a:cs typeface="宋体"/>
              </a:rPr>
              <a:t>降低银行信贷资产潜在风险，保护银行债权</a:t>
            </a:r>
            <a:r>
              <a:rPr sz="2800" spc="-20">
                <a:solidFill>
                  <a:srgbClr val="FFFFFF"/>
                </a:solidFill>
                <a:latin typeface="宋体"/>
                <a:cs typeface="宋体"/>
              </a:rPr>
              <a:t>权益；</a:t>
            </a:r>
            <a:endParaRPr sz="2800">
              <a:latin typeface="宋体"/>
              <a:cs typeface="宋体"/>
            </a:endParaRPr>
          </a:p>
          <a:p>
            <a:pPr marL="354965" indent="-342265">
              <a:lnSpc>
                <a:spcPct val="100000"/>
              </a:lnSpc>
              <a:spcBef>
                <a:spcPts val="490"/>
              </a:spcBef>
              <a:buSzPct val="101785"/>
              <a:buChar char="•"/>
              <a:tabLst>
                <a:tab pos="354965"/>
                <a:tab pos="355600"/>
              </a:tabLst>
            </a:pPr>
            <a:r>
              <a:rPr sz="2800">
                <a:solidFill>
                  <a:srgbClr val="FFFFFF"/>
                </a:solidFill>
                <a:latin typeface="Times New Roman"/>
                <a:cs typeface="Times New Roman"/>
              </a:rPr>
              <a:t>2.</a:t>
            </a:r>
            <a:r>
              <a:rPr sz="2800" spc="-5">
                <a:solidFill>
                  <a:srgbClr val="FFFFFF"/>
                </a:solidFill>
                <a:latin typeface="宋体"/>
                <a:cs typeface="宋体"/>
              </a:rPr>
              <a:t>优化配置公司治理机制，促进公司正确决策。</a:t>
            </a:r>
            <a:endParaRPr sz="2800">
              <a:latin typeface="宋体"/>
              <a:cs typeface="宋体"/>
            </a:endParaRP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16</a:t>
            </a:fld>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247900" y="966152"/>
            <a:ext cx="4648200" cy="452120"/>
          </a:xfrm>
          <a:prstGeom prst="rect">
            <a:avLst/>
          </a:prstGeom>
        </p:spPr>
        <p:txBody>
          <a:bodyPr vert="horz" wrap="square" lIns="0" tIns="12700" rIns="0" bIns="0" rtlCol="0">
            <a:spAutoFit/>
          </a:bodyPr>
          <a:lstStyle/>
          <a:p>
            <a:pPr marL="12700">
              <a:lnSpc>
                <a:spcPct val="100000"/>
              </a:lnSpc>
              <a:spcBef>
                <a:spcPts val="100"/>
              </a:spcBef>
            </a:pPr>
            <a:r>
              <a:rPr sz="2800" spc="-5">
                <a:solidFill>
                  <a:srgbClr val="FFFF00"/>
                </a:solidFill>
                <a:latin typeface="宋体"/>
                <a:cs typeface="宋体"/>
              </a:rPr>
              <a:t>银行参与公司治理的天然优势</a:t>
            </a:r>
            <a:endParaRPr sz="2800">
              <a:latin typeface="宋体"/>
              <a:cs typeface="宋体"/>
            </a:endParaRP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17</a:t>
            </a:fld>
          </a:p>
        </p:txBody>
      </p:sp>
      <p:sp>
        <p:nvSpPr>
          <p:cNvPr id="3" name="object 3"/>
          <p:cNvSpPr txBox="1"/>
          <p:nvPr/>
        </p:nvSpPr>
        <p:spPr>
          <a:xfrm>
            <a:off x="685800" y="1981200"/>
            <a:ext cx="7772400" cy="4114800"/>
          </a:xfrm>
          <a:prstGeom prst="rect">
            <a:avLst/>
          </a:prstGeom>
          <a:solidFill>
            <a:srgbClr val="000000"/>
          </a:solidFill>
          <a:ln w="9525">
            <a:solidFill>
              <a:srgbClr val="E43D1B"/>
            </a:solidFill>
          </a:ln>
        </p:spPr>
        <p:txBody>
          <a:bodyPr vert="horz" wrap="square" lIns="0" tIns="33020" rIns="0" bIns="0" rtlCol="0">
            <a:spAutoFit/>
          </a:bodyPr>
          <a:lstStyle/>
          <a:p>
            <a:pPr marL="433705" indent="-342265">
              <a:lnSpc>
                <a:spcPct val="100000"/>
              </a:lnSpc>
              <a:spcBef>
                <a:spcPts val="260"/>
              </a:spcBef>
              <a:buSzPct val="101785"/>
              <a:buChar char="•"/>
              <a:tabLst>
                <a:tab pos="433705"/>
                <a:tab pos="434340"/>
              </a:tabLst>
            </a:pPr>
            <a:r>
              <a:rPr sz="2800">
                <a:solidFill>
                  <a:srgbClr val="FFFFFF"/>
                </a:solidFill>
                <a:latin typeface="Times New Roman"/>
                <a:cs typeface="Times New Roman"/>
              </a:rPr>
              <a:t>1.</a:t>
            </a:r>
            <a:r>
              <a:rPr sz="2800" spc="-15">
                <a:solidFill>
                  <a:srgbClr val="FFFFFF"/>
                </a:solidFill>
                <a:latin typeface="宋体"/>
                <a:cs typeface="宋体"/>
              </a:rPr>
              <a:t>信息优势</a:t>
            </a:r>
            <a:endParaRPr sz="2800">
              <a:latin typeface="宋体"/>
              <a:cs typeface="宋体"/>
            </a:endParaRPr>
          </a:p>
          <a:p>
            <a:pPr marL="433705" indent="-342265">
              <a:lnSpc>
                <a:spcPct val="100000"/>
              </a:lnSpc>
              <a:spcBef>
                <a:spcPts val="675"/>
              </a:spcBef>
              <a:buSzPct val="101785"/>
              <a:buChar char="•"/>
              <a:tabLst>
                <a:tab pos="433705"/>
                <a:tab pos="434340"/>
              </a:tabLst>
            </a:pPr>
            <a:r>
              <a:rPr sz="2800">
                <a:solidFill>
                  <a:srgbClr val="FFFFFF"/>
                </a:solidFill>
                <a:latin typeface="Times New Roman"/>
                <a:cs typeface="Times New Roman"/>
              </a:rPr>
              <a:t>2.</a:t>
            </a:r>
            <a:r>
              <a:rPr sz="2800" spc="-15">
                <a:solidFill>
                  <a:srgbClr val="FFFFFF"/>
                </a:solidFill>
                <a:latin typeface="宋体"/>
                <a:cs typeface="宋体"/>
              </a:rPr>
              <a:t>声誉优势</a:t>
            </a:r>
            <a:endParaRPr sz="2800">
              <a:latin typeface="宋体"/>
              <a:cs typeface="宋体"/>
            </a:endParaRPr>
          </a:p>
          <a:p>
            <a:pPr marL="433705" indent="-342265">
              <a:lnSpc>
                <a:spcPct val="100000"/>
              </a:lnSpc>
              <a:spcBef>
                <a:spcPts val="670"/>
              </a:spcBef>
              <a:buSzPct val="101785"/>
              <a:buChar char="•"/>
              <a:tabLst>
                <a:tab pos="433705"/>
                <a:tab pos="434340"/>
              </a:tabLst>
            </a:pPr>
            <a:r>
              <a:rPr sz="2800">
                <a:solidFill>
                  <a:srgbClr val="FFFFFF"/>
                </a:solidFill>
                <a:latin typeface="Times New Roman"/>
                <a:cs typeface="Times New Roman"/>
              </a:rPr>
              <a:t>3.</a:t>
            </a:r>
            <a:r>
              <a:rPr sz="2800" spc="-15">
                <a:solidFill>
                  <a:srgbClr val="FFFFFF"/>
                </a:solidFill>
                <a:latin typeface="宋体"/>
                <a:cs typeface="宋体"/>
              </a:rPr>
              <a:t>网点优势</a:t>
            </a:r>
            <a:endParaRPr sz="2800">
              <a:latin typeface="宋体"/>
              <a:cs typeface="宋体"/>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https://d.book118.com/885332211042011111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宋体</vt:lpstr>
      <vt:lpstr>Times New Roman</vt:lpstr>
      <vt:lpstr>Office Theme</vt:lpstr>
      <vt:lpstr>公司治理的外部机制</vt:lpstr>
      <vt:lpstr>PowerPoint Presentation</vt:lpstr>
      <vt:lpstr>PowerPoint Presentation</vt:lpstr>
      <vt:lpstr>公司治理外部机制一：证券市场</vt:lpstr>
      <vt:lpstr>证券市场在金融市场中的地位</vt:lpstr>
      <vt:lpstr>证券市场的基本功能</vt:lpstr>
      <vt:lpstr>证券市场对公司治理的作用机制</vt:lpstr>
      <vt:lpstr>课堂讨论</vt:lpstr>
      <vt:lpstr>公司治理外部机制二：机构投资者</vt:lpstr>
      <vt:lpstr>机构投资者的持股比例上升</vt:lpstr>
      <vt:lpstr>“机构投资者的觉醒”</vt:lpstr>
      <vt:lpstr>机构投资者的主要分类</vt:lpstr>
      <vt:lpstr>QFII和QDII</vt:lpstr>
      <vt:lpstr>机构投资者的优势</vt:lpstr>
      <vt:lpstr>公司治理外部机制三：银行</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2024-09-16T22:15:23.813</cp:lastPrinted>
  <dcterms:created xsi:type="dcterms:W3CDTF">2024-09-16T14:15:23Z</dcterms:created>
  <dcterms:modified xsi:type="dcterms:W3CDTF">2024-09-16T14:15:25Z</dcterms:modified>
</cp:coreProperties>
</file>