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329211-364C-44F1-8EDE-FFFAD5FB3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C8BF46-4D53-4047-9071-5B4AD13F8C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46C83-2804-409D-AA22-123B7A06E2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0729B4-5961-4000-9AF4-CBCF447B5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F92A97-474B-4D3A-A4B3-4CA3EE8748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0EE6E3-F334-4B7B-AA57-6FAA83F9C1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9F47F4A-ACCA-4E97-B4FC-BA0D6F634E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B3DA93-8938-489B-B703-06A894C94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F365EE-104D-4482-8721-E04729284E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143DB2-A877-4679-BBF0-81C5DEC7D0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10C5E4-EE3D-45A6-94F7-A7F7E32CC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5341330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学校传染病防控的应对与处置建议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000750" y="4095750"/>
            <a:ext cx="4101027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汇报时间：2024-01-21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传染病概述与现状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学校传染病防控策略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应对与处置措施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校园环境卫生整治与消毒工作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心理干预与支持服务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传染病概述与现状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48839" y="1881235"/>
            <a:ext cx="1897380" cy="739140"/>
            <a:chOff x="1648839" y="1881235"/>
            <a:chExt cx="1897380" cy="739140"/>
          </a:xfrm>
        </p:grpSpPr>
        <p:sp>
          <p:nvSpPr>
            <p:cNvPr id="21" name="TextBox 21"/>
            <p:cNvSpPr txBox="1"/>
            <p:nvPr/>
          </p:nvSpPr>
          <p:spPr>
            <a:xfrm>
              <a:off x="164883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7599459" y="1881235"/>
            <a:ext cx="1897380" cy="739140"/>
            <a:chOff x="7599459" y="1881235"/>
            <a:chExt cx="1897380" cy="739140"/>
          </a:xfrm>
        </p:grpSpPr>
        <p:sp>
          <p:nvSpPr>
            <p:cNvPr id="23" name="TextBox 23"/>
            <p:cNvSpPr txBox="1"/>
            <p:nvPr/>
          </p:nvSpPr>
          <p:spPr>
            <a:xfrm>
              <a:off x="7599459" y="1881235"/>
              <a:ext cx="1897380" cy="73914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5" name="AutoShape 25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1" name="Freeform 31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5" name="AutoShape 35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1" name="Freeform 41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Freeform 43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4" name="Group 44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5" name="AutoShape 45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0" name="Group 50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1" name="Freeform 51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4" name="Group 54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5" name="AutoShape 55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1" name="Freeform 61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Freeform 62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Freeform 63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4" name="Group 64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5" name="AutoShape 65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0" name="Group 70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1" name="Freeform 71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Freeform 72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Freeform 73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4" name="Group 74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5" name="AutoShape 75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0" name="Group 80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1" name="Freeform 81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Freeform 82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Freeform 83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4" name="Group 84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5" name="AutoShape 85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0" name="Group 90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1" name="Freeform 91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Freeform 92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Freeform 93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4" name="Group 94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5" name="AutoShape 95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6" name="AutoShape 96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7" name="AutoShape 97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0" name="Group 100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1" name="Freeform 101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Freeform 102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Freeform 103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4" name="Group 104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5" name="AutoShape 105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6" name="AutoShape 106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7" name="AutoShape 107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0" name="Group 110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1" name="Freeform 111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Freeform 112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Freeform 113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4" name="Group 114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5" name="AutoShape 115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6" name="AutoShape 116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7" name="AutoShape 117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0" name="Group 120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1" name="Freeform 121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Freeform 122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Freeform 123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4" name="Group 124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5" name="AutoShape 125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6" name="AutoShape 126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7" name="AutoShape 127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0" name="Group 130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1" name="Freeform 131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Freeform 132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Freeform 133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4" name="Group 134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5" name="AutoShape 135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6" name="AutoShape 136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7" name="AutoShape 137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0" name="Group 140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1" name="Freeform 141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Freeform 142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Freeform 143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4" name="Group 144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5" name="AutoShape 145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6" name="AutoShape 146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7" name="AutoShape 147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0" name="Group 150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1" name="Freeform 151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Freeform 152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Freeform 153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4" name="Group 154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5" name="AutoShape 155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6" name="AutoShape 156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7" name="AutoShape 157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0" name="Group 160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1" name="Freeform 161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Freeform 162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Freeform 163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4" name="Group 164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5" name="AutoShape 165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6" name="AutoShape 166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7" name="AutoShape 167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0" name="Group 170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1" name="Freeform 171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Freeform 172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Freeform 173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4" name="Group 174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5" name="AutoShape 175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6" name="AutoShape 176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7" name="AutoShape 177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0" name="Group 180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1" name="Freeform 181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Freeform 182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Freeform 183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4" name="Group 184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5" name="AutoShape 185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6" name="AutoShape 186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7" name="AutoShape 187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0" name="Group 190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1" name="Freeform 191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Freeform 192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Freeform 193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4" name="Group 194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5" name="AutoShape 195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6" name="AutoShape 196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7" name="AutoShape 197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0" name="Group 200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1" name="Freeform 201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Freeform 202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Freeform 203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4" name="Group 204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5" name="AutoShape 205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6" name="AutoShape 206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7" name="AutoShape 207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0" name="Group 210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1" name="Freeform 211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Freeform 212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Freeform 213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4" name="Group 214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5" name="AutoShape 215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6" name="AutoShape 216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7" name="AutoShape 217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0" name="Group 220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1" name="Freeform 221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Freeform 222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Freeform 223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4" name="Group 224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5" name="AutoShape 225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6" name="AutoShape 226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7" name="AutoShape 227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Freeform 228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9" name="Group 229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0" name="AutoShape 230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1" name="AutoShape 231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2" name="Group 232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3" name="AutoShape 233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4" name="AutoShape 234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5" name="AutoShape 235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Freeform 236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7" name="Group 237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8" name="AutoShape 238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9" name="AutoShape 239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0" name="Group 240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1" name="AutoShape 241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2" name="AutoShape 242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3" name="AutoShape 243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Freeform 244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5" name="Group 245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6" name="AutoShape 246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7" name="AutoShape 247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8" name="Group 248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49" name="AutoShape 249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0" name="AutoShape 250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1" name="AutoShape 251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Freeform 252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3" name="Group 253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4" name="AutoShape 254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5" name="AutoShape 255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6" name="Group 256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7" name="AutoShape 257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8" name="AutoShape 258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9" name="AutoShape 259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Freeform 260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1" name="Group 261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2" name="AutoShape 262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3" name="AutoShape 263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4" name="Group 264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5" name="AutoShape 265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6" name="AutoShape 266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7" name="AutoShape 267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Freeform 268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9" name="Group 269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0" name="AutoShape 270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1" name="AutoShape 271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2" name="Group 272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3" name="AutoShape 273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4" name="AutoShape 274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5" name="AutoShape 275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Freeform 276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7" name="Group 277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8" name="AutoShape 278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9" name="AutoShape 279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0" name="Group 280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1" name="AutoShape 281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2" name="AutoShape 282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3" name="AutoShape 283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Freeform 284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5" name="Group 285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6" name="AutoShape 286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7" name="AutoShape 287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8" name="Group 288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89" name="AutoShape 289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0" name="AutoShape 290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1" name="AutoShape 291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Freeform 292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3" name="Group 293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4" name="AutoShape 294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5" name="AutoShape 295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6" name="Group 296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7" name="AutoShape 297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8" name="AutoShape 298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9" name="AutoShape 299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Freeform 300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1" name="Group 301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2" name="AutoShape 302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3" name="AutoShape 303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4" name="Group 304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5" name="AutoShape 305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6" name="AutoShape 306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7" name="AutoShape 307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Freeform 308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9" name="Group 309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0" name="AutoShape 310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1" name="AutoShape 311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2" name="Group 312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3" name="AutoShape 313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4" name="AutoShape 314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5" name="AutoShape 315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Freeform 316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7" name="Group 317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8" name="AutoShape 318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9" name="AutoShape 319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0" name="Group 320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1" name="AutoShape 321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2" name="AutoShape 322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3" name="AutoShape 323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Freeform 324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5" name="Group 325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6" name="AutoShape 326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7" name="AutoShape 327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8" name="Group 328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29" name="AutoShape 329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0" name="AutoShape 330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1" name="AutoShape 331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Freeform 332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3" name="Group 333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4" name="AutoShape 334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5" name="AutoShape 335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6" name="Group 336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7" name="AutoShape 337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8" name="AutoShape 338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9" name="AutoShape 339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Freeform 340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1" name="Group 341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2" name="AutoShape 342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3" name="AutoShape 343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4" name="Group 344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5" name="AutoShape 345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6" name="AutoShape 346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7" name="AutoShape 347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Freeform 348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9" name="Group 349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0" name="AutoShape 350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1" name="AutoShape 351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2" name="Group 352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3" name="AutoShape 353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4" name="AutoShape 354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5" name="AutoShape 355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Freeform 356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7" name="Group 357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8" name="AutoShape 358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9" name="AutoShape 359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0" name="Group 360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1" name="AutoShape 361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2" name="AutoShape 362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3" name="AutoShape 363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Freeform 364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5" name="Group 365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6" name="AutoShape 366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7" name="AutoShape 367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8" name="Group 368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69" name="AutoShape 369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0" name="AutoShape 370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1" name="AutoShape 371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Freeform 372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3" name="Group 373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4" name="AutoShape 374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5" name="AutoShape 375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6" name="Group 376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7" name="AutoShape 377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8" name="AutoShape 378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9" name="AutoShape 379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Freeform 380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1" name="Group 381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2" name="AutoShape 382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3" name="AutoShape 383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4" name="AutoShape 384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传染病是指由各种病原体引起的能在人与人、动物与动物或人与动物之间相互传播的一类疾病。</a:t>
            </a:r>
            <a:endParaRPr lang="en-US" sz="1100"/>
          </a:p>
        </p:txBody>
      </p:sp>
      <p:sp>
        <p:nvSpPr>
          <p:cNvPr id="385" name="AutoShape 385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根据病原体的不同，传染病可分为病毒性传染病、细菌性传染病、寄生虫病等。</a:t>
            </a:r>
            <a:endParaRPr lang="en-US" sz="1100"/>
          </a:p>
        </p:txBody>
      </p:sp>
      <p:grpSp>
        <p:nvGrpSpPr>
          <p:cNvPr id="386" name="Group 38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7" name="AutoShape 38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8" name="AutoShape 38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9" name="AutoShape 38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TextBox 40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流感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流感病毒引起的急性呼吸道传染病，易在学校等人群密集场所爆发。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手足口病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由肠道病毒引起的传染病，主要通过接触传播，5岁以下儿童易感。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诺如病毒感染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由诺如病毒引起的急性胃肠炎，以呕吐、腹泻、发热等症状为主。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当前学校面临的主要传染病威胁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传播途径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病原体可通过空气飞沫、食物、水、接触等途径传播。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加强个人卫生习惯培养，如勤洗手、戴口罩等；保持室内通风换气；避免前往人群密集场所；接种疫苗等。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传染病传播途径及预防措施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学校传染病防控策略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  <a:noFill/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建立学校传染病防控领导小组，明确各部门和人员的职责，形成有效的防控机制。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7806" r="7806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t="5425" b="5425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制定学校传染病防控应急预案，明确应急处置流程，确保在发生疫情时能够迅速响应。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加强与卫生、疾控等部门的沟通与协作，及时获取专业指导和支持。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完善防控体系，明确责任分工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通过校园广播、宣传栏、主题班会等多种形式，向师生普及传染病防控知识，提高师生防范意识。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定期开展传染病防控知识培训，提高师生对传染病的认识和应对能力。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鼓励师生养成良好的个人卫生习惯，如勤洗手、戴口罩、保持社交距离等。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加强宣传教育，提高师生防范意识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根据国家和地方卫生部门的疫苗接种计划，组织师生进行疫苗接种，提高群体免疫水平。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建立疫苗接种档案，记录师生接种情况，确保接种工作的可追溯性。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针对未接种或接种不全的师生，加强宣传教育，引导其尽快完成疫苗接种。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定期开展疫苗接种工作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应对与处置措施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学校应建立学生健康监测机制，定期对学生进行体温检测、症状询问等，以便及时发现疑似病例。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建立监测机制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一旦发现疑似病例，学校应立即向当地卫生部门和教育主管部门报告，同时通知学生家长。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及时报告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学校应配合卫生部门对疑似病例采取隔离措施，防止病毒在校园内传播。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隔离措施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发现疑似病例及时报告并隔离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学校应积极向卫生部门提供疑似病例的相关信息，如发病时间、症状、接触史等，以便卫生部门进行流行病学调查。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提供信息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学校应协助卫生部门对校园内的环境、设施等进行调查，以确定病毒的传播途径和范围。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协助调查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917" r="169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根据卫生部门的调查结果和建议，学校应及时落实相应的防控措施，如消毒、通风、减少人员聚集等。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落实防控措施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配合卫生部门进行流行病学调查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https://d.book118.com/885341330241011110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2024-09-16T03:06:24.279</cp:lastPrinted>
  <dcterms:created xsi:type="dcterms:W3CDTF">2024-09-15T19:06:24Z</dcterms:created>
  <dcterms:modified xsi:type="dcterms:W3CDTF">2024-09-15T19:06:26Z</dcterms:modified>
</cp:coreProperties>
</file>