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bin" ContentType="application/vnd.ms-office.legacyDiagramText"/>
  <Default Extension="vml" ContentType="application/vnd.openxmlformats-officedocument.vmlDrawi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9144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microsoft.com/office/2006/relationships/legacyDiagramText" Target="legacyDiagramText1.bin" /><Relationship Id="rId10" Type="http://schemas.microsoft.com/office/2006/relationships/legacyDiagramText" Target="legacyDiagramText10.bin" /><Relationship Id="rId2" Type="http://schemas.microsoft.com/office/2006/relationships/legacyDiagramText" Target="legacyDiagramText2.bin" /><Relationship Id="rId3" Type="http://schemas.microsoft.com/office/2006/relationships/legacyDiagramText" Target="legacyDiagramText3.bin" /><Relationship Id="rId4" Type="http://schemas.microsoft.com/office/2006/relationships/legacyDiagramText" Target="legacyDiagramText4.bin" /><Relationship Id="rId5" Type="http://schemas.microsoft.com/office/2006/relationships/legacyDiagramText" Target="legacyDiagramText5.bin" /><Relationship Id="rId6" Type="http://schemas.microsoft.com/office/2006/relationships/legacyDiagramText" Target="legacyDiagramText6.bin" /><Relationship Id="rId7" Type="http://schemas.microsoft.com/office/2006/relationships/legacyDiagramText" Target="legacyDiagramText7.bin" /><Relationship Id="rId8" Type="http://schemas.microsoft.com/office/2006/relationships/legacyDiagramText" Target="legacyDiagramText8.bin" /><Relationship Id="rId9" Type="http://schemas.microsoft.com/office/2006/relationships/legacyDiagramText" Target="legacyDiagramText9.bin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B8B842-BFCF-4A4A-9039-4DC5A0E3D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4E4C55-D04B-4DE4-8F13-F3545E84F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375F04-AD64-4F0A-8133-6C8BEE30A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5BE4DA-6A78-41D2-B360-4C50569D2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7AC5E3-81ED-4499-B814-820142AF9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0E164D-86DD-43D6-BDAE-465DDECB2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B666F5-9D1F-4BC1-9235-CCB27FBC7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8B3B55-E3E6-43F1-B16F-92A2AFAD3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5197A4-9CB4-41A3-9471-1F4B1533E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A38738-0133-4ACB-A17A-31CF88265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D90023-4215-4C3A-A11C-3DF9224E9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Group 2"/>
          <p:cNvGrpSpPr/>
          <p:nvPr/>
        </p:nvGrpSpPr>
        <p:grpSpPr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/>
            <p:nvPr/>
          </p:nvGrpSpPr>
          <p:grpSpPr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ahoma" pitchFamily="34" charset="0"/>
                    <a:ea typeface="宋体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9pPr>
            </a:lstStyle>
            <a:p>
              <a:pPr>
                <a:defRPr/>
              </a:pPr>
              <a:endParaRPr lang="zh-CN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9pPr>
            </a:lstStyle>
            <a:p>
              <a:pPr>
                <a:defRPr/>
              </a:pPr>
              <a:endParaRPr lang="zh-CN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Tahoma" pitchFamily="34" charset="0"/>
                  <a:ea typeface="宋体"/>
                  <a:cs typeface="+mn-cs"/>
                </a:defRPr>
              </a:lvl9pPr>
            </a:lstStyle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6350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350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AEE3F7B-475C-4D83-BB20-7B3144AB25DB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DC52175-0815-4955-9D1D-D98B8392548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53739-DFD1-492D-9800-D2FC9DA9DF04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AAC18-8230-4B56-88A9-88DB2EBAC93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6D636-85CE-478E-98B9-F935DA27D80C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EECDF-2F38-4D8F-808C-1BAA6671B2B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14109-1CEC-4865-A334-1E29B785BC2F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5C4B5-3CAD-4397-96B9-624EC6FF2AD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BB6FB-1CC6-4A02-8153-094E66DBA976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7459E-8BF6-4A77-96CA-EFBBA3D1C86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A2610-7176-4176-A77F-AE6F907B0EC4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C551D-6E5D-4C81-9781-75009AD7086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DBB8F-B54F-4BEA-B436-B58C19FD1E1B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B8C1A-9EA9-47D0-9793-377D076CE8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48576-DE00-472F-8C96-89CFD3528996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46D2-98AD-40D5-8671-DDF579E754E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04606-E50D-4C79-A743-7E235A28B090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36D4D-0A38-4E03-8BD2-A4FDAFC4905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A37B-34DA-44BF-8684-ABBD6CA41FF6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EF44C-71A6-41A9-89B2-0F4E80C53A7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30F3C-8484-4D7A-85CE-D8052B9466E4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DA079-CA82-4B69-942E-A161160F935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kumimoji="1" lang="zh-CN" altLang="en-US" sz="2400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kumimoji="1" lang="zh-CN" altLang="en-US" sz="2400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kumimoji="1" lang="zh-CN" altLang="en-US" sz="2400"/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kumimoji="1" lang="zh-CN" altLang="en-US" sz="2400"/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kumimoji="1" lang="zh-CN" altLang="en-US" sz="2400"/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kumimoji="1" lang="zh-CN" altLang="en-US" sz="2400"/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kumimoji="1" lang="zh-CN" altLang="en-US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247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defRPr/>
            </a:pPr>
            <a:fld id="{4E092682-84E5-4D14-B7E8-B70A9F254B52}" type="datetimeFigureOut">
              <a:rPr lang="zh-CN" altLang="en-US"/>
              <a:pPr>
                <a:defRPr/>
              </a:pPr>
              <a:t>2021/12/27</a:t>
            </a:fld>
            <a:endParaRPr lang="en-US" altLang="zh-CN"/>
          </a:p>
        </p:txBody>
      </p:sp>
      <p:sp>
        <p:nvSpPr>
          <p:cNvPr id="6247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6247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defRPr/>
            </a:pPr>
            <a:fld id="{F25B0354-ABE8-4654-A355-B07B5EDD5F8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/>
  <p:timing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vmlDrawing" Target="../drawings/vmlDrawing1.v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601022003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3" name="Text Box 2"/>
          <p:cNvSpPr txBox="1">
            <a:spLocks noChangeArrowheads="1"/>
          </p:cNvSpPr>
          <p:nvPr/>
        </p:nvSpPr>
        <p:spPr bwMode="auto">
          <a:xfrm>
            <a:off x="1714480" y="2857496"/>
            <a:ext cx="5357850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5400" b="1">
                <a:ea typeface="黑体" pitchFamily="49" charset="-122"/>
              </a:rPr>
              <a:t>平喘止咳药</a:t>
            </a:r>
          </a:p>
          <a:p>
            <a:pPr algn="ctr">
              <a:spcBef>
                <a:spcPct val="50000"/>
              </a:spcBef>
            </a:pPr>
            <a:endParaRPr lang="zh-CN" altLang="en-US" sz="4400" b="1"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5363" name="Organization Chart 3"/>
          <p:cNvGraphicFramePr/>
          <p:nvPr/>
        </p:nvGraphicFramePr>
        <p:xfrm>
          <a:off x="1187450" y="1989138"/>
          <a:ext cx="6697663" cy="3311525"/>
        </p:xfrm>
        <a:graphic>
          <a:graphicData uri="http://schemas.openxmlformats.org/drawingml/2006/compatibility">
            <com:legacyDrawing xmlns:com="http://schemas.openxmlformats.org/drawingml/2006/compatibility" spid="_x0000_s1038"/>
          </a:graphicData>
        </a:graphic>
      </p:graphicFrame>
      <p:sp>
        <p:nvSpPr>
          <p:cNvPr id="15388" name="Text Box 23"/>
          <p:cNvSpPr txBox="1">
            <a:spLocks noChangeArrowheads="1"/>
          </p:cNvSpPr>
          <p:nvPr/>
        </p:nvSpPr>
        <p:spPr bwMode="auto">
          <a:xfrm>
            <a:off x="2484438" y="1125538"/>
            <a:ext cx="2519362" cy="57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/>
              <a:t>分类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TextBox 6"/>
          <p:cNvSpPr txBox="1">
            <a:spLocks noChangeArrowheads="1"/>
          </p:cNvSpPr>
          <p:nvPr/>
        </p:nvSpPr>
        <p:spPr bwMode="auto">
          <a:xfrm>
            <a:off x="2428860" y="2500306"/>
            <a:ext cx="4084655" cy="24554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360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β</a:t>
            </a:r>
            <a:r>
              <a:rPr lang="zh-CN" altLang="en-US" sz="360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受体激动剂，  松弛气管平滑肌，急慢哮喘都好使。</a:t>
            </a:r>
          </a:p>
        </p:txBody>
      </p:sp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/>
              <a:t>β</a:t>
            </a:r>
            <a:r>
              <a:rPr lang="en-US" altLang="zh-CN" sz="3200" b="1">
                <a:latin typeface="Times New Roman" pitchFamily="18" charset="0"/>
              </a:rPr>
              <a:t>2</a:t>
            </a:r>
            <a:r>
              <a:rPr lang="zh-CN" altLang="en-US" sz="3200" b="1">
                <a:latin typeface="Times New Roman" pitchFamily="18" charset="0"/>
              </a:rPr>
              <a:t>受体激动剂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TextBox 3"/>
          <p:cNvSpPr txBox="1">
            <a:spLocks noChangeArrowheads="1"/>
          </p:cNvSpPr>
          <p:nvPr/>
        </p:nvSpPr>
        <p:spPr bwMode="auto">
          <a:xfrm>
            <a:off x="1116013" y="2205038"/>
            <a:ext cx="6702425" cy="26808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>
                <a:latin typeface="黑体" pitchFamily="49" charset="-122"/>
                <a:ea typeface="黑体" pitchFamily="49" charset="-122"/>
              </a:rPr>
              <a:t>药物解析：本药主要通过激动</a:t>
            </a:r>
            <a:r>
              <a:rPr lang="en-US" altLang="zh-CN" sz="2400">
                <a:latin typeface="黑体" pitchFamily="49" charset="-122"/>
                <a:ea typeface="黑体" pitchFamily="49" charset="-122"/>
              </a:rPr>
              <a:t>β2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受体，从而松弛支气管平滑肌，降低微血管的通透性等，缓解哮喘症状。</a:t>
            </a:r>
            <a:endParaRPr lang="en-US" altLang="zh-CN" sz="240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240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>
              <a:latin typeface="Calibri" pitchFamily="34" charset="0"/>
            </a:endParaRPr>
          </a:p>
        </p:txBody>
      </p:sp>
      <p:sp>
        <p:nvSpPr>
          <p:cNvPr id="17410" name="TextBox 5"/>
          <p:cNvSpPr txBox="1">
            <a:spLocks noChangeArrowheads="1"/>
          </p:cNvSpPr>
          <p:nvPr/>
        </p:nvSpPr>
        <p:spPr bwMode="auto">
          <a:xfrm>
            <a:off x="1071538" y="3975814"/>
            <a:ext cx="6842125" cy="1667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>
                <a:latin typeface="黑体" pitchFamily="49" charset="-122"/>
                <a:ea typeface="黑体" pitchFamily="49" charset="-122"/>
              </a:rPr>
              <a:t>适应证：都是缓解轻、中度急性哮喘症状的首选药，用于防治支气管哮喘、哮喘性支气管炎和肺气肿患者的支气管痉挛；改善充血性心衰。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/>
              <a:t>β</a:t>
            </a:r>
            <a:r>
              <a:rPr lang="en-US" altLang="zh-CN" sz="3200" b="1">
                <a:latin typeface="Times New Roman" pitchFamily="18" charset="0"/>
              </a:rPr>
              <a:t>2</a:t>
            </a:r>
            <a:r>
              <a:rPr lang="zh-CN" altLang="en-US" sz="3200" b="1">
                <a:latin typeface="Times New Roman" pitchFamily="18" charset="0"/>
              </a:rPr>
              <a:t>受体激动剂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TextBox 2"/>
          <p:cNvSpPr txBox="1">
            <a:spLocks noChangeArrowheads="1"/>
          </p:cNvSpPr>
          <p:nvPr/>
        </p:nvSpPr>
        <p:spPr bwMode="auto">
          <a:xfrm>
            <a:off x="900113" y="2420938"/>
            <a:ext cx="6480175" cy="3743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通常预防用药时口服给药，控制发作时用气雾或粉雾吸入。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口服：成人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4-5mg/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次，每日三次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.</a:t>
            </a:r>
          </a:p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吸入：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100-200μg/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次（每喷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100μg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），每天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3-4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次，每次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1-2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喷。通常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5-10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分钟即可见效，可维持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4-6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小时。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需要注意的是沙丁胺醇与洋地黄类药合用时，可增加洋地黄类药诱发心律失常的风险。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与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β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受体阻断剂合用，能拮抗本药的支气管扩张作用，故两者不宜合用。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755650" y="1989138"/>
            <a:ext cx="431958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>
                <a:ea typeface="黑体" pitchFamily="49" charset="-122"/>
              </a:rPr>
              <a:t>沙丁胺醇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2mg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；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200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揿）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/>
              <a:t>β</a:t>
            </a:r>
            <a:r>
              <a:rPr lang="en-US" altLang="zh-CN" sz="3200" b="1">
                <a:latin typeface="Times New Roman" pitchFamily="18" charset="0"/>
              </a:rPr>
              <a:t>2</a:t>
            </a:r>
            <a:r>
              <a:rPr lang="zh-CN" altLang="en-US" sz="3200" b="1">
                <a:latin typeface="Times New Roman" pitchFamily="18" charset="0"/>
              </a:rPr>
              <a:t>受体激动剂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684213" y="2060575"/>
            <a:ext cx="7069137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r>
              <a:rPr lang="zh-CN" alt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49" charset="-122"/>
              </a:rPr>
              <a:t>硫酸特布他林雾化液（</a:t>
            </a:r>
            <a:r>
              <a:rPr lang="en-US" altLang="zh-CN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49" charset="-122"/>
              </a:rPr>
              <a:t>2ml</a:t>
            </a:r>
            <a:r>
              <a:rPr lang="zh-CN" alt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49" charset="-122"/>
              </a:rPr>
              <a:t>：</a:t>
            </a:r>
            <a:r>
              <a:rPr lang="en-US" altLang="zh-CN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49" charset="-122"/>
              </a:rPr>
              <a:t>5.0mg)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9458" name="TextBox 5"/>
          <p:cNvSpPr txBox="1">
            <a:spLocks noChangeArrowheads="1"/>
          </p:cNvSpPr>
          <p:nvPr/>
        </p:nvSpPr>
        <p:spPr bwMode="auto">
          <a:xfrm>
            <a:off x="1042988" y="3284538"/>
            <a:ext cx="6775450" cy="3013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用法用量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】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剂量应个体化。只能通过雾化器给药。无需稀释备用。</a:t>
            </a:r>
          </a:p>
          <a:p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成人及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20kg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以上儿童：</a:t>
            </a:r>
          </a:p>
          <a:p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经雾化器吸入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个小瓶即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5mg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的药液，每日三次给药。</a:t>
            </a:r>
          </a:p>
          <a:p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20kg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以下的儿童：</a:t>
            </a:r>
          </a:p>
          <a:p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经雾化器吸入半个小瓶即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2.5mg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的药液。每日最多给药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次。</a:t>
            </a:r>
          </a:p>
        </p:txBody>
      </p:sp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/>
              <a:t>β</a:t>
            </a:r>
            <a:r>
              <a:rPr lang="en-US" altLang="zh-CN" sz="3200" b="1">
                <a:latin typeface="Times New Roman" pitchFamily="18" charset="0"/>
              </a:rPr>
              <a:t>2</a:t>
            </a:r>
            <a:r>
              <a:rPr lang="zh-CN" altLang="en-US" sz="3200" b="1">
                <a:latin typeface="Times New Roman" pitchFamily="18" charset="0"/>
              </a:rPr>
              <a:t>受体激动剂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971550" y="2349500"/>
            <a:ext cx="7069138" cy="7318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lang="zh-CN" altLang="en-US" sz="2400" b="1">
              <a:solidFill>
                <a:srgbClr val="558ED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971550" y="3068638"/>
            <a:ext cx="6769100" cy="2282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临床上很多人疑惑特布他林注射液（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0.25mg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）能否用于雾化吸入，实际上确实是不推荐的。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特布他林注射液因其浓度太低，加到所能起效的量所需的液体容积较大，对呼吸道刺激也较大。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而不恰当的雾化可加重喘息发作，建议使用特布他林雾化液进行雾化吸入。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1042988" y="2133600"/>
            <a:ext cx="424815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>
                <a:ea typeface="黑体" pitchFamily="49" charset="-122"/>
              </a:rPr>
              <a:t>特布他林注射液</a:t>
            </a:r>
            <a:endParaRPr lang="zh-CN" altLang="en-US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/>
              <a:t>β</a:t>
            </a:r>
            <a:r>
              <a:rPr lang="en-US" altLang="zh-CN" sz="3200" b="1">
                <a:latin typeface="Times New Roman" pitchFamily="18" charset="0"/>
              </a:rPr>
              <a:t>2</a:t>
            </a:r>
            <a:r>
              <a:rPr lang="zh-CN" altLang="en-US" sz="3200" b="1">
                <a:latin typeface="Times New Roman" pitchFamily="18" charset="0"/>
              </a:rPr>
              <a:t>受体激动剂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TextBox 6"/>
          <p:cNvSpPr txBox="1">
            <a:spLocks noChangeArrowheads="1"/>
          </p:cNvSpPr>
          <p:nvPr/>
        </p:nvSpPr>
        <p:spPr bwMode="auto">
          <a:xfrm>
            <a:off x="2700338" y="2636838"/>
            <a:ext cx="3729050" cy="1624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60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平喘药物茶碱类</a:t>
            </a:r>
            <a:r>
              <a:rPr lang="zh-CN" altLang="en-US" sz="3600" smtClean="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，</a:t>
            </a:r>
            <a:endParaRPr lang="en-US" altLang="zh-CN" sz="3600" smtClean="0">
              <a:solidFill>
                <a:srgbClr val="990033"/>
              </a:solidFill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smtClean="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抑制</a:t>
            </a:r>
            <a:r>
              <a:rPr lang="zh-CN" altLang="en-US" sz="360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磷酸二酯酶。</a:t>
            </a:r>
          </a:p>
        </p:txBody>
      </p:sp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/>
              <a:t>磷酸二酯酶抑制剂</a:t>
            </a:r>
            <a:endParaRPr lang="zh-CN" altLang="en-US" sz="32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29" name="TextBox 3"/>
          <p:cNvSpPr txBox="1">
            <a:spLocks noChangeArrowheads="1"/>
          </p:cNvSpPr>
          <p:nvPr/>
        </p:nvSpPr>
        <p:spPr bwMode="auto">
          <a:xfrm>
            <a:off x="1331913" y="2133600"/>
            <a:ext cx="6702425" cy="2282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药物解析：多索茶碱属于磷酸二酯酶抑制剂。通过抑制磷酸二酯酶活性松弛支气管平滑肌。在慢性阻塞性肺疾病时，还可改善膈肌收缩力，减少呼吸肌疲劳。其松弛支气管平滑肌痉挛的作用较氨茶碱强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10-15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倍。同样为支气管扩张剂，与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β2-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受体激动剂对比，具有呼吸驱动的优势。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/>
              <a:t>磷酸二酯酶抑制剂</a:t>
            </a:r>
            <a:endParaRPr lang="zh-CN" altLang="en-US" sz="32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TextBox 5"/>
          <p:cNvSpPr txBox="1">
            <a:spLocks noChangeArrowheads="1"/>
          </p:cNvSpPr>
          <p:nvPr/>
        </p:nvSpPr>
        <p:spPr bwMode="auto">
          <a:xfrm>
            <a:off x="1258888" y="2276475"/>
            <a:ext cx="6842125" cy="1667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>
                <a:latin typeface="黑体" pitchFamily="49" charset="-122"/>
                <a:ea typeface="黑体" pitchFamily="49" charset="-122"/>
              </a:rPr>
              <a:t>多索茶碱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黑体" pitchFamily="49" charset="-122"/>
                <a:ea typeface="黑体" pitchFamily="49" charset="-122"/>
              </a:rPr>
              <a:t>适应证：临床用于支气管哮喘、哮喘性支气管炎及其他气管痉挛引起的呼吸困难。</a:t>
            </a:r>
          </a:p>
        </p:txBody>
      </p:sp>
      <p:sp>
        <p:nvSpPr>
          <p:cNvPr id="23554" name="Text Box 3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/>
              <a:t>磷酸二酯酶抑制剂</a:t>
            </a:r>
            <a:endParaRPr lang="zh-CN" altLang="en-US" sz="32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7" name="TextBox 5"/>
          <p:cNvSpPr txBox="1">
            <a:spLocks noChangeArrowheads="1"/>
          </p:cNvSpPr>
          <p:nvPr/>
        </p:nvSpPr>
        <p:spPr bwMode="auto">
          <a:xfrm>
            <a:off x="1071538" y="2133600"/>
            <a:ext cx="7286676" cy="30469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多索茶碱</a:t>
            </a:r>
          </a:p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用法用量：口服：片剂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0.2-0.4g/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次，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每日两次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餐前或餐后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小时服用；静脉注射，一次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0.2g, 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每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12</a:t>
            </a:r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小时一次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  <a:p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药物相互作用：与西咪替丁、苯巴比妥等联用时干扰茶碱在肝脏内的代谢，使茶碱血浆药物浓度增加，毒性增大。</a:t>
            </a:r>
            <a:endParaRPr lang="en-US" altLang="zh-CN" sz="2400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  <a:p>
            <a:r>
              <a:rPr lang="zh-CN" altLang="en-US" sz="2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故联合使用应适当减少茶碱剂量，并监测茶碱血浆药物浓度。</a:t>
            </a:r>
          </a:p>
        </p:txBody>
      </p:sp>
      <p:sp>
        <p:nvSpPr>
          <p:cNvPr id="24578" name="Text Box 3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/>
              <a:t>磷酸二酯酶抑制剂</a:t>
            </a:r>
            <a:endParaRPr lang="zh-CN" altLang="en-US" sz="32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1" name="TextBox 2"/>
          <p:cNvSpPr txBox="1">
            <a:spLocks noChangeArrowheads="1"/>
          </p:cNvSpPr>
          <p:nvPr/>
        </p:nvSpPr>
        <p:spPr bwMode="auto">
          <a:xfrm>
            <a:off x="1000100" y="2305474"/>
            <a:ext cx="7456516" cy="21236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>
                <a:latin typeface="黑体" pitchFamily="49" charset="-122"/>
                <a:ea typeface="黑体" pitchFamily="49" charset="-122"/>
              </a:rPr>
              <a:t>注意事项：茶碱类药血浆个体差异大，安全范围窄，宜根据检测血浆浓度制定、调整剂量和用药间隔时间。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000000"/>
                </a:solidFill>
                <a:ea typeface="黑体" pitchFamily="49" charset="-122"/>
              </a:rPr>
              <a:t>禁忌：急性心肌梗死患者禁用。</a:t>
            </a:r>
          </a:p>
          <a:p>
            <a:endParaRPr lang="zh-CN" altLang="en-US" sz="24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/>
              <a:t>磷酸二酯酶抑制剂</a:t>
            </a:r>
            <a:endParaRPr lang="zh-CN" altLang="en-US" sz="32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TextBox 6"/>
          <p:cNvSpPr txBox="1">
            <a:spLocks noChangeArrowheads="1"/>
          </p:cNvSpPr>
          <p:nvPr/>
        </p:nvSpPr>
        <p:spPr bwMode="auto">
          <a:xfrm>
            <a:off x="2571736" y="2428868"/>
            <a:ext cx="3500462" cy="30469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胆碱受体来</a:t>
            </a:r>
            <a:r>
              <a:rPr lang="zh-CN" altLang="en-US" sz="3200" smtClean="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阻断</a:t>
            </a:r>
            <a:endParaRPr lang="en-US" altLang="zh-CN" sz="3200" smtClean="0">
              <a:solidFill>
                <a:srgbClr val="990033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smtClean="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可选</a:t>
            </a:r>
            <a:r>
              <a:rPr lang="zh-CN" altLang="en-US" sz="320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异丙托溴</a:t>
            </a:r>
            <a:r>
              <a:rPr lang="zh-CN" altLang="en-US" sz="3200" smtClean="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铵</a:t>
            </a:r>
            <a:endParaRPr lang="en-US" altLang="zh-CN" sz="3200" smtClean="0">
              <a:solidFill>
                <a:srgbClr val="990033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smtClean="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松弛</a:t>
            </a:r>
            <a:r>
              <a:rPr lang="zh-CN" altLang="en-US" sz="320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气管痰液</a:t>
            </a:r>
            <a:r>
              <a:rPr lang="zh-CN" altLang="en-US" sz="3200" smtClean="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少</a:t>
            </a:r>
            <a:endParaRPr lang="en-US" altLang="zh-CN" sz="3200" smtClean="0">
              <a:solidFill>
                <a:srgbClr val="990033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smtClean="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慢</a:t>
            </a:r>
            <a:r>
              <a:rPr lang="zh-CN" altLang="en-US" sz="320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阻肺时效果</a:t>
            </a:r>
            <a:r>
              <a:rPr lang="zh-CN" altLang="en-US" sz="3200" smtClean="0">
                <a:solidFill>
                  <a:srgbClr val="990033"/>
                </a:solidFill>
                <a:latin typeface="黑体" pitchFamily="49" charset="-122"/>
                <a:ea typeface="黑体" pitchFamily="49" charset="-122"/>
              </a:rPr>
              <a:t>好</a:t>
            </a:r>
            <a:endParaRPr lang="zh-CN" altLang="en-US" sz="3200">
              <a:solidFill>
                <a:srgbClr val="990033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itchFamily="18" charset="0"/>
              </a:rPr>
              <a:t>M</a:t>
            </a:r>
            <a:r>
              <a:rPr lang="zh-CN" altLang="en-US" sz="3200" b="1"/>
              <a:t>胆碱受体阻断剂</a:t>
            </a:r>
            <a:endParaRPr lang="zh-CN" altLang="en-US" sz="32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1116013" y="4005263"/>
            <a:ext cx="7062787" cy="8223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常用药物：</a:t>
            </a:r>
            <a:r>
              <a:rPr lang="zh-CN" alt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49" charset="-122"/>
              </a:rPr>
              <a:t>异丙托溴铵。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口服不易吸收，制成气雾剂，吸入过后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5min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起效。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7650" name="TextBox 5"/>
          <p:cNvSpPr txBox="1">
            <a:spLocks noChangeArrowheads="1"/>
          </p:cNvSpPr>
          <p:nvPr/>
        </p:nvSpPr>
        <p:spPr bwMode="auto">
          <a:xfrm>
            <a:off x="1116013" y="2276475"/>
            <a:ext cx="6624637" cy="15525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r>
              <a:rPr lang="zh-CN" altLang="en-US" sz="2400">
                <a:latin typeface="黑体" pitchFamily="49" charset="-122"/>
                <a:ea typeface="黑体" pitchFamily="49" charset="-122"/>
              </a:rPr>
              <a:t>药物解析：</a:t>
            </a:r>
            <a:r>
              <a:rPr lang="en-US" altLang="zh-CN" sz="240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M</a:t>
            </a:r>
            <a:r>
              <a:rPr lang="zh-CN" altLang="en-US" sz="240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胆碱受体阻断剂可阻断节后迷走神经通路，降低迷走神经兴奋性，产生松弛支气管平滑肌作用，同时可通过抑制腺体的分泌，减少痰液分泌。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itchFamily="18" charset="0"/>
              </a:rPr>
              <a:t>M</a:t>
            </a:r>
            <a:r>
              <a:rPr lang="zh-CN" altLang="en-US" sz="3200" b="1"/>
              <a:t>胆碱受体阻断剂</a:t>
            </a:r>
            <a:endParaRPr lang="zh-CN" altLang="en-US" sz="32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TextBox 1"/>
          <p:cNvSpPr txBox="1">
            <a:spLocks noChangeArrowheads="1"/>
          </p:cNvSpPr>
          <p:nvPr/>
        </p:nvSpPr>
        <p:spPr bwMode="auto">
          <a:xfrm>
            <a:off x="1187450" y="2276475"/>
            <a:ext cx="6654800" cy="1187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r>
              <a:rPr lang="zh-CN" altLang="en-US" sz="2400">
                <a:ea typeface="黑体" pitchFamily="49" charset="-122"/>
              </a:rPr>
              <a:t>异丙托溴铵</a:t>
            </a:r>
          </a:p>
          <a:p>
            <a:r>
              <a:rPr lang="zh-CN" altLang="en-US" sz="2400">
                <a:latin typeface="黑体" pitchFamily="49" charset="-122"/>
                <a:ea typeface="黑体" pitchFamily="49" charset="-122"/>
              </a:rPr>
              <a:t>适应证：用于慢性阻塞性肺病相关的支气管痉挛的维持治疗。</a:t>
            </a:r>
          </a:p>
        </p:txBody>
      </p:sp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1258888" y="3860800"/>
            <a:ext cx="6480175" cy="2282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用法用量：气雾剂：一次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40-80μg, 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一日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3-4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次。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溶剂：雾化吸入，一次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500μg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，一日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3-4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次，急性发作的患者病情稳定前可重复给药。</a:t>
            </a:r>
            <a:endParaRPr lang="en-US" altLang="zh-CN" sz="2400">
              <a:latin typeface="Times New Roman" pitchFamily="18" charset="0"/>
              <a:ea typeface="黑体" pitchFamily="49" charset="-122"/>
            </a:endParaRPr>
          </a:p>
          <a:p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临床使用异丙托溴铵会出现心动过速、心悸、头晕等不良反应，也常出现口干、恶心、呕吐等胃肠道反应，停药后可恢复正常。</a:t>
            </a:r>
          </a:p>
        </p:txBody>
      </p:sp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2339975" y="981075"/>
            <a:ext cx="34559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itchFamily="18" charset="0"/>
              </a:rPr>
              <a:t>M</a:t>
            </a:r>
            <a:r>
              <a:rPr lang="zh-CN" altLang="en-US" sz="3200" b="1"/>
              <a:t>胆碱受体阻断剂</a:t>
            </a:r>
            <a:endParaRPr lang="zh-CN" altLang="en-US" sz="32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https://d.book118.com/886010220034010100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Arial"/>
      </a:majorFont>
      <a:minorFont>
        <a:latin typeface="Tahoma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Tahoma</vt:lpstr>
      <vt:lpstr>宋体</vt:lpstr>
      <vt:lpstr>Wingdings</vt:lpstr>
      <vt:lpstr>黑体</vt:lpstr>
      <vt:lpstr>Times New Roman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2024-09-24T02:23:48.308</cp:lastPrinted>
  <dcterms:created xsi:type="dcterms:W3CDTF">2024-09-23T18:23:48Z</dcterms:created>
  <dcterms:modified xsi:type="dcterms:W3CDTF">2024-09-23T18:23:49Z</dcterms:modified>
</cp:coreProperties>
</file>