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525515-6D65-450D-B233-E39A01044D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8C8034-657D-47FB-A9FE-542BC21854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6FAD209-DCA8-45C3-81B9-9DACDCD27E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383968-53B9-4477-B3E4-203A0CF84E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83B8BC-1B1E-4C21-AD93-650EF845F1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159702-3AD8-4178-8F08-C89DBBBB3B7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9793F79-317C-4711-B8A4-E4E9D533B09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2D015F-C6E6-4722-B41F-E375039DA9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3E466D-369B-49BD-AE14-8D70688518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49BDAB-44C7-4B00-B95D-1AAD7BDFB7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98046B-971B-4B62-A91A-069511FE6C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571500" y="2606765"/>
            <a:ext cx="5506636" cy="1200329"/>
          </a:xfrm>
        </p:spPr>
        <p:txBody>
          <a:bodyPr wrap="none" anchor="t">
            <a:spAutoFit/>
          </a:bodyPr>
          <a:lstStyle>
            <a:lvl1pPr algn="l">
              <a:defRPr sz="8000" b="1" i="0" spc="300">
                <a:solidFill>
                  <a:schemeClr val="accent1">
                    <a:lumMod val="50000"/>
                  </a:schemeClr>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84896"/>
            <a:ext cx="3070071" cy="397032"/>
          </a:xfrm>
        </p:spPr>
        <p:txBody>
          <a:bodyPr wrap="none">
            <a:spAutoFit/>
          </a:bodyPr>
          <a:lstStyle>
            <a:lvl1pPr marL="0" indent="0" algn="l">
              <a:buNone/>
              <a:defRPr sz="2200" b="0" i="0" spc="300">
                <a:solidFill>
                  <a:schemeClr val="accent1">
                    <a:lumMod val="50000"/>
                  </a:schemeClr>
                </a:solidFill>
                <a:latin typeface="Microsoft YaHei" panose="020b0503020204020204" pitchFamily="34" charset="-122"/>
                <a:ea typeface="Microsoft YaHei"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71500" y="1406436"/>
            <a:ext cx="5506636" cy="1200329"/>
          </a:xfrm>
        </p:spPr>
        <p:txBody>
          <a:bodyPr wrap="none" anchor="b">
            <a:spAutoFit/>
          </a:bodyPr>
          <a:lstStyle>
            <a:lvl1pPr marL="0" indent="0">
              <a:buNone/>
              <a:defRPr sz="8000" b="0" i="0" spc="300">
                <a:solidFill>
                  <a:schemeClr val="accent1">
                    <a:lumMod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3"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7"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jpeg" /><Relationship Id="rId3" Type="http://schemas.openxmlformats.org/officeDocument/2006/relationships/image" Target="../media/image1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 Id="rId3" Type="http://schemas.openxmlformats.org/officeDocument/2006/relationships/image" Target="../media/image1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6012010003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国外学历学位认证书的重要性及申请流程\n## 1.国外学历学位认证书的基本概念与作用\n### 1.1什么是国外学历学位认证书及认证机构\n### 1.2国外学历学位认证书的重要性及适用范围\n### 1.3国外学历学位认证书与学历认证的区别与联系\n## 2.国外学历学位认证书的申请条件与材料\n### 2.1申请国外学历学位认证书的基本条件\n### 2.2需要提交的材料及注意事项\n### 2.3材料准备与审核流程详解\n## 3.国外学历学位认证书的申请流程与时间\n### 3.1申请流程概述及关键环节\n### 3.2申请时间与周期\n### 3.3如何查询申请进度与结果\n## 4.国外学历学位认证书的补办与变更\n### 4.1补办与变更的条件及流程\n### 4.2补办与变更所需材料\n### 4.3补办与变更的注意事项及常见问题\n## 5.国外学历学位认证书的认证费用与支付方式\n### 5.1认证费用的标准与计算方法\n### 5.2认证费用的支付方式与注意事项\n### 5.3关于费用减免的政策与申请方法\n## 6.国外学历学位认证书的案例分析与实战建议\n### 6.1成功申请与认证的案例分析\n### 6.2申请过程中常见问题与解决方法\n### 6.3针对性与实用性的申请建议与策略\n&quot;,&quot;templateId&quot;:&quot;ujpcqsuz1ifzxno4qckwkhkbi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500" y="2606765"/>
            <a:ext cx="11055350" cy="1187450"/>
          </a:xfrm>
        </p:spPr>
        <p:txBody>
          <a:bodyPr vert="horz" wrap="square" lIns="91440" tIns="45720" rIns="91440" bIns="45720" anchor="b">
            <a:spAutoFit/>
          </a:bodyPr>
          <a:lstStyle/>
          <a:p>
            <a:pPr>
              <a:buNone/>
            </a:pPr>
            <a:r>
              <a:rPr lang="zh-CN" sz="4400"/>
              <a:t>国外学历学位认证书的重要性及申请流程</a:t>
            </a:r>
            <a:endParaRPr/>
          </a:p>
        </p:txBody>
      </p:sp>
      <p:sp>
        <p:nvSpPr>
          <p:cNvPr id="3" name="副标题 2"/>
          <p:cNvSpPr>
            <a:spLocks noGrp="1"/>
          </p:cNvSpPr>
          <p:nvPr>
            <p:ph type="subTitle" idx="1"/>
          </p:nvPr>
        </p:nvSpPr>
        <p:spPr>
          <a:xfrm>
            <a:off x="571500" y="3984896"/>
            <a:ext cx="5581650" cy="400050"/>
          </a:xfrm>
        </p:spPr>
        <p:txBody>
          <a:bodyPr/>
          <a:lstStyle/>
          <a:p>
            <a:r>
              <a:rPr lang="en-US"/>
              <a:t> </a:t>
            </a:r>
            <a:endParaRPr/>
          </a:p>
        </p:txBody>
      </p:sp>
      <p:cxnSp>
        <p:nvCxnSpPr>
          <p:cNvPr id="4" name="直线连接符 4"/>
          <p:cNvCxnSpPr/>
          <p:nvPr/>
        </p:nvCxnSpPr>
        <p:spPr>
          <a:xfrm>
            <a:off x="660400" y="6014027"/>
            <a:ext cx="825500" cy="0"/>
          </a:xfrm>
          <a:prstGeom prst="line">
            <a:avLst/>
          </a:prstGeom>
          <a:ln w="127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571499" y="6129521"/>
            <a:ext cx="2093843" cy="37555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z="1400" spc="80">
              <a:solidFill>
                <a:schemeClr val="accent1">
                  <a:lumMod val="50000"/>
                </a:schemeClr>
              </a:solidFill>
              <a:latin typeface="+mn-lt"/>
            </a:endParaRPr>
          </a:p>
        </p:txBody>
      </p:sp>
      <p:sp>
        <p:nvSpPr>
          <p:cNvPr id="6" name="文本占位符 20"/>
          <p:cNvSpPr txBox="1"/>
          <p:nvPr/>
        </p:nvSpPr>
        <p:spPr>
          <a:xfrm>
            <a:off x="9937347" y="6129521"/>
            <a:ext cx="1683154" cy="377411"/>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z="1400" spc="80">
                <a:solidFill>
                  <a:schemeClr val="accent1">
                    <a:lumMod val="50000"/>
                  </a:schemeClr>
                </a:solidFill>
                <a:effectLst/>
              </a:rPr>
              <a:t> </a:t>
            </a:r>
            <a:endParaRPr kumimoji="1" lang="en-US" altLang="zh-CN" sz="1400" spc="80">
              <a:solidFill>
                <a:schemeClr val="accent1">
                  <a:lumMod val="50000"/>
                </a:schemeClr>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8" name="" descr="{&quot;isTemplate&quot;:true,&quot;type&quot;:2}"/>
        <p:cNvGrpSpPr/>
        <p:nvPr/>
      </p:nvGrpSpPr>
      <p:grpSpPr>
        <a:xfrm>
          <a:off x="0" y="0"/>
          <a:ext cx="0" cy="0"/>
        </a:xfrm>
      </p:grpSpPr>
      <p:sp>
        <p:nvSpPr>
          <p:cNvPr id="129"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国外学历学位认证书的基本概念与作用</a:t>
            </a:r>
            <a:endParaRPr/>
          </a:p>
        </p:txBody>
      </p:sp>
      <p:sp>
        <p:nvSpPr>
          <p:cNvPr id="130"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01</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31"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5" name="" descr="{&quot;isTemplate&quot;:true,&quot;type&quot;:3}"/>
        <p:cNvGrpSpPr/>
        <p:nvPr/>
      </p:nvGrpSpPr>
      <p:grpSpPr>
        <a:xfrm>
          <a:off x="0" y="0"/>
          <a:ext cx="0" cy="0"/>
        </a:xfrm>
      </p:grpSpPr>
      <p:grpSp>
        <p:nvGrpSpPr>
          <p:cNvPr id="216"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17" name=""/>
            <p:cNvGrpSpPr/>
            <p:nvPr/>
          </p:nvGrpSpPr>
          <p:grpSpPr>
            <a:xfrm>
              <a:off x="685800" y="3146904"/>
              <a:ext cx="5760000" cy="3225487"/>
              <a:chOff x="685800" y="3146904"/>
              <a:chExt cx="5760000" cy="3225487"/>
            </a:xfrm>
          </p:grpSpPr>
          <p:sp>
            <p:nvSpPr>
              <p:cNvPr id="218"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国外学历学位认证书（Foreign Academic Degree Authentication Certificate）</a:t>
                </a:r>
                <a:endParaRPr kumimoji="1" lang="en-US" altLang="zh-CN" sz="1800" b="1">
                  <a:solidFill>
                    <a:schemeClr val="bg1"/>
                  </a:solidFill>
                  <a:latin typeface="+mj-ea"/>
                  <a:ea typeface="+mj-ea"/>
                </a:endParaRPr>
              </a:p>
            </p:txBody>
          </p:sp>
          <p:sp>
            <p:nvSpPr>
              <p:cNvPr id="219"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是由中华人民共和国教育部留学服务中心颁发的</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证明获得者所获得的国外学历和学位的真实性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用于国内就业、升学、职称评定等方面</a:t>
                </a:r>
                <a:endParaRPr/>
              </a:p>
            </p:txBody>
          </p:sp>
        </p:grpSp>
        <p:grpSp>
          <p:nvGrpSpPr>
            <p:cNvPr id="220" name=""/>
            <p:cNvGrpSpPr/>
            <p:nvPr/>
          </p:nvGrpSpPr>
          <p:grpSpPr>
            <a:xfrm>
              <a:off x="6016236" y="3146904"/>
              <a:ext cx="5400000" cy="3225487"/>
              <a:chOff x="6016236" y="3146904"/>
              <a:chExt cx="5400000" cy="3225487"/>
            </a:xfrm>
          </p:grpSpPr>
          <p:sp>
            <p:nvSpPr>
              <p:cNvPr id="221"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认证机构</a:t>
                </a:r>
                <a:endParaRPr kumimoji="1" lang="en-US" altLang="zh-CN" sz="1800" b="1">
                  <a:solidFill>
                    <a:schemeClr val="bg1"/>
                  </a:solidFill>
                  <a:latin typeface="+mj-ea"/>
                  <a:ea typeface="+mj-ea"/>
                </a:endParaRPr>
              </a:p>
            </p:txBody>
          </p:sp>
          <p:sp>
            <p:nvSpPr>
              <p:cNvPr id="222"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中华人民共和国教育部留学服务中心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中国联合国教科文组织全国委员会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中国驻外使领馆教育处</a:t>
                </a:r>
                <a:endParaRPr/>
              </a:p>
            </p:txBody>
          </p:sp>
        </p:grpSp>
      </p:grpSp>
      <p:sp>
        <p:nvSpPr>
          <p:cNvPr id="223"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什么是国外学历学位认证书及认证机构</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4" name="" descr="{&quot;isTemplate&quot;:true,&quot;type&quot;:3}"/>
        <p:cNvGrpSpPr/>
        <p:nvPr/>
      </p:nvGrpSpPr>
      <p:grpSpPr>
        <a:xfrm>
          <a:off x="0" y="0"/>
          <a:ext cx="0" cy="0"/>
        </a:xfrm>
      </p:grpSpPr>
      <p:sp>
        <p:nvSpPr>
          <p:cNvPr id="22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国外学历学位认证书的重要性及适用范围</a:t>
            </a:r>
            <a:endParaRPr lang="en-US" altLang="zh-CN" sz="2800" b="1">
              <a:latin typeface="+mj-ea"/>
              <a:ea typeface="+mj-ea"/>
            </a:endParaRPr>
          </a:p>
        </p:txBody>
      </p:sp>
      <p:grpSp>
        <p:nvGrpSpPr>
          <p:cNvPr id="226"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27" name=""/>
            <p:cNvGrpSpPr/>
            <p:nvPr/>
          </p:nvGrpSpPr>
          <p:grpSpPr>
            <a:xfrm>
              <a:off x="660399" y="2074672"/>
              <a:ext cx="5100082" cy="4536540"/>
              <a:chOff x="660399" y="2074672"/>
              <a:chExt cx="5100082" cy="4536540"/>
            </a:xfrm>
          </p:grpSpPr>
          <p:sp>
            <p:nvSpPr>
              <p:cNvPr id="22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重要性</a:t>
                </a:r>
                <a:endParaRPr lang="en-US" altLang="zh-CN" sz="2000" b="1">
                  <a:latin typeface="Microsoft YaHei" panose="020b0503020204020204" pitchFamily="34" charset="-122"/>
                  <a:ea typeface="Microsoft YaHei" panose="020b0503020204020204" pitchFamily="34" charset="-122"/>
                </a:endParaRPr>
              </a:p>
            </p:txBody>
          </p:sp>
          <p:sp>
            <p:nvSpPr>
              <p:cNvPr id="23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证明学历和学位的真实性，防止虚假学历的泛滥</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提高求职者的竞争力，增加就业机会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有助于升学、职称评定和人才引进等方面</a:t>
                </a:r>
                <a:endParaRPr/>
              </a:p>
            </p:txBody>
          </p:sp>
          <p:pic>
            <p:nvPicPr>
              <p:cNvPr id="231"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32" name=""/>
            <p:cNvGrpSpPr/>
            <p:nvPr/>
          </p:nvGrpSpPr>
          <p:grpSpPr>
            <a:xfrm>
              <a:off x="6431519" y="2074672"/>
              <a:ext cx="5100082" cy="4536540"/>
              <a:chOff x="660399" y="2074672"/>
              <a:chExt cx="5100082" cy="4536540"/>
            </a:xfrm>
          </p:grpSpPr>
          <p:sp>
            <p:nvSpPr>
              <p:cNvPr id="23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适用范围</a:t>
                </a:r>
                <a:endParaRPr lang="en-US" altLang="zh-CN" sz="2000" b="1">
                  <a:latin typeface="Microsoft YaHei" panose="020b0503020204020204" pitchFamily="34" charset="-122"/>
                  <a:ea typeface="Microsoft YaHei" panose="020b0503020204020204" pitchFamily="34" charset="-122"/>
                </a:endParaRPr>
              </a:p>
            </p:txBody>
          </p:sp>
          <p:sp>
            <p:nvSpPr>
              <p:cNvPr id="23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国内外企事业单位招聘、选拔人才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升学、考研、考博等继续深造</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职称评定、人才选拔和引进等方面</a:t>
                </a:r>
                <a:endParaRPr/>
              </a:p>
            </p:txBody>
          </p:sp>
          <p:pic>
            <p:nvPicPr>
              <p:cNvPr id="236"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7" name="" descr="{&quot;isTemplate&quot;:true,&quot;type&quot;:3}"/>
        <p:cNvGrpSpPr/>
        <p:nvPr/>
      </p:nvGrpSpPr>
      <p:grpSpPr>
        <a:xfrm>
          <a:off x="0" y="0"/>
          <a:ext cx="0" cy="0"/>
        </a:xfrm>
      </p:grpSpPr>
      <p:pic>
        <p:nvPicPr>
          <p:cNvPr id="23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3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40" name="Group 598"/>
            <p:cNvGrpSpPr/>
            <p:nvPr/>
          </p:nvGrpSpPr>
          <p:grpSpPr>
            <a:xfrm>
              <a:off x="763829" y="1414808"/>
              <a:ext cx="6972294" cy="2337649"/>
              <a:chOff x="763829" y="1414808"/>
              <a:chExt cx="6972294" cy="2337649"/>
            </a:xfrm>
          </p:grpSpPr>
          <p:sp>
            <p:nvSpPr>
              <p:cNvPr id="24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区别</a:t>
                </a:r>
                <a:endParaRPr/>
              </a:p>
            </p:txBody>
          </p:sp>
          <p:sp>
            <p:nvSpPr>
              <p:cNvPr id="24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认证机构不同：国外学历学位认证书由教育部留学服务中心颁发，学历认证由中国联合国教科文组织全国委员会或中国驻外使领馆教育处颁发</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认证内容不同：国外学历学位认证书主要证明学历和学位的真实性，学历认证还包括学术成绩、在校表现等方面的认证</a:t>
                </a:r>
                <a:endParaRPr/>
              </a:p>
            </p:txBody>
          </p:sp>
          <p:sp>
            <p:nvSpPr>
              <p:cNvPr id="24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47" name="Group 591"/>
            <p:cNvGrpSpPr/>
            <p:nvPr/>
          </p:nvGrpSpPr>
          <p:grpSpPr>
            <a:xfrm>
              <a:off x="689593" y="3949139"/>
              <a:ext cx="7078256" cy="2128975"/>
              <a:chOff x="689593" y="3949139"/>
              <a:chExt cx="7078256" cy="2128975"/>
            </a:xfrm>
          </p:grpSpPr>
          <p:sp>
            <p:nvSpPr>
              <p:cNvPr id="24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联系</a:t>
                </a:r>
                <a:endParaRPr/>
              </a:p>
            </p:txBody>
          </p:sp>
          <p:sp>
            <p:nvSpPr>
              <p:cNvPr id="24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都是对学历和学位的认证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认证结果都具有法律效力，为国内认可</a:t>
                </a:r>
                <a:endParaRPr/>
              </a:p>
            </p:txBody>
          </p:sp>
          <p:sp>
            <p:nvSpPr>
              <p:cNvPr id="25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5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国外学历学位认证书与学历认证的区别与联系</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5" name="" descr="{&quot;isTemplate&quot;:true,&quot;type&quot;:2}"/>
        <p:cNvGrpSpPr/>
        <p:nvPr/>
      </p:nvGrpSpPr>
      <p:grpSpPr>
        <a:xfrm>
          <a:off x="0" y="0"/>
          <a:ext cx="0" cy="0"/>
        </a:xfrm>
      </p:grpSpPr>
      <p:sp>
        <p:nvSpPr>
          <p:cNvPr id="256"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国外学历学位认证书的申请条件与材料</a:t>
            </a:r>
            <a:endParaRPr/>
          </a:p>
        </p:txBody>
      </p:sp>
      <p:sp>
        <p:nvSpPr>
          <p:cNvPr id="257"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02</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258"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9" name="" descr="{&quot;isTemplate&quot;:true,&quot;type&quot;:3}"/>
        <p:cNvGrpSpPr/>
        <p:nvPr/>
      </p:nvGrpSpPr>
      <p:grpSpPr>
        <a:xfrm>
          <a:off x="0" y="0"/>
          <a:ext cx="0" cy="0"/>
        </a:xfrm>
      </p:grpSpPr>
      <p:grpSp>
        <p:nvGrpSpPr>
          <p:cNvPr id="260"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261" name=""/>
            <p:cNvGrpSpPr/>
            <p:nvPr/>
          </p:nvGrpSpPr>
          <p:grpSpPr>
            <a:xfrm>
              <a:off x="4252327" y="1207692"/>
              <a:ext cx="8485777" cy="1440001"/>
              <a:chOff x="4252327" y="1207692"/>
              <a:chExt cx="8485777" cy="1440001"/>
            </a:xfrm>
          </p:grpSpPr>
          <p:sp>
            <p:nvSpPr>
              <p:cNvPr id="262"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63"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持有有效的国外护照</a:t>
                </a:r>
                <a:endParaRPr lang="en-US" altLang="zh-CN" sz="2000" b="1">
                  <a:latin typeface="Microsoft YaHei" panose="020b0503020204020204" pitchFamily="34" charset="-122"/>
                  <a:ea typeface="Microsoft YaHei" panose="020b0503020204020204" pitchFamily="34" charset="-122"/>
                </a:endParaRPr>
              </a:p>
            </p:txBody>
          </p:sp>
          <p:pic>
            <p:nvPicPr>
              <p:cNvPr id="264"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265" name=""/>
            <p:cNvGrpSpPr/>
            <p:nvPr/>
          </p:nvGrpSpPr>
          <p:grpSpPr>
            <a:xfrm>
              <a:off x="4252325" y="2998393"/>
              <a:ext cx="8485779" cy="1440000"/>
              <a:chOff x="4252325" y="2998393"/>
              <a:chExt cx="8485779" cy="1440000"/>
            </a:xfrm>
          </p:grpSpPr>
          <p:sp>
            <p:nvSpPr>
              <p:cNvPr id="266"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67"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在国外取得学位的留学生</a:t>
                </a:r>
                <a:endParaRPr lang="en-US" altLang="zh-CN" sz="2000" b="1">
                  <a:latin typeface="Microsoft YaHei" panose="020b0503020204020204" pitchFamily="34" charset="-122"/>
                  <a:ea typeface="Microsoft YaHei" panose="020b0503020204020204" pitchFamily="34" charset="-122"/>
                </a:endParaRPr>
              </a:p>
            </p:txBody>
          </p:sp>
          <p:pic>
            <p:nvPicPr>
              <p:cNvPr id="268"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69" name=""/>
            <p:cNvGrpSpPr/>
            <p:nvPr/>
          </p:nvGrpSpPr>
          <p:grpSpPr>
            <a:xfrm>
              <a:off x="4252323" y="4789093"/>
              <a:ext cx="8485781" cy="1440002"/>
              <a:chOff x="4252323" y="4789093"/>
              <a:chExt cx="8485781" cy="1440002"/>
            </a:xfrm>
          </p:grpSpPr>
          <p:sp>
            <p:nvSpPr>
              <p:cNvPr id="270"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71"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需提供完整的学历证明材料</a:t>
                </a:r>
                <a:endParaRPr lang="en-US" altLang="zh-CN" sz="2000" b="1">
                  <a:latin typeface="Microsoft YaHei" panose="020b0503020204020204" pitchFamily="34" charset="-122"/>
                  <a:ea typeface="Microsoft YaHei" panose="020b0503020204020204" pitchFamily="34" charset="-122"/>
                </a:endParaRPr>
              </a:p>
            </p:txBody>
          </p:sp>
          <p:pic>
            <p:nvPicPr>
              <p:cNvPr id="272"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73"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申请国外学历学位认证书的基本条件</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4" name="" descr="{&quot;isTemplate&quot;:true,&quot;type&quot;:3}"/>
        <p:cNvGrpSpPr/>
        <p:nvPr/>
      </p:nvGrpSpPr>
      <p:grpSpPr>
        <a:xfrm>
          <a:off x="0" y="0"/>
          <a:ext cx="0" cy="0"/>
        </a:xfrm>
      </p:grpSpPr>
      <p:sp>
        <p:nvSpPr>
          <p:cNvPr id="275"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6" name="AutoShape 3"/>
          <p:cNvSpPr/>
          <p:nvPr/>
        </p:nvSpPr>
        <p:spPr>
          <a:xfrm>
            <a:off x="3637982" y="1263590"/>
            <a:ext cx="4916037" cy="4916037"/>
          </a:xfrm>
          <a:prstGeom prst="ellipse">
            <a:avLst/>
          </a:prstGeom>
          <a:solidFill>
            <a:schemeClr val="l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7" name="AutoShape 4"/>
          <p:cNvSpPr/>
          <p:nvPr/>
        </p:nvSpPr>
        <p:spPr>
          <a:xfrm>
            <a:off x="4282803" y="1908411"/>
            <a:ext cx="3626394" cy="3626394"/>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278" name="Picture 5" descr="{&quot;isTemplate&quot;:true,&quot;type&quot;:&quot;image&quot;,&quot;canOmit&quot;:false,&quot;range&quot;:0}"/>
          <p:cNvPicPr>
            <a:picLocks noChangeAspect="1"/>
          </p:cNvPicPr>
          <p:nvPr/>
        </p:nvPicPr>
        <p:blipFill>
          <a:blip r:embed="rId2"/>
          <a:srcRect l="21875" r="21875"/>
          <a:stretch>
            <a:fillRect/>
          </a:stretch>
        </p:blipFill>
        <p:spPr>
          <a:xfrm>
            <a:off x="4796012" y="2421620"/>
            <a:ext cx="2599976" cy="2599976"/>
          </a:xfrm>
          <a:prstGeom prst="ellipse">
            <a:avLst/>
          </a:prstGeom>
        </p:spPr>
      </p:pic>
      <p:grpSp>
        <p:nvGrpSpPr>
          <p:cNvPr id="279" name="Group 807" descr="{&quot;isTemplate&quot;:true,&quot;type&quot;:&quot;list&quot;,&quot;alignment&quot;:&quot;left&quot;,&quot;alignmentVertical&quot;:&quot;top&quot;,&quot;canOmit&quot;:false,&quot;scalable&quot;:false,&quot;minItemsCount&quot;:-1}"/>
          <p:cNvGrpSpPr/>
          <p:nvPr/>
        </p:nvGrpSpPr>
        <p:grpSpPr>
          <a:xfrm>
            <a:off x="539110" y="1063099"/>
            <a:ext cx="11020552" cy="5284506"/>
            <a:chOff x="539110" y="1063099"/>
            <a:chExt cx="11020552" cy="5284506"/>
          </a:xfrm>
        </p:grpSpPr>
        <p:grpSp>
          <p:nvGrpSpPr>
            <p:cNvPr id="280" name="Group 808"/>
            <p:cNvGrpSpPr/>
            <p:nvPr/>
          </p:nvGrpSpPr>
          <p:grpSpPr>
            <a:xfrm>
              <a:off x="9146662" y="1063099"/>
              <a:ext cx="2413000" cy="2767131"/>
              <a:chOff x="9146662" y="1063099"/>
              <a:chExt cx="2413000" cy="2767131"/>
            </a:xfrm>
          </p:grpSpPr>
          <p:sp>
            <p:nvSpPr>
              <p:cNvPr id="281" name="TextBox 13" descr="{&quot;isTemplate&quot;:true,&quot;type&quot;:&quot;content&quot;,&quot;canOmit&quot;:false,&quot;range&quot;:0}"/>
              <p:cNvSpPr txBox="1"/>
              <p:nvPr/>
            </p:nvSpPr>
            <p:spPr>
              <a:xfrm>
                <a:off x="9146662" y="1612351"/>
                <a:ext cx="2228850" cy="221787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护照需在有效期内</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复印件需包括个人信息页、签证页和出入境记录页</a:t>
                </a:r>
                <a:endParaRPr/>
              </a:p>
            </p:txBody>
          </p:sp>
          <p:sp>
            <p:nvSpPr>
              <p:cNvPr id="282" name="TextBox 14" descr="{&quot;isTemplate&quot;:true,&quot;type&quot;:&quot;title&quot;,&quot;canOmit&quot;:false,&quot;range&quot;:0}"/>
              <p:cNvSpPr txBox="1"/>
              <p:nvPr/>
            </p:nvSpPr>
            <p:spPr>
              <a:xfrm>
                <a:off x="9146662" y="1063099"/>
                <a:ext cx="2413000" cy="4127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护照原件及复印件</a:t>
                </a:r>
                <a:endParaRPr/>
              </a:p>
            </p:txBody>
          </p:sp>
        </p:grpSp>
        <p:grpSp>
          <p:nvGrpSpPr>
            <p:cNvPr id="283" name="Group 811"/>
            <p:cNvGrpSpPr/>
            <p:nvPr/>
          </p:nvGrpSpPr>
          <p:grpSpPr>
            <a:xfrm>
              <a:off x="9146662" y="3977215"/>
              <a:ext cx="2413000" cy="2370390"/>
              <a:chOff x="9146662" y="3977216"/>
              <a:chExt cx="2413000" cy="2370390"/>
            </a:xfrm>
          </p:grpSpPr>
          <p:sp>
            <p:nvSpPr>
              <p:cNvPr id="284" name="TextBox 15" descr="{&quot;isTemplate&quot;:true,&quot;type&quot;:&quot;title&quot;,&quot;canOmit&quot;:false,&quot;range&quot;:0}"/>
              <p:cNvSpPr txBox="1"/>
              <p:nvPr/>
            </p:nvSpPr>
            <p:spPr>
              <a:xfrm>
                <a:off x="9146662" y="3977216"/>
                <a:ext cx="2413000" cy="4127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学历证明材料</a:t>
                </a:r>
                <a:endParaRPr/>
              </a:p>
            </p:txBody>
          </p:sp>
          <p:sp>
            <p:nvSpPr>
              <p:cNvPr id="285" name="TextBox 16" descr="{&quot;isTemplate&quot;:true,&quot;type&quot;:&quot;content&quot;,&quot;canOmit&quot;:false,&quot;range&quot;:0}"/>
              <p:cNvSpPr txBox="1"/>
              <p:nvPr/>
            </p:nvSpPr>
            <p:spPr>
              <a:xfrm>
                <a:off x="9146662" y="4535997"/>
                <a:ext cx="2228850" cy="18116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学位证书原件及复印件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成绩单原件及复印件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学历认证申请表</a:t>
                </a:r>
                <a:endParaRPr/>
              </a:p>
            </p:txBody>
          </p:sp>
        </p:grpSp>
        <p:grpSp>
          <p:nvGrpSpPr>
            <p:cNvPr id="286" name="Group 814"/>
            <p:cNvGrpSpPr/>
            <p:nvPr/>
          </p:nvGrpSpPr>
          <p:grpSpPr>
            <a:xfrm>
              <a:off x="539110" y="3172356"/>
              <a:ext cx="2413000" cy="2333785"/>
              <a:chOff x="539110" y="3172356"/>
              <a:chExt cx="2413000" cy="2333785"/>
            </a:xfrm>
          </p:grpSpPr>
          <p:sp>
            <p:nvSpPr>
              <p:cNvPr id="287" name="TextBox 12" descr="{&quot;isTemplate&quot;:true,&quot;type&quot;:&quot;title&quot;,&quot;canOmit&quot;:false,&quot;range&quot;:0}"/>
              <p:cNvSpPr txBox="1"/>
              <p:nvPr/>
            </p:nvSpPr>
            <p:spPr>
              <a:xfrm>
                <a:off x="539110" y="3172356"/>
                <a:ext cx="2413000" cy="4127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其他相关材料</a:t>
                </a:r>
                <a:endParaRPr/>
              </a:p>
            </p:txBody>
          </p:sp>
          <p:sp>
            <p:nvSpPr>
              <p:cNvPr id="288" name="TextBox 17" descr="{&quot;isTemplate&quot;:true,&quot;type&quot;:&quot;content&quot;,&quot;canOmit&quot;:false,&quot;range&quot;:0}"/>
              <p:cNvSpPr txBox="1"/>
              <p:nvPr/>
            </p:nvSpPr>
            <p:spPr>
              <a:xfrm>
                <a:off x="539110" y="3796745"/>
                <a:ext cx="2228850" cy="1709396"/>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个人照片（2寸彩色免冠照片）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认证费用</a:t>
                </a:r>
                <a:endParaRPr/>
              </a:p>
            </p:txBody>
          </p:sp>
        </p:grpSp>
      </p:grpSp>
      <p:sp>
        <p:nvSpPr>
          <p:cNvPr id="289" name="Tencent" descr="{&quot;isTemplate&quot;:true,&quot;type&quot;:&quot;title&quot;,&quot;canOmit&quot;:false,&quot;range&quot;:0}"/>
          <p:cNvSpPr txBox="1"/>
          <p:nvPr/>
        </p:nvSpPr>
        <p:spPr>
          <a:xfrm>
            <a:off x="660396" y="418039"/>
            <a:ext cx="1057910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需要提交的材料及注意事项</a:t>
            </a:r>
            <a:endParaRPr lang="en-US" altLang="zh-CN" sz="2800" b="1">
              <a:latin typeface="+mj-ea"/>
              <a:ea typeface="+mj-ea"/>
            </a:endParaRPr>
          </a:p>
        </p:txBody>
      </p:sp>
      <p:sp>
        <p:nvSpPr>
          <p:cNvPr id="290" name="椭圆 3"/>
          <p:cNvSpPr>
            <a:spLocks noChangeAspect="1"/>
          </p:cNvSpPr>
          <p:nvPr/>
        </p:nvSpPr>
        <p:spPr>
          <a:xfrm>
            <a:off x="3148274" y="2946731"/>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91" name="椭圆 4"/>
          <p:cNvSpPr>
            <a:spLocks noChangeAspect="1"/>
          </p:cNvSpPr>
          <p:nvPr/>
        </p:nvSpPr>
        <p:spPr>
          <a:xfrm>
            <a:off x="7820653" y="4589596"/>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92" name="椭圆 7"/>
          <p:cNvSpPr>
            <a:spLocks noChangeAspect="1"/>
          </p:cNvSpPr>
          <p:nvPr/>
        </p:nvSpPr>
        <p:spPr>
          <a:xfrm>
            <a:off x="7556197" y="1484021"/>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3" name="" descr="{&quot;isTemplate&quot;:true,&quot;type&quot;:3}"/>
        <p:cNvGrpSpPr/>
        <p:nvPr/>
      </p:nvGrpSpPr>
      <p:grpSpPr>
        <a:xfrm>
          <a:off x="0" y="0"/>
          <a:ext cx="0" cy="0"/>
        </a:xfrm>
      </p:grpSpPr>
      <p:pic>
        <p:nvPicPr>
          <p:cNvPr id="294"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95"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96" name="Group 598"/>
            <p:cNvGrpSpPr/>
            <p:nvPr/>
          </p:nvGrpSpPr>
          <p:grpSpPr>
            <a:xfrm>
              <a:off x="763829" y="1414808"/>
              <a:ext cx="6972294" cy="2337649"/>
              <a:chOff x="763829" y="1414808"/>
              <a:chExt cx="6972294" cy="2337649"/>
            </a:xfrm>
          </p:grpSpPr>
          <p:sp>
            <p:nvSpPr>
              <p:cNvPr id="297"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材料准备</a:t>
                </a:r>
                <a:endParaRPr/>
              </a:p>
            </p:txBody>
          </p:sp>
          <p:sp>
            <p:nvSpPr>
              <p:cNvPr id="298"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核实所有材料的完整性、真实性和准确性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按照认证机构的要求准备材料</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材料的装订和排序</a:t>
                </a:r>
                <a:endParaRPr/>
              </a:p>
            </p:txBody>
          </p:sp>
          <p:sp>
            <p:nvSpPr>
              <p:cNvPr id="299"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0"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1"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02"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03" name="Group 591"/>
            <p:cNvGrpSpPr/>
            <p:nvPr/>
          </p:nvGrpSpPr>
          <p:grpSpPr>
            <a:xfrm>
              <a:off x="689593" y="3949139"/>
              <a:ext cx="7078256" cy="2128975"/>
              <a:chOff x="689593" y="3949139"/>
              <a:chExt cx="7078256" cy="2128975"/>
            </a:xfrm>
          </p:grpSpPr>
          <p:sp>
            <p:nvSpPr>
              <p:cNvPr id="304"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审核流程</a:t>
                </a:r>
                <a:endParaRPr/>
              </a:p>
            </p:txBody>
          </p:sp>
          <p:sp>
            <p:nvSpPr>
              <p:cNvPr id="305"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提交申请材料</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等待审核结果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审核通过后领取认证书</a:t>
                </a:r>
                <a:endParaRPr/>
              </a:p>
            </p:txBody>
          </p:sp>
          <p:sp>
            <p:nvSpPr>
              <p:cNvPr id="306"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7"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8"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0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1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材料准备与审核流程详解</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国外学历学位认证书的申请流程与时间</a:t>
            </a:r>
            <a:endParaRPr/>
          </a:p>
        </p:txBody>
      </p:sp>
      <p:sp>
        <p:nvSpPr>
          <p:cNvPr id="9"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03</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0"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 name="" descr="{&quot;isTemplate&quot;:true,&quot;type&quot;:3}"/>
        <p:cNvGrpSpPr/>
        <p:nvPr/>
      </p:nvGrpSpPr>
      <p:grpSpPr>
        <a:xfrm>
          <a:off x="0" y="0"/>
          <a:ext cx="0" cy="0"/>
        </a:xfrm>
      </p:grpSpPr>
      <p:sp>
        <p:nvSpPr>
          <p:cNvPr id="1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申请流程概述及关键环节</a:t>
            </a:r>
            <a:endParaRPr lang="en-US" altLang="zh-CN" sz="2800" b="1">
              <a:latin typeface="+mj-ea"/>
              <a:ea typeface="+mj-ea"/>
            </a:endParaRPr>
          </a:p>
        </p:txBody>
      </p:sp>
      <p:grpSp>
        <p:nvGrpSpPr>
          <p:cNvPr id="13"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4" name=""/>
            <p:cNvGrpSpPr/>
            <p:nvPr/>
          </p:nvGrpSpPr>
          <p:grpSpPr>
            <a:xfrm>
              <a:off x="660399" y="2074672"/>
              <a:ext cx="5100082" cy="4536540"/>
              <a:chOff x="660399" y="2074672"/>
              <a:chExt cx="5100082" cy="4536540"/>
            </a:xfrm>
          </p:grpSpPr>
          <p:sp>
            <p:nvSpPr>
              <p:cNvPr id="1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申请流程</a:t>
                </a:r>
                <a:endParaRPr lang="en-US" altLang="zh-CN" sz="2000" b="1">
                  <a:latin typeface="Microsoft YaHei" panose="020b0503020204020204" pitchFamily="34" charset="-122"/>
                  <a:ea typeface="Microsoft YaHei" panose="020b0503020204020204" pitchFamily="34" charset="-122"/>
                </a:endParaRPr>
              </a:p>
            </p:txBody>
          </p:sp>
          <p:sp>
            <p:nvSpPr>
              <p:cNvPr id="1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准备申请材料</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提交申请材料</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等待审核结果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审核通过后领取认证书</a:t>
                </a:r>
                <a:endParaRPr/>
              </a:p>
            </p:txBody>
          </p:sp>
          <p:pic>
            <p:nvPicPr>
              <p:cNvPr id="18"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9" name=""/>
            <p:cNvGrpSpPr/>
            <p:nvPr/>
          </p:nvGrpSpPr>
          <p:grpSpPr>
            <a:xfrm>
              <a:off x="6431519" y="2074672"/>
              <a:ext cx="5100082" cy="4536540"/>
              <a:chOff x="660399" y="2074672"/>
              <a:chExt cx="5100082" cy="4536540"/>
            </a:xfrm>
          </p:grpSpPr>
          <p:sp>
            <p:nvSpPr>
              <p:cNvPr id="2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关键环节</a:t>
                </a:r>
                <a:endParaRPr lang="en-US" altLang="zh-CN" sz="2000" b="1">
                  <a:latin typeface="Microsoft YaHei" panose="020b0503020204020204" pitchFamily="34" charset="-122"/>
                  <a:ea typeface="Microsoft YaHei" panose="020b0503020204020204" pitchFamily="34" charset="-122"/>
                </a:endParaRPr>
              </a:p>
            </p:txBody>
          </p:sp>
          <p:sp>
            <p:nvSpPr>
              <p:cNvPr id="2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材料准备：确保材料完整、真实、准确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提交申请：按照认证机构的要求提交申请</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等待审核：耐心等待审核结果</a:t>
                </a:r>
                <a:endParaRPr/>
              </a:p>
            </p:txBody>
          </p:sp>
          <p:pic>
            <p:nvPicPr>
              <p:cNvPr id="23"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 name="" descr="{&quot;isTemplate&quot;:true,&quot;type&quot;:3}"/>
        <p:cNvGrpSpPr/>
        <p:nvPr/>
      </p:nvGrpSpPr>
      <p:grpSpPr>
        <a:xfrm>
          <a:off x="0" y="0"/>
          <a:ext cx="0" cy="0"/>
        </a:xfrm>
      </p:grpSpPr>
      <p:pic>
        <p:nvPicPr>
          <p:cNvPr id="25"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6"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7" name="Group 598"/>
            <p:cNvGrpSpPr/>
            <p:nvPr/>
          </p:nvGrpSpPr>
          <p:grpSpPr>
            <a:xfrm>
              <a:off x="763829" y="1414808"/>
              <a:ext cx="6972294" cy="2337649"/>
              <a:chOff x="763829" y="1414808"/>
              <a:chExt cx="6972294" cy="2337649"/>
            </a:xfrm>
          </p:grpSpPr>
          <p:sp>
            <p:nvSpPr>
              <p:cNvPr id="28"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申请时间</a:t>
                </a:r>
                <a:endParaRPr/>
              </a:p>
            </p:txBody>
          </p:sp>
          <p:sp>
            <p:nvSpPr>
              <p:cNvPr id="29"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认证机构的工作时间：周一至周五，上午9:00-12:00，下午14:00-17:00</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节假日除外</a:t>
                </a:r>
                <a:endParaRPr/>
              </a:p>
            </p:txBody>
          </p:sp>
          <p:sp>
            <p:nvSpPr>
              <p:cNvPr id="30"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3"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4" name="Group 591"/>
            <p:cNvGrpSpPr/>
            <p:nvPr/>
          </p:nvGrpSpPr>
          <p:grpSpPr>
            <a:xfrm>
              <a:off x="689593" y="3949139"/>
              <a:ext cx="7078256" cy="2128975"/>
              <a:chOff x="689593" y="3949139"/>
              <a:chExt cx="7078256" cy="2128975"/>
            </a:xfrm>
          </p:grpSpPr>
          <p:sp>
            <p:nvSpPr>
              <p:cNvPr id="35"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申请周期</a:t>
                </a:r>
                <a:endParaRPr/>
              </a:p>
            </p:txBody>
          </p:sp>
          <p:sp>
            <p:nvSpPr>
              <p:cNvPr id="36"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一般情况下，审核周期为20个工作日</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特殊情况可申请加急服务，加急周期为10个工作日</a:t>
                </a:r>
                <a:endParaRPr/>
              </a:p>
            </p:txBody>
          </p:sp>
          <p:sp>
            <p:nvSpPr>
              <p:cNvPr id="37"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40"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4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申请时间与周期</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2" name="" descr="{&quot;isTemplate&quot;:true,&quot;type&quot;:3}"/>
        <p:cNvGrpSpPr/>
        <p:nvPr/>
      </p:nvGrpSpPr>
      <p:grpSpPr>
        <a:xfrm>
          <a:off x="0" y="0"/>
          <a:ext cx="0" cy="0"/>
        </a:xfrm>
      </p:grpSpPr>
      <p:sp>
        <p:nvSpPr>
          <p:cNvPr id="4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如何查询申请进度与结果</a:t>
            </a:r>
            <a:endParaRPr lang="en-US" altLang="zh-CN" sz="2800" b="1">
              <a:latin typeface="+mj-ea"/>
              <a:ea typeface="+mj-ea"/>
            </a:endParaRPr>
          </a:p>
        </p:txBody>
      </p:sp>
      <p:grpSp>
        <p:nvGrpSpPr>
          <p:cNvPr id="44"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45" name=""/>
            <p:cNvGrpSpPr/>
            <p:nvPr/>
          </p:nvGrpSpPr>
          <p:grpSpPr>
            <a:xfrm>
              <a:off x="660399" y="2074672"/>
              <a:ext cx="5100082" cy="4536540"/>
              <a:chOff x="660399" y="2074672"/>
              <a:chExt cx="5100082" cy="4536540"/>
            </a:xfrm>
          </p:grpSpPr>
          <p:sp>
            <p:nvSpPr>
              <p:cNvPr id="4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4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查询申请进度</a:t>
                </a:r>
                <a:endParaRPr lang="en-US" altLang="zh-CN" sz="2000" b="1">
                  <a:latin typeface="Microsoft YaHei" panose="020b0503020204020204" pitchFamily="34" charset="-122"/>
                  <a:ea typeface="Microsoft YaHei" panose="020b0503020204020204" pitchFamily="34" charset="-122"/>
                </a:endParaRPr>
              </a:p>
            </p:txBody>
          </p:sp>
          <p:sp>
            <p:nvSpPr>
              <p:cNvPr id="4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可通过认证机构的官方网站查询申请进度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或电话咨询认证机构的工作人员</a:t>
                </a:r>
                <a:endParaRPr/>
              </a:p>
            </p:txBody>
          </p:sp>
          <p:pic>
            <p:nvPicPr>
              <p:cNvPr id="49"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50" name=""/>
            <p:cNvGrpSpPr/>
            <p:nvPr/>
          </p:nvGrpSpPr>
          <p:grpSpPr>
            <a:xfrm>
              <a:off x="6431519" y="2074672"/>
              <a:ext cx="5100082" cy="4536540"/>
              <a:chOff x="660399" y="2074672"/>
              <a:chExt cx="5100082" cy="4536540"/>
            </a:xfrm>
          </p:grpSpPr>
          <p:sp>
            <p:nvSpPr>
              <p:cNvPr id="5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5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查询申请结果</a:t>
                </a:r>
                <a:endParaRPr lang="en-US" altLang="zh-CN" sz="2000" b="1">
                  <a:latin typeface="Microsoft YaHei" panose="020b0503020204020204" pitchFamily="34" charset="-122"/>
                  <a:ea typeface="Microsoft YaHei" panose="020b0503020204020204" pitchFamily="34" charset="-122"/>
                </a:endParaRPr>
              </a:p>
            </p:txBody>
          </p:sp>
          <p:sp>
            <p:nvSpPr>
              <p:cNvPr id="5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审核通过后，认证机构会发放认证书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可通过认证机构的官方网站或电话咨询认证机构的工作人员</a:t>
                </a:r>
                <a:endParaRPr/>
              </a:p>
            </p:txBody>
          </p:sp>
          <p:pic>
            <p:nvPicPr>
              <p:cNvPr id="54"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https://d.book118.com/886012010003010052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ray_blue">
      <a:dk1>
        <a:srgbClr val="000000"/>
      </a:dk1>
      <a:lt1>
        <a:srgbClr val="FFFFFF"/>
      </a:lt1>
      <a:dk2>
        <a:srgbClr val="0A102F"/>
      </a:dk2>
      <a:lt2>
        <a:srgbClr val="DEEFF8"/>
      </a:lt2>
      <a:accent1>
        <a:srgbClr val="2A68D2"/>
      </a:accent1>
      <a:accent2>
        <a:srgbClr val="70AEE1"/>
      </a:accent2>
      <a:accent3>
        <a:srgbClr val="2B4FAD"/>
      </a:accent3>
      <a:accent4>
        <a:srgbClr val="F4796D"/>
      </a:accent4>
      <a:accent5>
        <a:srgbClr val="B53F55"/>
      </a:accent5>
      <a:accent6>
        <a:srgbClr val="7D2F61"/>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国外学历学位认证书的重要性及申请流程</vt:lpstr>
      <vt:lpstr>国外学历学位认证书的基本概念与作用</vt:lpstr>
      <vt:lpstr>PowerPoint Presentation</vt:lpstr>
      <vt:lpstr>PowerPoint Presentation</vt:lpstr>
      <vt:lpstr>PowerPoint Presentation</vt:lpstr>
      <vt:lpstr>国外学历学位认证书的申请条件与材料</vt:lpstr>
      <vt:lpstr>PowerPoint Presentation</vt:lpstr>
      <vt:lpstr>PowerPoint Presentation</vt:lpstr>
      <vt:lpstr>PowerPoint Presentation</vt:lpstr>
      <vt:lpstr>国外学历学位认证书的申请流程与时间</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2024-09-18T02:28:46.432</cp:lastPrinted>
  <dcterms:created xsi:type="dcterms:W3CDTF">2024-09-17T18:28:46Z</dcterms:created>
  <dcterms:modified xsi:type="dcterms:W3CDTF">2024-09-17T18:28:48Z</dcterms:modified>
</cp:coreProperties>
</file>