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8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tags" Target="tags/tag3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7CE4261-0CDD-45A3-84C2-311859DE5B03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EF711DA-82CB-44C8-99EC-9CE596A896FB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/>
              <a:t>更多模板请关注：https://haosc.tukuppt.com</a:t>
            </a: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F711DA-82CB-44C8-99EC-9CE596A896FB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F711DA-82CB-44C8-99EC-9CE596A896FB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F711DA-82CB-44C8-99EC-9CE596A896FB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F711DA-82CB-44C8-99EC-9CE596A896FB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F711DA-82CB-44C8-99EC-9CE596A896FB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F711DA-82CB-44C8-99EC-9CE596A896FB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F711DA-82CB-44C8-99EC-9CE596A896FB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F711DA-82CB-44C8-99EC-9CE596A896FB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F711DA-82CB-44C8-99EC-9CE596A896FB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F711DA-82CB-44C8-99EC-9CE596A896FB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AF1D76-A42C-44DA-BA8B-82A1402A28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01F68D-7B3A-4D4F-93F4-44D2D0F660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D97852-5D44-44D9-B323-6065262009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FA1445-D036-4E98-A0AD-CF513919E4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5F5700-066D-4C41-90BA-D54BDF9665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AB7032-2B6E-4D9A-A42F-C6E0AB5170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A961F1-849D-4989-8989-6949D8F2C9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DE0F83-9EDF-47D5-B338-CE87D6CE13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CEAEC1-917A-4B96-975A-0256428618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0DF1D2-C255-4103-B812-91AADA3F91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746EC0-E77E-4E05-8E09-335A0A6881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单击以编辑母版副标题样式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6BD0A4-B843-4AB9-BFA5-7C7E37F5DF26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537B7A-7510-410A-AA53-45D600DA02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 hasCustomPrompt="1"/>
          </p:nvPr>
        </p:nvSpPr>
        <p:spPr/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978A9A-72C2-49CE-928A-0D8A12B979CC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537B7A-7510-410A-AA53-45D600DA02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395E65-213C-4CCD-9815-FF250DE2500B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537B7A-7510-410A-AA53-45D600DA02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 hasCustomPrompt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 hasCustomPrompt="1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F979F7-8204-410E-B277-035EFCC7EADE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537B7A-7510-410A-AA53-45D600DA02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 hasCustomPrompt="1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 hasCustomPrompt="1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A63A4E-8C16-4542-B7B7-CD20F2990966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537B7A-7510-410A-AA53-45D600DA02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A7871-1E9E-404A-94CB-0FF0B4226986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537B7A-7510-410A-AA53-45D600DA02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5AF62-2823-4B3C-8D84-8789E801B511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537B7A-7510-410A-AA53-45D600DA02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 hasCustomPrompt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 hasCustomPrompt="1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9D2AA1-7801-4C52-A624-7ABB561538AA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537B7A-7510-410A-AA53-45D600DA02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 hasCustomPrompt="1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5B581F-5E7B-4F28-A415-75B24E8ABCF4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537B7A-7510-410A-AA53-45D600DA02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 hasCustomPrompt="1"/>
          </p:nvPr>
        </p:nvSpPr>
        <p:spPr/>
        <p:txBody>
          <a:bodyPr vert="eaVert"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AAE574-22A8-40CC-87EC-B3D3E956E86F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537B7A-7510-410A-AA53-45D600DA02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 hasCustomPrompt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5FF881-31C1-4FB5-8C9E-36A611AEE320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537B7A-7510-410A-AA53-45D600DA02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B9BD505-AF4C-453C-AAC9-22AE04571402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8537B7A-7510-410A-AA53-45D600DA0276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矩形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Relationship Id="rId4" Type="http://schemas.openxmlformats.org/officeDocument/2006/relationships/tags" Target="../tags/tag1.xml" /><Relationship Id="rId5" Type="http://schemas.openxmlformats.org/officeDocument/2006/relationships/tags" Target="../tags/tag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6030053103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MH_Other_8"/>
          <p:cNvPicPr/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887"/>
          <a:stretch>
            <a:fillRect/>
          </a:stretch>
        </p:blipFill>
        <p:spPr bwMode="auto">
          <a:xfrm rot="5400000" flipH="1">
            <a:off x="6024000" y="-3032194"/>
            <a:ext cx="144000" cy="104502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MH_Other_8"/>
          <p:cNvPicPr/>
          <p:nvPr>
            <p:custDataLst>
              <p:tags r:id="rId5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887"/>
          <a:stretch>
            <a:fillRect/>
          </a:stretch>
        </p:blipFill>
        <p:spPr bwMode="auto">
          <a:xfrm rot="16200000" flipH="1" flipV="1">
            <a:off x="6024000" y="-554519"/>
            <a:ext cx="144000" cy="104502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矩形 7"/>
          <p:cNvSpPr/>
          <p:nvPr/>
        </p:nvSpPr>
        <p:spPr>
          <a:xfrm>
            <a:off x="0" y="1737261"/>
            <a:ext cx="12192000" cy="2861362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文本框 14"/>
          <p:cNvSpPr txBox="1"/>
          <p:nvPr/>
        </p:nvSpPr>
        <p:spPr>
          <a:xfrm>
            <a:off x="976301" y="2192949"/>
            <a:ext cx="1023939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8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Aurora-A</a:t>
            </a:r>
            <a:r>
              <a:rPr lang="zh-CN" altLang="en-US" sz="48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抑制消除髓系细胞介导的免疫抑制并增强抗</a:t>
            </a:r>
            <a:r>
              <a:rPr lang="en-US" altLang="zh-CN" sz="48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PD-L1</a:t>
            </a:r>
            <a:r>
              <a:rPr lang="zh-CN" altLang="en-US" sz="48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治疗乳腺癌的疗效</a:t>
            </a:r>
            <a:endParaRPr lang="zh-CN" altLang="en-US" sz="48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7" name="文本框 16"/>
          <p:cNvSpPr txBox="1"/>
          <p:nvPr/>
        </p:nvSpPr>
        <p:spPr>
          <a:xfrm>
            <a:off x="7054809" y="4869717"/>
            <a:ext cx="2615980" cy="1383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 sz="2800" b="1">
              <a:latin typeface="华文中宋" panose="02010600040101010101" pitchFamily="2" charset="-122"/>
              <a:ea typeface="华文中宋" panose="02010600040101010101" pitchFamily="2" charset="-122"/>
            </a:endParaRPr>
          </a:p>
          <a:p>
            <a:pPr algn="ctr"/>
            <a:endParaRPr lang="zh-CN" altLang="zh-CN" sz="2800">
              <a:latin typeface="华文中宋" panose="02010600040101010101" pitchFamily="2" charset="-122"/>
              <a:ea typeface="华文中宋" panose="02010600040101010101" pitchFamily="2" charset="-122"/>
            </a:endParaRPr>
          </a:p>
          <a:p>
            <a:pPr algn="ctr"/>
            <a:endParaRPr lang="zh-CN" altLang="zh-CN" sz="2800">
              <a:latin typeface="华文中宋" panose="02010600040101010101" pitchFamily="2" charset="-122"/>
              <a:ea typeface="华文中宋" panose="02010600040101010101" pitchFamily="2" charset="-122"/>
            </a:endParaRPr>
          </a:p>
        </p:txBody>
      </p:sp>
      <p:sp>
        <p:nvSpPr>
          <p:cNvPr id="11" name="灯片编号占位符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537B7A-7510-410A-AA53-45D600DA0276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圆角矩形 16"/>
          <p:cNvSpPr/>
          <p:nvPr/>
        </p:nvSpPr>
        <p:spPr>
          <a:xfrm>
            <a:off x="-1791046" y="1892300"/>
            <a:ext cx="5651845" cy="3073400"/>
          </a:xfrm>
          <a:prstGeom prst="roundRect">
            <a:avLst>
              <a:gd name="adj" fmla="val 50000"/>
            </a:avLst>
          </a:prstGeom>
          <a:solidFill>
            <a:srgbClr val="9CC5F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圆角矩形 1"/>
          <p:cNvSpPr/>
          <p:nvPr/>
        </p:nvSpPr>
        <p:spPr>
          <a:xfrm>
            <a:off x="-1556426" y="1998319"/>
            <a:ext cx="5261917" cy="2861362"/>
          </a:xfrm>
          <a:prstGeom prst="roundRect">
            <a:avLst>
              <a:gd name="adj" fmla="val 50000"/>
            </a:avLst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圆角矩形 4"/>
          <p:cNvSpPr/>
          <p:nvPr/>
        </p:nvSpPr>
        <p:spPr>
          <a:xfrm>
            <a:off x="5642044" y="1204577"/>
            <a:ext cx="911156" cy="577144"/>
          </a:xfrm>
          <a:prstGeom prst="roundRect">
            <a:avLst>
              <a:gd name="adj" fmla="val 50000"/>
            </a:avLst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/>
              <a:t>01</a:t>
            </a:r>
            <a:endParaRPr lang="zh-CN" altLang="en-US" b="1"/>
          </a:p>
        </p:txBody>
      </p:sp>
      <p:sp>
        <p:nvSpPr>
          <p:cNvPr id="6" name="圆角矩形 5"/>
          <p:cNvSpPr/>
          <p:nvPr/>
        </p:nvSpPr>
        <p:spPr>
          <a:xfrm>
            <a:off x="5642044" y="2172502"/>
            <a:ext cx="911156" cy="577144"/>
          </a:xfrm>
          <a:prstGeom prst="roundRect">
            <a:avLst>
              <a:gd name="adj" fmla="val 50000"/>
            </a:avLst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/>
              <a:t>02</a:t>
            </a:r>
            <a:endParaRPr lang="zh-CN" altLang="en-US" b="1"/>
          </a:p>
        </p:txBody>
      </p:sp>
      <p:sp>
        <p:nvSpPr>
          <p:cNvPr id="7" name="圆角矩形 6"/>
          <p:cNvSpPr/>
          <p:nvPr/>
        </p:nvSpPr>
        <p:spPr>
          <a:xfrm>
            <a:off x="5642044" y="3140427"/>
            <a:ext cx="911156" cy="577144"/>
          </a:xfrm>
          <a:prstGeom prst="roundRect">
            <a:avLst>
              <a:gd name="adj" fmla="val 50000"/>
            </a:avLst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/>
              <a:t>03</a:t>
            </a:r>
            <a:endParaRPr lang="zh-CN" altLang="en-US" b="1"/>
          </a:p>
        </p:txBody>
      </p:sp>
      <p:sp>
        <p:nvSpPr>
          <p:cNvPr id="8" name="圆角矩形 7"/>
          <p:cNvSpPr/>
          <p:nvPr/>
        </p:nvSpPr>
        <p:spPr>
          <a:xfrm>
            <a:off x="5642044" y="4108352"/>
            <a:ext cx="911156" cy="577144"/>
          </a:xfrm>
          <a:prstGeom prst="roundRect">
            <a:avLst>
              <a:gd name="adj" fmla="val 50000"/>
            </a:avLst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/>
              <a:t>04</a:t>
            </a:r>
            <a:endParaRPr lang="zh-CN" altLang="en-US" b="1"/>
          </a:p>
        </p:txBody>
      </p:sp>
      <p:sp>
        <p:nvSpPr>
          <p:cNvPr id="9" name="圆角矩形 8"/>
          <p:cNvSpPr/>
          <p:nvPr/>
        </p:nvSpPr>
        <p:spPr>
          <a:xfrm>
            <a:off x="5642044" y="5076279"/>
            <a:ext cx="911156" cy="577144"/>
          </a:xfrm>
          <a:prstGeom prst="roundRect">
            <a:avLst>
              <a:gd name="adj" fmla="val 50000"/>
            </a:avLst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/>
              <a:t>05</a:t>
            </a:r>
            <a:endParaRPr lang="zh-CN" altLang="en-US" b="1"/>
          </a:p>
        </p:txBody>
      </p:sp>
      <p:sp>
        <p:nvSpPr>
          <p:cNvPr id="59" name="圆角矩形 58"/>
          <p:cNvSpPr/>
          <p:nvPr/>
        </p:nvSpPr>
        <p:spPr>
          <a:xfrm>
            <a:off x="6854894" y="1204577"/>
            <a:ext cx="3476556" cy="577144"/>
          </a:xfrm>
          <a:prstGeom prst="roundRect">
            <a:avLst>
              <a:gd name="adj" fmla="val 50000"/>
            </a:avLst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mtClean="0"/>
              <a:t>简介</a:t>
            </a:r>
            <a:endParaRPr lang="zh-CN" altLang="en-US" sz="2000" b="1"/>
          </a:p>
        </p:txBody>
      </p:sp>
      <p:sp>
        <p:nvSpPr>
          <p:cNvPr id="60" name="圆角矩形 59"/>
          <p:cNvSpPr/>
          <p:nvPr/>
        </p:nvSpPr>
        <p:spPr>
          <a:xfrm>
            <a:off x="6746944" y="2172502"/>
            <a:ext cx="3476556" cy="577144"/>
          </a:xfrm>
          <a:prstGeom prst="roundRect">
            <a:avLst>
              <a:gd name="adj" fmla="val 50000"/>
            </a:avLst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mtClean="0"/>
              <a:t>研究方法</a:t>
            </a:r>
            <a:endParaRPr lang="zh-CN" altLang="en-US" sz="2000" b="1"/>
          </a:p>
        </p:txBody>
      </p:sp>
      <p:sp>
        <p:nvSpPr>
          <p:cNvPr id="61" name="圆角矩形 60"/>
          <p:cNvSpPr/>
          <p:nvPr/>
        </p:nvSpPr>
        <p:spPr>
          <a:xfrm>
            <a:off x="6746944" y="3140427"/>
            <a:ext cx="3476556" cy="577144"/>
          </a:xfrm>
          <a:prstGeom prst="roundRect">
            <a:avLst>
              <a:gd name="adj" fmla="val 50000"/>
            </a:avLst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mtClean="0"/>
              <a:t>技术路线</a:t>
            </a:r>
            <a:endParaRPr lang="zh-CN" altLang="en-US" sz="2000" b="1"/>
          </a:p>
        </p:txBody>
      </p:sp>
      <p:sp>
        <p:nvSpPr>
          <p:cNvPr id="62" name="圆角矩形 61"/>
          <p:cNvSpPr/>
          <p:nvPr/>
        </p:nvSpPr>
        <p:spPr>
          <a:xfrm>
            <a:off x="6746944" y="4108352"/>
            <a:ext cx="3476556" cy="577144"/>
          </a:xfrm>
          <a:prstGeom prst="roundRect">
            <a:avLst>
              <a:gd name="adj" fmla="val 50000"/>
            </a:avLst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mtClean="0"/>
              <a:t>研究结果</a:t>
            </a:r>
            <a:endParaRPr lang="zh-CN" altLang="en-US" sz="2000" b="1"/>
          </a:p>
        </p:txBody>
      </p:sp>
      <p:sp>
        <p:nvSpPr>
          <p:cNvPr id="63" name="圆角矩形 62"/>
          <p:cNvSpPr/>
          <p:nvPr/>
        </p:nvSpPr>
        <p:spPr>
          <a:xfrm>
            <a:off x="6746944" y="5076279"/>
            <a:ext cx="3476556" cy="577144"/>
          </a:xfrm>
          <a:prstGeom prst="roundRect">
            <a:avLst>
              <a:gd name="adj" fmla="val 50000"/>
            </a:avLst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mtClean="0"/>
              <a:t>研究特点</a:t>
            </a:r>
            <a:endParaRPr lang="zh-CN" altLang="en-US" sz="2000" b="1"/>
          </a:p>
        </p:txBody>
      </p:sp>
      <p:sp>
        <p:nvSpPr>
          <p:cNvPr id="64" name="TextBox 78"/>
          <p:cNvSpPr txBox="1"/>
          <p:nvPr/>
        </p:nvSpPr>
        <p:spPr>
          <a:xfrm>
            <a:off x="565975" y="3733289"/>
            <a:ext cx="2063385" cy="5027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665" b="1">
                <a:solidFill>
                  <a:schemeClr val="bg1"/>
                </a:solidFill>
                <a:latin typeface="Impact MT Std" pitchFamily="34" charset="0"/>
                <a:ea typeface="微软雅黑" panose="020b0503020204020204" pitchFamily="34" charset="-122"/>
              </a:rPr>
              <a:t>CONTENTS</a:t>
            </a:r>
            <a:endParaRPr lang="zh-CN" altLang="en-US" sz="2665" b="1">
              <a:solidFill>
                <a:schemeClr val="bg1"/>
              </a:solidFill>
              <a:latin typeface="Impact MT Std" pitchFamily="34" charset="0"/>
              <a:ea typeface="微软雅黑" panose="020b0503020204020204" pitchFamily="34" charset="-122"/>
            </a:endParaRPr>
          </a:p>
        </p:txBody>
      </p:sp>
      <p:sp>
        <p:nvSpPr>
          <p:cNvPr id="65" name="TextBox 79"/>
          <p:cNvSpPr txBox="1"/>
          <p:nvPr/>
        </p:nvSpPr>
        <p:spPr>
          <a:xfrm>
            <a:off x="641317" y="2677173"/>
            <a:ext cx="1912703" cy="9952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5865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目 录</a:t>
            </a:r>
            <a:endParaRPr lang="zh-CN" altLang="en-US" sz="5865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9" name="灯片编号占位符 1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537B7A-7510-410A-AA53-45D600DA0276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 rot="5400000">
            <a:off x="4227759" y="-4227756"/>
            <a:ext cx="3736490" cy="12192002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" name="组合 4"/>
          <p:cNvGrpSpPr/>
          <p:nvPr/>
        </p:nvGrpSpPr>
        <p:grpSpPr>
          <a:xfrm>
            <a:off x="5321300" y="3044202"/>
            <a:ext cx="1549400" cy="1378900"/>
            <a:chOff x="5127859" y="2518592"/>
            <a:chExt cx="1936282" cy="1723208"/>
          </a:xfrm>
        </p:grpSpPr>
        <p:sp>
          <p:nvSpPr>
            <p:cNvPr id="6" name="任意多边形 5"/>
            <p:cNvSpPr/>
            <p:nvPr/>
          </p:nvSpPr>
          <p:spPr>
            <a:xfrm>
              <a:off x="5127859" y="2518592"/>
              <a:ext cx="1936282" cy="1723208"/>
            </a:xfrm>
            <a:custGeom>
              <a:gdLst>
                <a:gd name="connsiteX0" fmla="*/ 576168 w 1961391"/>
                <a:gd name="connsiteY0" fmla="*/ 0 h 1745551"/>
                <a:gd name="connsiteX1" fmla="*/ 863600 w 1961391"/>
                <a:gd name="connsiteY1" fmla="*/ 0 h 1745551"/>
                <a:gd name="connsiteX2" fmla="*/ 1097791 w 1961391"/>
                <a:gd name="connsiteY2" fmla="*/ 0 h 1745551"/>
                <a:gd name="connsiteX3" fmla="*/ 1385223 w 1961391"/>
                <a:gd name="connsiteY3" fmla="*/ 0 h 1745551"/>
                <a:gd name="connsiteX4" fmla="*/ 1539918 w 1961391"/>
                <a:gd name="connsiteY4" fmla="*/ 88854 h 1745551"/>
                <a:gd name="connsiteX5" fmla="*/ 1940980 w 1961391"/>
                <a:gd name="connsiteY5" fmla="*/ 783921 h 1745551"/>
                <a:gd name="connsiteX6" fmla="*/ 1961391 w 1961391"/>
                <a:gd name="connsiteY6" fmla="*/ 872775 h 1745551"/>
                <a:gd name="connsiteX7" fmla="*/ 1940980 w 1961391"/>
                <a:gd name="connsiteY7" fmla="*/ 961629 h 1745551"/>
                <a:gd name="connsiteX8" fmla="*/ 1539918 w 1961391"/>
                <a:gd name="connsiteY8" fmla="*/ 1656697 h 1745551"/>
                <a:gd name="connsiteX9" fmla="*/ 1385223 w 1961391"/>
                <a:gd name="connsiteY9" fmla="*/ 1745551 h 1745551"/>
                <a:gd name="connsiteX10" fmla="*/ 1120460 w 1961391"/>
                <a:gd name="connsiteY10" fmla="*/ 1745551 h 1745551"/>
                <a:gd name="connsiteX11" fmla="*/ 1097791 w 1961391"/>
                <a:gd name="connsiteY11" fmla="*/ 1745551 h 1745551"/>
                <a:gd name="connsiteX12" fmla="*/ 1039896 w 1961391"/>
                <a:gd name="connsiteY12" fmla="*/ 1745551 h 1745551"/>
                <a:gd name="connsiteX13" fmla="*/ 1013340 w 1961391"/>
                <a:gd name="connsiteY13" fmla="*/ 1745551 h 1745551"/>
                <a:gd name="connsiteX14" fmla="*/ 948051 w 1961391"/>
                <a:gd name="connsiteY14" fmla="*/ 1745551 h 1745551"/>
                <a:gd name="connsiteX15" fmla="*/ 921495 w 1961391"/>
                <a:gd name="connsiteY15" fmla="*/ 1745551 h 1745551"/>
                <a:gd name="connsiteX16" fmla="*/ 863600 w 1961391"/>
                <a:gd name="connsiteY16" fmla="*/ 1745551 h 1745551"/>
                <a:gd name="connsiteX17" fmla="*/ 840931 w 1961391"/>
                <a:gd name="connsiteY17" fmla="*/ 1745551 h 1745551"/>
                <a:gd name="connsiteX18" fmla="*/ 576168 w 1961391"/>
                <a:gd name="connsiteY18" fmla="*/ 1745551 h 1745551"/>
                <a:gd name="connsiteX19" fmla="*/ 421473 w 1961391"/>
                <a:gd name="connsiteY19" fmla="*/ 1656697 h 1745551"/>
                <a:gd name="connsiteX20" fmla="*/ 20411 w 1961391"/>
                <a:gd name="connsiteY20" fmla="*/ 961629 h 1745551"/>
                <a:gd name="connsiteX21" fmla="*/ 0 w 1961391"/>
                <a:gd name="connsiteY21" fmla="*/ 872775 h 1745551"/>
                <a:gd name="connsiteX22" fmla="*/ 20411 w 1961391"/>
                <a:gd name="connsiteY22" fmla="*/ 783921 h 1745551"/>
                <a:gd name="connsiteX23" fmla="*/ 421473 w 1961391"/>
                <a:gd name="connsiteY23" fmla="*/ 88854 h 1745551"/>
                <a:gd name="connsiteX24" fmla="*/ 576168 w 1961391"/>
                <a:gd name="connsiteY24" fmla="*/ 0 h 174555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961390" h="1745551">
                  <a:moveTo>
                    <a:pt x="576168" y="0"/>
                  </a:moveTo>
                  <a:lnTo>
                    <a:pt x="863600" y="0"/>
                  </a:lnTo>
                  <a:lnTo>
                    <a:pt x="1097791" y="0"/>
                  </a:lnTo>
                  <a:lnTo>
                    <a:pt x="1385223" y="0"/>
                  </a:lnTo>
                  <a:cubicBezTo>
                    <a:pt x="1441086" y="0"/>
                    <a:pt x="1511271" y="40128"/>
                    <a:pt x="1539918" y="88854"/>
                  </a:cubicBezTo>
                  <a:cubicBezTo>
                    <a:pt x="1940980" y="783921"/>
                    <a:pt x="1940980" y="783921"/>
                    <a:pt x="1940980" y="783921"/>
                  </a:cubicBezTo>
                  <a:cubicBezTo>
                    <a:pt x="1954587" y="808285"/>
                    <a:pt x="1961391" y="840530"/>
                    <a:pt x="1961391" y="872775"/>
                  </a:cubicBezTo>
                  <a:cubicBezTo>
                    <a:pt x="1961391" y="905021"/>
                    <a:pt x="1954587" y="937267"/>
                    <a:pt x="1940980" y="961629"/>
                  </a:cubicBezTo>
                  <a:cubicBezTo>
                    <a:pt x="1539918" y="1656697"/>
                    <a:pt x="1539918" y="1656697"/>
                    <a:pt x="1539918" y="1656697"/>
                  </a:cubicBezTo>
                  <a:cubicBezTo>
                    <a:pt x="1511271" y="1705424"/>
                    <a:pt x="1441086" y="1745551"/>
                    <a:pt x="1385223" y="1745551"/>
                  </a:cubicBezTo>
                  <a:cubicBezTo>
                    <a:pt x="1284958" y="1745551"/>
                    <a:pt x="1197225" y="1745551"/>
                    <a:pt x="1120460" y="1745551"/>
                  </a:cubicBezTo>
                  <a:lnTo>
                    <a:pt x="1097791" y="1745551"/>
                  </a:lnTo>
                  <a:lnTo>
                    <a:pt x="1039896" y="1745551"/>
                  </a:lnTo>
                  <a:lnTo>
                    <a:pt x="1013340" y="1745551"/>
                  </a:lnTo>
                  <a:lnTo>
                    <a:pt x="948051" y="1745551"/>
                  </a:lnTo>
                  <a:lnTo>
                    <a:pt x="921495" y="1745551"/>
                  </a:lnTo>
                  <a:lnTo>
                    <a:pt x="863600" y="1745551"/>
                  </a:lnTo>
                  <a:lnTo>
                    <a:pt x="840931" y="1745551"/>
                  </a:lnTo>
                  <a:cubicBezTo>
                    <a:pt x="764166" y="1745551"/>
                    <a:pt x="676433" y="1745551"/>
                    <a:pt x="576168" y="1745551"/>
                  </a:cubicBezTo>
                  <a:cubicBezTo>
                    <a:pt x="520305" y="1745551"/>
                    <a:pt x="450120" y="1705424"/>
                    <a:pt x="421473" y="1656697"/>
                  </a:cubicBezTo>
                  <a:cubicBezTo>
                    <a:pt x="421473" y="1656697"/>
                    <a:pt x="421473" y="1656697"/>
                    <a:pt x="20411" y="961629"/>
                  </a:cubicBezTo>
                  <a:cubicBezTo>
                    <a:pt x="6804" y="937267"/>
                    <a:pt x="0" y="905021"/>
                    <a:pt x="0" y="872775"/>
                  </a:cubicBezTo>
                  <a:cubicBezTo>
                    <a:pt x="0" y="840530"/>
                    <a:pt x="6804" y="808285"/>
                    <a:pt x="20411" y="783921"/>
                  </a:cubicBezTo>
                  <a:cubicBezTo>
                    <a:pt x="20411" y="783921"/>
                    <a:pt x="20411" y="783921"/>
                    <a:pt x="421473" y="88854"/>
                  </a:cubicBezTo>
                  <a:cubicBezTo>
                    <a:pt x="450120" y="40128"/>
                    <a:pt x="520305" y="0"/>
                    <a:pt x="57616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590"/>
            </a:p>
          </p:txBody>
        </p:sp>
        <p:sp>
          <p:nvSpPr>
            <p:cNvPr id="7" name="任意多边形 6"/>
            <p:cNvSpPr/>
            <p:nvPr/>
          </p:nvSpPr>
          <p:spPr>
            <a:xfrm>
              <a:off x="5257193" y="2633694"/>
              <a:ext cx="1677614" cy="1493004"/>
            </a:xfrm>
            <a:custGeom>
              <a:gdLst>
                <a:gd name="connsiteX0" fmla="*/ 576168 w 1961391"/>
                <a:gd name="connsiteY0" fmla="*/ 0 h 1745551"/>
                <a:gd name="connsiteX1" fmla="*/ 863600 w 1961391"/>
                <a:gd name="connsiteY1" fmla="*/ 0 h 1745551"/>
                <a:gd name="connsiteX2" fmla="*/ 1097791 w 1961391"/>
                <a:gd name="connsiteY2" fmla="*/ 0 h 1745551"/>
                <a:gd name="connsiteX3" fmla="*/ 1385223 w 1961391"/>
                <a:gd name="connsiteY3" fmla="*/ 0 h 1745551"/>
                <a:gd name="connsiteX4" fmla="*/ 1539918 w 1961391"/>
                <a:gd name="connsiteY4" fmla="*/ 88854 h 1745551"/>
                <a:gd name="connsiteX5" fmla="*/ 1940980 w 1961391"/>
                <a:gd name="connsiteY5" fmla="*/ 783921 h 1745551"/>
                <a:gd name="connsiteX6" fmla="*/ 1961391 w 1961391"/>
                <a:gd name="connsiteY6" fmla="*/ 872775 h 1745551"/>
                <a:gd name="connsiteX7" fmla="*/ 1940980 w 1961391"/>
                <a:gd name="connsiteY7" fmla="*/ 961629 h 1745551"/>
                <a:gd name="connsiteX8" fmla="*/ 1539918 w 1961391"/>
                <a:gd name="connsiteY8" fmla="*/ 1656697 h 1745551"/>
                <a:gd name="connsiteX9" fmla="*/ 1385223 w 1961391"/>
                <a:gd name="connsiteY9" fmla="*/ 1745551 h 1745551"/>
                <a:gd name="connsiteX10" fmla="*/ 1120460 w 1961391"/>
                <a:gd name="connsiteY10" fmla="*/ 1745551 h 1745551"/>
                <a:gd name="connsiteX11" fmla="*/ 1097791 w 1961391"/>
                <a:gd name="connsiteY11" fmla="*/ 1745551 h 1745551"/>
                <a:gd name="connsiteX12" fmla="*/ 1039896 w 1961391"/>
                <a:gd name="connsiteY12" fmla="*/ 1745551 h 1745551"/>
                <a:gd name="connsiteX13" fmla="*/ 1013340 w 1961391"/>
                <a:gd name="connsiteY13" fmla="*/ 1745551 h 1745551"/>
                <a:gd name="connsiteX14" fmla="*/ 948051 w 1961391"/>
                <a:gd name="connsiteY14" fmla="*/ 1745551 h 1745551"/>
                <a:gd name="connsiteX15" fmla="*/ 921495 w 1961391"/>
                <a:gd name="connsiteY15" fmla="*/ 1745551 h 1745551"/>
                <a:gd name="connsiteX16" fmla="*/ 863600 w 1961391"/>
                <a:gd name="connsiteY16" fmla="*/ 1745551 h 1745551"/>
                <a:gd name="connsiteX17" fmla="*/ 840931 w 1961391"/>
                <a:gd name="connsiteY17" fmla="*/ 1745551 h 1745551"/>
                <a:gd name="connsiteX18" fmla="*/ 576168 w 1961391"/>
                <a:gd name="connsiteY18" fmla="*/ 1745551 h 1745551"/>
                <a:gd name="connsiteX19" fmla="*/ 421473 w 1961391"/>
                <a:gd name="connsiteY19" fmla="*/ 1656697 h 1745551"/>
                <a:gd name="connsiteX20" fmla="*/ 20411 w 1961391"/>
                <a:gd name="connsiteY20" fmla="*/ 961629 h 1745551"/>
                <a:gd name="connsiteX21" fmla="*/ 0 w 1961391"/>
                <a:gd name="connsiteY21" fmla="*/ 872775 h 1745551"/>
                <a:gd name="connsiteX22" fmla="*/ 20411 w 1961391"/>
                <a:gd name="connsiteY22" fmla="*/ 783921 h 1745551"/>
                <a:gd name="connsiteX23" fmla="*/ 421473 w 1961391"/>
                <a:gd name="connsiteY23" fmla="*/ 88854 h 1745551"/>
                <a:gd name="connsiteX24" fmla="*/ 576168 w 1961391"/>
                <a:gd name="connsiteY24" fmla="*/ 0 h 174555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961390" h="1745551">
                  <a:moveTo>
                    <a:pt x="576168" y="0"/>
                  </a:moveTo>
                  <a:lnTo>
                    <a:pt x="863600" y="0"/>
                  </a:lnTo>
                  <a:lnTo>
                    <a:pt x="1097791" y="0"/>
                  </a:lnTo>
                  <a:lnTo>
                    <a:pt x="1385223" y="0"/>
                  </a:lnTo>
                  <a:cubicBezTo>
                    <a:pt x="1441086" y="0"/>
                    <a:pt x="1511271" y="40128"/>
                    <a:pt x="1539918" y="88854"/>
                  </a:cubicBezTo>
                  <a:cubicBezTo>
                    <a:pt x="1940980" y="783921"/>
                    <a:pt x="1940980" y="783921"/>
                    <a:pt x="1940980" y="783921"/>
                  </a:cubicBezTo>
                  <a:cubicBezTo>
                    <a:pt x="1954587" y="808285"/>
                    <a:pt x="1961391" y="840530"/>
                    <a:pt x="1961391" y="872775"/>
                  </a:cubicBezTo>
                  <a:cubicBezTo>
                    <a:pt x="1961391" y="905021"/>
                    <a:pt x="1954587" y="937267"/>
                    <a:pt x="1940980" y="961629"/>
                  </a:cubicBezTo>
                  <a:cubicBezTo>
                    <a:pt x="1539918" y="1656697"/>
                    <a:pt x="1539918" y="1656697"/>
                    <a:pt x="1539918" y="1656697"/>
                  </a:cubicBezTo>
                  <a:cubicBezTo>
                    <a:pt x="1511271" y="1705424"/>
                    <a:pt x="1441086" y="1745551"/>
                    <a:pt x="1385223" y="1745551"/>
                  </a:cubicBezTo>
                  <a:cubicBezTo>
                    <a:pt x="1284958" y="1745551"/>
                    <a:pt x="1197225" y="1745551"/>
                    <a:pt x="1120460" y="1745551"/>
                  </a:cubicBezTo>
                  <a:lnTo>
                    <a:pt x="1097791" y="1745551"/>
                  </a:lnTo>
                  <a:lnTo>
                    <a:pt x="1039896" y="1745551"/>
                  </a:lnTo>
                  <a:lnTo>
                    <a:pt x="1013340" y="1745551"/>
                  </a:lnTo>
                  <a:lnTo>
                    <a:pt x="948051" y="1745551"/>
                  </a:lnTo>
                  <a:lnTo>
                    <a:pt x="921495" y="1745551"/>
                  </a:lnTo>
                  <a:lnTo>
                    <a:pt x="863600" y="1745551"/>
                  </a:lnTo>
                  <a:lnTo>
                    <a:pt x="840931" y="1745551"/>
                  </a:lnTo>
                  <a:cubicBezTo>
                    <a:pt x="764166" y="1745551"/>
                    <a:pt x="676433" y="1745551"/>
                    <a:pt x="576168" y="1745551"/>
                  </a:cubicBezTo>
                  <a:cubicBezTo>
                    <a:pt x="520305" y="1745551"/>
                    <a:pt x="450120" y="1705424"/>
                    <a:pt x="421473" y="1656697"/>
                  </a:cubicBezTo>
                  <a:cubicBezTo>
                    <a:pt x="421473" y="1656697"/>
                    <a:pt x="421473" y="1656697"/>
                    <a:pt x="20411" y="961629"/>
                  </a:cubicBezTo>
                  <a:cubicBezTo>
                    <a:pt x="6804" y="937267"/>
                    <a:pt x="0" y="905021"/>
                    <a:pt x="0" y="872775"/>
                  </a:cubicBezTo>
                  <a:cubicBezTo>
                    <a:pt x="0" y="840530"/>
                    <a:pt x="6804" y="808285"/>
                    <a:pt x="20411" y="783921"/>
                  </a:cubicBezTo>
                  <a:cubicBezTo>
                    <a:pt x="20411" y="783921"/>
                    <a:pt x="20411" y="783921"/>
                    <a:pt x="421473" y="88854"/>
                  </a:cubicBezTo>
                  <a:cubicBezTo>
                    <a:pt x="450120" y="40128"/>
                    <a:pt x="520305" y="0"/>
                    <a:pt x="576168" y="0"/>
                  </a:cubicBezTo>
                  <a:close/>
                </a:path>
              </a:pathLst>
            </a:custGeom>
            <a:solidFill>
              <a:srgbClr val="9CC5F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590"/>
            </a:p>
          </p:txBody>
        </p:sp>
      </p:grpSp>
      <p:sp>
        <p:nvSpPr>
          <p:cNvPr id="8" name="文本框 7"/>
          <p:cNvSpPr txBox="1"/>
          <p:nvPr/>
        </p:nvSpPr>
        <p:spPr>
          <a:xfrm>
            <a:off x="5491220" y="3502820"/>
            <a:ext cx="12095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Part.0</a:t>
            </a:r>
            <a:r>
              <a:rPr lang="en-US" altLang="en-US" sz="2400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</a:t>
            </a:r>
            <a:endParaRPr lang="en-US" altLang="zh-CN" sz="2400">
              <a:solidFill>
                <a:srgbClr val="0070C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3327401" y="4789616"/>
            <a:ext cx="5537198" cy="70788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 b="1" spc="600" smtClean="0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研究方法</a:t>
            </a:r>
            <a:endParaRPr lang="zh-CN" altLang="en-US" sz="4000" b="1" spc="600">
              <a:solidFill>
                <a:srgbClr val="0070C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1" name="灯片编号占位符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537B7A-7510-410A-AA53-45D600DA0276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文本框 105"/>
          <p:cNvSpPr txBox="1"/>
          <p:nvPr/>
        </p:nvSpPr>
        <p:spPr>
          <a:xfrm>
            <a:off x="451771" y="790883"/>
            <a:ext cx="11099258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200000"/>
              </a:lnSpc>
              <a:buFont typeface="Arial" pitchFamily="34" charset="0"/>
              <a:buChar char="•"/>
            </a:pPr>
            <a:r>
              <a:rPr kumimoji="1" lang="zh-CN" altLang="en-US" sz="2000" smtClean="0"/>
              <a:t>流式细胞仪。</a:t>
            </a:r>
            <a:endParaRPr kumimoji="1" lang="en-US" altLang="zh-CN" sz="2000" smtClean="0"/>
          </a:p>
          <a:p>
            <a:pPr marL="342900" indent="-342900">
              <a:lnSpc>
                <a:spcPct val="200000"/>
              </a:lnSpc>
              <a:buFont typeface="Arial" pitchFamily="34" charset="0"/>
              <a:buChar char="•"/>
            </a:pPr>
            <a:r>
              <a:rPr kumimoji="1" lang="en-US" altLang="zh-CN" sz="2000" smtClean="0"/>
              <a:t>Western blot</a:t>
            </a:r>
            <a:endParaRPr kumimoji="1" lang="en-US" altLang="zh-CN" sz="2000" smtClean="0"/>
          </a:p>
          <a:p>
            <a:pPr marL="342900" indent="-342900">
              <a:lnSpc>
                <a:spcPct val="200000"/>
              </a:lnSpc>
              <a:buFont typeface="Arial" pitchFamily="34" charset="0"/>
              <a:buChar char="•"/>
            </a:pPr>
            <a:r>
              <a:rPr kumimoji="1" lang="en-US" altLang="zh-CN" sz="2000" smtClean="0"/>
              <a:t>q-PCR</a:t>
            </a:r>
            <a:endParaRPr kumimoji="1" lang="en-US" altLang="zh-CN" sz="2000" smtClean="0"/>
          </a:p>
          <a:p>
            <a:pPr marL="342900" indent="-342900">
              <a:lnSpc>
                <a:spcPct val="200000"/>
              </a:lnSpc>
              <a:buFont typeface="Arial" pitchFamily="34" charset="0"/>
              <a:buChar char="•"/>
            </a:pPr>
            <a:r>
              <a:rPr kumimoji="1" lang="en-US" altLang="zh-CN" sz="2000" smtClean="0"/>
              <a:t>RNA</a:t>
            </a:r>
            <a:r>
              <a:rPr kumimoji="1" lang="zh-CN" altLang="en-US" sz="2000" smtClean="0"/>
              <a:t>测序</a:t>
            </a:r>
            <a:endParaRPr kumimoji="1" lang="en-US" altLang="zh-CN" sz="2000" smtClean="0"/>
          </a:p>
          <a:p>
            <a:pPr marL="342900" indent="-342900">
              <a:lnSpc>
                <a:spcPct val="200000"/>
              </a:lnSpc>
              <a:buFont typeface="Arial" pitchFamily="34" charset="0"/>
              <a:buChar char="•"/>
            </a:pPr>
            <a:r>
              <a:rPr kumimoji="1" lang="zh-CN" altLang="en-US" sz="2000" smtClean="0"/>
              <a:t>免疫荧光</a:t>
            </a:r>
            <a:endParaRPr kumimoji="1" lang="zh-CN" altLang="zh-CN" sz="2000" smtClean="0"/>
          </a:p>
          <a:p>
            <a:pPr marL="342900" indent="-342900">
              <a:lnSpc>
                <a:spcPct val="200000"/>
              </a:lnSpc>
              <a:buFont typeface="Arial" pitchFamily="34" charset="0"/>
              <a:buChar char="•"/>
            </a:pPr>
            <a:r>
              <a:rPr kumimoji="1" lang="zh-CN" altLang="en-US" sz="2000" smtClean="0"/>
              <a:t>检测细胞衰老试剂盒</a:t>
            </a:r>
            <a:r>
              <a:rPr kumimoji="1" lang="zh-CN" altLang="zh-CN" sz="2000" smtClean="0"/>
              <a:t>。</a:t>
            </a:r>
            <a:endParaRPr kumimoji="1" lang="en-US" altLang="zh-CN" sz="2000" smtClean="0"/>
          </a:p>
          <a:p>
            <a:pPr marL="342900" indent="-342900">
              <a:lnSpc>
                <a:spcPct val="200000"/>
              </a:lnSpc>
              <a:buFont typeface="Arial" pitchFamily="34" charset="0"/>
              <a:buChar char="•"/>
            </a:pPr>
            <a:r>
              <a:rPr kumimoji="1" lang="zh-CN" altLang="en-US" sz="2000" smtClean="0"/>
              <a:t>乳腺癌小鼠模型（原发模型和</a:t>
            </a:r>
            <a:r>
              <a:rPr kumimoji="1" lang="en-US" altLang="zh-CN" sz="2000" err="1" smtClean="0"/>
              <a:t>4T1</a:t>
            </a:r>
            <a:r>
              <a:rPr kumimoji="1" lang="zh-CN" altLang="en-US" sz="2000" smtClean="0"/>
              <a:t>细胞系注射移植模型）</a:t>
            </a:r>
            <a:endParaRPr kumimoji="1" lang="en-US" altLang="zh-CN" sz="2000" smtClean="0"/>
          </a:p>
          <a:p>
            <a:pPr marL="342900" indent="-342900">
              <a:lnSpc>
                <a:spcPct val="200000"/>
              </a:lnSpc>
              <a:buFont typeface="Arial" pitchFamily="34" charset="0"/>
              <a:buChar char="•"/>
            </a:pPr>
            <a:r>
              <a:rPr lang="en-US" sz="2000" err="1" smtClean="0"/>
              <a:t>CFSE assay</a:t>
            </a:r>
            <a:r>
              <a:rPr lang="zh-CN" altLang="en-US" sz="2000" smtClean="0"/>
              <a:t>（ </a:t>
            </a:r>
            <a:r>
              <a:rPr lang="en-US" altLang="zh-CN" sz="2000" err="1" smtClean="0"/>
              <a:t>CFSE</a:t>
            </a:r>
            <a:r>
              <a:rPr lang="zh-CN" altLang="en-US" sz="2000" smtClean="0"/>
              <a:t>稀释法检测</a:t>
            </a:r>
            <a:r>
              <a:rPr lang="en-US" altLang="zh-CN" sz="2000" smtClean="0"/>
              <a:t>T</a:t>
            </a:r>
            <a:r>
              <a:rPr lang="zh-CN" altLang="en-US" sz="2000" smtClean="0"/>
              <a:t>细胞增殖的流式检测试剂盒）</a:t>
            </a:r>
            <a:endParaRPr kumimoji="1" lang="en-US" altLang="zh-CN" sz="2000" smtClean="0"/>
          </a:p>
          <a:p>
            <a:pPr marL="342900" indent="-342900">
              <a:lnSpc>
                <a:spcPct val="200000"/>
              </a:lnSpc>
              <a:buFont typeface="Arial" pitchFamily="34" charset="0"/>
              <a:buChar char="•"/>
            </a:pPr>
            <a:endParaRPr kumimoji="1" lang="en-US" altLang="zh-CN" sz="2000" smtClean="0"/>
          </a:p>
          <a:p>
            <a:endParaRPr kumimoji="1" lang="zh-CN" altLang="en-US"/>
          </a:p>
        </p:txBody>
      </p:sp>
      <p:sp>
        <p:nvSpPr>
          <p:cNvPr id="110" name="矩形 109"/>
          <p:cNvSpPr/>
          <p:nvPr/>
        </p:nvSpPr>
        <p:spPr>
          <a:xfrm>
            <a:off x="4523448" y="0"/>
            <a:ext cx="1513598" cy="792000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 sz="2400" b="1">
              <a:solidFill>
                <a:schemeClr val="bg1"/>
              </a:solidFill>
            </a:endParaRPr>
          </a:p>
        </p:txBody>
      </p:sp>
      <p:sp>
        <p:nvSpPr>
          <p:cNvPr id="120" name="灯片编号占位符 11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537B7A-7510-410A-AA53-45D600DA0276}" type="slidenum">
              <a:rPr lang="zh-CN" altLang="en-US" smtClean="0"/>
              <a:t>4</a:t>
            </a:fld>
            <a:endParaRPr lang="zh-CN" altLang="en-US"/>
          </a:p>
        </p:txBody>
      </p:sp>
      <p:sp>
        <p:nvSpPr>
          <p:cNvPr id="41" name="TextBox 6"/>
          <p:cNvSpPr txBox="1"/>
          <p:nvPr/>
        </p:nvSpPr>
        <p:spPr>
          <a:xfrm>
            <a:off x="3285304" y="215903"/>
            <a:ext cx="1344000" cy="343159"/>
          </a:xfrm>
          <a:prstGeom prst="rect">
            <a:avLst/>
          </a:prstGeom>
          <a:noFill/>
        </p:spPr>
        <p:txBody>
          <a:bodyPr wrap="square" lIns="0" tIns="48000" rIns="0" bIns="48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b="1" smtClean="0">
                <a:solidFill>
                  <a:schemeClr val="bg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作者简介</a:t>
            </a:r>
            <a:endParaRPr lang="zh-CN" altLang="en-US" sz="1600" b="1">
              <a:solidFill>
                <a:schemeClr val="bg1">
                  <a:lumMod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2" name="TextBox 7"/>
          <p:cNvSpPr txBox="1"/>
          <p:nvPr/>
        </p:nvSpPr>
        <p:spPr>
          <a:xfrm>
            <a:off x="4833622" y="194155"/>
            <a:ext cx="1218490" cy="343159"/>
          </a:xfrm>
          <a:prstGeom prst="rect">
            <a:avLst/>
          </a:prstGeom>
          <a:noFill/>
        </p:spPr>
        <p:txBody>
          <a:bodyPr wrap="square" lIns="0" tIns="48000" rIns="0" bIns="48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研究方法</a:t>
            </a:r>
            <a:endParaRPr lang="zh-CN" altLang="en-US" sz="16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3" name="TextBox 9"/>
          <p:cNvSpPr txBox="1"/>
          <p:nvPr/>
        </p:nvSpPr>
        <p:spPr>
          <a:xfrm>
            <a:off x="6366182" y="215903"/>
            <a:ext cx="1344000" cy="343159"/>
          </a:xfrm>
          <a:prstGeom prst="rect">
            <a:avLst/>
          </a:prstGeom>
          <a:noFill/>
        </p:spPr>
        <p:txBody>
          <a:bodyPr wrap="square" lIns="0" tIns="48000" rIns="0" bIns="48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b="1" smtClean="0">
                <a:solidFill>
                  <a:schemeClr val="bg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技术路线</a:t>
            </a:r>
            <a:endParaRPr lang="zh-CN" altLang="en-US" sz="1600" b="1">
              <a:solidFill>
                <a:schemeClr val="bg1">
                  <a:lumMod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4" name="TextBox 10"/>
          <p:cNvSpPr txBox="1"/>
          <p:nvPr/>
        </p:nvSpPr>
        <p:spPr>
          <a:xfrm>
            <a:off x="9305085" y="233833"/>
            <a:ext cx="1344000" cy="343159"/>
          </a:xfrm>
          <a:prstGeom prst="rect">
            <a:avLst/>
          </a:prstGeom>
          <a:noFill/>
        </p:spPr>
        <p:txBody>
          <a:bodyPr wrap="square" lIns="0" tIns="48000" rIns="0" bIns="48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b="1" smtClean="0">
                <a:solidFill>
                  <a:schemeClr val="bg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研究特点</a:t>
            </a:r>
            <a:endParaRPr lang="zh-CN" altLang="en-US" sz="1600" b="1">
              <a:solidFill>
                <a:schemeClr val="bg1">
                  <a:lumMod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6" name="TextBox 10"/>
          <p:cNvSpPr txBox="1"/>
          <p:nvPr/>
        </p:nvSpPr>
        <p:spPr>
          <a:xfrm>
            <a:off x="7889763" y="228186"/>
            <a:ext cx="1344000" cy="343159"/>
          </a:xfrm>
          <a:prstGeom prst="rect">
            <a:avLst/>
          </a:prstGeom>
          <a:noFill/>
        </p:spPr>
        <p:txBody>
          <a:bodyPr wrap="square" lIns="0" tIns="48000" rIns="0" bIns="48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b="1" smtClean="0">
                <a:solidFill>
                  <a:schemeClr val="bg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研究结果</a:t>
            </a:r>
            <a:endParaRPr lang="zh-CN" altLang="en-US" sz="1600" b="1">
              <a:solidFill>
                <a:schemeClr val="bg1">
                  <a:lumMod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 rot="5400000">
            <a:off x="4227759" y="-4227756"/>
            <a:ext cx="3736490" cy="12192002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" name="组合 4"/>
          <p:cNvGrpSpPr/>
          <p:nvPr/>
        </p:nvGrpSpPr>
        <p:grpSpPr>
          <a:xfrm>
            <a:off x="5321300" y="3044202"/>
            <a:ext cx="1549400" cy="1378900"/>
            <a:chOff x="5127859" y="2518592"/>
            <a:chExt cx="1936282" cy="1723208"/>
          </a:xfrm>
        </p:grpSpPr>
        <p:sp>
          <p:nvSpPr>
            <p:cNvPr id="6" name="任意多边形 5"/>
            <p:cNvSpPr/>
            <p:nvPr/>
          </p:nvSpPr>
          <p:spPr>
            <a:xfrm>
              <a:off x="5127859" y="2518592"/>
              <a:ext cx="1936282" cy="1723208"/>
            </a:xfrm>
            <a:custGeom>
              <a:gdLst>
                <a:gd name="connsiteX0" fmla="*/ 576168 w 1961391"/>
                <a:gd name="connsiteY0" fmla="*/ 0 h 1745551"/>
                <a:gd name="connsiteX1" fmla="*/ 863600 w 1961391"/>
                <a:gd name="connsiteY1" fmla="*/ 0 h 1745551"/>
                <a:gd name="connsiteX2" fmla="*/ 1097791 w 1961391"/>
                <a:gd name="connsiteY2" fmla="*/ 0 h 1745551"/>
                <a:gd name="connsiteX3" fmla="*/ 1385223 w 1961391"/>
                <a:gd name="connsiteY3" fmla="*/ 0 h 1745551"/>
                <a:gd name="connsiteX4" fmla="*/ 1539918 w 1961391"/>
                <a:gd name="connsiteY4" fmla="*/ 88854 h 1745551"/>
                <a:gd name="connsiteX5" fmla="*/ 1940980 w 1961391"/>
                <a:gd name="connsiteY5" fmla="*/ 783921 h 1745551"/>
                <a:gd name="connsiteX6" fmla="*/ 1961391 w 1961391"/>
                <a:gd name="connsiteY6" fmla="*/ 872775 h 1745551"/>
                <a:gd name="connsiteX7" fmla="*/ 1940980 w 1961391"/>
                <a:gd name="connsiteY7" fmla="*/ 961629 h 1745551"/>
                <a:gd name="connsiteX8" fmla="*/ 1539918 w 1961391"/>
                <a:gd name="connsiteY8" fmla="*/ 1656697 h 1745551"/>
                <a:gd name="connsiteX9" fmla="*/ 1385223 w 1961391"/>
                <a:gd name="connsiteY9" fmla="*/ 1745551 h 1745551"/>
                <a:gd name="connsiteX10" fmla="*/ 1120460 w 1961391"/>
                <a:gd name="connsiteY10" fmla="*/ 1745551 h 1745551"/>
                <a:gd name="connsiteX11" fmla="*/ 1097791 w 1961391"/>
                <a:gd name="connsiteY11" fmla="*/ 1745551 h 1745551"/>
                <a:gd name="connsiteX12" fmla="*/ 1039896 w 1961391"/>
                <a:gd name="connsiteY12" fmla="*/ 1745551 h 1745551"/>
                <a:gd name="connsiteX13" fmla="*/ 1013340 w 1961391"/>
                <a:gd name="connsiteY13" fmla="*/ 1745551 h 1745551"/>
                <a:gd name="connsiteX14" fmla="*/ 948051 w 1961391"/>
                <a:gd name="connsiteY14" fmla="*/ 1745551 h 1745551"/>
                <a:gd name="connsiteX15" fmla="*/ 921495 w 1961391"/>
                <a:gd name="connsiteY15" fmla="*/ 1745551 h 1745551"/>
                <a:gd name="connsiteX16" fmla="*/ 863600 w 1961391"/>
                <a:gd name="connsiteY16" fmla="*/ 1745551 h 1745551"/>
                <a:gd name="connsiteX17" fmla="*/ 840931 w 1961391"/>
                <a:gd name="connsiteY17" fmla="*/ 1745551 h 1745551"/>
                <a:gd name="connsiteX18" fmla="*/ 576168 w 1961391"/>
                <a:gd name="connsiteY18" fmla="*/ 1745551 h 1745551"/>
                <a:gd name="connsiteX19" fmla="*/ 421473 w 1961391"/>
                <a:gd name="connsiteY19" fmla="*/ 1656697 h 1745551"/>
                <a:gd name="connsiteX20" fmla="*/ 20411 w 1961391"/>
                <a:gd name="connsiteY20" fmla="*/ 961629 h 1745551"/>
                <a:gd name="connsiteX21" fmla="*/ 0 w 1961391"/>
                <a:gd name="connsiteY21" fmla="*/ 872775 h 1745551"/>
                <a:gd name="connsiteX22" fmla="*/ 20411 w 1961391"/>
                <a:gd name="connsiteY22" fmla="*/ 783921 h 1745551"/>
                <a:gd name="connsiteX23" fmla="*/ 421473 w 1961391"/>
                <a:gd name="connsiteY23" fmla="*/ 88854 h 1745551"/>
                <a:gd name="connsiteX24" fmla="*/ 576168 w 1961391"/>
                <a:gd name="connsiteY24" fmla="*/ 0 h 174555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961390" h="1745551">
                  <a:moveTo>
                    <a:pt x="576168" y="0"/>
                  </a:moveTo>
                  <a:lnTo>
                    <a:pt x="863600" y="0"/>
                  </a:lnTo>
                  <a:lnTo>
                    <a:pt x="1097791" y="0"/>
                  </a:lnTo>
                  <a:lnTo>
                    <a:pt x="1385223" y="0"/>
                  </a:lnTo>
                  <a:cubicBezTo>
                    <a:pt x="1441086" y="0"/>
                    <a:pt x="1511271" y="40128"/>
                    <a:pt x="1539918" y="88854"/>
                  </a:cubicBezTo>
                  <a:cubicBezTo>
                    <a:pt x="1940980" y="783921"/>
                    <a:pt x="1940980" y="783921"/>
                    <a:pt x="1940980" y="783921"/>
                  </a:cubicBezTo>
                  <a:cubicBezTo>
                    <a:pt x="1954587" y="808285"/>
                    <a:pt x="1961391" y="840530"/>
                    <a:pt x="1961391" y="872775"/>
                  </a:cubicBezTo>
                  <a:cubicBezTo>
                    <a:pt x="1961391" y="905021"/>
                    <a:pt x="1954587" y="937267"/>
                    <a:pt x="1940980" y="961629"/>
                  </a:cubicBezTo>
                  <a:cubicBezTo>
                    <a:pt x="1539918" y="1656697"/>
                    <a:pt x="1539918" y="1656697"/>
                    <a:pt x="1539918" y="1656697"/>
                  </a:cubicBezTo>
                  <a:cubicBezTo>
                    <a:pt x="1511271" y="1705424"/>
                    <a:pt x="1441086" y="1745551"/>
                    <a:pt x="1385223" y="1745551"/>
                  </a:cubicBezTo>
                  <a:cubicBezTo>
                    <a:pt x="1284958" y="1745551"/>
                    <a:pt x="1197225" y="1745551"/>
                    <a:pt x="1120460" y="1745551"/>
                  </a:cubicBezTo>
                  <a:lnTo>
                    <a:pt x="1097791" y="1745551"/>
                  </a:lnTo>
                  <a:lnTo>
                    <a:pt x="1039896" y="1745551"/>
                  </a:lnTo>
                  <a:lnTo>
                    <a:pt x="1013340" y="1745551"/>
                  </a:lnTo>
                  <a:lnTo>
                    <a:pt x="948051" y="1745551"/>
                  </a:lnTo>
                  <a:lnTo>
                    <a:pt x="921495" y="1745551"/>
                  </a:lnTo>
                  <a:lnTo>
                    <a:pt x="863600" y="1745551"/>
                  </a:lnTo>
                  <a:lnTo>
                    <a:pt x="840931" y="1745551"/>
                  </a:lnTo>
                  <a:cubicBezTo>
                    <a:pt x="764166" y="1745551"/>
                    <a:pt x="676433" y="1745551"/>
                    <a:pt x="576168" y="1745551"/>
                  </a:cubicBezTo>
                  <a:cubicBezTo>
                    <a:pt x="520305" y="1745551"/>
                    <a:pt x="450120" y="1705424"/>
                    <a:pt x="421473" y="1656697"/>
                  </a:cubicBezTo>
                  <a:cubicBezTo>
                    <a:pt x="421473" y="1656697"/>
                    <a:pt x="421473" y="1656697"/>
                    <a:pt x="20411" y="961629"/>
                  </a:cubicBezTo>
                  <a:cubicBezTo>
                    <a:pt x="6804" y="937267"/>
                    <a:pt x="0" y="905021"/>
                    <a:pt x="0" y="872775"/>
                  </a:cubicBezTo>
                  <a:cubicBezTo>
                    <a:pt x="0" y="840530"/>
                    <a:pt x="6804" y="808285"/>
                    <a:pt x="20411" y="783921"/>
                  </a:cubicBezTo>
                  <a:cubicBezTo>
                    <a:pt x="20411" y="783921"/>
                    <a:pt x="20411" y="783921"/>
                    <a:pt x="421473" y="88854"/>
                  </a:cubicBezTo>
                  <a:cubicBezTo>
                    <a:pt x="450120" y="40128"/>
                    <a:pt x="520305" y="0"/>
                    <a:pt x="57616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590"/>
            </a:p>
          </p:txBody>
        </p:sp>
        <p:sp>
          <p:nvSpPr>
            <p:cNvPr id="7" name="任意多边形 6"/>
            <p:cNvSpPr/>
            <p:nvPr/>
          </p:nvSpPr>
          <p:spPr>
            <a:xfrm>
              <a:off x="5257193" y="2633694"/>
              <a:ext cx="1677614" cy="1493004"/>
            </a:xfrm>
            <a:custGeom>
              <a:gdLst>
                <a:gd name="connsiteX0" fmla="*/ 576168 w 1961391"/>
                <a:gd name="connsiteY0" fmla="*/ 0 h 1745551"/>
                <a:gd name="connsiteX1" fmla="*/ 863600 w 1961391"/>
                <a:gd name="connsiteY1" fmla="*/ 0 h 1745551"/>
                <a:gd name="connsiteX2" fmla="*/ 1097791 w 1961391"/>
                <a:gd name="connsiteY2" fmla="*/ 0 h 1745551"/>
                <a:gd name="connsiteX3" fmla="*/ 1385223 w 1961391"/>
                <a:gd name="connsiteY3" fmla="*/ 0 h 1745551"/>
                <a:gd name="connsiteX4" fmla="*/ 1539918 w 1961391"/>
                <a:gd name="connsiteY4" fmla="*/ 88854 h 1745551"/>
                <a:gd name="connsiteX5" fmla="*/ 1940980 w 1961391"/>
                <a:gd name="connsiteY5" fmla="*/ 783921 h 1745551"/>
                <a:gd name="connsiteX6" fmla="*/ 1961391 w 1961391"/>
                <a:gd name="connsiteY6" fmla="*/ 872775 h 1745551"/>
                <a:gd name="connsiteX7" fmla="*/ 1940980 w 1961391"/>
                <a:gd name="connsiteY7" fmla="*/ 961629 h 1745551"/>
                <a:gd name="connsiteX8" fmla="*/ 1539918 w 1961391"/>
                <a:gd name="connsiteY8" fmla="*/ 1656697 h 1745551"/>
                <a:gd name="connsiteX9" fmla="*/ 1385223 w 1961391"/>
                <a:gd name="connsiteY9" fmla="*/ 1745551 h 1745551"/>
                <a:gd name="connsiteX10" fmla="*/ 1120460 w 1961391"/>
                <a:gd name="connsiteY10" fmla="*/ 1745551 h 1745551"/>
                <a:gd name="connsiteX11" fmla="*/ 1097791 w 1961391"/>
                <a:gd name="connsiteY11" fmla="*/ 1745551 h 1745551"/>
                <a:gd name="connsiteX12" fmla="*/ 1039896 w 1961391"/>
                <a:gd name="connsiteY12" fmla="*/ 1745551 h 1745551"/>
                <a:gd name="connsiteX13" fmla="*/ 1013340 w 1961391"/>
                <a:gd name="connsiteY13" fmla="*/ 1745551 h 1745551"/>
                <a:gd name="connsiteX14" fmla="*/ 948051 w 1961391"/>
                <a:gd name="connsiteY14" fmla="*/ 1745551 h 1745551"/>
                <a:gd name="connsiteX15" fmla="*/ 921495 w 1961391"/>
                <a:gd name="connsiteY15" fmla="*/ 1745551 h 1745551"/>
                <a:gd name="connsiteX16" fmla="*/ 863600 w 1961391"/>
                <a:gd name="connsiteY16" fmla="*/ 1745551 h 1745551"/>
                <a:gd name="connsiteX17" fmla="*/ 840931 w 1961391"/>
                <a:gd name="connsiteY17" fmla="*/ 1745551 h 1745551"/>
                <a:gd name="connsiteX18" fmla="*/ 576168 w 1961391"/>
                <a:gd name="connsiteY18" fmla="*/ 1745551 h 1745551"/>
                <a:gd name="connsiteX19" fmla="*/ 421473 w 1961391"/>
                <a:gd name="connsiteY19" fmla="*/ 1656697 h 1745551"/>
                <a:gd name="connsiteX20" fmla="*/ 20411 w 1961391"/>
                <a:gd name="connsiteY20" fmla="*/ 961629 h 1745551"/>
                <a:gd name="connsiteX21" fmla="*/ 0 w 1961391"/>
                <a:gd name="connsiteY21" fmla="*/ 872775 h 1745551"/>
                <a:gd name="connsiteX22" fmla="*/ 20411 w 1961391"/>
                <a:gd name="connsiteY22" fmla="*/ 783921 h 1745551"/>
                <a:gd name="connsiteX23" fmla="*/ 421473 w 1961391"/>
                <a:gd name="connsiteY23" fmla="*/ 88854 h 1745551"/>
                <a:gd name="connsiteX24" fmla="*/ 576168 w 1961391"/>
                <a:gd name="connsiteY24" fmla="*/ 0 h 174555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961390" h="1745551">
                  <a:moveTo>
                    <a:pt x="576168" y="0"/>
                  </a:moveTo>
                  <a:lnTo>
                    <a:pt x="863600" y="0"/>
                  </a:lnTo>
                  <a:lnTo>
                    <a:pt x="1097791" y="0"/>
                  </a:lnTo>
                  <a:lnTo>
                    <a:pt x="1385223" y="0"/>
                  </a:lnTo>
                  <a:cubicBezTo>
                    <a:pt x="1441086" y="0"/>
                    <a:pt x="1511271" y="40128"/>
                    <a:pt x="1539918" y="88854"/>
                  </a:cubicBezTo>
                  <a:cubicBezTo>
                    <a:pt x="1940980" y="783921"/>
                    <a:pt x="1940980" y="783921"/>
                    <a:pt x="1940980" y="783921"/>
                  </a:cubicBezTo>
                  <a:cubicBezTo>
                    <a:pt x="1954587" y="808285"/>
                    <a:pt x="1961391" y="840530"/>
                    <a:pt x="1961391" y="872775"/>
                  </a:cubicBezTo>
                  <a:cubicBezTo>
                    <a:pt x="1961391" y="905021"/>
                    <a:pt x="1954587" y="937267"/>
                    <a:pt x="1940980" y="961629"/>
                  </a:cubicBezTo>
                  <a:cubicBezTo>
                    <a:pt x="1539918" y="1656697"/>
                    <a:pt x="1539918" y="1656697"/>
                    <a:pt x="1539918" y="1656697"/>
                  </a:cubicBezTo>
                  <a:cubicBezTo>
                    <a:pt x="1511271" y="1705424"/>
                    <a:pt x="1441086" y="1745551"/>
                    <a:pt x="1385223" y="1745551"/>
                  </a:cubicBezTo>
                  <a:cubicBezTo>
                    <a:pt x="1284958" y="1745551"/>
                    <a:pt x="1197225" y="1745551"/>
                    <a:pt x="1120460" y="1745551"/>
                  </a:cubicBezTo>
                  <a:lnTo>
                    <a:pt x="1097791" y="1745551"/>
                  </a:lnTo>
                  <a:lnTo>
                    <a:pt x="1039896" y="1745551"/>
                  </a:lnTo>
                  <a:lnTo>
                    <a:pt x="1013340" y="1745551"/>
                  </a:lnTo>
                  <a:lnTo>
                    <a:pt x="948051" y="1745551"/>
                  </a:lnTo>
                  <a:lnTo>
                    <a:pt x="921495" y="1745551"/>
                  </a:lnTo>
                  <a:lnTo>
                    <a:pt x="863600" y="1745551"/>
                  </a:lnTo>
                  <a:lnTo>
                    <a:pt x="840931" y="1745551"/>
                  </a:lnTo>
                  <a:cubicBezTo>
                    <a:pt x="764166" y="1745551"/>
                    <a:pt x="676433" y="1745551"/>
                    <a:pt x="576168" y="1745551"/>
                  </a:cubicBezTo>
                  <a:cubicBezTo>
                    <a:pt x="520305" y="1745551"/>
                    <a:pt x="450120" y="1705424"/>
                    <a:pt x="421473" y="1656697"/>
                  </a:cubicBezTo>
                  <a:cubicBezTo>
                    <a:pt x="421473" y="1656697"/>
                    <a:pt x="421473" y="1656697"/>
                    <a:pt x="20411" y="961629"/>
                  </a:cubicBezTo>
                  <a:cubicBezTo>
                    <a:pt x="6804" y="937267"/>
                    <a:pt x="0" y="905021"/>
                    <a:pt x="0" y="872775"/>
                  </a:cubicBezTo>
                  <a:cubicBezTo>
                    <a:pt x="0" y="840530"/>
                    <a:pt x="6804" y="808285"/>
                    <a:pt x="20411" y="783921"/>
                  </a:cubicBezTo>
                  <a:cubicBezTo>
                    <a:pt x="20411" y="783921"/>
                    <a:pt x="20411" y="783921"/>
                    <a:pt x="421473" y="88854"/>
                  </a:cubicBezTo>
                  <a:cubicBezTo>
                    <a:pt x="450120" y="40128"/>
                    <a:pt x="520305" y="0"/>
                    <a:pt x="576168" y="0"/>
                  </a:cubicBezTo>
                  <a:close/>
                </a:path>
              </a:pathLst>
            </a:custGeom>
            <a:solidFill>
              <a:srgbClr val="9CC5F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590"/>
            </a:p>
          </p:txBody>
        </p:sp>
      </p:grpSp>
      <p:sp>
        <p:nvSpPr>
          <p:cNvPr id="8" name="文本框 7"/>
          <p:cNvSpPr txBox="1"/>
          <p:nvPr/>
        </p:nvSpPr>
        <p:spPr>
          <a:xfrm>
            <a:off x="5491220" y="3502820"/>
            <a:ext cx="12095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Part.0</a:t>
            </a:r>
            <a:r>
              <a:rPr lang="en-US" altLang="en-US" sz="2400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3</a:t>
            </a:r>
            <a:endParaRPr lang="en-US" altLang="zh-CN" sz="2400">
              <a:solidFill>
                <a:srgbClr val="0070C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3327401" y="4789616"/>
            <a:ext cx="5537198" cy="70788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 b="1" spc="600" smtClean="0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技术路线</a:t>
            </a:r>
            <a:endParaRPr lang="zh-CN" altLang="en-US" sz="4000" b="1" spc="600">
              <a:solidFill>
                <a:srgbClr val="0070C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1" name="灯片编号占位符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537B7A-7510-410A-AA53-45D600DA0276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" name="矩形 4"/>
          <p:cNvSpPr/>
          <p:nvPr/>
        </p:nvSpPr>
        <p:spPr>
          <a:xfrm>
            <a:off x="11988" y="-3925"/>
            <a:ext cx="12192000" cy="792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  <a:effectLst>
            <a:outerShdw blurRad="228600" dist="50800" dir="5400000" algn="t" rotWithShape="0">
              <a:prstClr val="black">
                <a:alpha val="29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 sz="2880"/>
          </a:p>
        </p:txBody>
      </p:sp>
      <p:cxnSp>
        <p:nvCxnSpPr>
          <p:cNvPr id="19" name="直接连接符 22"/>
          <p:cNvCxnSpPr/>
          <p:nvPr/>
        </p:nvCxnSpPr>
        <p:spPr>
          <a:xfrm flipH="1">
            <a:off x="7835288" y="285092"/>
            <a:ext cx="0" cy="245816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矩形 19"/>
          <p:cNvSpPr/>
          <p:nvPr/>
        </p:nvSpPr>
        <p:spPr>
          <a:xfrm>
            <a:off x="6185650" y="-8518"/>
            <a:ext cx="1659284" cy="792000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 sz="2400" b="1">
              <a:solidFill>
                <a:schemeClr val="bg1"/>
              </a:solidFill>
            </a:endParaRPr>
          </a:p>
        </p:txBody>
      </p:sp>
      <p:cxnSp>
        <p:nvCxnSpPr>
          <p:cNvPr id="21" name="直接连接符 24"/>
          <p:cNvCxnSpPr/>
          <p:nvPr/>
        </p:nvCxnSpPr>
        <p:spPr>
          <a:xfrm flipH="1">
            <a:off x="10648701" y="285092"/>
            <a:ext cx="0" cy="245816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Box 6"/>
          <p:cNvSpPr txBox="1"/>
          <p:nvPr/>
        </p:nvSpPr>
        <p:spPr>
          <a:xfrm>
            <a:off x="3285304" y="215903"/>
            <a:ext cx="1344000" cy="343159"/>
          </a:xfrm>
          <a:prstGeom prst="rect">
            <a:avLst/>
          </a:prstGeom>
          <a:noFill/>
        </p:spPr>
        <p:txBody>
          <a:bodyPr wrap="square" lIns="0" tIns="48000" rIns="0" bIns="48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b="1" smtClean="0">
                <a:solidFill>
                  <a:schemeClr val="bg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研究背景</a:t>
            </a:r>
            <a:endParaRPr lang="zh-CN" altLang="en-US" sz="1600" b="1">
              <a:solidFill>
                <a:schemeClr val="bg1">
                  <a:lumMod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5" name="TextBox 7"/>
          <p:cNvSpPr txBox="1"/>
          <p:nvPr/>
        </p:nvSpPr>
        <p:spPr>
          <a:xfrm>
            <a:off x="4833622" y="216471"/>
            <a:ext cx="1218490" cy="343159"/>
          </a:xfrm>
          <a:prstGeom prst="rect">
            <a:avLst/>
          </a:prstGeom>
          <a:noFill/>
        </p:spPr>
        <p:txBody>
          <a:bodyPr wrap="square" lIns="0" tIns="48000" rIns="0" bIns="48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b="1" smtClean="0">
                <a:solidFill>
                  <a:schemeClr val="bg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研究方法</a:t>
            </a:r>
            <a:endParaRPr lang="zh-CN" altLang="en-US" sz="1600" b="1">
              <a:solidFill>
                <a:schemeClr val="bg1">
                  <a:lumMod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7" name="TextBox 9"/>
          <p:cNvSpPr txBox="1"/>
          <p:nvPr/>
        </p:nvSpPr>
        <p:spPr>
          <a:xfrm>
            <a:off x="6366182" y="215903"/>
            <a:ext cx="1344000" cy="343159"/>
          </a:xfrm>
          <a:prstGeom prst="rect">
            <a:avLst/>
          </a:prstGeom>
          <a:noFill/>
        </p:spPr>
        <p:txBody>
          <a:bodyPr wrap="square" lIns="0" tIns="48000" rIns="0" bIns="48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技术路线</a:t>
            </a:r>
            <a:endParaRPr lang="zh-CN" altLang="en-US" sz="16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8" name="TextBox 10"/>
          <p:cNvSpPr txBox="1"/>
          <p:nvPr/>
        </p:nvSpPr>
        <p:spPr>
          <a:xfrm>
            <a:off x="9305085" y="233833"/>
            <a:ext cx="1344000" cy="343159"/>
          </a:xfrm>
          <a:prstGeom prst="rect">
            <a:avLst/>
          </a:prstGeom>
          <a:noFill/>
        </p:spPr>
        <p:txBody>
          <a:bodyPr wrap="square" lIns="0" tIns="48000" rIns="0" bIns="48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b="1" smtClean="0">
                <a:solidFill>
                  <a:schemeClr val="bg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研究特点</a:t>
            </a:r>
            <a:endParaRPr lang="zh-CN" altLang="en-US" sz="1600" b="1">
              <a:solidFill>
                <a:schemeClr val="bg1">
                  <a:lumMod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41" name="直接连接符 30"/>
          <p:cNvCxnSpPr/>
          <p:nvPr/>
        </p:nvCxnSpPr>
        <p:spPr>
          <a:xfrm flipH="1">
            <a:off x="6169349" y="285092"/>
            <a:ext cx="0" cy="245816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直接连接符 22"/>
          <p:cNvCxnSpPr/>
          <p:nvPr/>
        </p:nvCxnSpPr>
        <p:spPr>
          <a:xfrm flipH="1">
            <a:off x="9278592" y="311989"/>
            <a:ext cx="0" cy="245816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直接连接符 22"/>
          <p:cNvCxnSpPr/>
          <p:nvPr/>
        </p:nvCxnSpPr>
        <p:spPr>
          <a:xfrm flipH="1">
            <a:off x="4733872" y="292279"/>
            <a:ext cx="0" cy="245816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直接连接符 22"/>
          <p:cNvCxnSpPr/>
          <p:nvPr/>
        </p:nvCxnSpPr>
        <p:spPr>
          <a:xfrm flipH="1">
            <a:off x="3163197" y="314771"/>
            <a:ext cx="0" cy="245816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TextBox 10"/>
          <p:cNvSpPr txBox="1"/>
          <p:nvPr/>
        </p:nvSpPr>
        <p:spPr>
          <a:xfrm>
            <a:off x="7889763" y="228186"/>
            <a:ext cx="1344000" cy="343159"/>
          </a:xfrm>
          <a:prstGeom prst="rect">
            <a:avLst/>
          </a:prstGeom>
          <a:noFill/>
        </p:spPr>
        <p:txBody>
          <a:bodyPr wrap="square" lIns="0" tIns="48000" rIns="0" bIns="48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b="1" smtClean="0">
                <a:solidFill>
                  <a:schemeClr val="bg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研究结果</a:t>
            </a:r>
            <a:endParaRPr lang="zh-CN" altLang="en-US" sz="1600" b="1">
              <a:solidFill>
                <a:schemeClr val="bg1">
                  <a:lumMod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2" name="灯片编号占位符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537B7A-7510-410A-AA53-45D600DA0276}" type="slidenum">
              <a:rPr lang="zh-CN" altLang="en-US" smtClean="0"/>
              <a:t>6</a:t>
            </a:fld>
            <a:endParaRPr lang="zh-CN" altLang="en-US"/>
          </a:p>
        </p:txBody>
      </p:sp>
      <p:sp>
        <p:nvSpPr>
          <p:cNvPr id="51" name="圆角矩形 50"/>
          <p:cNvSpPr/>
          <p:nvPr/>
        </p:nvSpPr>
        <p:spPr>
          <a:xfrm>
            <a:off x="1977655" y="930002"/>
            <a:ext cx="4500000" cy="5040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r>
              <a:rPr lang="zh-CN" altLang="en-US" sz="2000" smtClean="0">
                <a:solidFill>
                  <a:schemeClr val="tx1"/>
                </a:solidFill>
              </a:rPr>
              <a:t>用药前后免疫微环境中的改变 </a:t>
            </a:r>
            <a:r>
              <a:rPr lang="en-US" altLang="zh-CN" sz="2000" smtClean="0">
                <a:solidFill>
                  <a:schemeClr val="tx1"/>
                </a:solidFill>
              </a:rPr>
              <a:t>(</a:t>
            </a:r>
            <a:r>
              <a:rPr lang="zh-CN" altLang="en-US" sz="2000" smtClean="0">
                <a:solidFill>
                  <a:schemeClr val="tx1"/>
                </a:solidFill>
              </a:rPr>
              <a:t>图</a:t>
            </a:r>
            <a:r>
              <a:rPr lang="en-US" altLang="zh-CN" sz="2000" smtClean="0">
                <a:solidFill>
                  <a:schemeClr val="tx1"/>
                </a:solidFill>
              </a:rPr>
              <a:t>1)</a:t>
            </a:r>
            <a:endParaRPr lang="zh-CN" altLang="en-US" sz="2000">
              <a:solidFill>
                <a:schemeClr val="tx1"/>
              </a:solidFill>
            </a:endParaRPr>
          </a:p>
        </p:txBody>
      </p:sp>
      <p:sp>
        <p:nvSpPr>
          <p:cNvPr id="71" name="圆角矩形 70"/>
          <p:cNvSpPr/>
          <p:nvPr/>
        </p:nvSpPr>
        <p:spPr>
          <a:xfrm>
            <a:off x="1977655" y="1793178"/>
            <a:ext cx="4500000" cy="5040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r>
              <a:rPr lang="en-US" altLang="zh-CN" sz="2000" smtClean="0">
                <a:solidFill>
                  <a:schemeClr val="tx1"/>
                </a:solidFill>
              </a:rPr>
              <a:t>T</a:t>
            </a:r>
            <a:r>
              <a:rPr lang="zh-CN" altLang="en-US" sz="2000" smtClean="0">
                <a:solidFill>
                  <a:schemeClr val="tx1"/>
                </a:solidFill>
              </a:rPr>
              <a:t>细胞富集和髓源移植性细胞的清除对乳腺癌的消退的作用</a:t>
            </a:r>
            <a:r>
              <a:rPr lang="en-US" altLang="zh-CN" sz="2000" smtClean="0">
                <a:solidFill>
                  <a:schemeClr val="tx1"/>
                </a:solidFill>
              </a:rPr>
              <a:t>(</a:t>
            </a:r>
            <a:r>
              <a:rPr lang="zh-CN" altLang="en-US" sz="2000" smtClean="0">
                <a:solidFill>
                  <a:schemeClr val="tx1"/>
                </a:solidFill>
              </a:rPr>
              <a:t>图</a:t>
            </a:r>
            <a:r>
              <a:rPr lang="en-US" altLang="zh-CN" sz="2000" smtClean="0">
                <a:solidFill>
                  <a:schemeClr val="tx1"/>
                </a:solidFill>
              </a:rPr>
              <a:t>2)</a:t>
            </a:r>
            <a:endParaRPr lang="zh-CN" altLang="en-US" sz="2000">
              <a:solidFill>
                <a:schemeClr val="tx1"/>
              </a:solidFill>
            </a:endParaRPr>
          </a:p>
        </p:txBody>
      </p:sp>
      <p:sp>
        <p:nvSpPr>
          <p:cNvPr id="73" name="圆角矩形 72"/>
          <p:cNvSpPr/>
          <p:nvPr/>
        </p:nvSpPr>
        <p:spPr>
          <a:xfrm>
            <a:off x="1977655" y="2774954"/>
            <a:ext cx="4500000" cy="5040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r>
              <a:rPr lang="en-US" altLang="zh-CN" sz="2000" smtClean="0">
                <a:solidFill>
                  <a:schemeClr val="tx1"/>
                </a:solidFill>
              </a:rPr>
              <a:t>T</a:t>
            </a:r>
            <a:r>
              <a:rPr lang="zh-CN" altLang="en-US" sz="2000" smtClean="0">
                <a:solidFill>
                  <a:schemeClr val="tx1"/>
                </a:solidFill>
              </a:rPr>
              <a:t>细胞与</a:t>
            </a:r>
            <a:r>
              <a:rPr lang="en-US" altLang="zh-CN" sz="2000" err="1" smtClean="0">
                <a:solidFill>
                  <a:schemeClr val="tx1"/>
                </a:solidFill>
              </a:rPr>
              <a:t>MDSCs</a:t>
            </a:r>
            <a:r>
              <a:rPr lang="zh-CN" altLang="en-US" sz="2000" smtClean="0">
                <a:solidFill>
                  <a:schemeClr val="tx1"/>
                </a:solidFill>
              </a:rPr>
              <a:t>与细胞衰老的关系</a:t>
            </a:r>
            <a:r>
              <a:rPr lang="en-US" altLang="zh-CN" sz="2000" smtClean="0">
                <a:solidFill>
                  <a:schemeClr val="tx1"/>
                </a:solidFill>
              </a:rPr>
              <a:t>(</a:t>
            </a:r>
            <a:r>
              <a:rPr lang="zh-CN" altLang="en-US" sz="2000" smtClean="0">
                <a:solidFill>
                  <a:schemeClr val="tx1"/>
                </a:solidFill>
              </a:rPr>
              <a:t>图</a:t>
            </a:r>
            <a:r>
              <a:rPr lang="en-US" altLang="zh-CN" sz="2000" smtClean="0">
                <a:solidFill>
                  <a:schemeClr val="tx1"/>
                </a:solidFill>
              </a:rPr>
              <a:t>3)</a:t>
            </a:r>
            <a:endParaRPr lang="zh-CN" altLang="en-US" sz="2000">
              <a:solidFill>
                <a:schemeClr val="tx1"/>
              </a:solidFill>
            </a:endParaRPr>
          </a:p>
        </p:txBody>
      </p:sp>
      <p:sp>
        <p:nvSpPr>
          <p:cNvPr id="74" name="圆角矩形 73"/>
          <p:cNvSpPr/>
          <p:nvPr/>
        </p:nvSpPr>
        <p:spPr>
          <a:xfrm>
            <a:off x="1977655" y="3746504"/>
            <a:ext cx="4500000" cy="5040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r>
              <a:rPr lang="zh-CN" altLang="en-US" sz="2000" smtClean="0">
                <a:solidFill>
                  <a:schemeClr val="tx1"/>
                </a:solidFill>
              </a:rPr>
              <a:t>药物选择性促进</a:t>
            </a:r>
            <a:r>
              <a:rPr lang="en-US" altLang="zh-CN" sz="2000" smtClean="0">
                <a:solidFill>
                  <a:schemeClr val="tx1"/>
                </a:solidFill>
              </a:rPr>
              <a:t>T</a:t>
            </a:r>
            <a:r>
              <a:rPr lang="zh-CN" altLang="en-US" sz="2000" smtClean="0">
                <a:solidFill>
                  <a:schemeClr val="tx1"/>
                </a:solidFill>
              </a:rPr>
              <a:t>细胞和</a:t>
            </a:r>
            <a:r>
              <a:rPr lang="en-US" altLang="zh-CN" sz="2000" err="1" smtClean="0">
                <a:solidFill>
                  <a:schemeClr val="tx1"/>
                </a:solidFill>
              </a:rPr>
              <a:t>MDSCs</a:t>
            </a:r>
            <a:r>
              <a:rPr lang="zh-CN" altLang="en-US" sz="2000" smtClean="0">
                <a:solidFill>
                  <a:schemeClr val="tx1"/>
                </a:solidFill>
              </a:rPr>
              <a:t>的凋亡</a:t>
            </a:r>
            <a:r>
              <a:rPr lang="en-US" altLang="zh-CN" sz="2000" smtClean="0">
                <a:solidFill>
                  <a:schemeClr val="tx1"/>
                </a:solidFill>
              </a:rPr>
              <a:t>(</a:t>
            </a:r>
            <a:r>
              <a:rPr lang="zh-CN" altLang="en-US" sz="2000" smtClean="0">
                <a:solidFill>
                  <a:schemeClr val="tx1"/>
                </a:solidFill>
              </a:rPr>
              <a:t>图</a:t>
            </a:r>
            <a:r>
              <a:rPr lang="en-US" altLang="zh-CN" sz="2000" smtClean="0">
                <a:solidFill>
                  <a:schemeClr val="tx1"/>
                </a:solidFill>
              </a:rPr>
              <a:t>4)</a:t>
            </a:r>
            <a:endParaRPr lang="zh-CN" altLang="en-US" sz="2000">
              <a:solidFill>
                <a:schemeClr val="tx1"/>
              </a:solidFill>
            </a:endParaRPr>
          </a:p>
        </p:txBody>
      </p:sp>
      <p:sp>
        <p:nvSpPr>
          <p:cNvPr id="75" name="圆角矩形 74"/>
          <p:cNvSpPr/>
          <p:nvPr/>
        </p:nvSpPr>
        <p:spPr>
          <a:xfrm>
            <a:off x="1977655" y="4695238"/>
            <a:ext cx="4500000" cy="5040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r>
              <a:rPr lang="zh-CN" altLang="en-US" sz="2000" smtClean="0">
                <a:solidFill>
                  <a:schemeClr val="tx1"/>
                </a:solidFill>
              </a:rPr>
              <a:t>药物抑制</a:t>
            </a:r>
            <a:r>
              <a:rPr lang="en-US" altLang="zh-CN" sz="2000" err="1" smtClean="0">
                <a:solidFill>
                  <a:schemeClr val="tx1"/>
                </a:solidFill>
              </a:rPr>
              <a:t>MDSCs</a:t>
            </a:r>
            <a:r>
              <a:rPr lang="zh-CN" altLang="en-US" sz="2000" smtClean="0">
                <a:solidFill>
                  <a:schemeClr val="tx1"/>
                </a:solidFill>
              </a:rPr>
              <a:t>的分子机制</a:t>
            </a:r>
            <a:r>
              <a:rPr lang="en-US" altLang="zh-CN" sz="2000" smtClean="0">
                <a:solidFill>
                  <a:schemeClr val="tx1"/>
                </a:solidFill>
              </a:rPr>
              <a:t>(</a:t>
            </a:r>
            <a:r>
              <a:rPr lang="zh-CN" altLang="en-US" sz="2000" smtClean="0">
                <a:solidFill>
                  <a:schemeClr val="tx1"/>
                </a:solidFill>
              </a:rPr>
              <a:t>图</a:t>
            </a:r>
            <a:r>
              <a:rPr lang="en-US" altLang="zh-CN" sz="2000" smtClean="0">
                <a:solidFill>
                  <a:schemeClr val="tx1"/>
                </a:solidFill>
              </a:rPr>
              <a:t>5)</a:t>
            </a:r>
            <a:endParaRPr lang="zh-CN" altLang="en-US" sz="2000">
              <a:solidFill>
                <a:schemeClr val="tx1"/>
              </a:solidFill>
            </a:endParaRPr>
          </a:p>
        </p:txBody>
      </p:sp>
      <p:sp>
        <p:nvSpPr>
          <p:cNvPr id="76" name="圆角矩形 75"/>
          <p:cNvSpPr/>
          <p:nvPr/>
        </p:nvSpPr>
        <p:spPr>
          <a:xfrm>
            <a:off x="1977655" y="5676432"/>
            <a:ext cx="4500000" cy="5040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r>
              <a:rPr lang="zh-CN" altLang="en-US" sz="2000" smtClean="0">
                <a:solidFill>
                  <a:schemeClr val="tx1"/>
                </a:solidFill>
              </a:rPr>
              <a:t>阿利色替与</a:t>
            </a:r>
            <a:r>
              <a:rPr lang="en-US" altLang="zh-CN" sz="2000" err="1" smtClean="0">
                <a:solidFill>
                  <a:schemeClr val="tx1"/>
                </a:solidFill>
              </a:rPr>
              <a:t>PDL1</a:t>
            </a:r>
            <a:r>
              <a:rPr lang="zh-CN" altLang="en-US" sz="2000" smtClean="0">
                <a:solidFill>
                  <a:schemeClr val="tx1"/>
                </a:solidFill>
              </a:rPr>
              <a:t>阻断剂的协同效应分析</a:t>
            </a:r>
            <a:r>
              <a:rPr lang="en-US" altLang="zh-CN" sz="2000" smtClean="0">
                <a:solidFill>
                  <a:schemeClr val="tx1"/>
                </a:solidFill>
              </a:rPr>
              <a:t>(</a:t>
            </a:r>
            <a:r>
              <a:rPr lang="zh-CN" altLang="en-US" sz="2000" smtClean="0">
                <a:solidFill>
                  <a:schemeClr val="tx1"/>
                </a:solidFill>
              </a:rPr>
              <a:t>图</a:t>
            </a:r>
            <a:r>
              <a:rPr lang="en-US" altLang="zh-CN" sz="2000" smtClean="0">
                <a:solidFill>
                  <a:schemeClr val="tx1"/>
                </a:solidFill>
              </a:rPr>
              <a:t>6)</a:t>
            </a:r>
            <a:endParaRPr lang="zh-CN" altLang="en-US" sz="2000">
              <a:solidFill>
                <a:schemeClr val="tx1"/>
              </a:solidFill>
            </a:endParaRPr>
          </a:p>
        </p:txBody>
      </p:sp>
      <p:cxnSp>
        <p:nvCxnSpPr>
          <p:cNvPr id="78" name="直接箭头连接符 77"/>
          <p:cNvCxnSpPr/>
          <p:nvPr/>
        </p:nvCxnSpPr>
        <p:spPr>
          <a:xfrm rot="5400000">
            <a:off x="4293724" y="1611588"/>
            <a:ext cx="296093" cy="79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直接箭头连接符 84"/>
          <p:cNvCxnSpPr/>
          <p:nvPr/>
        </p:nvCxnSpPr>
        <p:spPr>
          <a:xfrm rot="5400000">
            <a:off x="4293724" y="2590119"/>
            <a:ext cx="296093" cy="79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直接箭头连接符 86"/>
          <p:cNvCxnSpPr/>
          <p:nvPr/>
        </p:nvCxnSpPr>
        <p:spPr>
          <a:xfrm rot="5400000">
            <a:off x="4293724" y="3513977"/>
            <a:ext cx="296093" cy="79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直接箭头连接符 88"/>
          <p:cNvCxnSpPr/>
          <p:nvPr/>
        </p:nvCxnSpPr>
        <p:spPr>
          <a:xfrm rot="5400000">
            <a:off x="4293724" y="4497102"/>
            <a:ext cx="296093" cy="79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直接箭头连接符 89"/>
          <p:cNvCxnSpPr/>
          <p:nvPr/>
        </p:nvCxnSpPr>
        <p:spPr>
          <a:xfrm rot="5400000">
            <a:off x="4293724" y="5450856"/>
            <a:ext cx="296093" cy="79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1" name="右大括号 90"/>
          <p:cNvSpPr/>
          <p:nvPr/>
        </p:nvSpPr>
        <p:spPr>
          <a:xfrm>
            <a:off x="6485853" y="2923949"/>
            <a:ext cx="577333" cy="2127340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2" name="右大括号 91"/>
          <p:cNvSpPr/>
          <p:nvPr/>
        </p:nvSpPr>
        <p:spPr>
          <a:xfrm>
            <a:off x="6516516" y="1037427"/>
            <a:ext cx="368135" cy="1068779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4" name="TextBox 93"/>
          <p:cNvSpPr txBox="1"/>
          <p:nvPr/>
        </p:nvSpPr>
        <p:spPr>
          <a:xfrm>
            <a:off x="7137071" y="1372422"/>
            <a:ext cx="1107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mtClean="0"/>
              <a:t>发现现象</a:t>
            </a:r>
            <a:endParaRPr lang="zh-CN" altLang="en-US"/>
          </a:p>
        </p:txBody>
      </p:sp>
      <p:sp>
        <p:nvSpPr>
          <p:cNvPr id="96" name="TextBox 95"/>
          <p:cNvSpPr txBox="1"/>
          <p:nvPr/>
        </p:nvSpPr>
        <p:spPr>
          <a:xfrm>
            <a:off x="7137071" y="3785185"/>
            <a:ext cx="1107996" cy="3803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mtClean="0"/>
              <a:t>分析原理</a:t>
            </a:r>
            <a:endParaRPr lang="zh-CN" altLang="en-US"/>
          </a:p>
        </p:txBody>
      </p:sp>
      <p:sp>
        <p:nvSpPr>
          <p:cNvPr id="97" name="TextBox 96"/>
          <p:cNvSpPr txBox="1"/>
          <p:nvPr/>
        </p:nvSpPr>
        <p:spPr>
          <a:xfrm>
            <a:off x="7137071" y="5678192"/>
            <a:ext cx="11162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mtClean="0"/>
              <a:t>临床应用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 rot="5400000">
            <a:off x="4227759" y="-4227756"/>
            <a:ext cx="3736490" cy="12192002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" name="组合 4"/>
          <p:cNvGrpSpPr/>
          <p:nvPr/>
        </p:nvGrpSpPr>
        <p:grpSpPr>
          <a:xfrm>
            <a:off x="5321300" y="3044202"/>
            <a:ext cx="1549400" cy="1378900"/>
            <a:chOff x="5127859" y="2518592"/>
            <a:chExt cx="1936282" cy="1723208"/>
          </a:xfrm>
        </p:grpSpPr>
        <p:sp>
          <p:nvSpPr>
            <p:cNvPr id="6" name="任意多边形 5"/>
            <p:cNvSpPr/>
            <p:nvPr/>
          </p:nvSpPr>
          <p:spPr>
            <a:xfrm>
              <a:off x="5127859" y="2518592"/>
              <a:ext cx="1936282" cy="1723208"/>
            </a:xfrm>
            <a:custGeom>
              <a:gdLst>
                <a:gd name="connsiteX0" fmla="*/ 576168 w 1961391"/>
                <a:gd name="connsiteY0" fmla="*/ 0 h 1745551"/>
                <a:gd name="connsiteX1" fmla="*/ 863600 w 1961391"/>
                <a:gd name="connsiteY1" fmla="*/ 0 h 1745551"/>
                <a:gd name="connsiteX2" fmla="*/ 1097791 w 1961391"/>
                <a:gd name="connsiteY2" fmla="*/ 0 h 1745551"/>
                <a:gd name="connsiteX3" fmla="*/ 1385223 w 1961391"/>
                <a:gd name="connsiteY3" fmla="*/ 0 h 1745551"/>
                <a:gd name="connsiteX4" fmla="*/ 1539918 w 1961391"/>
                <a:gd name="connsiteY4" fmla="*/ 88854 h 1745551"/>
                <a:gd name="connsiteX5" fmla="*/ 1940980 w 1961391"/>
                <a:gd name="connsiteY5" fmla="*/ 783921 h 1745551"/>
                <a:gd name="connsiteX6" fmla="*/ 1961391 w 1961391"/>
                <a:gd name="connsiteY6" fmla="*/ 872775 h 1745551"/>
                <a:gd name="connsiteX7" fmla="*/ 1940980 w 1961391"/>
                <a:gd name="connsiteY7" fmla="*/ 961629 h 1745551"/>
                <a:gd name="connsiteX8" fmla="*/ 1539918 w 1961391"/>
                <a:gd name="connsiteY8" fmla="*/ 1656697 h 1745551"/>
                <a:gd name="connsiteX9" fmla="*/ 1385223 w 1961391"/>
                <a:gd name="connsiteY9" fmla="*/ 1745551 h 1745551"/>
                <a:gd name="connsiteX10" fmla="*/ 1120460 w 1961391"/>
                <a:gd name="connsiteY10" fmla="*/ 1745551 h 1745551"/>
                <a:gd name="connsiteX11" fmla="*/ 1097791 w 1961391"/>
                <a:gd name="connsiteY11" fmla="*/ 1745551 h 1745551"/>
                <a:gd name="connsiteX12" fmla="*/ 1039896 w 1961391"/>
                <a:gd name="connsiteY12" fmla="*/ 1745551 h 1745551"/>
                <a:gd name="connsiteX13" fmla="*/ 1013340 w 1961391"/>
                <a:gd name="connsiteY13" fmla="*/ 1745551 h 1745551"/>
                <a:gd name="connsiteX14" fmla="*/ 948051 w 1961391"/>
                <a:gd name="connsiteY14" fmla="*/ 1745551 h 1745551"/>
                <a:gd name="connsiteX15" fmla="*/ 921495 w 1961391"/>
                <a:gd name="connsiteY15" fmla="*/ 1745551 h 1745551"/>
                <a:gd name="connsiteX16" fmla="*/ 863600 w 1961391"/>
                <a:gd name="connsiteY16" fmla="*/ 1745551 h 1745551"/>
                <a:gd name="connsiteX17" fmla="*/ 840931 w 1961391"/>
                <a:gd name="connsiteY17" fmla="*/ 1745551 h 1745551"/>
                <a:gd name="connsiteX18" fmla="*/ 576168 w 1961391"/>
                <a:gd name="connsiteY18" fmla="*/ 1745551 h 1745551"/>
                <a:gd name="connsiteX19" fmla="*/ 421473 w 1961391"/>
                <a:gd name="connsiteY19" fmla="*/ 1656697 h 1745551"/>
                <a:gd name="connsiteX20" fmla="*/ 20411 w 1961391"/>
                <a:gd name="connsiteY20" fmla="*/ 961629 h 1745551"/>
                <a:gd name="connsiteX21" fmla="*/ 0 w 1961391"/>
                <a:gd name="connsiteY21" fmla="*/ 872775 h 1745551"/>
                <a:gd name="connsiteX22" fmla="*/ 20411 w 1961391"/>
                <a:gd name="connsiteY22" fmla="*/ 783921 h 1745551"/>
                <a:gd name="connsiteX23" fmla="*/ 421473 w 1961391"/>
                <a:gd name="connsiteY23" fmla="*/ 88854 h 1745551"/>
                <a:gd name="connsiteX24" fmla="*/ 576168 w 1961391"/>
                <a:gd name="connsiteY24" fmla="*/ 0 h 174555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961390" h="1745551">
                  <a:moveTo>
                    <a:pt x="576168" y="0"/>
                  </a:moveTo>
                  <a:lnTo>
                    <a:pt x="863600" y="0"/>
                  </a:lnTo>
                  <a:lnTo>
                    <a:pt x="1097791" y="0"/>
                  </a:lnTo>
                  <a:lnTo>
                    <a:pt x="1385223" y="0"/>
                  </a:lnTo>
                  <a:cubicBezTo>
                    <a:pt x="1441086" y="0"/>
                    <a:pt x="1511271" y="40128"/>
                    <a:pt x="1539918" y="88854"/>
                  </a:cubicBezTo>
                  <a:cubicBezTo>
                    <a:pt x="1940980" y="783921"/>
                    <a:pt x="1940980" y="783921"/>
                    <a:pt x="1940980" y="783921"/>
                  </a:cubicBezTo>
                  <a:cubicBezTo>
                    <a:pt x="1954587" y="808285"/>
                    <a:pt x="1961391" y="840530"/>
                    <a:pt x="1961391" y="872775"/>
                  </a:cubicBezTo>
                  <a:cubicBezTo>
                    <a:pt x="1961391" y="905021"/>
                    <a:pt x="1954587" y="937267"/>
                    <a:pt x="1940980" y="961629"/>
                  </a:cubicBezTo>
                  <a:cubicBezTo>
                    <a:pt x="1539918" y="1656697"/>
                    <a:pt x="1539918" y="1656697"/>
                    <a:pt x="1539918" y="1656697"/>
                  </a:cubicBezTo>
                  <a:cubicBezTo>
                    <a:pt x="1511271" y="1705424"/>
                    <a:pt x="1441086" y="1745551"/>
                    <a:pt x="1385223" y="1745551"/>
                  </a:cubicBezTo>
                  <a:cubicBezTo>
                    <a:pt x="1284958" y="1745551"/>
                    <a:pt x="1197225" y="1745551"/>
                    <a:pt x="1120460" y="1745551"/>
                  </a:cubicBezTo>
                  <a:lnTo>
                    <a:pt x="1097791" y="1745551"/>
                  </a:lnTo>
                  <a:lnTo>
                    <a:pt x="1039896" y="1745551"/>
                  </a:lnTo>
                  <a:lnTo>
                    <a:pt x="1013340" y="1745551"/>
                  </a:lnTo>
                  <a:lnTo>
                    <a:pt x="948051" y="1745551"/>
                  </a:lnTo>
                  <a:lnTo>
                    <a:pt x="921495" y="1745551"/>
                  </a:lnTo>
                  <a:lnTo>
                    <a:pt x="863600" y="1745551"/>
                  </a:lnTo>
                  <a:lnTo>
                    <a:pt x="840931" y="1745551"/>
                  </a:lnTo>
                  <a:cubicBezTo>
                    <a:pt x="764166" y="1745551"/>
                    <a:pt x="676433" y="1745551"/>
                    <a:pt x="576168" y="1745551"/>
                  </a:cubicBezTo>
                  <a:cubicBezTo>
                    <a:pt x="520305" y="1745551"/>
                    <a:pt x="450120" y="1705424"/>
                    <a:pt x="421473" y="1656697"/>
                  </a:cubicBezTo>
                  <a:cubicBezTo>
                    <a:pt x="421473" y="1656697"/>
                    <a:pt x="421473" y="1656697"/>
                    <a:pt x="20411" y="961629"/>
                  </a:cubicBezTo>
                  <a:cubicBezTo>
                    <a:pt x="6804" y="937267"/>
                    <a:pt x="0" y="905021"/>
                    <a:pt x="0" y="872775"/>
                  </a:cubicBezTo>
                  <a:cubicBezTo>
                    <a:pt x="0" y="840530"/>
                    <a:pt x="6804" y="808285"/>
                    <a:pt x="20411" y="783921"/>
                  </a:cubicBezTo>
                  <a:cubicBezTo>
                    <a:pt x="20411" y="783921"/>
                    <a:pt x="20411" y="783921"/>
                    <a:pt x="421473" y="88854"/>
                  </a:cubicBezTo>
                  <a:cubicBezTo>
                    <a:pt x="450120" y="40128"/>
                    <a:pt x="520305" y="0"/>
                    <a:pt x="57616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590"/>
            </a:p>
          </p:txBody>
        </p:sp>
        <p:sp>
          <p:nvSpPr>
            <p:cNvPr id="7" name="任意多边形 6"/>
            <p:cNvSpPr/>
            <p:nvPr/>
          </p:nvSpPr>
          <p:spPr>
            <a:xfrm>
              <a:off x="5257193" y="2633694"/>
              <a:ext cx="1677614" cy="1493004"/>
            </a:xfrm>
            <a:custGeom>
              <a:gdLst>
                <a:gd name="connsiteX0" fmla="*/ 576168 w 1961391"/>
                <a:gd name="connsiteY0" fmla="*/ 0 h 1745551"/>
                <a:gd name="connsiteX1" fmla="*/ 863600 w 1961391"/>
                <a:gd name="connsiteY1" fmla="*/ 0 h 1745551"/>
                <a:gd name="connsiteX2" fmla="*/ 1097791 w 1961391"/>
                <a:gd name="connsiteY2" fmla="*/ 0 h 1745551"/>
                <a:gd name="connsiteX3" fmla="*/ 1385223 w 1961391"/>
                <a:gd name="connsiteY3" fmla="*/ 0 h 1745551"/>
                <a:gd name="connsiteX4" fmla="*/ 1539918 w 1961391"/>
                <a:gd name="connsiteY4" fmla="*/ 88854 h 1745551"/>
                <a:gd name="connsiteX5" fmla="*/ 1940980 w 1961391"/>
                <a:gd name="connsiteY5" fmla="*/ 783921 h 1745551"/>
                <a:gd name="connsiteX6" fmla="*/ 1961391 w 1961391"/>
                <a:gd name="connsiteY6" fmla="*/ 872775 h 1745551"/>
                <a:gd name="connsiteX7" fmla="*/ 1940980 w 1961391"/>
                <a:gd name="connsiteY7" fmla="*/ 961629 h 1745551"/>
                <a:gd name="connsiteX8" fmla="*/ 1539918 w 1961391"/>
                <a:gd name="connsiteY8" fmla="*/ 1656697 h 1745551"/>
                <a:gd name="connsiteX9" fmla="*/ 1385223 w 1961391"/>
                <a:gd name="connsiteY9" fmla="*/ 1745551 h 1745551"/>
                <a:gd name="connsiteX10" fmla="*/ 1120460 w 1961391"/>
                <a:gd name="connsiteY10" fmla="*/ 1745551 h 1745551"/>
                <a:gd name="connsiteX11" fmla="*/ 1097791 w 1961391"/>
                <a:gd name="connsiteY11" fmla="*/ 1745551 h 1745551"/>
                <a:gd name="connsiteX12" fmla="*/ 1039896 w 1961391"/>
                <a:gd name="connsiteY12" fmla="*/ 1745551 h 1745551"/>
                <a:gd name="connsiteX13" fmla="*/ 1013340 w 1961391"/>
                <a:gd name="connsiteY13" fmla="*/ 1745551 h 1745551"/>
                <a:gd name="connsiteX14" fmla="*/ 948051 w 1961391"/>
                <a:gd name="connsiteY14" fmla="*/ 1745551 h 1745551"/>
                <a:gd name="connsiteX15" fmla="*/ 921495 w 1961391"/>
                <a:gd name="connsiteY15" fmla="*/ 1745551 h 1745551"/>
                <a:gd name="connsiteX16" fmla="*/ 863600 w 1961391"/>
                <a:gd name="connsiteY16" fmla="*/ 1745551 h 1745551"/>
                <a:gd name="connsiteX17" fmla="*/ 840931 w 1961391"/>
                <a:gd name="connsiteY17" fmla="*/ 1745551 h 1745551"/>
                <a:gd name="connsiteX18" fmla="*/ 576168 w 1961391"/>
                <a:gd name="connsiteY18" fmla="*/ 1745551 h 1745551"/>
                <a:gd name="connsiteX19" fmla="*/ 421473 w 1961391"/>
                <a:gd name="connsiteY19" fmla="*/ 1656697 h 1745551"/>
                <a:gd name="connsiteX20" fmla="*/ 20411 w 1961391"/>
                <a:gd name="connsiteY20" fmla="*/ 961629 h 1745551"/>
                <a:gd name="connsiteX21" fmla="*/ 0 w 1961391"/>
                <a:gd name="connsiteY21" fmla="*/ 872775 h 1745551"/>
                <a:gd name="connsiteX22" fmla="*/ 20411 w 1961391"/>
                <a:gd name="connsiteY22" fmla="*/ 783921 h 1745551"/>
                <a:gd name="connsiteX23" fmla="*/ 421473 w 1961391"/>
                <a:gd name="connsiteY23" fmla="*/ 88854 h 1745551"/>
                <a:gd name="connsiteX24" fmla="*/ 576168 w 1961391"/>
                <a:gd name="connsiteY24" fmla="*/ 0 h 174555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961390" h="1745551">
                  <a:moveTo>
                    <a:pt x="576168" y="0"/>
                  </a:moveTo>
                  <a:lnTo>
                    <a:pt x="863600" y="0"/>
                  </a:lnTo>
                  <a:lnTo>
                    <a:pt x="1097791" y="0"/>
                  </a:lnTo>
                  <a:lnTo>
                    <a:pt x="1385223" y="0"/>
                  </a:lnTo>
                  <a:cubicBezTo>
                    <a:pt x="1441086" y="0"/>
                    <a:pt x="1511271" y="40128"/>
                    <a:pt x="1539918" y="88854"/>
                  </a:cubicBezTo>
                  <a:cubicBezTo>
                    <a:pt x="1940980" y="783921"/>
                    <a:pt x="1940980" y="783921"/>
                    <a:pt x="1940980" y="783921"/>
                  </a:cubicBezTo>
                  <a:cubicBezTo>
                    <a:pt x="1954587" y="808285"/>
                    <a:pt x="1961391" y="840530"/>
                    <a:pt x="1961391" y="872775"/>
                  </a:cubicBezTo>
                  <a:cubicBezTo>
                    <a:pt x="1961391" y="905021"/>
                    <a:pt x="1954587" y="937267"/>
                    <a:pt x="1940980" y="961629"/>
                  </a:cubicBezTo>
                  <a:cubicBezTo>
                    <a:pt x="1539918" y="1656697"/>
                    <a:pt x="1539918" y="1656697"/>
                    <a:pt x="1539918" y="1656697"/>
                  </a:cubicBezTo>
                  <a:cubicBezTo>
                    <a:pt x="1511271" y="1705424"/>
                    <a:pt x="1441086" y="1745551"/>
                    <a:pt x="1385223" y="1745551"/>
                  </a:cubicBezTo>
                  <a:cubicBezTo>
                    <a:pt x="1284958" y="1745551"/>
                    <a:pt x="1197225" y="1745551"/>
                    <a:pt x="1120460" y="1745551"/>
                  </a:cubicBezTo>
                  <a:lnTo>
                    <a:pt x="1097791" y="1745551"/>
                  </a:lnTo>
                  <a:lnTo>
                    <a:pt x="1039896" y="1745551"/>
                  </a:lnTo>
                  <a:lnTo>
                    <a:pt x="1013340" y="1745551"/>
                  </a:lnTo>
                  <a:lnTo>
                    <a:pt x="948051" y="1745551"/>
                  </a:lnTo>
                  <a:lnTo>
                    <a:pt x="921495" y="1745551"/>
                  </a:lnTo>
                  <a:lnTo>
                    <a:pt x="863600" y="1745551"/>
                  </a:lnTo>
                  <a:lnTo>
                    <a:pt x="840931" y="1745551"/>
                  </a:lnTo>
                  <a:cubicBezTo>
                    <a:pt x="764166" y="1745551"/>
                    <a:pt x="676433" y="1745551"/>
                    <a:pt x="576168" y="1745551"/>
                  </a:cubicBezTo>
                  <a:cubicBezTo>
                    <a:pt x="520305" y="1745551"/>
                    <a:pt x="450120" y="1705424"/>
                    <a:pt x="421473" y="1656697"/>
                  </a:cubicBezTo>
                  <a:cubicBezTo>
                    <a:pt x="421473" y="1656697"/>
                    <a:pt x="421473" y="1656697"/>
                    <a:pt x="20411" y="961629"/>
                  </a:cubicBezTo>
                  <a:cubicBezTo>
                    <a:pt x="6804" y="937267"/>
                    <a:pt x="0" y="905021"/>
                    <a:pt x="0" y="872775"/>
                  </a:cubicBezTo>
                  <a:cubicBezTo>
                    <a:pt x="0" y="840530"/>
                    <a:pt x="6804" y="808285"/>
                    <a:pt x="20411" y="783921"/>
                  </a:cubicBezTo>
                  <a:cubicBezTo>
                    <a:pt x="20411" y="783921"/>
                    <a:pt x="20411" y="783921"/>
                    <a:pt x="421473" y="88854"/>
                  </a:cubicBezTo>
                  <a:cubicBezTo>
                    <a:pt x="450120" y="40128"/>
                    <a:pt x="520305" y="0"/>
                    <a:pt x="576168" y="0"/>
                  </a:cubicBezTo>
                  <a:close/>
                </a:path>
              </a:pathLst>
            </a:custGeom>
            <a:solidFill>
              <a:srgbClr val="9CC5F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590"/>
            </a:p>
          </p:txBody>
        </p:sp>
      </p:grpSp>
      <p:sp>
        <p:nvSpPr>
          <p:cNvPr id="8" name="文本框 7"/>
          <p:cNvSpPr txBox="1"/>
          <p:nvPr/>
        </p:nvSpPr>
        <p:spPr>
          <a:xfrm>
            <a:off x="5491220" y="3502820"/>
            <a:ext cx="12095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Part.04</a:t>
            </a:r>
            <a:endParaRPr lang="en-US" altLang="zh-CN" sz="2400">
              <a:solidFill>
                <a:srgbClr val="0070C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3327401" y="4789616"/>
            <a:ext cx="5537198" cy="70788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 b="1" spc="600" smtClean="0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研究结果</a:t>
            </a:r>
            <a:endParaRPr lang="zh-CN" altLang="en-US" sz="4000" b="1" spc="600">
              <a:solidFill>
                <a:srgbClr val="0070C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1" name="灯片编号占位符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537B7A-7510-410A-AA53-45D600DA0276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矩形 4"/>
          <p:cNvSpPr/>
          <p:nvPr/>
        </p:nvSpPr>
        <p:spPr>
          <a:xfrm>
            <a:off x="11988" y="-3925"/>
            <a:ext cx="12192000" cy="792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  <a:effectLst>
            <a:outerShdw blurRad="228600" dist="50800" dir="5400000" algn="t" rotWithShape="0">
              <a:prstClr val="black">
                <a:alpha val="29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 sz="2880"/>
          </a:p>
        </p:txBody>
      </p:sp>
      <p:cxnSp>
        <p:nvCxnSpPr>
          <p:cNvPr id="21" name="直接连接符 22"/>
          <p:cNvCxnSpPr/>
          <p:nvPr/>
        </p:nvCxnSpPr>
        <p:spPr>
          <a:xfrm flipH="1">
            <a:off x="7835288" y="285092"/>
            <a:ext cx="0" cy="245816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矩形 31"/>
          <p:cNvSpPr/>
          <p:nvPr/>
        </p:nvSpPr>
        <p:spPr>
          <a:xfrm>
            <a:off x="7619296" y="-8518"/>
            <a:ext cx="1659284" cy="792000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 sz="2400" b="1">
              <a:solidFill>
                <a:schemeClr val="bg1"/>
              </a:solidFill>
            </a:endParaRPr>
          </a:p>
        </p:txBody>
      </p:sp>
      <p:cxnSp>
        <p:nvCxnSpPr>
          <p:cNvPr id="35" name="直接连接符 24"/>
          <p:cNvCxnSpPr/>
          <p:nvPr/>
        </p:nvCxnSpPr>
        <p:spPr>
          <a:xfrm flipH="1">
            <a:off x="10648701" y="285092"/>
            <a:ext cx="0" cy="245816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TextBox 6"/>
          <p:cNvSpPr txBox="1"/>
          <p:nvPr/>
        </p:nvSpPr>
        <p:spPr>
          <a:xfrm>
            <a:off x="3285304" y="215903"/>
            <a:ext cx="1344000" cy="343159"/>
          </a:xfrm>
          <a:prstGeom prst="rect">
            <a:avLst/>
          </a:prstGeom>
          <a:noFill/>
        </p:spPr>
        <p:txBody>
          <a:bodyPr wrap="square" lIns="0" tIns="48000" rIns="0" bIns="48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en-US" sz="1600" b="1">
                <a:solidFill>
                  <a:schemeClr val="bg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研究</a:t>
            </a:r>
            <a:r>
              <a:rPr lang="zh-CN" altLang="en-US" sz="1600" b="1" smtClean="0">
                <a:solidFill>
                  <a:schemeClr val="bg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背景</a:t>
            </a:r>
            <a:endParaRPr lang="zh-CN" altLang="en-US" sz="1600" b="1">
              <a:solidFill>
                <a:schemeClr val="bg1">
                  <a:lumMod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8" name="TextBox 7"/>
          <p:cNvSpPr txBox="1"/>
          <p:nvPr/>
        </p:nvSpPr>
        <p:spPr>
          <a:xfrm>
            <a:off x="4833622" y="214167"/>
            <a:ext cx="1218490" cy="343159"/>
          </a:xfrm>
          <a:prstGeom prst="rect">
            <a:avLst/>
          </a:prstGeom>
          <a:noFill/>
        </p:spPr>
        <p:txBody>
          <a:bodyPr wrap="square" lIns="0" tIns="48000" rIns="0" bIns="48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b="1" smtClean="0">
                <a:solidFill>
                  <a:schemeClr val="bg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研究方法</a:t>
            </a:r>
            <a:endParaRPr lang="zh-CN" altLang="en-US" sz="1600" b="1">
              <a:solidFill>
                <a:schemeClr val="bg1">
                  <a:lumMod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0" name="TextBox 9"/>
          <p:cNvSpPr txBox="1"/>
          <p:nvPr/>
        </p:nvSpPr>
        <p:spPr>
          <a:xfrm>
            <a:off x="6212273" y="233283"/>
            <a:ext cx="1344000" cy="343159"/>
          </a:xfrm>
          <a:prstGeom prst="rect">
            <a:avLst/>
          </a:prstGeom>
          <a:noFill/>
        </p:spPr>
        <p:txBody>
          <a:bodyPr wrap="square" lIns="0" tIns="48000" rIns="0" bIns="48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b="1" smtClean="0">
                <a:solidFill>
                  <a:schemeClr val="bg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技术路线</a:t>
            </a:r>
            <a:endParaRPr lang="zh-CN" altLang="en-US" sz="1600" b="1">
              <a:solidFill>
                <a:schemeClr val="bg1">
                  <a:lumMod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1" name="TextBox 10"/>
          <p:cNvSpPr txBox="1"/>
          <p:nvPr/>
        </p:nvSpPr>
        <p:spPr>
          <a:xfrm>
            <a:off x="9305085" y="233833"/>
            <a:ext cx="1344000" cy="343159"/>
          </a:xfrm>
          <a:prstGeom prst="rect">
            <a:avLst/>
          </a:prstGeom>
          <a:noFill/>
        </p:spPr>
        <p:txBody>
          <a:bodyPr wrap="square" lIns="0" tIns="48000" rIns="0" bIns="48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b="1" smtClean="0">
                <a:solidFill>
                  <a:schemeClr val="bg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研究特点</a:t>
            </a:r>
            <a:endParaRPr lang="zh-CN" altLang="en-US" sz="1600" b="1">
              <a:solidFill>
                <a:schemeClr val="bg1">
                  <a:lumMod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43" name="直接连接符 30"/>
          <p:cNvCxnSpPr/>
          <p:nvPr/>
        </p:nvCxnSpPr>
        <p:spPr>
          <a:xfrm flipH="1">
            <a:off x="6169349" y="285092"/>
            <a:ext cx="0" cy="245816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直接连接符 22"/>
          <p:cNvCxnSpPr/>
          <p:nvPr/>
        </p:nvCxnSpPr>
        <p:spPr>
          <a:xfrm flipH="1">
            <a:off x="9278592" y="311989"/>
            <a:ext cx="0" cy="245816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直接连接符 22"/>
          <p:cNvCxnSpPr/>
          <p:nvPr/>
        </p:nvCxnSpPr>
        <p:spPr>
          <a:xfrm flipH="1">
            <a:off x="4733872" y="292279"/>
            <a:ext cx="0" cy="245816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直接连接符 22"/>
          <p:cNvCxnSpPr/>
          <p:nvPr/>
        </p:nvCxnSpPr>
        <p:spPr>
          <a:xfrm flipH="1">
            <a:off x="3163197" y="314771"/>
            <a:ext cx="0" cy="245816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TextBox 10"/>
          <p:cNvSpPr txBox="1"/>
          <p:nvPr/>
        </p:nvSpPr>
        <p:spPr>
          <a:xfrm>
            <a:off x="7823263" y="228186"/>
            <a:ext cx="1344000" cy="343159"/>
          </a:xfrm>
          <a:prstGeom prst="rect">
            <a:avLst/>
          </a:prstGeom>
          <a:noFill/>
        </p:spPr>
        <p:txBody>
          <a:bodyPr wrap="square" lIns="0" tIns="48000" rIns="0" bIns="48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研究结果</a:t>
            </a:r>
            <a:endParaRPr lang="zh-CN" altLang="en-US" sz="16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2" name="灯片编号占位符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537B7A-7510-410A-AA53-45D600DA0276}" type="slidenum">
              <a:rPr lang="zh-CN" altLang="en-US" smtClean="0"/>
              <a:t>8</a:t>
            </a:fld>
            <a:endParaRPr lang="zh-CN" altLang="en-US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1" y="795647"/>
            <a:ext cx="9405256" cy="606235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</p:pic>
      <p:sp>
        <p:nvSpPr>
          <p:cNvPr id="24" name="TextBox 23"/>
          <p:cNvSpPr txBox="1"/>
          <p:nvPr/>
        </p:nvSpPr>
        <p:spPr>
          <a:xfrm>
            <a:off x="9452758" y="808074"/>
            <a:ext cx="2739242" cy="38318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mtClean="0"/>
              <a:t>图</a:t>
            </a:r>
            <a:r>
              <a:rPr lang="en-US" altLang="zh-CN" smtClean="0"/>
              <a:t>1 </a:t>
            </a:r>
            <a:r>
              <a:rPr lang="zh-CN" altLang="en-US" smtClean="0"/>
              <a:t>药物处理改变了乳腺癌免疫微环境。</a:t>
            </a:r>
            <a:endParaRPr lang="en-US" altLang="zh-CN" smtClean="0"/>
          </a:p>
          <a:p>
            <a:pPr>
              <a:lnSpc>
                <a:spcPct val="150000"/>
              </a:lnSpc>
            </a:pPr>
            <a:r>
              <a:rPr lang="en-US" altLang="zh-CN" smtClean="0"/>
              <a:t>A: </a:t>
            </a:r>
            <a:r>
              <a:rPr lang="zh-CN" altLang="en-US" smtClean="0"/>
              <a:t>肿瘤的体积更小；</a:t>
            </a:r>
            <a:endParaRPr lang="en-US" altLang="zh-CN" smtClean="0"/>
          </a:p>
          <a:p>
            <a:pPr>
              <a:lnSpc>
                <a:spcPct val="150000"/>
              </a:lnSpc>
            </a:pPr>
            <a:endParaRPr lang="en-US" altLang="zh-CN" smtClean="0"/>
          </a:p>
          <a:p>
            <a:pPr>
              <a:lnSpc>
                <a:spcPct val="150000"/>
              </a:lnSpc>
            </a:pPr>
            <a:r>
              <a:rPr lang="en-US" altLang="zh-CN" smtClean="0"/>
              <a:t>B: CD3/4/8 T</a:t>
            </a:r>
            <a:r>
              <a:rPr lang="zh-CN" altLang="en-US" smtClean="0"/>
              <a:t>比例及数量更多；</a:t>
            </a:r>
            <a:endParaRPr lang="en-US" altLang="zh-CN" smtClean="0"/>
          </a:p>
          <a:p>
            <a:pPr>
              <a:lnSpc>
                <a:spcPct val="150000"/>
              </a:lnSpc>
            </a:pPr>
            <a:endParaRPr lang="en-US" altLang="zh-CN" smtClean="0"/>
          </a:p>
          <a:p>
            <a:pPr>
              <a:lnSpc>
                <a:spcPct val="150000"/>
              </a:lnSpc>
            </a:pPr>
            <a:r>
              <a:rPr lang="en-US" altLang="zh-CN" smtClean="0"/>
              <a:t>D, E: </a:t>
            </a:r>
            <a:r>
              <a:rPr lang="zh-CN" altLang="en-US" smtClean="0"/>
              <a:t>髓系细胞比例及数量更小；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矩形 4"/>
          <p:cNvSpPr/>
          <p:nvPr/>
        </p:nvSpPr>
        <p:spPr>
          <a:xfrm>
            <a:off x="11988" y="-3925"/>
            <a:ext cx="12192000" cy="792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  <a:effectLst>
            <a:outerShdw blurRad="228600" dist="50800" dir="5400000" algn="t" rotWithShape="0">
              <a:prstClr val="black">
                <a:alpha val="29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 sz="2880"/>
          </a:p>
        </p:txBody>
      </p:sp>
      <p:cxnSp>
        <p:nvCxnSpPr>
          <p:cNvPr id="21" name="直接连接符 22"/>
          <p:cNvCxnSpPr/>
          <p:nvPr/>
        </p:nvCxnSpPr>
        <p:spPr>
          <a:xfrm flipH="1">
            <a:off x="7835288" y="285092"/>
            <a:ext cx="0" cy="245816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矩形 31"/>
          <p:cNvSpPr/>
          <p:nvPr/>
        </p:nvSpPr>
        <p:spPr>
          <a:xfrm>
            <a:off x="7619296" y="-8518"/>
            <a:ext cx="1659284" cy="792000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 sz="2400" b="1">
              <a:solidFill>
                <a:schemeClr val="bg1"/>
              </a:solidFill>
            </a:endParaRPr>
          </a:p>
        </p:txBody>
      </p:sp>
      <p:cxnSp>
        <p:nvCxnSpPr>
          <p:cNvPr id="35" name="直接连接符 24"/>
          <p:cNvCxnSpPr/>
          <p:nvPr/>
        </p:nvCxnSpPr>
        <p:spPr>
          <a:xfrm flipH="1">
            <a:off x="10648701" y="285092"/>
            <a:ext cx="0" cy="245816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TextBox 6"/>
          <p:cNvSpPr txBox="1"/>
          <p:nvPr/>
        </p:nvSpPr>
        <p:spPr>
          <a:xfrm>
            <a:off x="3285304" y="215903"/>
            <a:ext cx="1344000" cy="343159"/>
          </a:xfrm>
          <a:prstGeom prst="rect">
            <a:avLst/>
          </a:prstGeom>
          <a:noFill/>
        </p:spPr>
        <p:txBody>
          <a:bodyPr wrap="square" lIns="0" tIns="48000" rIns="0" bIns="48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en-US" sz="1600" b="1">
                <a:solidFill>
                  <a:schemeClr val="bg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研究</a:t>
            </a:r>
            <a:r>
              <a:rPr lang="zh-CN" altLang="en-US" sz="1600" b="1" smtClean="0">
                <a:solidFill>
                  <a:schemeClr val="bg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背景</a:t>
            </a:r>
            <a:endParaRPr lang="zh-CN" altLang="en-US" sz="1600" b="1">
              <a:solidFill>
                <a:schemeClr val="bg1">
                  <a:lumMod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8" name="TextBox 7"/>
          <p:cNvSpPr txBox="1"/>
          <p:nvPr/>
        </p:nvSpPr>
        <p:spPr>
          <a:xfrm>
            <a:off x="4833622" y="214167"/>
            <a:ext cx="1218490" cy="343159"/>
          </a:xfrm>
          <a:prstGeom prst="rect">
            <a:avLst/>
          </a:prstGeom>
          <a:noFill/>
        </p:spPr>
        <p:txBody>
          <a:bodyPr wrap="square" lIns="0" tIns="48000" rIns="0" bIns="48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b="1" smtClean="0">
                <a:solidFill>
                  <a:schemeClr val="bg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研究方法</a:t>
            </a:r>
            <a:endParaRPr lang="zh-CN" altLang="en-US" sz="1600" b="1">
              <a:solidFill>
                <a:schemeClr val="bg1">
                  <a:lumMod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0" name="TextBox 9"/>
          <p:cNvSpPr txBox="1"/>
          <p:nvPr/>
        </p:nvSpPr>
        <p:spPr>
          <a:xfrm>
            <a:off x="6212273" y="233283"/>
            <a:ext cx="1344000" cy="343159"/>
          </a:xfrm>
          <a:prstGeom prst="rect">
            <a:avLst/>
          </a:prstGeom>
          <a:noFill/>
        </p:spPr>
        <p:txBody>
          <a:bodyPr wrap="square" lIns="0" tIns="48000" rIns="0" bIns="48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b="1" smtClean="0">
                <a:solidFill>
                  <a:schemeClr val="bg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技术路线</a:t>
            </a:r>
            <a:endParaRPr lang="zh-CN" altLang="en-US" sz="1600" b="1">
              <a:solidFill>
                <a:schemeClr val="bg1">
                  <a:lumMod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1" name="TextBox 10"/>
          <p:cNvSpPr txBox="1"/>
          <p:nvPr/>
        </p:nvSpPr>
        <p:spPr>
          <a:xfrm>
            <a:off x="9305085" y="233833"/>
            <a:ext cx="1344000" cy="343159"/>
          </a:xfrm>
          <a:prstGeom prst="rect">
            <a:avLst/>
          </a:prstGeom>
          <a:noFill/>
        </p:spPr>
        <p:txBody>
          <a:bodyPr wrap="square" lIns="0" tIns="48000" rIns="0" bIns="48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b="1" smtClean="0">
                <a:solidFill>
                  <a:schemeClr val="bg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研究特点</a:t>
            </a:r>
            <a:endParaRPr lang="zh-CN" altLang="en-US" sz="1600" b="1">
              <a:solidFill>
                <a:schemeClr val="bg1">
                  <a:lumMod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43" name="直接连接符 30"/>
          <p:cNvCxnSpPr/>
          <p:nvPr/>
        </p:nvCxnSpPr>
        <p:spPr>
          <a:xfrm flipH="1">
            <a:off x="6169349" y="285092"/>
            <a:ext cx="0" cy="245816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直接连接符 22"/>
          <p:cNvCxnSpPr/>
          <p:nvPr/>
        </p:nvCxnSpPr>
        <p:spPr>
          <a:xfrm flipH="1">
            <a:off x="9278592" y="311989"/>
            <a:ext cx="0" cy="245816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直接连接符 22"/>
          <p:cNvCxnSpPr/>
          <p:nvPr/>
        </p:nvCxnSpPr>
        <p:spPr>
          <a:xfrm flipH="1">
            <a:off x="4733872" y="292279"/>
            <a:ext cx="0" cy="245816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直接连接符 22"/>
          <p:cNvCxnSpPr/>
          <p:nvPr/>
        </p:nvCxnSpPr>
        <p:spPr>
          <a:xfrm flipH="1">
            <a:off x="3163197" y="314771"/>
            <a:ext cx="0" cy="245816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TextBox 10"/>
          <p:cNvSpPr txBox="1"/>
          <p:nvPr/>
        </p:nvSpPr>
        <p:spPr>
          <a:xfrm>
            <a:off x="7823263" y="228186"/>
            <a:ext cx="1344000" cy="343159"/>
          </a:xfrm>
          <a:prstGeom prst="rect">
            <a:avLst/>
          </a:prstGeom>
          <a:noFill/>
        </p:spPr>
        <p:txBody>
          <a:bodyPr wrap="square" lIns="0" tIns="48000" rIns="0" bIns="48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研究结果</a:t>
            </a:r>
            <a:endParaRPr lang="zh-CN" altLang="en-US" sz="16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2" name="灯片编号占位符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537B7A-7510-410A-AA53-45D600DA0276}" type="slidenum">
              <a:rPr lang="zh-CN" altLang="en-US" smtClean="0"/>
              <a:t>9</a:t>
            </a:fld>
            <a:endParaRPr lang="zh-CN" altLang="en-US"/>
          </a:p>
        </p:txBody>
      </p:sp>
      <p:sp>
        <p:nvSpPr>
          <p:cNvPr id="24" name="TextBox 23"/>
          <p:cNvSpPr txBox="1"/>
          <p:nvPr/>
        </p:nvSpPr>
        <p:spPr>
          <a:xfrm>
            <a:off x="9357756" y="797443"/>
            <a:ext cx="2834244" cy="52427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mtClean="0"/>
              <a:t>图</a:t>
            </a:r>
            <a:r>
              <a:rPr lang="en-US" altLang="zh-CN" smtClean="0"/>
              <a:t>1 </a:t>
            </a:r>
            <a:r>
              <a:rPr lang="zh-CN" altLang="en-US" smtClean="0"/>
              <a:t>药物处理改变了乳腺癌免疫微环境。</a:t>
            </a:r>
            <a:endParaRPr lang="en-US" altLang="zh-CN" smtClean="0"/>
          </a:p>
          <a:p>
            <a:pPr>
              <a:lnSpc>
                <a:spcPct val="150000"/>
              </a:lnSpc>
            </a:pPr>
            <a:r>
              <a:rPr lang="en-US" smtClean="0"/>
              <a:t>F: CD3+ T cells</a:t>
            </a:r>
            <a:r>
              <a:rPr lang="zh-CN" altLang="en-US" smtClean="0"/>
              <a:t>升高；</a:t>
            </a:r>
            <a:endParaRPr lang="en-US" smtClean="0"/>
          </a:p>
          <a:p>
            <a:pPr>
              <a:lnSpc>
                <a:spcPct val="150000"/>
              </a:lnSpc>
            </a:pPr>
            <a:r>
              <a:rPr lang="en-US" err="1" smtClean="0"/>
              <a:t>CD11b+ Ly6G+ MDSC </a:t>
            </a:r>
            <a:r>
              <a:rPr lang="zh-CN" altLang="en-US" smtClean="0"/>
              <a:t>和</a:t>
            </a:r>
            <a:r>
              <a:rPr lang="en-US" smtClean="0"/>
              <a:t> CD11b+ F4/80+ TAMs </a:t>
            </a:r>
            <a:r>
              <a:rPr lang="zh-CN" altLang="en-US" smtClean="0"/>
              <a:t>降低。</a:t>
            </a:r>
            <a:endParaRPr lang="en-US" altLang="zh-CN" smtClean="0"/>
          </a:p>
          <a:p>
            <a:pPr>
              <a:lnSpc>
                <a:spcPct val="150000"/>
              </a:lnSpc>
            </a:pPr>
            <a:r>
              <a:rPr lang="en-US" altLang="zh-CN" smtClean="0"/>
              <a:t>G: </a:t>
            </a:r>
            <a:r>
              <a:rPr lang="en-US" err="1" smtClean="0"/>
              <a:t>IFN-</a:t>
            </a:r>
            <a:r>
              <a:rPr lang="el-GR" smtClean="0"/>
              <a:t>γ -</a:t>
            </a:r>
            <a:r>
              <a:rPr lang="en-US" smtClean="0"/>
              <a:t>producing CD4/8 T </a:t>
            </a:r>
            <a:r>
              <a:rPr lang="en-US" altLang="zh-CN" smtClean="0"/>
              <a:t>cells</a:t>
            </a:r>
            <a:r>
              <a:rPr lang="zh-CN" altLang="en-US" smtClean="0"/>
              <a:t>比例增加；</a:t>
            </a:r>
            <a:endParaRPr lang="en-US" altLang="zh-CN" smtClean="0"/>
          </a:p>
          <a:p>
            <a:pPr>
              <a:lnSpc>
                <a:spcPct val="150000"/>
              </a:lnSpc>
            </a:pPr>
            <a:r>
              <a:rPr lang="en-US" altLang="zh-CN" smtClean="0"/>
              <a:t>H: </a:t>
            </a:r>
            <a:r>
              <a:rPr lang="en-US" err="1" smtClean="0"/>
              <a:t>TNF-</a:t>
            </a:r>
            <a:r>
              <a:rPr lang="el-GR" smtClean="0"/>
              <a:t>α-</a:t>
            </a:r>
            <a:r>
              <a:rPr lang="en-US" smtClean="0"/>
              <a:t>producing CD4/8 T </a:t>
            </a:r>
            <a:r>
              <a:rPr lang="en-US" altLang="zh-CN" smtClean="0"/>
              <a:t>cells</a:t>
            </a:r>
            <a:r>
              <a:rPr lang="zh-CN" altLang="en-US" smtClean="0"/>
              <a:t>比例增加；</a:t>
            </a:r>
            <a:endParaRPr lang="en-US" altLang="zh-CN" smtClean="0"/>
          </a:p>
          <a:p>
            <a:pPr>
              <a:lnSpc>
                <a:spcPct val="150000"/>
              </a:lnSpc>
            </a:pPr>
            <a:r>
              <a:rPr lang="en-US" altLang="zh-CN" smtClean="0"/>
              <a:t>I: CD8</a:t>
            </a:r>
            <a:r>
              <a:rPr lang="zh-CN" altLang="en-US" smtClean="0"/>
              <a:t> </a:t>
            </a:r>
            <a:r>
              <a:rPr lang="en-US" altLang="zh-CN" smtClean="0"/>
              <a:t>T cells</a:t>
            </a:r>
            <a:r>
              <a:rPr lang="zh-CN" altLang="en-US" smtClean="0"/>
              <a:t>的</a:t>
            </a:r>
            <a:r>
              <a:rPr lang="en-US" err="1" smtClean="0"/>
              <a:t>perforin 1</a:t>
            </a:r>
            <a:r>
              <a:rPr lang="zh-CN" altLang="en-US" smtClean="0"/>
              <a:t>和</a:t>
            </a:r>
            <a:r>
              <a:rPr lang="en-US" err="1" smtClean="0"/>
              <a:t>granzyme B</a:t>
            </a:r>
            <a:r>
              <a:rPr lang="zh-CN" altLang="en-US" smtClean="0"/>
              <a:t>升高。</a:t>
            </a:r>
            <a:r>
              <a:rPr lang="en-US" altLang="zh-CN" smtClean="0"/>
              <a:t> </a:t>
            </a:r>
            <a:endParaRPr lang="en-US" altLang="zh-CN" smtClean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0" y="785378"/>
            <a:ext cx="9357756" cy="6072621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矩形 4"/>
          <p:cNvSpPr/>
          <p:nvPr/>
        </p:nvSpPr>
        <p:spPr>
          <a:xfrm>
            <a:off x="11988" y="-3925"/>
            <a:ext cx="12192000" cy="792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  <a:effectLst>
            <a:outerShdw blurRad="228600" dist="50800" dir="5400000" algn="t" rotWithShape="0">
              <a:prstClr val="black">
                <a:alpha val="29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 sz="2880"/>
          </a:p>
        </p:txBody>
      </p:sp>
      <p:cxnSp>
        <p:nvCxnSpPr>
          <p:cNvPr id="21" name="直接连接符 22"/>
          <p:cNvCxnSpPr/>
          <p:nvPr/>
        </p:nvCxnSpPr>
        <p:spPr>
          <a:xfrm flipH="1">
            <a:off x="7835288" y="285092"/>
            <a:ext cx="0" cy="245816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矩形 31"/>
          <p:cNvSpPr/>
          <p:nvPr/>
        </p:nvSpPr>
        <p:spPr>
          <a:xfrm>
            <a:off x="7619296" y="-8518"/>
            <a:ext cx="1659284" cy="792000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 sz="2400" b="1">
              <a:solidFill>
                <a:schemeClr val="bg1"/>
              </a:solidFill>
            </a:endParaRPr>
          </a:p>
        </p:txBody>
      </p:sp>
      <p:cxnSp>
        <p:nvCxnSpPr>
          <p:cNvPr id="35" name="直接连接符 24"/>
          <p:cNvCxnSpPr/>
          <p:nvPr/>
        </p:nvCxnSpPr>
        <p:spPr>
          <a:xfrm flipH="1">
            <a:off x="10648701" y="285092"/>
            <a:ext cx="0" cy="245816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TextBox 6"/>
          <p:cNvSpPr txBox="1"/>
          <p:nvPr/>
        </p:nvSpPr>
        <p:spPr>
          <a:xfrm>
            <a:off x="3285304" y="215903"/>
            <a:ext cx="1344000" cy="343159"/>
          </a:xfrm>
          <a:prstGeom prst="rect">
            <a:avLst/>
          </a:prstGeom>
          <a:noFill/>
        </p:spPr>
        <p:txBody>
          <a:bodyPr wrap="square" lIns="0" tIns="48000" rIns="0" bIns="48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en-US" sz="1600" b="1">
                <a:solidFill>
                  <a:schemeClr val="bg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研究</a:t>
            </a:r>
            <a:r>
              <a:rPr lang="zh-CN" altLang="en-US" sz="1600" b="1" smtClean="0">
                <a:solidFill>
                  <a:schemeClr val="bg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背景</a:t>
            </a:r>
            <a:endParaRPr lang="zh-CN" altLang="en-US" sz="1600" b="1">
              <a:solidFill>
                <a:schemeClr val="bg1">
                  <a:lumMod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8" name="TextBox 7"/>
          <p:cNvSpPr txBox="1"/>
          <p:nvPr/>
        </p:nvSpPr>
        <p:spPr>
          <a:xfrm>
            <a:off x="4833622" y="214167"/>
            <a:ext cx="1218490" cy="343159"/>
          </a:xfrm>
          <a:prstGeom prst="rect">
            <a:avLst/>
          </a:prstGeom>
          <a:noFill/>
        </p:spPr>
        <p:txBody>
          <a:bodyPr wrap="square" lIns="0" tIns="48000" rIns="0" bIns="48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b="1" smtClean="0">
                <a:solidFill>
                  <a:schemeClr val="bg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研究方法</a:t>
            </a:r>
            <a:endParaRPr lang="zh-CN" altLang="en-US" sz="1600" b="1">
              <a:solidFill>
                <a:schemeClr val="bg1">
                  <a:lumMod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0" name="TextBox 9"/>
          <p:cNvSpPr txBox="1"/>
          <p:nvPr/>
        </p:nvSpPr>
        <p:spPr>
          <a:xfrm>
            <a:off x="6212273" y="233283"/>
            <a:ext cx="1344000" cy="343159"/>
          </a:xfrm>
          <a:prstGeom prst="rect">
            <a:avLst/>
          </a:prstGeom>
          <a:noFill/>
        </p:spPr>
        <p:txBody>
          <a:bodyPr wrap="square" lIns="0" tIns="48000" rIns="0" bIns="48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b="1" smtClean="0">
                <a:solidFill>
                  <a:schemeClr val="bg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技术路线</a:t>
            </a:r>
            <a:endParaRPr lang="zh-CN" altLang="en-US" sz="1600" b="1">
              <a:solidFill>
                <a:schemeClr val="bg1">
                  <a:lumMod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1" name="TextBox 10"/>
          <p:cNvSpPr txBox="1"/>
          <p:nvPr/>
        </p:nvSpPr>
        <p:spPr>
          <a:xfrm>
            <a:off x="9305085" y="233833"/>
            <a:ext cx="1344000" cy="343159"/>
          </a:xfrm>
          <a:prstGeom prst="rect">
            <a:avLst/>
          </a:prstGeom>
          <a:noFill/>
        </p:spPr>
        <p:txBody>
          <a:bodyPr wrap="square" lIns="0" tIns="48000" rIns="0" bIns="48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b="1" smtClean="0">
                <a:solidFill>
                  <a:schemeClr val="bg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研究特点</a:t>
            </a:r>
            <a:endParaRPr lang="zh-CN" altLang="en-US" sz="1600" b="1">
              <a:solidFill>
                <a:schemeClr val="bg1">
                  <a:lumMod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2" name="TextBox 11"/>
          <p:cNvSpPr txBox="1"/>
          <p:nvPr/>
        </p:nvSpPr>
        <p:spPr>
          <a:xfrm>
            <a:off x="10702095" y="215903"/>
            <a:ext cx="1344000" cy="343159"/>
          </a:xfrm>
          <a:prstGeom prst="rect">
            <a:avLst/>
          </a:prstGeom>
          <a:noFill/>
        </p:spPr>
        <p:txBody>
          <a:bodyPr wrap="square" lIns="0" tIns="48000" rIns="0" bIns="48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b="1" smtClean="0">
                <a:solidFill>
                  <a:schemeClr val="bg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endParaRPr lang="zh-CN" altLang="en-US" sz="1600" b="1">
              <a:solidFill>
                <a:schemeClr val="bg1">
                  <a:lumMod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43" name="直接连接符 30"/>
          <p:cNvCxnSpPr/>
          <p:nvPr/>
        </p:nvCxnSpPr>
        <p:spPr>
          <a:xfrm flipH="1">
            <a:off x="6169349" y="285092"/>
            <a:ext cx="0" cy="245816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直接连接符 22"/>
          <p:cNvCxnSpPr/>
          <p:nvPr/>
        </p:nvCxnSpPr>
        <p:spPr>
          <a:xfrm flipH="1">
            <a:off x="9278592" y="311989"/>
            <a:ext cx="0" cy="245816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直接连接符 22"/>
          <p:cNvCxnSpPr/>
          <p:nvPr/>
        </p:nvCxnSpPr>
        <p:spPr>
          <a:xfrm flipH="1">
            <a:off x="4733872" y="292279"/>
            <a:ext cx="0" cy="245816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直接连接符 22"/>
          <p:cNvCxnSpPr/>
          <p:nvPr/>
        </p:nvCxnSpPr>
        <p:spPr>
          <a:xfrm flipH="1">
            <a:off x="3163197" y="314771"/>
            <a:ext cx="0" cy="245816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TextBox 10"/>
          <p:cNvSpPr txBox="1"/>
          <p:nvPr/>
        </p:nvSpPr>
        <p:spPr>
          <a:xfrm>
            <a:off x="7823263" y="228186"/>
            <a:ext cx="1344000" cy="343159"/>
          </a:xfrm>
          <a:prstGeom prst="rect">
            <a:avLst/>
          </a:prstGeom>
          <a:noFill/>
        </p:spPr>
        <p:txBody>
          <a:bodyPr wrap="square" lIns="0" tIns="48000" rIns="0" bIns="48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研究结果</a:t>
            </a:r>
            <a:endParaRPr lang="zh-CN" altLang="en-US" sz="16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2" name="灯片编号占位符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537B7A-7510-410A-AA53-45D600DA0276}" type="slidenum">
              <a:rPr lang="zh-CN" altLang="en-US" smtClean="0"/>
              <a:t>10</a:t>
            </a:fld>
            <a:endParaRPr lang="zh-CN" altLang="en-US"/>
          </a:p>
        </p:txBody>
      </p:sp>
      <p:sp>
        <p:nvSpPr>
          <p:cNvPr id="24" name="TextBox 23"/>
          <p:cNvSpPr txBox="1"/>
          <p:nvPr/>
        </p:nvSpPr>
        <p:spPr>
          <a:xfrm>
            <a:off x="9357756" y="961901"/>
            <a:ext cx="2834244" cy="38318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mtClean="0"/>
              <a:t>图</a:t>
            </a:r>
            <a:r>
              <a:rPr lang="en-US" altLang="zh-CN" smtClean="0"/>
              <a:t>2 </a:t>
            </a:r>
            <a:r>
              <a:rPr lang="zh-CN" altLang="en-US" smtClean="0"/>
              <a:t>阿利色替的药效依赖于</a:t>
            </a:r>
            <a:r>
              <a:rPr lang="en-US" altLang="zh-CN" smtClean="0"/>
              <a:t>T</a:t>
            </a:r>
            <a:r>
              <a:rPr lang="zh-CN" altLang="en-US" smtClean="0"/>
              <a:t>细胞和髓系抑制性细胞。</a:t>
            </a:r>
            <a:endParaRPr lang="en-US" altLang="zh-CN" smtClean="0"/>
          </a:p>
          <a:p>
            <a:pPr>
              <a:lnSpc>
                <a:spcPct val="150000"/>
              </a:lnSpc>
            </a:pPr>
            <a:r>
              <a:rPr lang="en-US" smtClean="0"/>
              <a:t>A, B:</a:t>
            </a:r>
            <a:r>
              <a:rPr lang="zh-CN" altLang="en-US" smtClean="0"/>
              <a:t>在免疫正常的小鼠中，阿利色替抑制肿瘤生长及转移；</a:t>
            </a:r>
            <a:endParaRPr lang="en-US" altLang="zh-CN" smtClean="0"/>
          </a:p>
          <a:p>
            <a:pPr>
              <a:lnSpc>
                <a:spcPct val="150000"/>
              </a:lnSpc>
            </a:pPr>
            <a:r>
              <a:rPr lang="en-US" altLang="zh-CN" smtClean="0"/>
              <a:t>C, D:</a:t>
            </a:r>
            <a:r>
              <a:rPr lang="zh-CN" altLang="en-US" smtClean="0"/>
              <a:t>在缺乏</a:t>
            </a:r>
            <a:r>
              <a:rPr lang="en-US" altLang="zh-CN" smtClean="0"/>
              <a:t>T</a:t>
            </a:r>
            <a:r>
              <a:rPr lang="zh-CN" altLang="en-US" smtClean="0"/>
              <a:t>细胞的免疫缺陷小鼠中，阿利色替抑制肿瘤生长及转移的作用明显削弱；</a:t>
            </a:r>
            <a:endParaRPr lang="en-US" altLang="zh-CN" smtClean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0" y="807523"/>
            <a:ext cx="9274629" cy="605047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https://d.book118.com/886030053103010034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MH" val="20151121191650"/>
  <p:tag name="MH_LIBRARY" val="GRAPHIC"/>
  <p:tag name="MH_ORDER" val="8"/>
  <p:tag name="MH_TYPE" val="Other"/>
</p:tagLst>
</file>

<file path=ppt/tags/tag2.xml><?xml version="1.0" encoding="utf-8"?>
<p:tagLst xmlns:p="http://schemas.openxmlformats.org/presentationml/2006/main">
  <p:tag name="MH" val="20151121191650"/>
  <p:tag name="MH_LIBRARY" val="GRAPHIC"/>
  <p:tag name="MH_ORDER" val="8"/>
  <p:tag name="MH_TYPE" val="Other"/>
</p:tagLst>
</file>

<file path=ppt/tags/tag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蓝绿色">
      <a:dk1>
        <a:sysClr val="windowText" lastClr="000000"/>
      </a:dk1>
      <a:lt1>
        <a:sysClr val="window" lastClr="FFFFFF"/>
      </a:lt1>
      <a:dk2>
        <a:srgbClr val="373545"/>
      </a:dk2>
      <a:lt2>
        <a:srgbClr val="CEDBE6"/>
      </a:lt2>
      <a:accent1>
        <a:srgbClr val="3494BA"/>
      </a:accent1>
      <a:accent2>
        <a:srgbClr val="58B6C0"/>
      </a:accent2>
      <a:accent3>
        <a:srgbClr val="75BDA7"/>
      </a:accent3>
      <a:accent4>
        <a:srgbClr val="7A8C8E"/>
      </a:accent4>
      <a:accent5>
        <a:srgbClr val="84ACB6"/>
      </a:accent5>
      <a:accent6>
        <a:srgbClr val="2683C6"/>
      </a:accent6>
      <a:hlink>
        <a:srgbClr val="6B9F25"/>
      </a:hlink>
      <a:folHlink>
        <a:srgbClr val="9F6715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11</Slides>
  <Notes>10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等线 Light</vt:lpstr>
      <vt:lpstr>等线</vt:lpstr>
      <vt:lpstr>微软雅黑</vt:lpstr>
      <vt:lpstr>华文中宋</vt:lpstr>
      <vt:lpstr>Impact MT Std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2024-09-03T12:51:54.922</cp:lastPrinted>
  <dcterms:created xsi:type="dcterms:W3CDTF">2024-09-03T04:51:54Z</dcterms:created>
  <dcterms:modified xsi:type="dcterms:W3CDTF">2024-09-03T04:51:56Z</dcterms:modified>
</cp:coreProperties>
</file>