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082C0-E0C3-4027-839E-1B9394385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7FDCD-EBB1-489E-B973-825D1E316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E44BD-5B16-4555-828E-0FF2B9A3D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A4BF7-7956-4E2C-86FE-B98318F3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1B047-B68D-4EB1-B47B-4ADC7B5E7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83672-FC3B-451C-BE48-00EB1559B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FA6FE-9C93-4D80-A1B8-17D7FF713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74E4F-F510-4792-9164-4F9E723B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E9082-3477-4E3A-A140-254E7E6E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4E1E6-7AA8-4D71-98BD-7AD65498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92584-1DBC-4DF7-A14B-483C75F32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3101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732782" y="2154379"/>
            <a:ext cx="5273040" cy="1616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34"/>
              </a:lnSpc>
            </a:pPr>
            <a:endParaRPr lang="Arial" altLang="Arial" sz="100"/>
          </a:p>
          <a:p>
            <a:pPr marL="15986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贡献毛益指标分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  <a:p>
            <a:pPr marL="12700" algn="l" rtl="0" eaLnBrk="0">
              <a:lnSpc>
                <a:spcPts val="7400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B6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2209959"/>
            <a:ext cx="3870325" cy="2552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毛益指标概述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毛益指标分析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贡献毛益的策略和建议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191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616374" y="1881044"/>
            <a:ext cx="1312544" cy="2019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8227"/>
              </a:lnSpc>
            </a:pPr>
            <a:endParaRPr lang="Arial" altLang="Arial" sz="100"/>
          </a:p>
          <a:p>
            <a:pPr marL="21634" algn="l" rtl="0" eaLnBrk="0">
              <a:lnSpc>
                <a:spcPct val="92000"/>
              </a:lnSpc>
            </a:pPr>
            <a:r>
              <a:rPr sz="51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51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7" name="textbox 17"/>
          <p:cNvSpPr/>
          <p:nvPr/>
        </p:nvSpPr>
        <p:spPr>
          <a:xfrm>
            <a:off x="8486697" y="4650569"/>
            <a:ext cx="2562225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216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随着市场竞争加剧，公司需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endParaRPr lang="Microsoft YaHei" altLang="Microsoft YaHei" sz="1300"/>
          </a:p>
          <a:p>
            <a:pPr marL="12700" indent="513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解其产品定价与成本之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的关系，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以及如何优化定价策略以提高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体盈利能力。</a:t>
            </a:r>
            <a:endParaRPr lang="Microsoft YaHei" altLang="Microsoft YaHei" sz="1300"/>
          </a:p>
        </p:txBody>
      </p:sp>
      <p:sp>
        <p:nvSpPr>
          <p:cNvPr id="18" name="textbox 18"/>
          <p:cNvSpPr/>
          <p:nvPr/>
        </p:nvSpPr>
        <p:spPr>
          <a:xfrm>
            <a:off x="8487382" y="2548298"/>
            <a:ext cx="242379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4"/>
              </a:lnSpc>
            </a:pPr>
            <a:endParaRPr lang="Arial" altLang="Arial" sz="100"/>
          </a:p>
          <a:p>
            <a:pPr marL="13214" algn="l" rtl="0" eaLnBrk="0">
              <a:lnSpc>
                <a:spcPct val="8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本报告旨在分析公司的贡献毛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endParaRPr lang="Microsoft YaHei" altLang="Microsoft YaHei" sz="1300"/>
          </a:p>
          <a:p>
            <a:pPr marL="12700" indent="172" algn="l" rtl="0" eaLnBrk="0">
              <a:lnSpc>
                <a:spcPct val="160000"/>
              </a:lnSpc>
              <a:spcBef>
                <a:spcPts val="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指标，以评估公司的盈利能力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产品定价策略的有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效性。</a:t>
            </a:r>
            <a:endParaRPr lang="Microsoft YaHei" altLang="Microsoft YaHei" sz="13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textbox 42"/>
          <p:cNvSpPr/>
          <p:nvPr/>
        </p:nvSpPr>
        <p:spPr>
          <a:xfrm>
            <a:off x="9734983" y="4136719"/>
            <a:ext cx="422275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</p:txBody>
      </p:sp>
      <p:sp>
        <p:nvSpPr>
          <p:cNvPr id="43" name="textbox 43"/>
          <p:cNvSpPr/>
          <p:nvPr/>
        </p:nvSpPr>
        <p:spPr>
          <a:xfrm>
            <a:off x="9754186" y="1992972"/>
            <a:ext cx="40259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45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" name="textbox 51"/>
          <p:cNvSpPr/>
          <p:nvPr/>
        </p:nvSpPr>
        <p:spPr>
          <a:xfrm>
            <a:off x="7865958" y="1483880"/>
            <a:ext cx="3124200" cy="436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1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65665" indent="380" algn="l" rtl="0" eaLnBrk="0">
              <a:lnSpc>
                <a:spcPct val="151000"/>
              </a:lnSpc>
              <a:spcBef>
                <a:spcPts val="45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主要分析了近三年公司主要产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品的贡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献毛益数据，并进行了趋势分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析和比较。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23243" algn="l" rtl="0" eaLnBrk="0">
              <a:lnSpc>
                <a:spcPct val="91000"/>
              </a:lnSpc>
              <a:spcBef>
                <a:spcPts val="607"/>
              </a:spcBef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64522" indent="17526" algn="l" rtl="0" eaLnBrk="0">
              <a:lnSpc>
                <a:spcPct val="150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由于数据获取的限制，本报告未涵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产品线，仅针对主要产品进行了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。同时，市场价格波动和成本变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化等因素可能影响分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结果。</a:t>
            </a:r>
            <a:endParaRPr lang="Microsoft YaHei" altLang="Microsoft YaHei" sz="1500"/>
          </a:p>
        </p:txBody>
      </p:sp>
      <p:sp>
        <p:nvSpPr>
          <p:cNvPr id="52" name="textbox 52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报告的范围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602305" y="1883977"/>
            <a:ext cx="5269865" cy="2019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6768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645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贡献毛益指标概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76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0" name="textbox 80"/>
          <p:cNvSpPr/>
          <p:nvPr/>
        </p:nvSpPr>
        <p:spPr>
          <a:xfrm>
            <a:off x="1197054" y="3134777"/>
            <a:ext cx="2939414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76"/>
              </a:lnSpc>
            </a:pPr>
            <a:endParaRPr lang="Arial" altLang="Arial" sz="100"/>
          </a:p>
          <a:p>
            <a:pPr marL="16471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贡献毛益是指企业在销售产品或提供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务过程中所获得的收益，扣除变动成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1300"/>
          </a:p>
          <a:p>
            <a:pPr marL="132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后的利润。它是企业利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润的直接来源，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557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反映了企业在生产过程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中的增值能力。</a:t>
            </a:r>
            <a:endParaRPr lang="Microsoft YaHei" altLang="Microsoft YaHei" sz="1300"/>
          </a:p>
        </p:txBody>
      </p:sp>
      <p:sp>
        <p:nvSpPr>
          <p:cNvPr id="81" name="textbox 81"/>
          <p:cNvSpPr/>
          <p:nvPr/>
        </p:nvSpPr>
        <p:spPr>
          <a:xfrm>
            <a:off x="7931894" y="3134777"/>
            <a:ext cx="3055620" cy="524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0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4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 = 销售收入 - 变动成本 = </a:t>
            </a:r>
            <a:r>
              <a:rPr sz="13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</a:t>
            </a:r>
            <a:endParaRPr lang="Microsoft YaHei" altLang="Microsoft YaHei" sz="1300"/>
          </a:p>
          <a:p>
            <a:pPr marL="12700" algn="l" rtl="0" eaLnBrk="0">
              <a:lnSpc>
                <a:spcPts val="2589"/>
              </a:lnSpc>
            </a:pPr>
            <a:r>
              <a:rPr sz="1300" spc="4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 × (单位售价 - 单位变动</a:t>
            </a:r>
            <a:r>
              <a:rPr sz="1300" spc="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r>
              <a:rPr sz="13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本)。</a:t>
            </a:r>
            <a:endParaRPr lang="Microsoft YaHei" altLang="Microsoft YaHei" sz="1300"/>
          </a:p>
        </p:txBody>
      </p:sp>
      <p:sp>
        <p:nvSpPr>
          <p:cNvPr id="82" name="textbox 82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算方法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3" name="textbox 103"/>
          <p:cNvSpPr/>
          <p:nvPr/>
        </p:nvSpPr>
        <p:spPr>
          <a:xfrm>
            <a:off x="5392252" y="3661530"/>
            <a:ext cx="1298575" cy="1015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104" name="textbox 104"/>
          <p:cNvSpPr/>
          <p:nvPr/>
        </p:nvSpPr>
        <p:spPr>
          <a:xfrm>
            <a:off x="10016004" y="2314347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8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算方法</a:t>
            </a:r>
            <a:endParaRPr lang="Microsoft YaHei" altLang="Microsoft YaHei" sz="2000"/>
          </a:p>
        </p:txBody>
      </p:sp>
      <p:pic>
        <p:nvPicPr>
          <p:cNvPr id="105" name="picture 1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1200033" y="2313580"/>
            <a:ext cx="53340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0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textbox 109"/>
          <p:cNvSpPr/>
          <p:nvPr/>
        </p:nvSpPr>
        <p:spPr>
          <a:xfrm>
            <a:off x="715855" y="3911003"/>
            <a:ext cx="5242559" cy="2211070"/>
          </a:xfrm>
          <a:prstGeom prst="rect">
            <a:avLst/>
          </a:prstGeom>
          <a:solidFill>
            <a:srgbClr val="405DFF">
              <a:alpha val="9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9680"/>
              </a:lnSpc>
            </a:pPr>
            <a:endParaRPr lang="Arial" altLang="Arial" sz="100"/>
          </a:p>
          <a:p>
            <a:pPr marL="509322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化资源配置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507528" indent="1200" algn="l" rtl="0" eaLnBrk="0">
              <a:lnSpc>
                <a:spcPct val="15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通过对贡献毛益指标的分析，企业可以了解各产品线或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务单元的盈利状况，从而优化资源配置，将资源更多地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入到高贡献毛益的产品或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务上。</a:t>
            </a:r>
            <a:endParaRPr lang="Microsoft YaHei" altLang="Microsoft YaHei" sz="1300"/>
          </a:p>
        </p:txBody>
      </p:sp>
      <p:sp>
        <p:nvSpPr>
          <p:cNvPr id="110" name="textbox 110"/>
          <p:cNvSpPr/>
          <p:nvPr/>
        </p:nvSpPr>
        <p:spPr>
          <a:xfrm>
            <a:off x="6303258" y="3911003"/>
            <a:ext cx="5242559" cy="2211704"/>
          </a:xfrm>
          <a:prstGeom prst="rect">
            <a:avLst/>
          </a:prstGeom>
          <a:solidFill>
            <a:srgbClr val="D9DFFF">
              <a:alpha val="9411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8257"/>
              </a:lnSpc>
            </a:pPr>
            <a:endParaRPr lang="Arial" altLang="Arial" sz="100"/>
          </a:p>
          <a:p>
            <a:pPr marL="527447" algn="l" rtl="0" eaLnBrk="0">
              <a:lnSpc>
                <a:spcPct val="92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评估经营风险</a:t>
            </a:r>
            <a:endParaRPr lang="Microsoft YaHei" altLang="Microsoft YaHei" sz="1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525972" indent="2228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贡献毛益指标的变化趋势可以反映企业的经营风险，如</a:t>
            </a:r>
            <a:r>
              <a:rPr sz="1300" spc="1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300" spc="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4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该指标持续下降，可能意味着企业的经营状况正在恶</a:t>
            </a:r>
            <a:r>
              <a:rPr sz="1300" spc="1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300" spc="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     </a:t>
            </a:r>
            <a:r>
              <a:rPr sz="1300" spc="3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需要采取措施改善经营状</a:t>
            </a:r>
            <a:r>
              <a:rPr sz="1300" spc="1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300" spc="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1" name="textbox 111"/>
          <p:cNvSpPr/>
          <p:nvPr/>
        </p:nvSpPr>
        <p:spPr>
          <a:xfrm>
            <a:off x="6303258" y="1394814"/>
            <a:ext cx="5242559" cy="2211704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509527" algn="l" rtl="0" eaLnBrk="0">
              <a:lnSpc>
                <a:spcPct val="91000"/>
              </a:lnSpc>
              <a:spcBef>
                <a:spcPts val="2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导定价策略</a:t>
            </a:r>
            <a:endParaRPr lang="Microsoft YaHei" altLang="Microsoft YaHe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508900" indent="2400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贡献毛益指标可以用于指导企业的定价策略，帮助企业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定产品的合理售价和变动成本，以提高企业的利润水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2" name="textbox 112"/>
          <p:cNvSpPr/>
          <p:nvPr/>
        </p:nvSpPr>
        <p:spPr>
          <a:xfrm>
            <a:off x="715855" y="1378941"/>
            <a:ext cx="5242559" cy="2211704"/>
          </a:xfrm>
          <a:prstGeom prst="rect">
            <a:avLst/>
          </a:prstGeom>
          <a:solidFill>
            <a:srgbClr val="D9DFFF">
              <a:alpha val="98823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510546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评估盈利能力</a:t>
            </a:r>
            <a:endParaRPr lang="Microsoft YaHei" altLang="Microsoft YaHei" sz="16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516272" indent="-4971" algn="l" rtl="0" eaLnBrk="0">
              <a:lnSpc>
                <a:spcPct val="157000"/>
              </a:lnSpc>
            </a:pPr>
            <a:r>
              <a:rPr sz="1300" spc="5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贡献毛益指标能够评估企业的盈利能力，通过分析该指</a:t>
            </a:r>
            <a:r>
              <a:rPr sz="1300" spc="1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r>
              <a:rPr sz="1300" spc="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300" spc="4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的变化趋势，可以了解企业的盈利状况和经</a:t>
            </a:r>
            <a:r>
              <a:rPr sz="1300" spc="3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</a:t>
            </a:r>
            <a:r>
              <a:rPr sz="1300" spc="0">
                <a:solidFill>
                  <a:srgbClr val="0018A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效率。</a:t>
            </a:r>
            <a:endParaRPr lang="Microsoft YaHei" altLang="Microsoft YaHei" sz="1300"/>
          </a:p>
        </p:txBody>
      </p:sp>
      <p:sp>
        <p:nvSpPr>
          <p:cNvPr id="113" name="textbox 113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的意义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5" name="textbox 135"/>
          <p:cNvSpPr/>
          <p:nvPr/>
        </p:nvSpPr>
        <p:spPr>
          <a:xfrm>
            <a:off x="602305" y="1883977"/>
            <a:ext cx="5269865" cy="2019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6768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645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贡献毛益指标分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7" name="picture 1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textbox 139"/>
            <p:cNvSpPr/>
            <p:nvPr/>
          </p:nvSpPr>
          <p:spPr>
            <a:xfrm>
              <a:off x="-12700" y="-12700"/>
              <a:ext cx="3561079" cy="1020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7209"/>
                </a:lnSpc>
              </a:pPr>
              <a:endParaRPr lang="Arial" altLang="Arial" sz="100"/>
            </a:p>
            <a:p>
              <a:pPr marL="1206170" algn="l" rtl="0" eaLnBrk="0">
                <a:lnSpc>
                  <a:spcPct val="90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史数据收集</a:t>
              </a:r>
              <a:endParaRPr lang="Microsoft YaHei" altLang="Microsoft YaHei" sz="1600"/>
            </a:p>
          </p:txBody>
        </p:sp>
      </p:grpSp>
      <p:sp>
        <p:nvSpPr>
          <p:cNvPr id="140" name="textbox 140"/>
          <p:cNvSpPr/>
          <p:nvPr/>
        </p:nvSpPr>
        <p:spPr>
          <a:xfrm>
            <a:off x="539109" y="3939030"/>
            <a:ext cx="3535679" cy="995044"/>
          </a:xfrm>
          <a:prstGeom prst="rect">
            <a:avLst/>
          </a:prstGeom>
          <a:solidFill>
            <a:srgbClr val="405DFF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02115" algn="l" rtl="0" eaLnBrk="0">
              <a:lnSpc>
                <a:spcPct val="90000"/>
              </a:lnSpc>
              <a:spcBef>
                <a:spcPts val="7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Microsoft YaHei" altLang="Microsoft YaHei" sz="16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141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textbox 142"/>
            <p:cNvSpPr/>
            <p:nvPr/>
          </p:nvSpPr>
          <p:spPr>
            <a:xfrm>
              <a:off x="-12700" y="-12700"/>
              <a:ext cx="3561079" cy="1020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101501" algn="l" rtl="0" eaLnBrk="0">
                <a:lnSpc>
                  <a:spcPct val="90000"/>
                </a:lnSpc>
                <a:spcBef>
                  <a:spcPts val="1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整理与清洗</a:t>
              </a:r>
              <a:endParaRPr lang="Microsoft YaHei" altLang="Microsoft YaHei" sz="1600"/>
            </a:p>
          </p:txBody>
        </p:sp>
      </p:grpSp>
      <p:sp>
        <p:nvSpPr>
          <p:cNvPr id="143" name="textbox 143"/>
          <p:cNvSpPr/>
          <p:nvPr/>
        </p:nvSpPr>
        <p:spPr>
          <a:xfrm>
            <a:off x="4343437" y="3939030"/>
            <a:ext cx="3535679" cy="995044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190782" algn="l" rtl="0" eaLnBrk="0">
              <a:lnSpc>
                <a:spcPct val="90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分析结果</a:t>
            </a:r>
            <a:endParaRPr lang="Microsoft YaHei" altLang="Microsoft YaHei" sz="1600"/>
          </a:p>
        </p:txBody>
      </p:sp>
      <p:sp>
        <p:nvSpPr>
          <p:cNvPr id="144" name="textbox 144"/>
          <p:cNvSpPr/>
          <p:nvPr/>
        </p:nvSpPr>
        <p:spPr>
          <a:xfrm>
            <a:off x="713738" y="5244647"/>
            <a:ext cx="3110229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47"/>
              </a:lnSpc>
            </a:pPr>
            <a:endParaRPr lang="Arial" altLang="Arial" sz="100"/>
          </a:p>
          <a:p>
            <a:pPr marL="13557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采用适当的分析方法，如趋势分析、比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1300"/>
          </a:p>
          <a:p>
            <a:pPr marL="12871" indent="-171" algn="l" rtl="0" eaLnBrk="0">
              <a:lnSpc>
                <a:spcPct val="159000"/>
              </a:lnSpc>
              <a:spcBef>
                <a:spcPts val="2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分析等，对历史数据进行深入挖掘，找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数据变化的规律和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300"/>
          </a:p>
        </p:txBody>
      </p:sp>
      <p:sp>
        <p:nvSpPr>
          <p:cNvPr id="145" name="textbox 145"/>
          <p:cNvSpPr/>
          <p:nvPr/>
        </p:nvSpPr>
        <p:spPr>
          <a:xfrm>
            <a:off x="4519096" y="5244819"/>
            <a:ext cx="31095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根据分析结果，对公司毛益指标的历史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</a:t>
            </a:r>
            <a:endParaRPr lang="Microsoft YaHei" altLang="Microsoft YaHei" sz="1300"/>
          </a:p>
          <a:p>
            <a:pPr marL="24358" indent="-11658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化进行总结和评价，找出影响毛益的主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因素和改进方向。</a:t>
            </a:r>
            <a:endParaRPr lang="Microsoft YaHei" altLang="Microsoft YaHei" sz="1300"/>
          </a:p>
        </p:txBody>
      </p:sp>
      <p:sp>
        <p:nvSpPr>
          <p:cNvPr id="146" name="textbox 146"/>
          <p:cNvSpPr/>
          <p:nvPr/>
        </p:nvSpPr>
        <p:spPr>
          <a:xfrm>
            <a:off x="714424" y="2683984"/>
            <a:ext cx="3248660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68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收集公司过去几年的销售数据、成本数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1300"/>
          </a:p>
          <a:p>
            <a:pPr marL="12700" algn="l" rtl="0" eaLnBrk="0">
              <a:lnSpc>
                <a:spcPts val="2429"/>
              </a:lnSpc>
            </a:pP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和毛益数据，确保数据的准确性和完整性。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4518925" y="2684670"/>
            <a:ext cx="324802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对收集到的数据进行整理和清洗，去除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endParaRPr lang="Microsoft YaHei" altLang="Microsoft YaHei" sz="1300"/>
          </a:p>
          <a:p>
            <a:pPr marL="20072" algn="l" rtl="0" eaLnBrk="0">
              <a:lnSpc>
                <a:spcPts val="2429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常值和错误数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据，确保数据分析的可靠性。</a:t>
            </a:r>
            <a:endParaRPr lang="Microsoft YaHei" altLang="Microsoft YaHei" sz="1300"/>
          </a:p>
        </p:txBody>
      </p:sp>
      <p:sp>
        <p:nvSpPr>
          <p:cNvPr id="148" name="textbox 148"/>
          <p:cNvSpPr/>
          <p:nvPr/>
        </p:nvSpPr>
        <p:spPr>
          <a:xfrm>
            <a:off x="442263" y="318468"/>
            <a:ext cx="3075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据分析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https://d.book118.com/886033101124010100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2024-09-24T14:46:31.949</cp:lastPrinted>
  <dcterms:created xsi:type="dcterms:W3CDTF">2024-09-24T06:46:31Z</dcterms:created>
  <dcterms:modified xsi:type="dcterms:W3CDTF">2024-09-24T06:46:33Z</dcterms:modified>
</cp:coreProperties>
</file>