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1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4D196-B16E-4F29-B399-F19EBA23D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E4732-7E9D-44DD-9EAE-021F1B7F5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62F50-36DC-4222-85B6-AF8D82CBA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70FDD-891A-4290-BA1A-F7177B51B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5D8FE0-7CDC-47AB-95A5-AD333AA5A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D6F5D4-9170-4E16-B7A6-F97225698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89A842-0159-4907-AE6C-A8B4DD35B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BFE25-CBB7-4DBF-9C3F-278717815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D744E-6150-4922-8BCB-6542DA35A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CE9C1-66AE-4EF2-8F25-EF7B977E9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974E3-C5F5-4546-93CE-A6B5C4E0A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186" r:id="rId2"/>
    <p:sldLayoutId id="2147508187" r:id="rId3"/>
    <p:sldLayoutId id="2147508188" r:id="rId4"/>
    <p:sldLayoutId id="2147508189" r:id="rId5"/>
    <p:sldLayoutId id="2147508190" r:id="rId6"/>
    <p:sldLayoutId id="2147508191" r:id="rId7"/>
    <p:sldLayoutId id="2147508192" r:id="rId8"/>
    <p:sldLayoutId id="2147508193" r:id="rId9"/>
    <p:sldLayoutId id="2147508194" r:id="rId10"/>
    <p:sldLayoutId id="21475081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23" Type="http://schemas.openxmlformats.org/officeDocument/2006/relationships/tags" Target="../tags/tag142.xml" /><Relationship Id="rId24" Type="http://schemas.openxmlformats.org/officeDocument/2006/relationships/tags" Target="../tags/tag143.xml" /><Relationship Id="rId25" Type="http://schemas.openxmlformats.org/officeDocument/2006/relationships/tags" Target="../tags/tag144.xml" /><Relationship Id="rId26" Type="http://schemas.openxmlformats.org/officeDocument/2006/relationships/tags" Target="../tags/tag145.xml" /><Relationship Id="rId27" Type="http://schemas.openxmlformats.org/officeDocument/2006/relationships/tags" Target="../tags/tag146.xml" /><Relationship Id="rId28" Type="http://schemas.openxmlformats.org/officeDocument/2006/relationships/tags" Target="../tags/tag147.xml" /><Relationship Id="rId29" Type="http://schemas.openxmlformats.org/officeDocument/2006/relationships/tags" Target="../tags/tag148.xml" /><Relationship Id="rId3" Type="http://schemas.openxmlformats.org/officeDocument/2006/relationships/tags" Target="../tags/tag122.xml" /><Relationship Id="rId30" Type="http://schemas.openxmlformats.org/officeDocument/2006/relationships/tags" Target="../tags/tag149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532050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失眠症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>
                <a:latin typeface="+mn-ea"/>
              </a:rPr>
              <a:t>XX</a:t>
            </a:r>
            <a:endParaRPr lang="zh-CN" altLang="en-US" b="1">
              <a:latin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>
                <a:latin typeface="+mj-ea"/>
                <a:ea typeface="+mj-ea"/>
              </a:rPr>
              <a:t>Contents</a:t>
            </a:r>
            <a:endParaRPr lang="en-US" altLang="zh-CN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6522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65231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失眠症的定义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3838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38397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失眠症的病因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41155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411562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失眠症的治疗方法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失眠症的注意事项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8471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84728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失眠症的预防措施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失眠症的定义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失眠症的含义</a:t>
            </a:r>
            <a:endParaRPr lang="zh-CN" altLang="en-US"/>
          </a:p>
        </p:txBody>
      </p:sp>
      <p:sp>
        <p:nvSpPr>
          <p:cNvPr id="10489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失眠症是一种常见的睡眠障碍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失眠症表现为入睡困难、睡眠维持困难和早醒等症状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失眠症会影响患者的日间功能和生活质量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失眠症的病因包括心理、生理、环境和社会等因素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失眠症的症状</a:t>
            </a:r>
            <a:endParaRPr lang="zh-CN" altLang="en-US"/>
          </a:p>
        </p:txBody>
      </p:sp>
      <p:sp>
        <p:nvSpPr>
          <p:cNvPr id="10489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早醒，醒后难以再入睡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难以入睡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睡眠质量差，容易醒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睡眠不足，白天疲劳困倦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失眠症的分类</a:t>
            </a:r>
            <a:endParaRPr lang="zh-CN" altLang="en-US"/>
          </a:p>
        </p:txBody>
      </p:sp>
      <p:sp>
        <p:nvSpPr>
          <p:cNvPr id="104904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原发性失眠：指没有明确病因或长期因素引起的失眠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继发性失眠：由其他疾病、药物或环境因素等引起的失眠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短期失眠：由短期压力、生活事件等引起的失眠，持续时间较短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长期失眠：持续时间较长，通常超过6个月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失眠症的诊断标准</a:t>
            </a:r>
            <a:endParaRPr lang="zh-CN" altLang="en-US"/>
          </a:p>
        </p:txBody>
      </p:sp>
      <p:sp>
        <p:nvSpPr>
          <p:cNvPr id="10490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患者主诉入睡困难，睡眠质量差，睡眠时间不足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排除其他原因引起的睡眠障碍，如外界环境干扰、药物副作用等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患者白天出现明显的困倦、乏力、注意力不集中等症状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睡眠障碍每周至少发生三次，持续一个月以上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失眠症的病因</a:t>
            </a:r>
            <a:endParaRPr lang="zh-CN" altLang="en-US"/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内源性病因</a:t>
            </a:r>
            <a:endParaRPr lang="zh-CN" altLang="en-US"/>
          </a:p>
        </p:txBody>
      </p:sp>
      <p:sp>
        <p:nvSpPr>
          <p:cNvPr id="104921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生理节律紊乱：如时差、倒班等，导致生物钟失调，引发失眠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内分泌失调：如甲状腺激素、肾上腺皮质激素等分泌异常，导致失眠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神经系统异常：如神经衰弱、焦虑症、抑郁症等，影响睡眠质量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其他内源性病因：如呼吸系统问题、消化系统问题等，也可能导致失眠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外源性病因</a:t>
            </a:r>
            <a:endParaRPr lang="zh-CN" altLang="en-US"/>
          </a:p>
        </p:txBody>
      </p:sp>
      <p:sp>
        <p:nvSpPr>
          <p:cNvPr id="104928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酒精：酒精会干扰睡眠节律，导致失眠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环境因素：噪音、光线、温度等环境因素可能导致失眠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药物副作用：某些药物可能导致失眠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咖啡因：过量摄入咖啡因可能导致失眠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其他病因</a:t>
            </a:r>
            <a:endParaRPr lang="zh-CN" altLang="en-US"/>
          </a:p>
        </p:txBody>
      </p:sp>
      <p:sp>
        <p:nvSpPr>
          <p:cNvPr id="104935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环境因素：如噪音、光线、温度等不适宜睡眠的环境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生活习惯：如睡前饮用咖啡或浓茶、作息不规律等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心理因素：如焦虑、抑郁、压力等负面情绪影响睡眠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身体疾病：如哮喘、慢性阻塞性肺病、关节炎等慢性疾病可能导致失眠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失眠症的治疗方法</a:t>
            </a:r>
            <a:endParaRPr lang="zh-CN" altLang="en-US"/>
          </a:p>
        </p:txBody>
      </p:sp>
      <p:sp>
        <p:nvSpPr>
          <p:cNvPr id="10494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944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药物治疗是失眠症治疗的重要手段之一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药物治疗可以有效改善失眠症状，提高睡眠质量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药物治疗需要遵循医生的建议和指导，不可随意使用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药物治疗可能会产生副作用，需要密切关注身体反应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https://d.book118.com/886053205012010044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MiSans Demibold</vt:lpstr>
      <vt:lpstr>微软雅黑</vt:lpstr>
      <vt:lpstr>Wingdings</vt:lpstr>
      <vt:lpstr>Office Theme</vt:lpstr>
      <vt:lpstr>失眠症</vt:lpstr>
      <vt:lpstr>目录</vt:lpstr>
      <vt:lpstr>失眠症的定义</vt:lpstr>
      <vt:lpstr>失眠症的含义</vt:lpstr>
      <vt:lpstr>失眠症的症状</vt:lpstr>
      <vt:lpstr>失眠症的分类</vt:lpstr>
      <vt:lpstr>失眠症的诊断标准</vt:lpstr>
      <vt:lpstr>失眠症的病因</vt:lpstr>
      <vt:lpstr>内源性病因</vt:lpstr>
      <vt:lpstr>外源性病因</vt:lpstr>
      <vt:lpstr>其他病因</vt:lpstr>
      <vt:lpstr>失眠症的治疗方法</vt:lpstr>
      <vt:lpstr>药物治疗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2024-09-12T06:10:50.489</cp:lastPrinted>
  <dcterms:created xsi:type="dcterms:W3CDTF">2024-09-11T22:10:50Z</dcterms:created>
  <dcterms:modified xsi:type="dcterms:W3CDTF">2024-09-11T22:10:52Z</dcterms:modified>
</cp:coreProperties>
</file>