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10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229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96F1C3-5869-4C3B-A763-4F2F854C0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1E463F-82F4-4F97-BAE3-388A4592F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D6BB17-982D-4B4A-AB36-DAE4EBC77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9CDB3B-31AB-4D5D-B6AB-1298E87EE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1110C0-11C3-4072-8963-3F2FC18D8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E21365-DBEF-4AE2-B157-0D6CB26CB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877B63-AF5A-41FB-BEEB-7E25586DB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B97343-47FD-4D59-A384-13C2FA2A2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412A5C-E38A-4A2F-A75C-2D41AFC20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60366D-A09E-4873-8255-E9E4C9092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89188A-2295-4001-B28B-AE7836A01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090" r:id="rId2"/>
    <p:sldLayoutId id="2147484091" r:id="rId3"/>
    <p:sldLayoutId id="2147484092" r:id="rId4"/>
    <p:sldLayoutId id="2147484093" r:id="rId5"/>
    <p:sldLayoutId id="2147484094" r:id="rId6"/>
    <p:sldLayoutId id="2147484095" r:id="rId7"/>
    <p:sldLayoutId id="2147484096" r:id="rId8"/>
    <p:sldLayoutId id="2147484097" r:id="rId9"/>
    <p:sldLayoutId id="2147484098" r:id="rId10"/>
    <p:sldLayoutId id="2147484099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14" Type="http://schemas.openxmlformats.org/officeDocument/2006/relationships/tags" Target="../tags/tag111.xml" /><Relationship Id="rId15" Type="http://schemas.openxmlformats.org/officeDocument/2006/relationships/tags" Target="../tags/tag112.xml" /><Relationship Id="rId16" Type="http://schemas.openxmlformats.org/officeDocument/2006/relationships/tags" Target="../tags/tag113.xml" /><Relationship Id="rId17" Type="http://schemas.openxmlformats.org/officeDocument/2006/relationships/tags" Target="../tags/tag114.xml" /><Relationship Id="rId18" Type="http://schemas.openxmlformats.org/officeDocument/2006/relationships/tags" Target="../tags/tag115.xml" /><Relationship Id="rId19" Type="http://schemas.openxmlformats.org/officeDocument/2006/relationships/tags" Target="../tags/tag116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15" Type="http://schemas.openxmlformats.org/officeDocument/2006/relationships/tags" Target="../tags/tag142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14" Type="http://schemas.openxmlformats.org/officeDocument/2006/relationships/tags" Target="../tags/tag186.xml" /><Relationship Id="rId15" Type="http://schemas.openxmlformats.org/officeDocument/2006/relationships/tags" Target="../tags/tag187.xml" /><Relationship Id="rId16" Type="http://schemas.openxmlformats.org/officeDocument/2006/relationships/tags" Target="../tags/tag188.xml" /><Relationship Id="rId17" Type="http://schemas.openxmlformats.org/officeDocument/2006/relationships/tags" Target="../tags/tag189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14" Type="http://schemas.openxmlformats.org/officeDocument/2006/relationships/tags" Target="../tags/tag225.xml" /><Relationship Id="rId15" Type="http://schemas.openxmlformats.org/officeDocument/2006/relationships/tags" Target="../tags/tag226.xml" /><Relationship Id="rId16" Type="http://schemas.openxmlformats.org/officeDocument/2006/relationships/tags" Target="../tags/tag227.xml" /><Relationship Id="rId17" Type="http://schemas.openxmlformats.org/officeDocument/2006/relationships/tags" Target="../tags/tag228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05324203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项链的营销方案和策略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添加目录项标题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市场分析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营销渠道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产品定位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71884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销售促进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营销策略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61709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06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4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lnSpcReduction="10000"/>
          </a:bodyPr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市场分析</a:t>
            </a:r>
            <a:endParaRPr lang="zh-CN" altLang="en-US"/>
          </a:p>
        </p:txBody>
      </p:sp>
      <p:sp>
        <p:nvSpPr>
          <p:cNvPr id="10489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lnSpcReduction="10000"/>
          </a:bodyPr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目标客户群体</a:t>
            </a:r>
            <a:endParaRPr lang="zh-CN" altLang="en-US"/>
          </a:p>
        </p:txBody>
      </p:sp>
      <p:sp>
        <p:nvSpPr>
          <p:cNvPr id="1048946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1328546" y="3988113"/>
            <a:ext cx="3059013" cy="197393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8" name="矩形 4"/>
          <p:cNvSpPr/>
          <p:nvPr>
            <p:custDataLst>
              <p:tags r:id="rId3"/>
            </p:custDataLst>
          </p:nvPr>
        </p:nvSpPr>
        <p:spPr>
          <a:xfrm>
            <a:off x="1249348" y="4306591"/>
            <a:ext cx="158212" cy="15942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文本框 5"/>
          <p:cNvSpPr txBox="1"/>
          <p:nvPr>
            <p:custDataLst>
              <p:tags r:id="rId4"/>
            </p:custDataLst>
          </p:nvPr>
        </p:nvSpPr>
        <p:spPr>
          <a:xfrm>
            <a:off x="1513342" y="4267834"/>
            <a:ext cx="2689104" cy="1116293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消费能力：中等以上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52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611056" y="3988113"/>
            <a:ext cx="3059013" cy="197393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54" name="矩形 57"/>
          <p:cNvSpPr/>
          <p:nvPr>
            <p:custDataLst>
              <p:tags r:id="rId6"/>
            </p:custDataLst>
          </p:nvPr>
        </p:nvSpPr>
        <p:spPr>
          <a:xfrm>
            <a:off x="4531857" y="4306591"/>
            <a:ext cx="158212" cy="15942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文本框 58"/>
          <p:cNvSpPr txBox="1"/>
          <p:nvPr>
            <p:custDataLst>
              <p:tags r:id="rId7"/>
            </p:custDataLst>
          </p:nvPr>
        </p:nvSpPr>
        <p:spPr>
          <a:xfrm>
            <a:off x="4795851" y="4267834"/>
            <a:ext cx="2689104" cy="1116293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兴趣爱好：时尚、潮流、个性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58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7893004" y="3988113"/>
            <a:ext cx="3059013" cy="197393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矩形 61"/>
          <p:cNvSpPr/>
          <p:nvPr>
            <p:custDataLst>
              <p:tags r:id="rId9"/>
            </p:custDataLst>
          </p:nvPr>
        </p:nvSpPr>
        <p:spPr>
          <a:xfrm>
            <a:off x="7814367" y="4306591"/>
            <a:ext cx="158212" cy="15942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文本框 62"/>
          <p:cNvSpPr txBox="1"/>
          <p:nvPr>
            <p:custDataLst>
              <p:tags r:id="rId10"/>
            </p:custDataLst>
          </p:nvPr>
        </p:nvSpPr>
        <p:spPr>
          <a:xfrm>
            <a:off x="8078361" y="4267834"/>
            <a:ext cx="2689104" cy="1116293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购买动机：装饰、搭配、送礼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64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1315627" y="1773936"/>
            <a:ext cx="3059013" cy="197393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66" name="矩形 65"/>
          <p:cNvSpPr/>
          <p:nvPr>
            <p:custDataLst>
              <p:tags r:id="rId12"/>
            </p:custDataLst>
          </p:nvPr>
        </p:nvSpPr>
        <p:spPr>
          <a:xfrm>
            <a:off x="1236991" y="2091852"/>
            <a:ext cx="158212" cy="15942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文本框 66"/>
          <p:cNvSpPr txBox="1"/>
          <p:nvPr>
            <p:custDataLst>
              <p:tags r:id="rId13"/>
            </p:custDataLst>
          </p:nvPr>
        </p:nvSpPr>
        <p:spPr>
          <a:xfrm>
            <a:off x="1500984" y="2053095"/>
            <a:ext cx="2689104" cy="1116293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年龄段：18-35岁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70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598137" y="1773936"/>
            <a:ext cx="3059013" cy="197393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69"/>
          <p:cNvSpPr/>
          <p:nvPr>
            <p:custDataLst>
              <p:tags r:id="rId15"/>
            </p:custDataLst>
          </p:nvPr>
        </p:nvSpPr>
        <p:spPr>
          <a:xfrm>
            <a:off x="4518939" y="2091852"/>
            <a:ext cx="158212" cy="15942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文本框 70"/>
          <p:cNvSpPr txBox="1"/>
          <p:nvPr>
            <p:custDataLst>
              <p:tags r:id="rId16"/>
            </p:custDataLst>
          </p:nvPr>
        </p:nvSpPr>
        <p:spPr>
          <a:xfrm>
            <a:off x="4782932" y="2053095"/>
            <a:ext cx="2689104" cy="1116293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性别：女性为主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76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7880646" y="1773936"/>
            <a:ext cx="3059013" cy="197393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78" name="矩形 73"/>
          <p:cNvSpPr/>
          <p:nvPr>
            <p:custDataLst>
              <p:tags r:id="rId18"/>
            </p:custDataLst>
          </p:nvPr>
        </p:nvSpPr>
        <p:spPr>
          <a:xfrm>
            <a:off x="7801448" y="2091852"/>
            <a:ext cx="158212" cy="15942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74"/>
          <p:cNvSpPr txBox="1"/>
          <p:nvPr>
            <p:custDataLst>
              <p:tags r:id="rId19"/>
            </p:custDataLst>
          </p:nvPr>
        </p:nvSpPr>
        <p:spPr>
          <a:xfrm>
            <a:off x="8065442" y="2053095"/>
            <a:ext cx="2689104" cy="1116293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职业：白领、学生、时尚达人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竞争对手分析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市场趋势和机会</a:t>
            </a:r>
            <a:endParaRPr lang="zh-CN" altLang="en-US"/>
          </a:p>
        </p:txBody>
      </p:sp>
      <p:sp>
        <p:nvSpPr>
          <p:cNvPr id="1049050" name="矩形 38"/>
          <p:cNvSpPr/>
          <p:nvPr>
            <p:custDataLst>
              <p:tags r:id="rId2"/>
            </p:custDataLst>
          </p:nvPr>
        </p:nvSpPr>
        <p:spPr>
          <a:xfrm rot="204112">
            <a:off x="2076806" y="1773936"/>
            <a:ext cx="3563288" cy="1859874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矩形 39"/>
          <p:cNvSpPr/>
          <p:nvPr>
            <p:custDataLst>
              <p:tags r:id="rId3"/>
            </p:custDataLst>
          </p:nvPr>
        </p:nvSpPr>
        <p:spPr>
          <a:xfrm>
            <a:off x="2080924" y="1774524"/>
            <a:ext cx="3563288" cy="185987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TextBox 2"/>
          <p:cNvSpPr txBox="1"/>
          <p:nvPr>
            <p:custDataLst>
              <p:tags r:id="rId4"/>
            </p:custDataLst>
          </p:nvPr>
        </p:nvSpPr>
        <p:spPr>
          <a:xfrm>
            <a:off x="2287380" y="1919808"/>
            <a:ext cx="3165668" cy="153577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消费升级：随着生活水平的提高，消费者对项链的需求也在不断升级，更加注重品质和设计。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56" name="矩形 100"/>
          <p:cNvSpPr/>
          <p:nvPr>
            <p:custDataLst>
              <p:tags r:id="rId5"/>
            </p:custDataLst>
          </p:nvPr>
        </p:nvSpPr>
        <p:spPr>
          <a:xfrm rot="204112">
            <a:off x="6544151" y="1773936"/>
            <a:ext cx="3563288" cy="1859874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矩形 101"/>
          <p:cNvSpPr/>
          <p:nvPr>
            <p:custDataLst>
              <p:tags r:id="rId6"/>
            </p:custDataLst>
          </p:nvPr>
        </p:nvSpPr>
        <p:spPr>
          <a:xfrm>
            <a:off x="6548857" y="1774524"/>
            <a:ext cx="3563288" cy="185987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TextBox 2"/>
          <p:cNvSpPr txBox="1"/>
          <p:nvPr>
            <p:custDataLst>
              <p:tags r:id="rId7"/>
            </p:custDataLst>
          </p:nvPr>
        </p:nvSpPr>
        <p:spPr>
          <a:xfrm>
            <a:off x="6755902" y="1919808"/>
            <a:ext cx="3165668" cy="153577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定制化需求：越来越多的消费者追求个性化和定制化的产品，项链的定制化服务将成为一个重要的市场机会。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62" name="矩形 122"/>
          <p:cNvSpPr/>
          <p:nvPr>
            <p:custDataLst>
              <p:tags r:id="rId8"/>
            </p:custDataLst>
          </p:nvPr>
        </p:nvSpPr>
        <p:spPr>
          <a:xfrm rot="204112">
            <a:off x="2076806" y="4101426"/>
            <a:ext cx="3563288" cy="1859874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矩形 123"/>
          <p:cNvSpPr/>
          <p:nvPr>
            <p:custDataLst>
              <p:tags r:id="rId9"/>
            </p:custDataLst>
          </p:nvPr>
        </p:nvSpPr>
        <p:spPr>
          <a:xfrm>
            <a:off x="2080924" y="4102014"/>
            <a:ext cx="3563288" cy="185987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TextBox 2"/>
          <p:cNvSpPr txBox="1"/>
          <p:nvPr>
            <p:custDataLst>
              <p:tags r:id="rId10"/>
            </p:custDataLst>
          </p:nvPr>
        </p:nvSpPr>
        <p:spPr>
          <a:xfrm>
            <a:off x="2286792" y="4247298"/>
            <a:ext cx="3165668" cy="153577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互联网+：利用互联网技术和大数据，实现线上线下融合，提高营销效率和精准度。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68" name="矩形 89"/>
          <p:cNvSpPr/>
          <p:nvPr>
            <p:custDataLst>
              <p:tags r:id="rId11"/>
            </p:custDataLst>
          </p:nvPr>
        </p:nvSpPr>
        <p:spPr>
          <a:xfrm rot="204112">
            <a:off x="6544151" y="4101426"/>
            <a:ext cx="3563288" cy="1859874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矩形 90"/>
          <p:cNvSpPr/>
          <p:nvPr>
            <p:custDataLst>
              <p:tags r:id="rId12"/>
            </p:custDataLst>
          </p:nvPr>
        </p:nvSpPr>
        <p:spPr>
          <a:xfrm>
            <a:off x="6548857" y="4102014"/>
            <a:ext cx="3563288" cy="185987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TextBox 2"/>
          <p:cNvSpPr txBox="1"/>
          <p:nvPr>
            <p:custDataLst>
              <p:tags r:id="rId13"/>
            </p:custDataLst>
          </p:nvPr>
        </p:nvSpPr>
        <p:spPr>
          <a:xfrm>
            <a:off x="6754725" y="4247298"/>
            <a:ext cx="3165668" cy="153577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跨界合作：与其他品牌或行业进行跨界合作，推出联名款或限量款产品，提高品牌知名度和市场份额。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营销策略制定依据</a:t>
            </a:r>
            <a:endParaRPr lang="zh-CN" altLang="en-US"/>
          </a:p>
        </p:txBody>
      </p:sp>
      <p:sp>
        <p:nvSpPr>
          <p:cNvPr id="1049110" name="弧形 58"/>
          <p:cNvSpPr/>
          <p:nvPr>
            <p:custDataLst>
              <p:tags r:id="rId2"/>
            </p:custDataLst>
          </p:nvPr>
        </p:nvSpPr>
        <p:spPr>
          <a:xfrm>
            <a:off x="7960385" y="2261121"/>
            <a:ext cx="3214326" cy="3214326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弧形 57"/>
          <p:cNvSpPr/>
          <p:nvPr>
            <p:custDataLst>
              <p:tags r:id="rId3"/>
            </p:custDataLst>
          </p:nvPr>
        </p:nvSpPr>
        <p:spPr>
          <a:xfrm>
            <a:off x="1014984" y="2261121"/>
            <a:ext cx="3214326" cy="3214326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椭圆 22"/>
          <p:cNvSpPr/>
          <p:nvPr>
            <p:custDataLst>
              <p:tags r:id="rId4"/>
            </p:custDataLst>
          </p:nvPr>
        </p:nvSpPr>
        <p:spPr>
          <a:xfrm>
            <a:off x="8276361" y="2516332"/>
            <a:ext cx="2703159" cy="2703159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椭圆 23"/>
          <p:cNvSpPr/>
          <p:nvPr>
            <p:custDataLst>
              <p:tags r:id="rId5"/>
            </p:custDataLst>
          </p:nvPr>
        </p:nvSpPr>
        <p:spPr>
          <a:xfrm>
            <a:off x="8634005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正文"/>
          <p:cNvSpPr txBox="1"/>
          <p:nvPr>
            <p:custDataLst>
              <p:tags r:id="rId6"/>
            </p:custDataLst>
          </p:nvPr>
        </p:nvSpPr>
        <p:spPr>
          <a:xfrm>
            <a:off x="8695638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市场趋势：关注市场趋势和变化，及时调整营销策略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20" name="椭圆 24"/>
          <p:cNvSpPr/>
          <p:nvPr>
            <p:custDataLst>
              <p:tags r:id="rId7"/>
            </p:custDataLst>
          </p:nvPr>
        </p:nvSpPr>
        <p:spPr>
          <a:xfrm>
            <a:off x="6023728" y="2516332"/>
            <a:ext cx="2703159" cy="2703159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椭圆 25"/>
          <p:cNvSpPr/>
          <p:nvPr>
            <p:custDataLst>
              <p:tags r:id="rId8"/>
            </p:custDataLst>
          </p:nvPr>
        </p:nvSpPr>
        <p:spPr>
          <a:xfrm>
            <a:off x="6380504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正文"/>
          <p:cNvSpPr txBox="1"/>
          <p:nvPr>
            <p:custDataLst>
              <p:tags r:id="rId9"/>
            </p:custDataLst>
          </p:nvPr>
        </p:nvSpPr>
        <p:spPr>
          <a:xfrm>
            <a:off x="6443005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自身优势：分析自身的产品、品牌、渠道和促销优势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椭圆 7"/>
          <p:cNvSpPr/>
          <p:nvPr>
            <p:custDataLst>
              <p:tags r:id="rId10"/>
            </p:custDataLst>
          </p:nvPr>
        </p:nvSpPr>
        <p:spPr>
          <a:xfrm>
            <a:off x="3771096" y="2516332"/>
            <a:ext cx="2703159" cy="2703159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椭圆 9"/>
          <p:cNvSpPr/>
          <p:nvPr>
            <p:custDataLst>
              <p:tags r:id="rId11"/>
            </p:custDataLst>
          </p:nvPr>
        </p:nvSpPr>
        <p:spPr>
          <a:xfrm>
            <a:off x="4127871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正文"/>
          <p:cNvSpPr txBox="1"/>
          <p:nvPr>
            <p:custDataLst>
              <p:tags r:id="rId12"/>
            </p:custDataLst>
          </p:nvPr>
        </p:nvSpPr>
        <p:spPr>
          <a:xfrm>
            <a:off x="4190372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竞争分析：分析竞争对手的产品、价格、渠道和促销策略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32" name="椭圆 5"/>
          <p:cNvSpPr/>
          <p:nvPr>
            <p:custDataLst>
              <p:tags r:id="rId13"/>
            </p:custDataLst>
          </p:nvPr>
        </p:nvSpPr>
        <p:spPr>
          <a:xfrm>
            <a:off x="1262383" y="2516332"/>
            <a:ext cx="2703159" cy="2703159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椭圆 4"/>
          <p:cNvSpPr/>
          <p:nvPr>
            <p:custDataLst>
              <p:tags r:id="rId14"/>
            </p:custDataLst>
          </p:nvPr>
        </p:nvSpPr>
        <p:spPr>
          <a:xfrm>
            <a:off x="1619158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正文"/>
          <p:cNvSpPr txBox="1"/>
          <p:nvPr>
            <p:custDataLst>
              <p:tags r:id="rId15"/>
            </p:custDataLst>
          </p:nvPr>
        </p:nvSpPr>
        <p:spPr>
          <a:xfrm>
            <a:off x="1681659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市场需求：了解消费者对项链的需求和偏好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产品定位</a:t>
            </a:r>
            <a:endParaRPr lang="zh-CN" altLang="en-US"/>
          </a:p>
        </p:txBody>
      </p:sp>
      <p:sp>
        <p:nvSpPr>
          <p:cNvPr id="10491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lnSpcReduction="10000"/>
          </a:bodyPr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产品特点</a:t>
            </a:r>
            <a:endParaRPr lang="zh-CN" altLang="en-US"/>
          </a:p>
        </p:txBody>
      </p:sp>
      <p:sp>
        <p:nvSpPr>
          <p:cNvPr id="1049216" name="五边形 30"/>
          <p:cNvSpPr/>
          <p:nvPr>
            <p:custDataLst>
              <p:tags r:id="rId2"/>
            </p:custDataLst>
          </p:nvPr>
        </p:nvSpPr>
        <p:spPr>
          <a:xfrm>
            <a:off x="1014984" y="3333723"/>
            <a:ext cx="2692576" cy="1094496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8" name="燕尾形 36"/>
          <p:cNvSpPr/>
          <p:nvPr>
            <p:custDataLst>
              <p:tags r:id="rId3"/>
            </p:custDataLst>
          </p:nvPr>
        </p:nvSpPr>
        <p:spPr>
          <a:xfrm>
            <a:off x="3434139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0" name="燕尾形 37"/>
          <p:cNvSpPr/>
          <p:nvPr>
            <p:custDataLst>
              <p:tags r:id="rId4"/>
            </p:custDataLst>
          </p:nvPr>
        </p:nvSpPr>
        <p:spPr>
          <a:xfrm>
            <a:off x="8272450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2" name="燕尾形 38"/>
          <p:cNvSpPr/>
          <p:nvPr>
            <p:custDataLst>
              <p:tags r:id="rId5"/>
            </p:custDataLst>
          </p:nvPr>
        </p:nvSpPr>
        <p:spPr>
          <a:xfrm>
            <a:off x="5853295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4" name="文本框 3"/>
          <p:cNvSpPr txBox="1"/>
          <p:nvPr>
            <p:custDataLst>
              <p:tags r:id="rId6"/>
            </p:custDataLst>
          </p:nvPr>
        </p:nvSpPr>
        <p:spPr>
          <a:xfrm>
            <a:off x="3377823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材质优质：采用高品质材料，如黄金、铂金、钻石等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6" name="文本框 6"/>
          <p:cNvSpPr txBox="1"/>
          <p:nvPr>
            <p:custDataLst>
              <p:tags r:id="rId7"/>
            </p:custDataLst>
          </p:nvPr>
        </p:nvSpPr>
        <p:spPr>
          <a:xfrm>
            <a:off x="1014984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设计独特：项链设计新颖，具有独特的艺术风格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8" name="文本框 7"/>
          <p:cNvSpPr txBox="1"/>
          <p:nvPr>
            <p:custDataLst>
              <p:tags r:id="rId8"/>
            </p:custDataLst>
          </p:nvPr>
        </p:nvSpPr>
        <p:spPr>
          <a:xfrm>
            <a:off x="5851663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工艺精湛：制作工艺精细，细节处理到位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0" name="文本框 8"/>
          <p:cNvSpPr txBox="1"/>
          <p:nvPr>
            <p:custDataLst>
              <p:tags r:id="rId9"/>
            </p:custDataLst>
          </p:nvPr>
        </p:nvSpPr>
        <p:spPr>
          <a:xfrm>
            <a:off x="8270002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价格合理：价格适中，符合市场需求，具有竞争力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品牌形象</a:t>
            </a:r>
            <a:endParaRPr lang="zh-CN" altLang="en-US"/>
          </a:p>
        </p:txBody>
      </p:sp>
      <p:sp>
        <p:nvSpPr>
          <p:cNvPr id="1049268" name="任意多边形 20"/>
          <p:cNvSpPr/>
          <p:nvPr>
            <p:custDataLst>
              <p:tags r:id="rId2"/>
            </p:custDataLst>
          </p:nvPr>
        </p:nvSpPr>
        <p:spPr>
          <a:xfrm rot="2700000">
            <a:off x="2248630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936743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高端时尚：强调项链的设计感和时尚感，吸引高端消费者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矩形 42"/>
          <p:cNvSpPr/>
          <p:nvPr>
            <p:custDataLst>
              <p:tags r:id="rId4"/>
            </p:custDataLst>
          </p:nvPr>
        </p:nvSpPr>
        <p:spPr>
          <a:xfrm>
            <a:off x="2052489" y="2965036"/>
            <a:ext cx="1516214" cy="10737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4" name="任意多边形 18"/>
          <p:cNvSpPr/>
          <p:nvPr>
            <p:custDataLst>
              <p:tags r:id="rId5"/>
            </p:custDataLst>
          </p:nvPr>
        </p:nvSpPr>
        <p:spPr>
          <a:xfrm rot="5400000">
            <a:off x="4438111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25654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独特个性：强调项链的独特性和个性化，满足消费者追求个性的需求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矩形 43"/>
          <p:cNvSpPr/>
          <p:nvPr>
            <p:custDataLst>
              <p:tags r:id="rId7"/>
            </p:custDataLst>
          </p:nvPr>
        </p:nvSpPr>
        <p:spPr>
          <a:xfrm>
            <a:off x="4241970" y="2965036"/>
            <a:ext cx="1516214" cy="10737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27021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15134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品质保证：强调项链的品质和耐用性，让消费者放心购买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矩形 44"/>
          <p:cNvSpPr/>
          <p:nvPr>
            <p:custDataLst>
              <p:tags r:id="rId10"/>
            </p:custDataLst>
          </p:nvPr>
        </p:nvSpPr>
        <p:spPr>
          <a:xfrm>
            <a:off x="6430310" y="2965036"/>
            <a:ext cx="1516214" cy="10737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8815932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504045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情感共鸣：通过讲述品牌故事和理念，与消费者产生情感共鸣，增强品牌忠诚度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矩形 45"/>
          <p:cNvSpPr/>
          <p:nvPr>
            <p:custDataLst>
              <p:tags r:id="rId13"/>
            </p:custDataLst>
          </p:nvPr>
        </p:nvSpPr>
        <p:spPr>
          <a:xfrm>
            <a:off x="8619791" y="2965036"/>
            <a:ext cx="1516214" cy="10737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卖点提炼</a:t>
            </a:r>
            <a:endParaRPr lang="zh-CN" altLang="en-US"/>
          </a:p>
        </p:txBody>
      </p:sp>
      <p:sp>
        <p:nvSpPr>
          <p:cNvPr id="1049328" name="五边形 30"/>
          <p:cNvSpPr/>
          <p:nvPr>
            <p:custDataLst>
              <p:tags r:id="rId2"/>
            </p:custDataLst>
          </p:nvPr>
        </p:nvSpPr>
        <p:spPr>
          <a:xfrm>
            <a:off x="1014984" y="3333723"/>
            <a:ext cx="2692576" cy="1094496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30" name="燕尾形 36"/>
          <p:cNvSpPr/>
          <p:nvPr>
            <p:custDataLst>
              <p:tags r:id="rId3"/>
            </p:custDataLst>
          </p:nvPr>
        </p:nvSpPr>
        <p:spPr>
          <a:xfrm>
            <a:off x="3434139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32" name="燕尾形 37"/>
          <p:cNvSpPr/>
          <p:nvPr>
            <p:custDataLst>
              <p:tags r:id="rId4"/>
            </p:custDataLst>
          </p:nvPr>
        </p:nvSpPr>
        <p:spPr>
          <a:xfrm>
            <a:off x="8272450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34" name="燕尾形 38"/>
          <p:cNvSpPr/>
          <p:nvPr>
            <p:custDataLst>
              <p:tags r:id="rId5"/>
            </p:custDataLst>
          </p:nvPr>
        </p:nvSpPr>
        <p:spPr>
          <a:xfrm>
            <a:off x="5853295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36" name="文本框 3"/>
          <p:cNvSpPr txBox="1"/>
          <p:nvPr>
            <p:custDataLst>
              <p:tags r:id="rId6"/>
            </p:custDataLst>
          </p:nvPr>
        </p:nvSpPr>
        <p:spPr>
          <a:xfrm>
            <a:off x="3377823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材质优质：强调项链的优质材质和耐用性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8" name="文本框 6"/>
          <p:cNvSpPr txBox="1"/>
          <p:nvPr>
            <p:custDataLst>
              <p:tags r:id="rId7"/>
            </p:custDataLst>
          </p:nvPr>
        </p:nvSpPr>
        <p:spPr>
          <a:xfrm>
            <a:off x="1014984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设计独特：强调项链的独特设计和时尚感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0" name="文本框 7"/>
          <p:cNvSpPr txBox="1"/>
          <p:nvPr>
            <p:custDataLst>
              <p:tags r:id="rId8"/>
            </p:custDataLst>
          </p:nvPr>
        </p:nvSpPr>
        <p:spPr>
          <a:xfrm>
            <a:off x="5851663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价格合理：强调项链的性价比和实惠性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2" name="文本框 8"/>
          <p:cNvSpPr txBox="1"/>
          <p:nvPr>
            <p:custDataLst>
              <p:tags r:id="rId9"/>
            </p:custDataLst>
          </p:nvPr>
        </p:nvSpPr>
        <p:spPr>
          <a:xfrm>
            <a:off x="8270002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品牌故事：讲述项链的品牌故事和历史背景，增加产品的文化底蕴和价值感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产品定价策略</a:t>
            </a:r>
            <a:endParaRPr lang="zh-CN" altLang="en-US"/>
          </a:p>
        </p:txBody>
      </p:sp>
      <p:sp>
        <p:nvSpPr>
          <p:cNvPr id="1049380" name="对角圆角矩形 15"/>
          <p:cNvSpPr/>
          <p:nvPr>
            <p:custDataLst>
              <p:tags r:id="rId2"/>
            </p:custDataLst>
          </p:nvPr>
        </p:nvSpPr>
        <p:spPr>
          <a:xfrm>
            <a:off x="2052404" y="4152861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2" name="对角圆角矩形 16"/>
          <p:cNvSpPr/>
          <p:nvPr>
            <p:custDataLst>
              <p:tags r:id="rId3"/>
            </p:custDataLst>
          </p:nvPr>
        </p:nvSpPr>
        <p:spPr>
          <a:xfrm>
            <a:off x="2052404" y="4029118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4" name="直角三角形 17"/>
          <p:cNvSpPr/>
          <p:nvPr>
            <p:custDataLst>
              <p:tags r:id="rId4"/>
            </p:custDataLst>
          </p:nvPr>
        </p:nvSpPr>
        <p:spPr>
          <a:xfrm>
            <a:off x="2544537" y="4029686"/>
            <a:ext cx="74131" cy="12355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6" name="文本框 27"/>
          <p:cNvSpPr txBox="1"/>
          <p:nvPr>
            <p:custDataLst>
              <p:tags r:id="rId5"/>
            </p:custDataLst>
          </p:nvPr>
        </p:nvSpPr>
        <p:spPr>
          <a:xfrm>
            <a:off x="2576324" y="4162510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需求定价法：根据市场需求和消费者购买意愿来确定价格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对角圆角矩形 52"/>
          <p:cNvSpPr/>
          <p:nvPr>
            <p:custDataLst>
              <p:tags r:id="rId6"/>
            </p:custDataLst>
          </p:nvPr>
        </p:nvSpPr>
        <p:spPr>
          <a:xfrm>
            <a:off x="2052404" y="189824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对角圆角矩形 53"/>
          <p:cNvSpPr/>
          <p:nvPr>
            <p:custDataLst>
              <p:tags r:id="rId7"/>
            </p:custDataLst>
          </p:nvPr>
        </p:nvSpPr>
        <p:spPr>
          <a:xfrm>
            <a:off x="2052404" y="1773936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2" name="直角三角形 54"/>
          <p:cNvSpPr/>
          <p:nvPr>
            <p:custDataLst>
              <p:tags r:id="rId8"/>
            </p:custDataLst>
          </p:nvPr>
        </p:nvSpPr>
        <p:spPr>
          <a:xfrm>
            <a:off x="2544537" y="1774504"/>
            <a:ext cx="74131" cy="12355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4" name="文本框 56"/>
          <p:cNvSpPr txBox="1"/>
          <p:nvPr>
            <p:custDataLst>
              <p:tags r:id="rId9"/>
            </p:custDataLst>
          </p:nvPr>
        </p:nvSpPr>
        <p:spPr>
          <a:xfrm>
            <a:off x="2576324" y="1901084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成本加成定价法：根据成本加上一定的利润来确定价格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对角圆角矩形 5"/>
          <p:cNvSpPr/>
          <p:nvPr>
            <p:custDataLst>
              <p:tags r:id="rId10"/>
            </p:custDataLst>
          </p:nvPr>
        </p:nvSpPr>
        <p:spPr>
          <a:xfrm>
            <a:off x="2052404" y="3025553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8" name="对角圆角矩形 6"/>
          <p:cNvSpPr/>
          <p:nvPr>
            <p:custDataLst>
              <p:tags r:id="rId11"/>
            </p:custDataLst>
          </p:nvPr>
        </p:nvSpPr>
        <p:spPr>
          <a:xfrm>
            <a:off x="2052404" y="2901243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直角三角形 7"/>
          <p:cNvSpPr/>
          <p:nvPr>
            <p:custDataLst>
              <p:tags r:id="rId12"/>
            </p:custDataLst>
          </p:nvPr>
        </p:nvSpPr>
        <p:spPr>
          <a:xfrm>
            <a:off x="2544537" y="2902378"/>
            <a:ext cx="74131" cy="12355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2" name="文本框 8"/>
          <p:cNvSpPr txBox="1"/>
          <p:nvPr>
            <p:custDataLst>
              <p:tags r:id="rId13"/>
            </p:custDataLst>
          </p:nvPr>
        </p:nvSpPr>
        <p:spPr>
          <a:xfrm>
            <a:off x="2576324" y="3035203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竞争定价法：根据竞争对手的价格来确定自己的价格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对角圆角矩形 9"/>
          <p:cNvSpPr/>
          <p:nvPr>
            <p:custDataLst>
              <p:tags r:id="rId14"/>
            </p:custDataLst>
          </p:nvPr>
        </p:nvSpPr>
        <p:spPr>
          <a:xfrm>
            <a:off x="2052404" y="528073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6" name="对角圆角矩形 10"/>
          <p:cNvSpPr/>
          <p:nvPr>
            <p:custDataLst>
              <p:tags r:id="rId15"/>
            </p:custDataLst>
          </p:nvPr>
        </p:nvSpPr>
        <p:spPr>
          <a:xfrm>
            <a:off x="2052404" y="5156425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直角三角形 11"/>
          <p:cNvSpPr/>
          <p:nvPr>
            <p:custDataLst>
              <p:tags r:id="rId16"/>
            </p:custDataLst>
          </p:nvPr>
        </p:nvSpPr>
        <p:spPr>
          <a:xfrm>
            <a:off x="2544537" y="5156993"/>
            <a:ext cx="74131" cy="12355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0" name="文本框 12"/>
          <p:cNvSpPr txBox="1"/>
          <p:nvPr>
            <p:custDataLst>
              <p:tags r:id="rId17"/>
            </p:custDataLst>
          </p:nvPr>
        </p:nvSpPr>
        <p:spPr>
          <a:xfrm>
            <a:off x="2576324" y="5289818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价值定价法：根据产品的价值和消费者对产品的认知来确定价格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营销渠道</a:t>
            </a:r>
            <a:endParaRPr lang="zh-CN" altLang="en-US"/>
          </a:p>
        </p:txBody>
      </p:sp>
      <p:sp>
        <p:nvSpPr>
          <p:cNvPr id="104944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lnSpcReduction="10000"/>
          </a:bodyPr>
          <a:lstStyle/>
          <a:p>
            <a:r>
              <a:rPr lang="en-US" altLang="zh-CN"/>
              <a:t>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线上渠道</a:t>
            </a:r>
            <a:endParaRPr lang="zh-CN" altLang="en-US"/>
          </a:p>
        </p:txBody>
      </p:sp>
      <p:sp>
        <p:nvSpPr>
          <p:cNvPr id="1049490" name="五边形 30"/>
          <p:cNvSpPr/>
          <p:nvPr>
            <p:custDataLst>
              <p:tags r:id="rId2"/>
            </p:custDataLst>
          </p:nvPr>
        </p:nvSpPr>
        <p:spPr>
          <a:xfrm>
            <a:off x="1014984" y="3333723"/>
            <a:ext cx="2692576" cy="1094496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92" name="燕尾形 36"/>
          <p:cNvSpPr/>
          <p:nvPr>
            <p:custDataLst>
              <p:tags r:id="rId3"/>
            </p:custDataLst>
          </p:nvPr>
        </p:nvSpPr>
        <p:spPr>
          <a:xfrm>
            <a:off x="3434139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94" name="燕尾形 37"/>
          <p:cNvSpPr/>
          <p:nvPr>
            <p:custDataLst>
              <p:tags r:id="rId4"/>
            </p:custDataLst>
          </p:nvPr>
        </p:nvSpPr>
        <p:spPr>
          <a:xfrm>
            <a:off x="8272450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96" name="燕尾形 38"/>
          <p:cNvSpPr/>
          <p:nvPr>
            <p:custDataLst>
              <p:tags r:id="rId5"/>
            </p:custDataLst>
          </p:nvPr>
        </p:nvSpPr>
        <p:spPr>
          <a:xfrm>
            <a:off x="5853295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98" name="文本框 3"/>
          <p:cNvSpPr txBox="1"/>
          <p:nvPr>
            <p:custDataLst>
              <p:tags r:id="rId6"/>
            </p:custDataLst>
          </p:nvPr>
        </p:nvSpPr>
        <p:spPr>
          <a:xfrm>
            <a:off x="3377823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官方网站：品牌官方网站、线上商城等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0" name="文本框 6"/>
          <p:cNvSpPr txBox="1"/>
          <p:nvPr>
            <p:custDataLst>
              <p:tags r:id="rId7"/>
            </p:custDataLst>
          </p:nvPr>
        </p:nvSpPr>
        <p:spPr>
          <a:xfrm>
            <a:off x="1014984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电商平台：淘宝、京东、天猫等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2" name="文本框 7"/>
          <p:cNvSpPr txBox="1"/>
          <p:nvPr>
            <p:custDataLst>
              <p:tags r:id="rId8"/>
            </p:custDataLst>
          </p:nvPr>
        </p:nvSpPr>
        <p:spPr>
          <a:xfrm>
            <a:off x="5851663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社交媒体：微信、微博、抖音等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4" name="文本框 8"/>
          <p:cNvSpPr txBox="1"/>
          <p:nvPr>
            <p:custDataLst>
              <p:tags r:id="rId9"/>
            </p:custDataLst>
          </p:nvPr>
        </p:nvSpPr>
        <p:spPr>
          <a:xfrm>
            <a:off x="8270002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线上广告：搜索引擎广告、社交媒体广告、视频广告等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线下渠道</a:t>
            </a:r>
            <a:endParaRPr lang="zh-CN" altLang="en-US"/>
          </a:p>
        </p:txBody>
      </p:sp>
      <p:sp>
        <p:nvSpPr>
          <p:cNvPr id="1049542" name="矩形 3"/>
          <p:cNvSpPr/>
          <p:nvPr>
            <p:custDataLst>
              <p:tags r:id="rId2"/>
            </p:custDataLst>
          </p:nvPr>
        </p:nvSpPr>
        <p:spPr>
          <a:xfrm>
            <a:off x="2151231" y="1773936"/>
            <a:ext cx="8351375" cy="918210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4" name="矩形 13"/>
          <p:cNvSpPr/>
          <p:nvPr>
            <p:custDataLst>
              <p:tags r:id="rId3"/>
            </p:custDataLst>
          </p:nvPr>
        </p:nvSpPr>
        <p:spPr>
          <a:xfrm>
            <a:off x="1686399" y="1773936"/>
            <a:ext cx="226487" cy="91821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6" name="文本框 4"/>
          <p:cNvSpPr txBox="1"/>
          <p:nvPr>
            <p:custDataLst>
              <p:tags r:id="rId4"/>
            </p:custDataLst>
          </p:nvPr>
        </p:nvSpPr>
        <p:spPr>
          <a:xfrm>
            <a:off x="2390351" y="1853270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实体店：珠宝店、商场、超市等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8" name="矩形 39"/>
          <p:cNvSpPr/>
          <p:nvPr>
            <p:custDataLst>
              <p:tags r:id="rId5"/>
            </p:custDataLst>
          </p:nvPr>
        </p:nvSpPr>
        <p:spPr>
          <a:xfrm>
            <a:off x="2151231" y="2863943"/>
            <a:ext cx="8351375" cy="918210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0" name="矩形 5"/>
          <p:cNvSpPr/>
          <p:nvPr>
            <p:custDataLst>
              <p:tags r:id="rId6"/>
            </p:custDataLst>
          </p:nvPr>
        </p:nvSpPr>
        <p:spPr>
          <a:xfrm>
            <a:off x="1686399" y="2863943"/>
            <a:ext cx="226487" cy="918210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2" name="文本框 41"/>
          <p:cNvSpPr txBox="1"/>
          <p:nvPr>
            <p:custDataLst>
              <p:tags r:id="rId7"/>
            </p:custDataLst>
          </p:nvPr>
        </p:nvSpPr>
        <p:spPr>
          <a:xfrm>
            <a:off x="2390351" y="2943277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专卖店：品牌专卖店、加盟店等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4" name="矩形 12"/>
          <p:cNvSpPr/>
          <p:nvPr>
            <p:custDataLst>
              <p:tags r:id="rId8"/>
            </p:custDataLst>
          </p:nvPr>
        </p:nvSpPr>
        <p:spPr>
          <a:xfrm>
            <a:off x="2151231" y="3953950"/>
            <a:ext cx="8351375" cy="918210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6" name="矩形 17"/>
          <p:cNvSpPr/>
          <p:nvPr>
            <p:custDataLst>
              <p:tags r:id="rId9"/>
            </p:custDataLst>
          </p:nvPr>
        </p:nvSpPr>
        <p:spPr>
          <a:xfrm>
            <a:off x="1686399" y="3953950"/>
            <a:ext cx="226487" cy="918210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8" name="文本框 19"/>
          <p:cNvSpPr txBox="1"/>
          <p:nvPr>
            <p:custDataLst>
              <p:tags r:id="rId10"/>
            </p:custDataLst>
          </p:nvPr>
        </p:nvSpPr>
        <p:spPr>
          <a:xfrm>
            <a:off x="2390351" y="4033285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批发市场：珠宝批发市场、饰品批发市场等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0" name="矩形 49"/>
          <p:cNvSpPr/>
          <p:nvPr>
            <p:custDataLst>
              <p:tags r:id="rId11"/>
            </p:custDataLst>
          </p:nvPr>
        </p:nvSpPr>
        <p:spPr>
          <a:xfrm>
            <a:off x="2151231" y="5043399"/>
            <a:ext cx="8351375" cy="918210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2" name="矩形 26"/>
          <p:cNvSpPr/>
          <p:nvPr>
            <p:custDataLst>
              <p:tags r:id="rId12"/>
            </p:custDataLst>
          </p:nvPr>
        </p:nvSpPr>
        <p:spPr>
          <a:xfrm>
            <a:off x="1686399" y="5043399"/>
            <a:ext cx="226487" cy="918210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文本框 27"/>
          <p:cNvSpPr txBox="1"/>
          <p:nvPr>
            <p:custDataLst>
              <p:tags r:id="rId13"/>
            </p:custDataLst>
          </p:nvPr>
        </p:nvSpPr>
        <p:spPr>
          <a:xfrm>
            <a:off x="2390351" y="5122733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展览会：珠宝展览会、饰品展览会等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跨界合作</a:t>
            </a:r>
            <a:endParaRPr lang="zh-CN" altLang="en-US"/>
          </a:p>
        </p:txBody>
      </p:sp>
      <p:sp>
        <p:nvSpPr>
          <p:cNvPr id="1049602" name="对角圆角矩形 15"/>
          <p:cNvSpPr/>
          <p:nvPr>
            <p:custDataLst>
              <p:tags r:id="rId2"/>
            </p:custDataLst>
          </p:nvPr>
        </p:nvSpPr>
        <p:spPr>
          <a:xfrm>
            <a:off x="2052404" y="4152861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4" name="对角圆角矩形 16"/>
          <p:cNvSpPr/>
          <p:nvPr>
            <p:custDataLst>
              <p:tags r:id="rId3"/>
            </p:custDataLst>
          </p:nvPr>
        </p:nvSpPr>
        <p:spPr>
          <a:xfrm>
            <a:off x="2052404" y="4029118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6" name="直角三角形 17"/>
          <p:cNvSpPr/>
          <p:nvPr>
            <p:custDataLst>
              <p:tags r:id="rId4"/>
            </p:custDataLst>
          </p:nvPr>
        </p:nvSpPr>
        <p:spPr>
          <a:xfrm>
            <a:off x="2544537" y="4029686"/>
            <a:ext cx="74131" cy="12355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8" name="文本框 27"/>
          <p:cNvSpPr txBox="1"/>
          <p:nvPr>
            <p:custDataLst>
              <p:tags r:id="rId5"/>
            </p:custDataLst>
          </p:nvPr>
        </p:nvSpPr>
        <p:spPr>
          <a:xfrm>
            <a:off x="2576324" y="4162510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与游戏公司合作，推出游戏主题项链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0" name="对角圆角矩形 52"/>
          <p:cNvSpPr/>
          <p:nvPr>
            <p:custDataLst>
              <p:tags r:id="rId6"/>
            </p:custDataLst>
          </p:nvPr>
        </p:nvSpPr>
        <p:spPr>
          <a:xfrm>
            <a:off x="2052404" y="189824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2" name="对角圆角矩形 53"/>
          <p:cNvSpPr/>
          <p:nvPr>
            <p:custDataLst>
              <p:tags r:id="rId7"/>
            </p:custDataLst>
          </p:nvPr>
        </p:nvSpPr>
        <p:spPr>
          <a:xfrm>
            <a:off x="2052404" y="1773936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4" name="直角三角形 54"/>
          <p:cNvSpPr/>
          <p:nvPr>
            <p:custDataLst>
              <p:tags r:id="rId8"/>
            </p:custDataLst>
          </p:nvPr>
        </p:nvSpPr>
        <p:spPr>
          <a:xfrm>
            <a:off x="2544537" y="1774504"/>
            <a:ext cx="74131" cy="12355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6" name="文本框 56"/>
          <p:cNvSpPr txBox="1"/>
          <p:nvPr>
            <p:custDataLst>
              <p:tags r:id="rId9"/>
            </p:custDataLst>
          </p:nvPr>
        </p:nvSpPr>
        <p:spPr>
          <a:xfrm>
            <a:off x="2576324" y="1901084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与时尚品牌合作，推出联名款项链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8" name="对角圆角矩形 5"/>
          <p:cNvSpPr/>
          <p:nvPr>
            <p:custDataLst>
              <p:tags r:id="rId10"/>
            </p:custDataLst>
          </p:nvPr>
        </p:nvSpPr>
        <p:spPr>
          <a:xfrm>
            <a:off x="2052404" y="3025553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0" name="对角圆角矩形 6"/>
          <p:cNvSpPr/>
          <p:nvPr>
            <p:custDataLst>
              <p:tags r:id="rId11"/>
            </p:custDataLst>
          </p:nvPr>
        </p:nvSpPr>
        <p:spPr>
          <a:xfrm>
            <a:off x="2052404" y="2901243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2" name="直角三角形 7"/>
          <p:cNvSpPr/>
          <p:nvPr>
            <p:custDataLst>
              <p:tags r:id="rId12"/>
            </p:custDataLst>
          </p:nvPr>
        </p:nvSpPr>
        <p:spPr>
          <a:xfrm>
            <a:off x="2544537" y="2902378"/>
            <a:ext cx="74131" cy="12355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4" name="文本框 8"/>
          <p:cNvSpPr txBox="1"/>
          <p:nvPr>
            <p:custDataLst>
              <p:tags r:id="rId13"/>
            </p:custDataLst>
          </p:nvPr>
        </p:nvSpPr>
        <p:spPr>
          <a:xfrm>
            <a:off x="2576324" y="3035203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与电影、电视剧合作，推出主题项链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6" name="对角圆角矩形 9"/>
          <p:cNvSpPr/>
          <p:nvPr>
            <p:custDataLst>
              <p:tags r:id="rId14"/>
            </p:custDataLst>
          </p:nvPr>
        </p:nvSpPr>
        <p:spPr>
          <a:xfrm>
            <a:off x="2052404" y="528073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8" name="对角圆角矩形 10"/>
          <p:cNvSpPr/>
          <p:nvPr>
            <p:custDataLst>
              <p:tags r:id="rId15"/>
            </p:custDataLst>
          </p:nvPr>
        </p:nvSpPr>
        <p:spPr>
          <a:xfrm>
            <a:off x="2052404" y="5156425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0" name="直角三角形 11"/>
          <p:cNvSpPr/>
          <p:nvPr>
            <p:custDataLst>
              <p:tags r:id="rId16"/>
            </p:custDataLst>
          </p:nvPr>
        </p:nvSpPr>
        <p:spPr>
          <a:xfrm>
            <a:off x="2544537" y="5156993"/>
            <a:ext cx="74131" cy="12355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2" name="文本框 12"/>
          <p:cNvSpPr txBox="1"/>
          <p:nvPr>
            <p:custDataLst>
              <p:tags r:id="rId17"/>
            </p:custDataLst>
          </p:nvPr>
        </p:nvSpPr>
        <p:spPr>
          <a:xfrm>
            <a:off x="2576324" y="5289818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与明星、网红合作，推广项链产品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https://d.book118.com/886053242032010034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45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92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汉仪粗圆简</vt:lpstr>
      <vt:lpstr>汉仪正圆-75W</vt:lpstr>
      <vt:lpstr>汉仪正圆-45W</vt:lpstr>
      <vt:lpstr>微软雅黑</vt:lpstr>
      <vt:lpstr>Office Theme</vt:lpstr>
      <vt:lpstr>项链的营销方案和策略</vt:lpstr>
      <vt:lpstr>目录</vt:lpstr>
      <vt:lpstr>添加章节标题</vt:lpstr>
      <vt:lpstr>市场分析</vt:lpstr>
      <vt:lpstr>目标客户群体</vt:lpstr>
      <vt:lpstr>竞争对手分析</vt:lpstr>
      <vt:lpstr>市场趋势和机会</vt:lpstr>
      <vt:lpstr>营销策略制定依据</vt:lpstr>
      <vt:lpstr>产品定位</vt:lpstr>
      <vt:lpstr>产品特点</vt:lpstr>
      <vt:lpstr>品牌形象</vt:lpstr>
      <vt:lpstr>卖点提炼</vt:lpstr>
      <vt:lpstr>产品定价策略</vt:lpstr>
      <vt:lpstr>营销渠道</vt:lpstr>
      <vt:lpstr>线上渠道</vt:lpstr>
      <vt:lpstr>线下渠道</vt:lpstr>
      <vt:lpstr>跨界合作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2024-09-03T04:30:25.455</cp:lastPrinted>
  <dcterms:created xsi:type="dcterms:W3CDTF">2024-09-02T20:30:25Z</dcterms:created>
  <dcterms:modified xsi:type="dcterms:W3CDTF">2024-09-02T20:30:28Z</dcterms:modified>
</cp:coreProperties>
</file>