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6866C0-631C-49FB-8EC1-E6AA59CB3A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0CC73C-4C75-4295-B8A7-A7B477C494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39734A-D16B-4A1A-8A98-5BE3FC7EA9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E41E49-10B9-4B48-B93F-F3ADC05F8D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E31772-2845-41C3-B174-D03BCF5BCA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AEA0406-55B7-48B1-B4D7-E36BA68BC9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F9946F-2EF8-4E67-9402-3A67877CE0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23F831-10BA-4B9E-AB18-B724EDB74B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39A534-718A-4836-B7DC-70ED86B394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B947E1-D428-4575-99F3-069DDC52E4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568635-8FA2-4081-A118-EAC5CFA9BC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6054004222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纵膈占位护理查房</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纵膈占位概述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护理评估与诊断</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护理措施</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护理效果评价</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出院指导与随访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纵膈占位概述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分类</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纵膈占位是指胸腔内各器官和组织在纵膈区域出现的异常肿块或病变。</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根据病因和性质，纵膈占位可分为良性和恶性两类。良性占位包括囊肿、炎性肿块等，而恶性占位则多为肿瘤，如淋巴瘤、胸腺瘤、肺癌等。</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97" r="2597"/>
          <a:stretch>
            <a:fillRect/>
          </a:stretch>
        </p:blipFill>
        <p:spPr>
          <a:xfrm>
            <a:off x="3466721" y="3854863"/>
            <a:ext cx="2566605" cy="2621472"/>
          </a:xfrm>
          <a:prstGeom prst="rect">
            <a:avLst/>
          </a:prstGeom>
        </p:spPr>
      </p:pic>
      <p:pic>
        <p:nvPicPr>
          <p:cNvPr id="3" name="Picture 3"/>
          <p:cNvPicPr>
            <a:picLocks noChangeAspect="1"/>
          </p:cNvPicPr>
          <p:nvPr/>
        </p:nvPicPr>
        <p:blipFill>
          <a:blip r:embed="rId3"/>
          <a:srcRect t="70" b="70"/>
          <a:stretch>
            <a:fillRect/>
          </a:stretch>
        </p:blipFill>
        <p:spPr>
          <a:xfrm>
            <a:off x="6221730" y="1144815"/>
            <a:ext cx="2495455" cy="2593557"/>
          </a:xfrm>
          <a:prstGeom prst="rect">
            <a:avLst/>
          </a:prstGeom>
        </p:spPr>
      </p:pic>
      <p:pic>
        <p:nvPicPr>
          <p:cNvPr id="4" name="Picture 4"/>
          <p:cNvPicPr>
            <a:picLocks noChangeAspect="1"/>
          </p:cNvPicPr>
          <p:nvPr/>
        </p:nvPicPr>
        <p:blipFill>
          <a:blip r:embed="rId4"/>
          <a:srcRect l="956" r="956"/>
          <a:stretch>
            <a:fillRect/>
          </a:stretch>
        </p:blipFill>
        <p:spPr>
          <a:xfrm>
            <a:off x="8842438" y="3854863"/>
            <a:ext cx="2558510" cy="2621472"/>
          </a:xfrm>
          <a:prstGeom prst="rect">
            <a:avLst/>
          </a:prstGeom>
        </p:spPr>
      </p:pic>
      <p:pic>
        <p:nvPicPr>
          <p:cNvPr id="5" name="Picture 5"/>
          <p:cNvPicPr>
            <a:picLocks noChangeAspect="1"/>
          </p:cNvPicPr>
          <p:nvPr/>
        </p:nvPicPr>
        <p:blipFill>
          <a:blip r:embed="rId5"/>
          <a:srcRect t="5191" b="5191"/>
          <a:stretch>
            <a:fillRect/>
          </a:stretch>
        </p:blipFill>
        <p:spPr>
          <a:xfrm>
            <a:off x="791051" y="1144815"/>
            <a:ext cx="2621496" cy="2647106"/>
          </a:xfrm>
          <a:prstGeom prst="rect">
            <a:avLst/>
          </a:prstGeom>
        </p:spPr>
      </p:pic>
      <p:grpSp>
        <p:nvGrpSpPr>
          <p:cNvPr id="6" name="Group 6"/>
          <p:cNvGrpSpPr/>
          <p:nvPr/>
        </p:nvGrpSpPr>
        <p:grpSpPr>
          <a:xfrm>
            <a:off x="791051" y="3854863"/>
            <a:ext cx="2621496" cy="2621472"/>
            <a:chOff x="791051" y="3854863"/>
            <a:chExt cx="2621496" cy="2621472"/>
          </a:xfrm>
        </p:grpSpPr>
        <p:sp>
          <p:nvSpPr>
            <p:cNvPr id="7" name="AutoShape 7"/>
            <p:cNvSpPr/>
            <p:nvPr/>
          </p:nvSpPr>
          <p:spPr>
            <a:xfrm>
              <a:off x="791051" y="3854863"/>
              <a:ext cx="2621496"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TextBox 8"/>
          <p:cNvSpPr txBox="1"/>
          <p:nvPr/>
        </p:nvSpPr>
        <p:spPr>
          <a:xfrm>
            <a:off x="1194244" y="4394835"/>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01</a:t>
            </a:r>
          </a:p>
        </p:txBody>
      </p:sp>
      <p:cxnSp>
        <p:nvCxnSpPr>
          <p:cNvPr id="9" name="Connector 9"/>
          <p:cNvCxnSpPr/>
          <p:nvPr/>
        </p:nvCxnSpPr>
        <p:spPr>
          <a:xfrm>
            <a:off x="5149911" y="4014126"/>
            <a:ext cx="951111" cy="0"/>
          </a:xfrm>
          <a:prstGeom prst="line">
            <a:avLst/>
          </a:prstGeom>
          <a:ln w="6350">
            <a:solidFill>
              <a:schemeClr val="lt1"/>
            </a:solidFill>
            <a:prstDash val="dash"/>
          </a:ln>
        </p:spPr>
        <p:style>
          <a:lnRef idx="0">
            <a:schemeClr val="lt1"/>
          </a:lnRef>
          <a:fillRef idx="1">
            <a:schemeClr val="lt1"/>
          </a:fillRef>
          <a:effectRef idx="0">
            <a:schemeClr val="lt1"/>
          </a:effectRef>
          <a:fontRef idx="minor">
            <a:schemeClr val="lt1"/>
          </a:fontRef>
        </p:style>
      </p:cxnSp>
      <p:grpSp>
        <p:nvGrpSpPr>
          <p:cNvPr id="10" name="Group 10"/>
          <p:cNvGrpSpPr/>
          <p:nvPr/>
        </p:nvGrpSpPr>
        <p:grpSpPr>
          <a:xfrm>
            <a:off x="8842439" y="1144815"/>
            <a:ext cx="2558510" cy="2593557"/>
            <a:chOff x="8842439" y="1144815"/>
            <a:chExt cx="2558510" cy="2593557"/>
          </a:xfrm>
        </p:grpSpPr>
        <p:sp>
          <p:nvSpPr>
            <p:cNvPr id="11" name="AutoShape 11"/>
            <p:cNvSpPr/>
            <p:nvPr/>
          </p:nvSpPr>
          <p:spPr>
            <a:xfrm>
              <a:off x="8842439" y="1144815"/>
              <a:ext cx="255851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TextBox 12"/>
          <p:cNvSpPr txBox="1"/>
          <p:nvPr/>
        </p:nvSpPr>
        <p:spPr>
          <a:xfrm>
            <a:off x="9245632" y="1719834"/>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02</a:t>
            </a:r>
          </a:p>
        </p:txBody>
      </p:sp>
      <p:cxnSp>
        <p:nvCxnSpPr>
          <p:cNvPr id="13" name="Connector 13"/>
          <p:cNvCxnSpPr/>
          <p:nvPr/>
        </p:nvCxnSpPr>
        <p:spPr>
          <a:xfrm>
            <a:off x="5149911" y="4014126"/>
            <a:ext cx="951111" cy="0"/>
          </a:xfrm>
          <a:prstGeom prst="line">
            <a:avLst/>
          </a:prstGeom>
          <a:ln w="6350">
            <a:solidFill>
              <a:schemeClr val="lt1"/>
            </a:solidFill>
            <a:prstDash val="dash"/>
          </a:ln>
        </p:spPr>
        <p:style>
          <a:lnRef idx="0">
            <a:schemeClr val="lt1"/>
          </a:lnRef>
          <a:fillRef idx="1">
            <a:schemeClr val="lt1"/>
          </a:fillRef>
          <a:effectRef idx="0">
            <a:schemeClr val="lt1"/>
          </a:effectRef>
          <a:fontRef idx="minor">
            <a:schemeClr val="lt1"/>
          </a:fontRef>
        </p:style>
      </p:cxnSp>
      <p:grpSp>
        <p:nvGrpSpPr>
          <p:cNvPr id="14" name="Group 14"/>
          <p:cNvGrpSpPr/>
          <p:nvPr/>
        </p:nvGrpSpPr>
        <p:grpSpPr>
          <a:xfrm>
            <a:off x="3521636" y="1144815"/>
            <a:ext cx="2511690" cy="2593557"/>
            <a:chOff x="3521636" y="1144815"/>
            <a:chExt cx="2511690" cy="2593557"/>
          </a:xfrm>
        </p:grpSpPr>
        <p:sp>
          <p:nvSpPr>
            <p:cNvPr id="15" name="AutoShape 15"/>
            <p:cNvSpPr/>
            <p:nvPr/>
          </p:nvSpPr>
          <p:spPr>
            <a:xfrm>
              <a:off x="3521636" y="1144815"/>
              <a:ext cx="251169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Freeform 16"/>
          <p:cNvSpPr/>
          <p:nvPr/>
        </p:nvSpPr>
        <p:spPr>
          <a:xfrm>
            <a:off x="4270010" y="1499797"/>
            <a:ext cx="968121" cy="1047340"/>
          </a:xfrm>
          <a:custGeom>
            <a:rect l="l" t="t" r="r" b="b"/>
            <a:pathLst>
              <a:path w="312" h="303">
                <a:moveTo>
                  <a:pt x="244" y="0"/>
                </a:moveTo>
                <a:cubicBezTo>
                  <a:pt x="231" y="0"/>
                  <a:pt x="219" y="4"/>
                  <a:pt x="209" y="12"/>
                </a:cubicBezTo>
                <a:cubicBezTo>
                  <a:pt x="197" y="22"/>
                  <a:pt x="185" y="34"/>
                  <a:pt x="181" y="49"/>
                </a:cubicBezTo>
                <a:cubicBezTo>
                  <a:pt x="175" y="72"/>
                  <a:pt x="184" y="94"/>
                  <a:pt x="198" y="112"/>
                </a:cubicBezTo>
                <a:cubicBezTo>
                  <a:pt x="197" y="112"/>
                  <a:pt x="196" y="112"/>
                  <a:pt x="195" y="112"/>
                </a:cubicBezTo>
                <a:cubicBezTo>
                  <a:pt x="185" y="112"/>
                  <a:pt x="181" y="101"/>
                  <a:pt x="177" y="92"/>
                </a:cubicBezTo>
                <a:cubicBezTo>
                  <a:pt x="148" y="120"/>
                  <a:pt x="121" y="150"/>
                  <a:pt x="92" y="177"/>
                </a:cubicBezTo>
                <a:cubicBezTo>
                  <a:pt x="85" y="175"/>
                  <a:pt x="78" y="174"/>
                  <a:pt x="71" y="174"/>
                </a:cubicBezTo>
                <a:cubicBezTo>
                  <a:pt x="55" y="174"/>
                  <a:pt x="39" y="180"/>
                  <a:pt x="29" y="192"/>
                </a:cubicBezTo>
                <a:cubicBezTo>
                  <a:pt x="11" y="207"/>
                  <a:pt x="0" y="232"/>
                  <a:pt x="7" y="255"/>
                </a:cubicBezTo>
                <a:cubicBezTo>
                  <a:pt x="9" y="258"/>
                  <a:pt x="9" y="266"/>
                  <a:pt x="14" y="266"/>
                </a:cubicBezTo>
                <a:cubicBezTo>
                  <a:pt x="14" y="266"/>
                  <a:pt x="14" y="266"/>
                  <a:pt x="14" y="266"/>
                </a:cubicBezTo>
                <a:cubicBezTo>
                  <a:pt x="28" y="254"/>
                  <a:pt x="40" y="240"/>
                  <a:pt x="53" y="228"/>
                </a:cubicBezTo>
                <a:cubicBezTo>
                  <a:pt x="62" y="236"/>
                  <a:pt x="71" y="246"/>
                  <a:pt x="80" y="255"/>
                </a:cubicBezTo>
                <a:cubicBezTo>
                  <a:pt x="67" y="269"/>
                  <a:pt x="53" y="282"/>
                  <a:pt x="40" y="296"/>
                </a:cubicBezTo>
                <a:cubicBezTo>
                  <a:pt x="49" y="300"/>
                  <a:pt x="60" y="303"/>
                  <a:pt x="70" y="303"/>
                </a:cubicBezTo>
                <a:cubicBezTo>
                  <a:pt x="81" y="303"/>
                  <a:pt x="91" y="300"/>
                  <a:pt x="100" y="295"/>
                </a:cubicBezTo>
                <a:cubicBezTo>
                  <a:pt x="117" y="282"/>
                  <a:pt x="133" y="265"/>
                  <a:pt x="134" y="244"/>
                </a:cubicBezTo>
                <a:cubicBezTo>
                  <a:pt x="137" y="224"/>
                  <a:pt x="127" y="206"/>
                  <a:pt x="116" y="191"/>
                </a:cubicBezTo>
                <a:cubicBezTo>
                  <a:pt x="117" y="190"/>
                  <a:pt x="117" y="190"/>
                  <a:pt x="118" y="190"/>
                </a:cubicBezTo>
                <a:cubicBezTo>
                  <a:pt x="128" y="190"/>
                  <a:pt x="133" y="202"/>
                  <a:pt x="138" y="209"/>
                </a:cubicBezTo>
                <a:cubicBezTo>
                  <a:pt x="166" y="182"/>
                  <a:pt x="194" y="153"/>
                  <a:pt x="222" y="126"/>
                </a:cubicBezTo>
                <a:cubicBezTo>
                  <a:pt x="230" y="127"/>
                  <a:pt x="237" y="129"/>
                  <a:pt x="245" y="129"/>
                </a:cubicBezTo>
                <a:cubicBezTo>
                  <a:pt x="249" y="129"/>
                  <a:pt x="252" y="128"/>
                  <a:pt x="256" y="127"/>
                </a:cubicBezTo>
                <a:cubicBezTo>
                  <a:pt x="274" y="125"/>
                  <a:pt x="286" y="110"/>
                  <a:pt x="298" y="97"/>
                </a:cubicBezTo>
                <a:cubicBezTo>
                  <a:pt x="312" y="79"/>
                  <a:pt x="311" y="54"/>
                  <a:pt x="302" y="34"/>
                </a:cubicBezTo>
                <a:cubicBezTo>
                  <a:pt x="287" y="47"/>
                  <a:pt x="274" y="62"/>
                  <a:pt x="260" y="75"/>
                </a:cubicBezTo>
                <a:cubicBezTo>
                  <a:pt x="251" y="66"/>
                  <a:pt x="242" y="57"/>
                  <a:pt x="234" y="48"/>
                </a:cubicBezTo>
                <a:cubicBezTo>
                  <a:pt x="247" y="34"/>
                  <a:pt x="261" y="20"/>
                  <a:pt x="274" y="7"/>
                </a:cubicBezTo>
                <a:cubicBezTo>
                  <a:pt x="265" y="2"/>
                  <a:pt x="255" y="0"/>
                  <a:pt x="244"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16000" y="2615731"/>
            <a:ext cx="2245023" cy="100698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alpha val="100000"/>
                  </a:srgbClr>
                </a:solidFill>
                <a:latin typeface="Microsoft Yahei"/>
                <a:ea typeface="Microsoft Yahei"/>
                <a:cs typeface="Microsoft Yahei"/>
              </a:rPr>
              <a:t>纵膈占位的发病机制较为复杂，涉及遗传、环境、生活习惯等多种因素。</a:t>
            </a:r>
            <a:endParaRPr lang="en-US" sz="1100"/>
          </a:p>
        </p:txBody>
      </p:sp>
      <p:grpSp>
        <p:nvGrpSpPr>
          <p:cNvPr id="18" name="Group 18"/>
          <p:cNvGrpSpPr/>
          <p:nvPr/>
        </p:nvGrpSpPr>
        <p:grpSpPr>
          <a:xfrm>
            <a:off x="6158675" y="3854863"/>
            <a:ext cx="2558510" cy="2621472"/>
            <a:chOff x="6158675" y="3854863"/>
            <a:chExt cx="2558510" cy="2621472"/>
          </a:xfrm>
        </p:grpSpPr>
        <p:sp>
          <p:nvSpPr>
            <p:cNvPr id="19" name="AutoShape 19"/>
            <p:cNvSpPr/>
            <p:nvPr/>
          </p:nvSpPr>
          <p:spPr>
            <a:xfrm>
              <a:off x="6158675" y="3854863"/>
              <a:ext cx="2558510"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06577" y="4324921"/>
            <a:ext cx="1062610" cy="887826"/>
            <a:chOff x="6906577" y="4324921"/>
            <a:chExt cx="1062610" cy="887826"/>
          </a:xfrm>
        </p:grpSpPr>
        <p:sp>
          <p:nvSpPr>
            <p:cNvPr id="21" name="Freeform 21"/>
            <p:cNvSpPr/>
            <p:nvPr/>
          </p:nvSpPr>
          <p:spPr>
            <a:xfrm>
              <a:off x="6906577" y="4602766"/>
              <a:ext cx="832294" cy="609981"/>
            </a:xfrm>
            <a:custGeom>
              <a:rect l="l" t="t" r="r" b="b"/>
              <a:pathLst>
                <a:path w="4433135" h="3249065">
                  <a:moveTo>
                    <a:pt x="1383752" y="867104"/>
                  </a:moveTo>
                  <a:cubicBezTo>
                    <a:pt x="1340842" y="867128"/>
                    <a:pt x="1298245" y="867404"/>
                    <a:pt x="1258108" y="868142"/>
                  </a:cubicBezTo>
                  <a:cubicBezTo>
                    <a:pt x="1226200" y="868728"/>
                    <a:pt x="1200798" y="897345"/>
                    <a:pt x="1210263" y="944893"/>
                  </a:cubicBezTo>
                  <a:cubicBezTo>
                    <a:pt x="1255501" y="1172141"/>
                    <a:pt x="1399244" y="1917234"/>
                    <a:pt x="1459057" y="2196531"/>
                  </a:cubicBezTo>
                  <a:cubicBezTo>
                    <a:pt x="1517533" y="2469589"/>
                    <a:pt x="1583985" y="2577827"/>
                    <a:pt x="1733368" y="2583239"/>
                  </a:cubicBezTo>
                  <a:cubicBezTo>
                    <a:pt x="1882751" y="2588652"/>
                    <a:pt x="1965151" y="2586683"/>
                    <a:pt x="2049146" y="2583239"/>
                  </a:cubicBezTo>
                  <a:cubicBezTo>
                    <a:pt x="2114849" y="2580546"/>
                    <a:pt x="2126761" y="2578319"/>
                    <a:pt x="2103371" y="2456304"/>
                  </a:cubicBezTo>
                  <a:cubicBezTo>
                    <a:pt x="2054855" y="2203216"/>
                    <a:pt x="1887410" y="1326877"/>
                    <a:pt x="1832248" y="1054116"/>
                  </a:cubicBezTo>
                  <a:cubicBezTo>
                    <a:pt x="1820648" y="996757"/>
                    <a:pt x="1822680" y="866667"/>
                    <a:pt x="1720610" y="868142"/>
                  </a:cubicBezTo>
                  <a:cubicBezTo>
                    <a:pt x="1669576" y="868880"/>
                    <a:pt x="1594087" y="868142"/>
                    <a:pt x="1511289" y="867589"/>
                  </a:cubicBezTo>
                  <a:cubicBezTo>
                    <a:pt x="1469890" y="867313"/>
                    <a:pt x="1426663" y="867082"/>
                    <a:pt x="1383752" y="867104"/>
                  </a:cubicBezTo>
                  <a:close/>
                  <a:moveTo>
                    <a:pt x="146071" y="0"/>
                  </a:moveTo>
                  <a:lnTo>
                    <a:pt x="882914" y="0"/>
                  </a:lnTo>
                  <a:lnTo>
                    <a:pt x="880954" y="74488"/>
                  </a:lnTo>
                  <a:cubicBezTo>
                    <a:pt x="891949" y="230061"/>
                    <a:pt x="977510" y="377571"/>
                    <a:pt x="1122741" y="461420"/>
                  </a:cubicBezTo>
                  <a:cubicBezTo>
                    <a:pt x="1355110" y="595579"/>
                    <a:pt x="1652240" y="515962"/>
                    <a:pt x="1786399" y="283593"/>
                  </a:cubicBezTo>
                  <a:lnTo>
                    <a:pt x="1950131" y="0"/>
                  </a:lnTo>
                  <a:lnTo>
                    <a:pt x="2992123" y="0"/>
                  </a:lnTo>
                  <a:lnTo>
                    <a:pt x="2975391" y="34734"/>
                  </a:lnTo>
                  <a:cubicBezTo>
                    <a:pt x="2896672" y="220847"/>
                    <a:pt x="2853142" y="425466"/>
                    <a:pt x="2853142" y="640253"/>
                  </a:cubicBezTo>
                  <a:cubicBezTo>
                    <a:pt x="2853142" y="693950"/>
                    <a:pt x="2855863" y="747011"/>
                    <a:pt x="2861174" y="799307"/>
                  </a:cubicBezTo>
                  <a:lnTo>
                    <a:pt x="2870542" y="860687"/>
                  </a:lnTo>
                  <a:lnTo>
                    <a:pt x="2849298" y="859746"/>
                  </a:lnTo>
                  <a:cubicBezTo>
                    <a:pt x="2785069" y="857540"/>
                    <a:pt x="2699546" y="856201"/>
                    <a:pt x="2617108" y="855875"/>
                  </a:cubicBezTo>
                  <a:cubicBezTo>
                    <a:pt x="2580470" y="855730"/>
                    <a:pt x="2544440" y="855786"/>
                    <a:pt x="2511161" y="856055"/>
                  </a:cubicBezTo>
                  <a:cubicBezTo>
                    <a:pt x="2466789" y="856415"/>
                    <a:pt x="2427307" y="857152"/>
                    <a:pt x="2397787" y="858300"/>
                  </a:cubicBezTo>
                  <a:cubicBezTo>
                    <a:pt x="2279708" y="862892"/>
                    <a:pt x="2261098" y="953733"/>
                    <a:pt x="2267900" y="1007867"/>
                  </a:cubicBezTo>
                  <a:cubicBezTo>
                    <a:pt x="2330617" y="1506995"/>
                    <a:pt x="2441738" y="2400541"/>
                    <a:pt x="2452890" y="2491724"/>
                  </a:cubicBezTo>
                  <a:cubicBezTo>
                    <a:pt x="2464042" y="2582907"/>
                    <a:pt x="2468634" y="2577660"/>
                    <a:pt x="2523737" y="2594059"/>
                  </a:cubicBezTo>
                  <a:lnTo>
                    <a:pt x="2783511" y="2590123"/>
                  </a:lnTo>
                  <a:cubicBezTo>
                    <a:pt x="2840561" y="2589259"/>
                    <a:pt x="2834023" y="2573068"/>
                    <a:pt x="2846486" y="2479916"/>
                  </a:cubicBezTo>
                  <a:cubicBezTo>
                    <a:pt x="2855055" y="2415875"/>
                    <a:pt x="2930735" y="1783074"/>
                    <a:pt x="2980514" y="1369603"/>
                  </a:cubicBezTo>
                  <a:lnTo>
                    <a:pt x="2991426" y="1279059"/>
                  </a:lnTo>
                  <a:lnTo>
                    <a:pt x="3040898" y="1381756"/>
                  </a:lnTo>
                  <a:cubicBezTo>
                    <a:pt x="3112742" y="1514009"/>
                    <a:pt x="3203207" y="1634678"/>
                    <a:pt x="3308774" y="1740245"/>
                  </a:cubicBezTo>
                  <a:lnTo>
                    <a:pt x="3336412" y="1765365"/>
                  </a:lnTo>
                  <a:lnTo>
                    <a:pt x="3296438" y="1973342"/>
                  </a:lnTo>
                  <a:cubicBezTo>
                    <a:pt x="3256989" y="2178844"/>
                    <a:pt x="3222071" y="2361396"/>
                    <a:pt x="3203877" y="2456304"/>
                  </a:cubicBezTo>
                  <a:cubicBezTo>
                    <a:pt x="3180486" y="2578319"/>
                    <a:pt x="3192398" y="2580546"/>
                    <a:pt x="3258102" y="2583239"/>
                  </a:cubicBezTo>
                  <a:cubicBezTo>
                    <a:pt x="3342096" y="2586683"/>
                    <a:pt x="3424497" y="2588652"/>
                    <a:pt x="3573880" y="2583239"/>
                  </a:cubicBezTo>
                  <a:cubicBezTo>
                    <a:pt x="3723264" y="2577827"/>
                    <a:pt x="3789714" y="2469589"/>
                    <a:pt x="3848192" y="2196531"/>
                  </a:cubicBezTo>
                  <a:cubicBezTo>
                    <a:pt x="3851930" y="2179075"/>
                    <a:pt x="3855996" y="2159800"/>
                    <a:pt x="3860345" y="2138945"/>
                  </a:cubicBezTo>
                  <a:lnTo>
                    <a:pt x="3868876" y="2097649"/>
                  </a:lnTo>
                  <a:lnTo>
                    <a:pt x="3946171" y="2125939"/>
                  </a:lnTo>
                  <a:cubicBezTo>
                    <a:pt x="4092305" y="2171392"/>
                    <a:pt x="4247676" y="2195877"/>
                    <a:pt x="4408766" y="2195877"/>
                  </a:cubicBezTo>
                  <a:lnTo>
                    <a:pt x="4433135" y="2194647"/>
                  </a:lnTo>
                  <a:lnTo>
                    <a:pt x="4229977" y="2999465"/>
                  </a:lnTo>
                  <a:cubicBezTo>
                    <a:pt x="4192585" y="3135255"/>
                    <a:pt x="4084504" y="3248248"/>
                    <a:pt x="3976107" y="3247430"/>
                  </a:cubicBezTo>
                  <a:cubicBezTo>
                    <a:pt x="3103632" y="3240841"/>
                    <a:pt x="1474260" y="3253335"/>
                    <a:pt x="1337046" y="3247430"/>
                  </a:cubicBezTo>
                  <a:cubicBezTo>
                    <a:pt x="1199831" y="3241526"/>
                    <a:pt x="1075123" y="3182143"/>
                    <a:pt x="1035944" y="3023080"/>
                  </a:cubicBezTo>
                  <a:cubicBezTo>
                    <a:pt x="943259" y="2646780"/>
                    <a:pt x="638350" y="1461446"/>
                    <a:pt x="507540" y="904676"/>
                  </a:cubicBezTo>
                  <a:lnTo>
                    <a:pt x="501007" y="876408"/>
                  </a:lnTo>
                  <a:lnTo>
                    <a:pt x="146071" y="876408"/>
                  </a:lnTo>
                  <a:cubicBezTo>
                    <a:pt x="65398" y="876408"/>
                    <a:pt x="0" y="811010"/>
                    <a:pt x="0" y="730337"/>
                  </a:cubicBezTo>
                  <a:lnTo>
                    <a:pt x="0" y="146071"/>
                  </a:lnTo>
                  <a:cubicBezTo>
                    <a:pt x="0" y="65398"/>
                    <a:pt x="65398" y="0"/>
                    <a:pt x="14607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rot="18000000">
              <a:off x="7035165" y="4412837"/>
              <a:ext cx="403955" cy="124778"/>
            </a:xfrm>
            <a:prstGeom prst="roundRect">
              <a:avLst>
                <a:gd name="adj" fmla="val 50000"/>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3600000" flipH="1">
              <a:off x="7446073" y="4324921"/>
              <a:ext cx="200978" cy="124778"/>
            </a:xfrm>
            <a:custGeom>
              <a:rect l="l" t="t" r="r" b="b"/>
              <a:pathLst>
                <a:path w="1070472" h="664814">
                  <a:moveTo>
                    <a:pt x="1013702" y="146555"/>
                  </a:moveTo>
                  <a:cubicBezTo>
                    <a:pt x="953966" y="58134"/>
                    <a:pt x="852804" y="0"/>
                    <a:pt x="738065" y="0"/>
                  </a:cubicBezTo>
                  <a:lnTo>
                    <a:pt x="0" y="0"/>
                  </a:lnTo>
                  <a:lnTo>
                    <a:pt x="4980" y="17857"/>
                  </a:lnTo>
                  <a:cubicBezTo>
                    <a:pt x="49918" y="216899"/>
                    <a:pt x="54365" y="420356"/>
                    <a:pt x="21373" y="616834"/>
                  </a:cubicBezTo>
                  <a:lnTo>
                    <a:pt x="10941" y="664814"/>
                  </a:lnTo>
                  <a:lnTo>
                    <a:pt x="738065" y="664814"/>
                  </a:lnTo>
                  <a:cubicBezTo>
                    <a:pt x="921648" y="664814"/>
                    <a:pt x="1070472" y="515990"/>
                    <a:pt x="1070472" y="332407"/>
                  </a:cubicBezTo>
                  <a:cubicBezTo>
                    <a:pt x="1070472" y="263563"/>
                    <a:pt x="1049544" y="199608"/>
                    <a:pt x="1013702" y="14655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499509" y="4488180"/>
              <a:ext cx="469678" cy="469678"/>
            </a:xfrm>
            <a:custGeom>
              <a:rect l="l" t="t" r="r" b="b"/>
              <a:pathLst>
                <a:path w="2501616" h="2501616">
                  <a:moveTo>
                    <a:pt x="1250808" y="432015"/>
                  </a:moveTo>
                  <a:cubicBezTo>
                    <a:pt x="1142318" y="432015"/>
                    <a:pt x="1054370" y="519963"/>
                    <a:pt x="1054370" y="628453"/>
                  </a:cubicBezTo>
                  <a:lnTo>
                    <a:pt x="1054370" y="1086456"/>
                  </a:lnTo>
                  <a:lnTo>
                    <a:pt x="628453" y="1086456"/>
                  </a:lnTo>
                  <a:cubicBezTo>
                    <a:pt x="519963" y="1086456"/>
                    <a:pt x="432015" y="1174404"/>
                    <a:pt x="432015" y="1282894"/>
                  </a:cubicBezTo>
                  <a:cubicBezTo>
                    <a:pt x="432015" y="1391384"/>
                    <a:pt x="519963" y="1479332"/>
                    <a:pt x="628453" y="1479332"/>
                  </a:cubicBezTo>
                  <a:lnTo>
                    <a:pt x="1054370" y="1479332"/>
                  </a:lnTo>
                  <a:lnTo>
                    <a:pt x="1054370" y="1873163"/>
                  </a:lnTo>
                  <a:cubicBezTo>
                    <a:pt x="1054370" y="1981653"/>
                    <a:pt x="1142318" y="2069601"/>
                    <a:pt x="1250808" y="2069601"/>
                  </a:cubicBezTo>
                  <a:cubicBezTo>
                    <a:pt x="1359298" y="2069601"/>
                    <a:pt x="1447246" y="1981653"/>
                    <a:pt x="1447246" y="1873163"/>
                  </a:cubicBezTo>
                  <a:lnTo>
                    <a:pt x="1447246" y="1479332"/>
                  </a:lnTo>
                  <a:lnTo>
                    <a:pt x="1873163" y="1479332"/>
                  </a:lnTo>
                  <a:cubicBezTo>
                    <a:pt x="1981653" y="1479332"/>
                    <a:pt x="2069601" y="1391384"/>
                    <a:pt x="2069601" y="1282894"/>
                  </a:cubicBezTo>
                  <a:cubicBezTo>
                    <a:pt x="2069601" y="1174404"/>
                    <a:pt x="1981653" y="1086456"/>
                    <a:pt x="1873163" y="1086456"/>
                  </a:cubicBezTo>
                  <a:lnTo>
                    <a:pt x="1447246" y="1086456"/>
                  </a:lnTo>
                  <a:lnTo>
                    <a:pt x="1447246" y="628453"/>
                  </a:lnTo>
                  <a:cubicBezTo>
                    <a:pt x="1447246" y="519963"/>
                    <a:pt x="1359298" y="432015"/>
                    <a:pt x="1250808" y="432015"/>
                  </a:cubicBezTo>
                  <a:close/>
                  <a:moveTo>
                    <a:pt x="1250808" y="0"/>
                  </a:moveTo>
                  <a:cubicBezTo>
                    <a:pt x="1941610" y="0"/>
                    <a:pt x="2501616" y="560006"/>
                    <a:pt x="2501616" y="1250808"/>
                  </a:cubicBezTo>
                  <a:cubicBezTo>
                    <a:pt x="2501616" y="1941610"/>
                    <a:pt x="1941610" y="2501616"/>
                    <a:pt x="1250808" y="2501616"/>
                  </a:cubicBezTo>
                  <a:cubicBezTo>
                    <a:pt x="560006" y="2501616"/>
                    <a:pt x="0" y="1941610"/>
                    <a:pt x="0" y="1250808"/>
                  </a:cubicBezTo>
                  <a:cubicBezTo>
                    <a:pt x="0" y="560006"/>
                    <a:pt x="560006" y="0"/>
                    <a:pt x="125080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 name="Group 25"/>
          <p:cNvGrpSpPr/>
          <p:nvPr/>
        </p:nvGrpSpPr>
        <p:grpSpPr>
          <a:xfrm>
            <a:off x="6221730" y="5263039"/>
            <a:ext cx="2432304" cy="886682"/>
            <a:chOff x="6221730" y="5263039"/>
            <a:chExt cx="2432304" cy="886682"/>
          </a:xfrm>
        </p:grpSpPr>
        <p:sp>
          <p:nvSpPr>
            <p:cNvPr id="26" name="AutoShape 26"/>
            <p:cNvSpPr/>
            <p:nvPr/>
          </p:nvSpPr>
          <p:spPr>
            <a:xfrm>
              <a:off x="6221730" y="5263039"/>
              <a:ext cx="2432304" cy="88668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alpha val="100000"/>
                    </a:srgbClr>
                  </a:solidFill>
                  <a:latin typeface="Microsoft Yahei"/>
                  <a:ea typeface="Microsoft Yahei"/>
                  <a:cs typeface="Microsoft Yahei"/>
                </a:rPr>
                <a:t>纵膈占位的病因可能与遗传、基因突变、慢性炎症、免疫系统异常等有关。</a:t>
              </a:r>
              <a:endParaRPr lang="en-US" sz="1100"/>
            </a:p>
          </p:txBody>
        </p:sp>
      </p:grpSp>
      <p:sp>
        <p:nvSpPr>
          <p:cNvPr id="27" name="TextBox 27"/>
          <p:cNvSpPr txBox="1"/>
          <p:nvPr/>
        </p:nvSpPr>
        <p:spPr>
          <a:xfrm>
            <a:off x="791051" y="5326124"/>
            <a:ext cx="25546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发病机制</a:t>
            </a:r>
          </a:p>
        </p:txBody>
      </p:sp>
      <p:cxnSp>
        <p:nvCxnSpPr>
          <p:cNvPr id="28" name="Connector 28"/>
          <p:cNvCxnSpPr/>
          <p:nvPr/>
        </p:nvCxnSpPr>
        <p:spPr>
          <a:xfrm>
            <a:off x="1194244" y="5191125"/>
            <a:ext cx="1754505" cy="0"/>
          </a:xfrm>
          <a:prstGeom prst="line">
            <a:avLst/>
          </a:prstGeom>
          <a:ln w="19050">
            <a:solidFill>
              <a:srgbClr val="FFFFFF">
                <a:alpha val="100000"/>
              </a:srgbClr>
            </a:solidFill>
            <a:prstDash val="dash"/>
          </a:ln>
        </p:spPr>
      </p:cxnSp>
      <p:sp>
        <p:nvSpPr>
          <p:cNvPr id="29" name="TextBox 29"/>
          <p:cNvSpPr txBox="1"/>
          <p:nvPr/>
        </p:nvSpPr>
        <p:spPr>
          <a:xfrm>
            <a:off x="8842439" y="2682135"/>
            <a:ext cx="25546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病因</a:t>
            </a:r>
          </a:p>
        </p:txBody>
      </p:sp>
      <p:cxnSp>
        <p:nvCxnSpPr>
          <p:cNvPr id="30" name="Connector 30"/>
          <p:cNvCxnSpPr/>
          <p:nvPr/>
        </p:nvCxnSpPr>
        <p:spPr>
          <a:xfrm>
            <a:off x="9245632" y="2547137"/>
            <a:ext cx="1754505" cy="0"/>
          </a:xfrm>
          <a:prstGeom prst="line">
            <a:avLst/>
          </a:prstGeom>
          <a:ln w="19050">
            <a:solidFill>
              <a:srgbClr val="FFFFFF">
                <a:alpha val="100000"/>
              </a:srgbClr>
            </a:solidFill>
            <a:prstDash val="dash"/>
          </a:ln>
        </p:spPr>
      </p:cxnSp>
      <p:grpSp>
        <p:nvGrpSpPr>
          <p:cNvPr id="31" name="Group 31"/>
          <p:cNvGrpSpPr/>
          <p:nvPr/>
        </p:nvGrpSpPr>
        <p:grpSpPr>
          <a:xfrm>
            <a:off x="454963" y="93878"/>
            <a:ext cx="10641129" cy="914400"/>
            <a:chOff x="454963" y="93878"/>
            <a:chExt cx="10641129" cy="914400"/>
          </a:xfrm>
        </p:grpSpPr>
        <p:sp>
          <p:nvSpPr>
            <p:cNvPr id="32" name="AutoShape 3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发病机制与病因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纵膈占位的症状因占位的性质、位置和大小而异，常见的症状包括胸痛、咳嗽、呼吸困难、吞咽困难等。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纵膈占位的诊断需要结合患者的临床表现、影像学检查和病理学诊断。常用的影像学检查方法包括胸部X线、CT、MRI等，而病理学诊断则需要进行组织活检或手术切除。</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4000" b="4000"/>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护理评估与诊断</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grpSp>
        <p:nvGrpSpPr>
          <p:cNvPr id="2" name="Group 2"/>
          <p:cNvGrpSpPr/>
          <p:nvPr/>
        </p:nvGrpSpPr>
        <p:grpSpPr>
          <a:xfrm>
            <a:off x="7497384" y="2173262"/>
            <a:ext cx="3857054" cy="652748"/>
            <a:chOff x="7497384" y="2173262"/>
            <a:chExt cx="3857054" cy="652748"/>
          </a:xfrm>
        </p:grpSpPr>
        <p:sp>
          <p:nvSpPr>
            <p:cNvPr id="3" name="AutoShape 3"/>
            <p:cNvSpPr/>
            <p:nvPr/>
          </p:nvSpPr>
          <p:spPr>
            <a:xfrm>
              <a:off x="7497384" y="2173262"/>
              <a:ext cx="3857054" cy="65274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患者年龄、性别、职业等基本信息。</a:t>
              </a:r>
              <a:endParaRPr lang="en-US" sz="1100"/>
            </a:p>
          </p:txBody>
        </p:sp>
      </p:grpSp>
      <p:grpSp>
        <p:nvGrpSpPr>
          <p:cNvPr id="4" name="Group 4"/>
          <p:cNvGrpSpPr/>
          <p:nvPr/>
        </p:nvGrpSpPr>
        <p:grpSpPr>
          <a:xfrm>
            <a:off x="6683187" y="2173262"/>
            <a:ext cx="652748" cy="652748"/>
            <a:chOff x="6683187" y="2173262"/>
            <a:chExt cx="652748" cy="652748"/>
          </a:xfrm>
        </p:grpSpPr>
        <p:sp>
          <p:nvSpPr>
            <p:cNvPr id="5" name="AutoShape 5"/>
            <p:cNvSpPr/>
            <p:nvPr/>
          </p:nvSpPr>
          <p:spPr>
            <a:xfrm>
              <a:off x="6683187" y="2173262"/>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6816347" y="2303755"/>
            <a:ext cx="386524" cy="391763"/>
            <a:chOff x="6816347" y="2303755"/>
            <a:chExt cx="386524" cy="391763"/>
          </a:xfrm>
        </p:grpSpPr>
        <p:sp>
          <p:nvSpPr>
            <p:cNvPr id="7" name="Freeform 7"/>
            <p:cNvSpPr/>
            <p:nvPr/>
          </p:nvSpPr>
          <p:spPr>
            <a:xfrm>
              <a:off x="6822919" y="2564454"/>
              <a:ext cx="132397" cy="125730"/>
            </a:xfrm>
            <a:custGeom>
              <a:rect l="l" t="t" r="r" b="b"/>
              <a:pathLst>
                <a:path w="100" h="95">
                  <a:moveTo>
                    <a:pt x="14" y="95"/>
                  </a:moveTo>
                  <a:lnTo>
                    <a:pt x="0" y="80"/>
                  </a:lnTo>
                  <a:lnTo>
                    <a:pt x="85" y="0"/>
                  </a:lnTo>
                  <a:lnTo>
                    <a:pt x="100" y="14"/>
                  </a:lnTo>
                  <a:lnTo>
                    <a:pt x="14" y="9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19598" y="2498255"/>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995036" y="2303755"/>
              <a:ext cx="207835" cy="207835"/>
            </a:xfrm>
            <a:custGeom>
              <a:rect l="l" t="t" r="r" b="b"/>
              <a:pathLst>
                <a:path w="66" h="66">
                  <a:moveTo>
                    <a:pt x="32" y="66"/>
                  </a:moveTo>
                  <a:cubicBezTo>
                    <a:pt x="23" y="66"/>
                    <a:pt x="15" y="63"/>
                    <a:pt x="9" y="57"/>
                  </a:cubicBezTo>
                  <a:cubicBezTo>
                    <a:pt x="3" y="51"/>
                    <a:pt x="0" y="43"/>
                    <a:pt x="0" y="34"/>
                  </a:cubicBezTo>
                  <a:cubicBezTo>
                    <a:pt x="0" y="25"/>
                    <a:pt x="3" y="17"/>
                    <a:pt x="9" y="11"/>
                  </a:cubicBezTo>
                  <a:cubicBezTo>
                    <a:pt x="20" y="0"/>
                    <a:pt x="20" y="0"/>
                    <a:pt x="20" y="0"/>
                  </a:cubicBezTo>
                  <a:cubicBezTo>
                    <a:pt x="66" y="46"/>
                    <a:pt x="66" y="46"/>
                    <a:pt x="66" y="46"/>
                  </a:cubicBezTo>
                  <a:cubicBezTo>
                    <a:pt x="55" y="57"/>
                    <a:pt x="55" y="57"/>
                    <a:pt x="55" y="57"/>
                  </a:cubicBezTo>
                  <a:cubicBezTo>
                    <a:pt x="49" y="63"/>
                    <a:pt x="41" y="66"/>
                    <a:pt x="32" y="66"/>
                  </a:cubicBezTo>
                  <a:moveTo>
                    <a:pt x="20" y="12"/>
                  </a:moveTo>
                  <a:cubicBezTo>
                    <a:pt x="15" y="17"/>
                    <a:pt x="15" y="17"/>
                    <a:pt x="15" y="17"/>
                  </a:cubicBezTo>
                  <a:cubicBezTo>
                    <a:pt x="10" y="22"/>
                    <a:pt x="8" y="28"/>
                    <a:pt x="8" y="34"/>
                  </a:cubicBezTo>
                  <a:cubicBezTo>
                    <a:pt x="8" y="40"/>
                    <a:pt x="10" y="46"/>
                    <a:pt x="15" y="51"/>
                  </a:cubicBezTo>
                  <a:cubicBezTo>
                    <a:pt x="20" y="56"/>
                    <a:pt x="26" y="58"/>
                    <a:pt x="32" y="58"/>
                  </a:cubicBezTo>
                  <a:cubicBezTo>
                    <a:pt x="38" y="58"/>
                    <a:pt x="44" y="56"/>
                    <a:pt x="49" y="51"/>
                  </a:cubicBezTo>
                  <a:cubicBezTo>
                    <a:pt x="54" y="46"/>
                    <a:pt x="54" y="46"/>
                    <a:pt x="54" y="46"/>
                  </a:cubicBezTo>
                  <a:lnTo>
                    <a:pt x="20" y="1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816347" y="2385765"/>
              <a:ext cx="304419" cy="309753"/>
            </a:xfrm>
            <a:custGeom>
              <a:rect l="l" t="t" r="r" b="b"/>
              <a:pathLst>
                <a:path w="230" h="234">
                  <a:moveTo>
                    <a:pt x="0" y="234"/>
                  </a:moveTo>
                  <a:lnTo>
                    <a:pt x="22" y="49"/>
                  </a:lnTo>
                  <a:lnTo>
                    <a:pt x="112" y="0"/>
                  </a:lnTo>
                  <a:lnTo>
                    <a:pt x="121" y="16"/>
                  </a:lnTo>
                  <a:lnTo>
                    <a:pt x="41" y="61"/>
                  </a:lnTo>
                  <a:lnTo>
                    <a:pt x="24" y="211"/>
                  </a:lnTo>
                  <a:lnTo>
                    <a:pt x="185" y="180"/>
                  </a:lnTo>
                  <a:lnTo>
                    <a:pt x="211" y="111"/>
                  </a:lnTo>
                  <a:lnTo>
                    <a:pt x="230" y="116"/>
                  </a:lnTo>
                  <a:lnTo>
                    <a:pt x="199" y="199"/>
                  </a:lnTo>
                  <a:lnTo>
                    <a:pt x="0" y="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683187" y="3294307"/>
            <a:ext cx="652748" cy="652748"/>
            <a:chOff x="6683187" y="3294307"/>
            <a:chExt cx="652748" cy="652748"/>
          </a:xfrm>
        </p:grpSpPr>
        <p:sp>
          <p:nvSpPr>
            <p:cNvPr id="12" name="AutoShape 12"/>
            <p:cNvSpPr/>
            <p:nvPr/>
          </p:nvSpPr>
          <p:spPr>
            <a:xfrm>
              <a:off x="6683187" y="3294307"/>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6811680" y="3422847"/>
            <a:ext cx="395764" cy="395668"/>
            <a:chOff x="6811680" y="3422847"/>
            <a:chExt cx="395764" cy="395668"/>
          </a:xfrm>
        </p:grpSpPr>
        <p:sp>
          <p:nvSpPr>
            <p:cNvPr id="14" name="Freeform 14"/>
            <p:cNvSpPr/>
            <p:nvPr/>
          </p:nvSpPr>
          <p:spPr>
            <a:xfrm>
              <a:off x="6859305" y="3655733"/>
              <a:ext cx="300419" cy="162782"/>
            </a:xfrm>
            <a:custGeom>
              <a:rect l="l" t="t" r="r" b="b"/>
              <a:pathLst>
                <a:path w="226" h="123">
                  <a:moveTo>
                    <a:pt x="227" y="123"/>
                  </a:moveTo>
                  <a:lnTo>
                    <a:pt x="0" y="123"/>
                  </a:lnTo>
                  <a:lnTo>
                    <a:pt x="0" y="0"/>
                  </a:lnTo>
                  <a:lnTo>
                    <a:pt x="19" y="0"/>
                  </a:lnTo>
                  <a:lnTo>
                    <a:pt x="19" y="104"/>
                  </a:lnTo>
                  <a:lnTo>
                    <a:pt x="208" y="104"/>
                  </a:lnTo>
                  <a:lnTo>
                    <a:pt x="208" y="0"/>
                  </a:lnTo>
                  <a:lnTo>
                    <a:pt x="227" y="0"/>
                  </a:lnTo>
                  <a:lnTo>
                    <a:pt x="227" y="1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811680" y="3422847"/>
              <a:ext cx="395764" cy="228981"/>
            </a:xfrm>
            <a:custGeom>
              <a:rect l="l" t="t" r="r" b="b"/>
              <a:pathLst>
                <a:path w="299" h="173">
                  <a:moveTo>
                    <a:pt x="284" y="173"/>
                  </a:moveTo>
                  <a:lnTo>
                    <a:pt x="149" y="29"/>
                  </a:lnTo>
                  <a:lnTo>
                    <a:pt x="14" y="173"/>
                  </a:lnTo>
                  <a:lnTo>
                    <a:pt x="0" y="159"/>
                  </a:lnTo>
                  <a:lnTo>
                    <a:pt x="149" y="0"/>
                  </a:lnTo>
                  <a:lnTo>
                    <a:pt x="299" y="159"/>
                  </a:lnTo>
                  <a:lnTo>
                    <a:pt x="284" y="17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958650" y="3655733"/>
              <a:ext cx="100584" cy="112490"/>
            </a:xfrm>
            <a:custGeom>
              <a:rect l="l" t="t" r="r" b="b"/>
              <a:pathLst>
                <a:path w="76" h="85">
                  <a:moveTo>
                    <a:pt x="76" y="85"/>
                  </a:moveTo>
                  <a:lnTo>
                    <a:pt x="57" y="85"/>
                  </a:lnTo>
                  <a:lnTo>
                    <a:pt x="57" y="19"/>
                  </a:lnTo>
                  <a:lnTo>
                    <a:pt x="19" y="19"/>
                  </a:lnTo>
                  <a:lnTo>
                    <a:pt x="19" y="85"/>
                  </a:lnTo>
                  <a:lnTo>
                    <a:pt x="0" y="85"/>
                  </a:lnTo>
                  <a:lnTo>
                    <a:pt x="0" y="0"/>
                  </a:lnTo>
                  <a:lnTo>
                    <a:pt x="76" y="0"/>
                  </a:lnTo>
                  <a:lnTo>
                    <a:pt x="76" y="8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958650" y="3530003"/>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6692712" y="4617091"/>
            <a:ext cx="652748" cy="652748"/>
            <a:chOff x="6692712" y="4617091"/>
            <a:chExt cx="652748" cy="652748"/>
          </a:xfrm>
        </p:grpSpPr>
        <p:sp>
          <p:nvSpPr>
            <p:cNvPr id="19" name="AutoShape 19"/>
            <p:cNvSpPr/>
            <p:nvPr/>
          </p:nvSpPr>
          <p:spPr>
            <a:xfrm>
              <a:off x="6692712" y="4617091"/>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797440" y="4721819"/>
            <a:ext cx="443293" cy="443294"/>
            <a:chOff x="6797440" y="4721819"/>
            <a:chExt cx="443293" cy="443294"/>
          </a:xfrm>
        </p:grpSpPr>
        <p:sp>
          <p:nvSpPr>
            <p:cNvPr id="21" name="Freeform 21"/>
            <p:cNvSpPr/>
            <p:nvPr/>
          </p:nvSpPr>
          <p:spPr>
            <a:xfrm>
              <a:off x="6797440" y="4902032"/>
              <a:ext cx="97250" cy="165926"/>
            </a:xfrm>
            <a:custGeom>
              <a:rect l="l" t="t" r="r" b="b"/>
              <a:pathLst>
                <a:path w="28" h="48">
                  <a:moveTo>
                    <a:pt x="28" y="48"/>
                  </a:moveTo>
                  <a:cubicBezTo>
                    <a:pt x="24" y="48"/>
                    <a:pt x="24" y="48"/>
                    <a:pt x="24" y="48"/>
                  </a:cubicBezTo>
                  <a:cubicBezTo>
                    <a:pt x="10" y="48"/>
                    <a:pt x="0" y="38"/>
                    <a:pt x="0" y="24"/>
                  </a:cubicBezTo>
                  <a:cubicBezTo>
                    <a:pt x="0" y="10"/>
                    <a:pt x="10" y="0"/>
                    <a:pt x="24" y="0"/>
                  </a:cubicBezTo>
                  <a:cubicBezTo>
                    <a:pt x="28" y="0"/>
                    <a:pt x="28" y="0"/>
                    <a:pt x="28" y="0"/>
                  </a:cubicBezTo>
                  <a:lnTo>
                    <a:pt x="28" y="48"/>
                  </a:lnTo>
                  <a:close/>
                  <a:moveTo>
                    <a:pt x="20" y="8"/>
                  </a:moveTo>
                  <a:cubicBezTo>
                    <a:pt x="13" y="10"/>
                    <a:pt x="8" y="16"/>
                    <a:pt x="8" y="24"/>
                  </a:cubicBezTo>
                  <a:cubicBezTo>
                    <a:pt x="8" y="32"/>
                    <a:pt x="13" y="38"/>
                    <a:pt x="20" y="40"/>
                  </a:cubicBezTo>
                  <a:lnTo>
                    <a:pt x="20" y="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7143483" y="4902032"/>
              <a:ext cx="97250" cy="165926"/>
            </a:xfrm>
            <a:custGeom>
              <a:rect l="l" t="t" r="r" b="b"/>
              <a:pathLst>
                <a:path w="28" h="48">
                  <a:moveTo>
                    <a:pt x="4" y="48"/>
                  </a:moveTo>
                  <a:cubicBezTo>
                    <a:pt x="0" y="48"/>
                    <a:pt x="0" y="48"/>
                    <a:pt x="0" y="48"/>
                  </a:cubicBezTo>
                  <a:cubicBezTo>
                    <a:pt x="0" y="0"/>
                    <a:pt x="0" y="0"/>
                    <a:pt x="0" y="0"/>
                  </a:cubicBezTo>
                  <a:cubicBezTo>
                    <a:pt x="4" y="0"/>
                    <a:pt x="4" y="0"/>
                    <a:pt x="4" y="0"/>
                  </a:cubicBezTo>
                  <a:cubicBezTo>
                    <a:pt x="18" y="0"/>
                    <a:pt x="28" y="10"/>
                    <a:pt x="28" y="24"/>
                  </a:cubicBezTo>
                  <a:cubicBezTo>
                    <a:pt x="28" y="38"/>
                    <a:pt x="18" y="48"/>
                    <a:pt x="4" y="48"/>
                  </a:cubicBezTo>
                  <a:moveTo>
                    <a:pt x="8" y="8"/>
                  </a:moveTo>
                  <a:cubicBezTo>
                    <a:pt x="8" y="40"/>
                    <a:pt x="8" y="40"/>
                    <a:pt x="8" y="40"/>
                  </a:cubicBezTo>
                  <a:cubicBezTo>
                    <a:pt x="15" y="38"/>
                    <a:pt x="20" y="32"/>
                    <a:pt x="20" y="24"/>
                  </a:cubicBezTo>
                  <a:cubicBezTo>
                    <a:pt x="20" y="16"/>
                    <a:pt x="15" y="10"/>
                    <a:pt x="8"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72058" y="5095104"/>
              <a:ext cx="41434" cy="41434"/>
            </a:xfrm>
            <a:custGeom>
              <a:rect l="l" t="t" r="r" b="b"/>
              <a:pathLst>
                <a:path w="12" h="12">
                  <a:moveTo>
                    <a:pt x="0" y="12"/>
                  </a:moveTo>
                  <a:cubicBezTo>
                    <a:pt x="0" y="4"/>
                    <a:pt x="0" y="4"/>
                    <a:pt x="0" y="4"/>
                  </a:cubicBezTo>
                  <a:cubicBezTo>
                    <a:pt x="2" y="4"/>
                    <a:pt x="4" y="3"/>
                    <a:pt x="4" y="0"/>
                  </a:cubicBezTo>
                  <a:cubicBezTo>
                    <a:pt x="12" y="0"/>
                    <a:pt x="12" y="0"/>
                    <a:pt x="12" y="0"/>
                  </a:cubicBezTo>
                  <a:cubicBezTo>
                    <a:pt x="12" y="7"/>
                    <a:pt x="7" y="12"/>
                    <a:pt x="0" y="1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116337" y="5109391"/>
              <a:ext cx="55817" cy="2714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040518" y="5082150"/>
              <a:ext cx="82963" cy="82963"/>
            </a:xfrm>
            <a:custGeom>
              <a:rect l="l" t="t" r="r" b="b"/>
              <a:pathLst>
                <a:path w="24" h="24">
                  <a:moveTo>
                    <a:pt x="12" y="24"/>
                  </a:moveTo>
                  <a:cubicBezTo>
                    <a:pt x="5" y="24"/>
                    <a:pt x="0" y="19"/>
                    <a:pt x="0" y="12"/>
                  </a:cubicBezTo>
                  <a:cubicBezTo>
                    <a:pt x="0" y="5"/>
                    <a:pt x="5" y="0"/>
                    <a:pt x="12" y="0"/>
                  </a:cubicBezTo>
                  <a:cubicBezTo>
                    <a:pt x="19" y="0"/>
                    <a:pt x="24" y="5"/>
                    <a:pt x="24" y="12"/>
                  </a:cubicBezTo>
                  <a:cubicBezTo>
                    <a:pt x="24" y="19"/>
                    <a:pt x="19" y="24"/>
                    <a:pt x="12" y="24"/>
                  </a:cubicBezTo>
                  <a:moveTo>
                    <a:pt x="12" y="8"/>
                  </a:moveTo>
                  <a:cubicBezTo>
                    <a:pt x="10" y="8"/>
                    <a:pt x="8" y="10"/>
                    <a:pt x="8" y="12"/>
                  </a:cubicBezTo>
                  <a:cubicBezTo>
                    <a:pt x="8" y="14"/>
                    <a:pt x="10" y="16"/>
                    <a:pt x="12" y="16"/>
                  </a:cubicBezTo>
                  <a:cubicBezTo>
                    <a:pt x="14" y="16"/>
                    <a:pt x="16" y="14"/>
                    <a:pt x="16" y="12"/>
                  </a:cubicBezTo>
                  <a:cubicBezTo>
                    <a:pt x="16" y="10"/>
                    <a:pt x="14" y="8"/>
                    <a:pt x="12"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6867448" y="4721819"/>
              <a:ext cx="304609" cy="151543"/>
            </a:xfrm>
            <a:custGeom>
              <a:rect l="l" t="t" r="r" b="b"/>
              <a:pathLst>
                <a:path w="88" h="44">
                  <a:moveTo>
                    <a:pt x="88" y="44"/>
                  </a:moveTo>
                  <a:cubicBezTo>
                    <a:pt x="80" y="44"/>
                    <a:pt x="80" y="44"/>
                    <a:pt x="80" y="44"/>
                  </a:cubicBezTo>
                  <a:cubicBezTo>
                    <a:pt x="80" y="24"/>
                    <a:pt x="64" y="8"/>
                    <a:pt x="44" y="8"/>
                  </a:cubicBezTo>
                  <a:cubicBezTo>
                    <a:pt x="24" y="8"/>
                    <a:pt x="8" y="24"/>
                    <a:pt x="8" y="44"/>
                  </a:cubicBezTo>
                  <a:cubicBezTo>
                    <a:pt x="0" y="44"/>
                    <a:pt x="0" y="44"/>
                    <a:pt x="0" y="44"/>
                  </a:cubicBezTo>
                  <a:cubicBezTo>
                    <a:pt x="0" y="20"/>
                    <a:pt x="20" y="0"/>
                    <a:pt x="44" y="0"/>
                  </a:cubicBezTo>
                  <a:cubicBezTo>
                    <a:pt x="68" y="0"/>
                    <a:pt x="88" y="20"/>
                    <a:pt x="88" y="4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7" name="Picture 27"/>
          <p:cNvPicPr>
            <a:picLocks noChangeAspect="1"/>
          </p:cNvPicPr>
          <p:nvPr/>
        </p:nvPicPr>
        <p:blipFill>
          <a:blip r:embed="rId2"/>
          <a:srcRect t="5563" b="5563"/>
          <a:stretch>
            <a:fillRect/>
          </a:stretch>
        </p:blipFill>
        <p:spPr>
          <a:xfrm>
            <a:off x="573317" y="3848733"/>
            <a:ext cx="2634960" cy="2341801"/>
          </a:xfrm>
          <a:prstGeom prst="rect">
            <a:avLst/>
          </a:prstGeom>
        </p:spPr>
      </p:pic>
      <p:pic>
        <p:nvPicPr>
          <p:cNvPr id="28" name="Picture 28"/>
          <p:cNvPicPr>
            <a:picLocks noChangeAspect="1"/>
          </p:cNvPicPr>
          <p:nvPr/>
        </p:nvPicPr>
        <p:blipFill>
          <a:blip r:embed="rId3"/>
          <a:srcRect t="5425" b="5425"/>
          <a:stretch>
            <a:fillRect/>
          </a:stretch>
        </p:blipFill>
        <p:spPr>
          <a:xfrm>
            <a:off x="3337865" y="1324021"/>
            <a:ext cx="2689304" cy="2397530"/>
          </a:xfrm>
          <a:prstGeom prst="rect">
            <a:avLst/>
          </a:prstGeom>
        </p:spPr>
      </p:pic>
      <p:pic>
        <p:nvPicPr>
          <p:cNvPr id="29" name="Picture 29"/>
          <p:cNvPicPr>
            <a:picLocks noChangeAspect="1"/>
          </p:cNvPicPr>
          <p:nvPr/>
        </p:nvPicPr>
        <p:blipFill>
          <a:blip r:embed="rId4"/>
          <a:srcRect t="6461" b="6461"/>
          <a:stretch>
            <a:fillRect/>
          </a:stretch>
        </p:blipFill>
        <p:spPr>
          <a:xfrm>
            <a:off x="3337865" y="3848733"/>
            <a:ext cx="2689304" cy="2341801"/>
          </a:xfrm>
          <a:prstGeom prst="rect">
            <a:avLst/>
          </a:prstGeom>
        </p:spPr>
      </p:pic>
      <p:pic>
        <p:nvPicPr>
          <p:cNvPr id="30" name="Picture 30"/>
          <p:cNvPicPr>
            <a:picLocks noChangeAspect="1"/>
          </p:cNvPicPr>
          <p:nvPr/>
        </p:nvPicPr>
        <p:blipFill>
          <a:blip r:embed="rId5"/>
          <a:srcRect t="4001" b="4001"/>
          <a:stretch>
            <a:fillRect/>
          </a:stretch>
        </p:blipFill>
        <p:spPr>
          <a:xfrm>
            <a:off x="573317" y="1297445"/>
            <a:ext cx="2634960" cy="2424106"/>
          </a:xfrm>
          <a:prstGeom prst="rect">
            <a:avLst/>
          </a:prstGeom>
        </p:spPr>
      </p:pic>
      <p:sp>
        <p:nvSpPr>
          <p:cNvPr id="31" name="AutoShape 31"/>
          <p:cNvSpPr/>
          <p:nvPr/>
        </p:nvSpPr>
        <p:spPr>
          <a:xfrm>
            <a:off x="7497384" y="3334317"/>
            <a:ext cx="3914076" cy="71360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患者的生活习惯、饮食习惯、运动情况等。</a:t>
            </a:r>
            <a:endParaRPr lang="en-US" sz="1100"/>
          </a:p>
        </p:txBody>
      </p:sp>
      <p:sp>
        <p:nvSpPr>
          <p:cNvPr id="32" name="AutoShape 32"/>
          <p:cNvSpPr/>
          <p:nvPr/>
        </p:nvSpPr>
        <p:spPr>
          <a:xfrm>
            <a:off x="7497384" y="4556231"/>
            <a:ext cx="3914076" cy="71360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患者的家庭状况、社会支持系统等。</a:t>
            </a:r>
            <a:endParaRPr lang="en-US" sz="1100"/>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患者一般情况评估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670042"/>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30323" y="4238206"/>
            <a:ext cx="2514113" cy="200105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患者的主观感受，如疼痛、呼吸困难、咳嗽等。</a:t>
            </a:r>
            <a:endParaRPr lang="en-US" sz="1100"/>
          </a:p>
        </p:txBody>
      </p:sp>
      <p:sp>
        <p:nvSpPr>
          <p:cNvPr id="7" name="AutoShape 7"/>
          <p:cNvSpPr/>
          <p:nvPr/>
        </p:nvSpPr>
        <p:spPr>
          <a:xfrm>
            <a:off x="5130555" y="2670042"/>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8" name="AutoShape 8"/>
          <p:cNvSpPr/>
          <p:nvPr/>
        </p:nvSpPr>
        <p:spPr>
          <a:xfrm>
            <a:off x="4838943" y="4238206"/>
            <a:ext cx="2514113" cy="200105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患者的睡眠状况、食欲、精神状态等。</a:t>
            </a:r>
            <a:endParaRPr lang="en-US" sz="1100"/>
          </a:p>
        </p:txBody>
      </p:sp>
      <p:sp>
        <p:nvSpPr>
          <p:cNvPr id="9" name="AutoShape 9"/>
          <p:cNvSpPr/>
          <p:nvPr/>
        </p:nvSpPr>
        <p:spPr>
          <a:xfrm>
            <a:off x="9139175" y="2670042"/>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0" name="AutoShape 10"/>
          <p:cNvSpPr/>
          <p:nvPr/>
        </p:nvSpPr>
        <p:spPr>
          <a:xfrm>
            <a:off x="8847563" y="4238206"/>
            <a:ext cx="2514113" cy="200105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患者的日常生活能力、工作能力等。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患者症状评估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t="98" b="98"/>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患者的体温、脉搏、呼吸、血压等基本生命体征。</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患者的皮肤状况、淋巴结肿大等。</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患者的胸廓形状、呼吸音等呼吸系统体征。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患者体征评估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87" b="1848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护理诊断</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根据评估结果，确定患者的护理问题及潜在的并发症。</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分析问题产生的原因，制定相应的护理措施。</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根据患者的具体情况，制定个性化的护理计划。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护理措施</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https://d.book118.com/886054004222010034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2024-09-04T08:08:30.220</cp:lastPrinted>
  <dcterms:created xsi:type="dcterms:W3CDTF">2024-09-04T00:08:30Z</dcterms:created>
  <dcterms:modified xsi:type="dcterms:W3CDTF">2024-09-04T00:08:32Z</dcterms:modified>
</cp:coreProperties>
</file>