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7A0EB8-760C-49CD-A8F1-B420AE93C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0FB46-540F-40A6-8B51-A8209A914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A1CDCF-25C4-407F-B46D-6C80EA70CC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1D5654-DF6D-48AA-9CFC-0B0CC04FBA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B26C42-40DB-485C-9AF2-9E21015846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D65A7C-8D0C-4C55-9642-E68AB55E1C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7C68FF-ABDF-4A42-9852-62034FBA9D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D73319-4583-4441-8094-10A0B4634F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C7433F-74DF-40A2-8269-87695FE054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1CE6E-7B8E-4D17-80F3-6AB6F2137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7D6A1-D14B-492F-9B10-B7D2D6484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spTree>
      <p:nvGrpSpPr>
        <p:cNvPr id="1" name=""/>
        <p:cNvGrpSpPr/>
        <p:nvPr/>
      </p:nvGrpSpPr>
      <p:grpSpPr/>
      <p:sp>
        <p:nvSpPr>
          <p:cNvPr id="5122" name=""/>
          <p:cNvSpPr/>
          <p:nvPr>
            <p:ph type="ctrTitle" sz="quarter"/>
          </p:nvPr>
        </p:nvSpPr>
        <p:spPr>
          <a:xfrm>
            <a:off x="685800" y="1997075"/>
            <a:ext cx="7772400" cy="1431925"/>
          </a:xfrm>
          <a:prstGeom prst="rect">
            <a:avLst/>
          </a:prstGeom>
          <a:noFill/>
          <a:ln>
            <a:noFill/>
            <a:miter lim="800000"/>
          </a:ln>
        </p:spPr>
        <p:txBody>
          <a:bodyPr anchor="b"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t>单击此处编辑母版标题样式</a:t>
            </a:r>
          </a:p>
        </p:txBody>
      </p:sp>
      <p:sp>
        <p:nvSpPr>
          <p:cNvPr id="5123" name=""/>
          <p:cNvSpPr/>
          <p:nvPr>
            <p:ph type="subTitle" sz="quarter"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Pct val="120000"/>
              <a:buFontTx/>
              <a:buNone/>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 typeface="Tahoma" pitchFamily="34" charset="0"/>
              <a:buNone/>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914400" indent="0" algn="ctr" defTabSz="914400" rtl="0" eaLnBrk="1" fontAlgn="base" hangingPunct="1">
              <a:lnSpc>
                <a:spcPct val="100000"/>
              </a:lnSpc>
              <a:spcBef>
                <a:spcPct val="20000"/>
              </a:spcBef>
              <a:spcAft>
                <a:spcPct val="0"/>
              </a:spcAft>
              <a:buClr>
                <a:schemeClr val="hlink"/>
              </a:buClr>
              <a:buSzPct val="120000"/>
              <a:buFontTx/>
              <a:buNone/>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 typeface="Tahoma" pitchFamily="34" charset="0"/>
              <a:buNone/>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1828800" indent="0" algn="ctr" defTabSz="914400" rtl="0" eaLnBrk="1" fontAlgn="base" hangingPunct="1">
              <a:lnSpc>
                <a:spcPct val="100000"/>
              </a:lnSpc>
              <a:spcBef>
                <a:spcPct val="20000"/>
              </a:spcBef>
              <a:spcAft>
                <a:spcPct val="0"/>
              </a:spcAft>
              <a:buClr>
                <a:schemeClr val="hlink"/>
              </a:buClr>
              <a:buSzPct val="80000"/>
              <a:buFont typeface="Wingdings" pitchFamily="2" charset="2"/>
              <a:buNone/>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t>单击此处编辑母版副标题样式</a:t>
            </a:r>
          </a:p>
        </p:txBody>
      </p:sp>
      <p:sp>
        <p:nvSpPr>
          <p:cNvPr id="5124" name=""/>
          <p:cNvSpPr/>
          <p:nvPr/>
        </p:nvSpPr>
        <p:spPr>
          <a:xfrm>
            <a:off x="285750" y="2803525"/>
            <a:ext cx="1588" cy="3035300"/>
          </a:xfrm>
          <a:custGeom>
            <a:rect l="l" t="t"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5" name=""/>
          <p:cNvSpPr/>
          <p:nvPr>
            <p:ph type="ftr" sz="quarter" idx="3"/>
          </p:nvPr>
        </p:nvSpPr>
        <p:spPr>
          <a:xfrm>
            <a:off x="3124200" y="6245225"/>
            <a:ext cx="2895600" cy="476250"/>
          </a:xfrm>
          <a:prstGeom prst="rect">
            <a:avLst/>
          </a:prstGeom>
          <a:noFill/>
          <a:ln>
            <a:noFill/>
            <a:miter lim="800000"/>
          </a:ln>
        </p:spPr>
        <p:txBody>
          <a:bodyPr anchor="b" anchorCtr="0"/>
          <a:lstStyle/>
          <a:p>
            <a:pPr lvl="0" algn="ctr"/>
            <a:fld id="{D0222ABD-D297-4E24-9019-DE91FD5BD9FC}" type="footer">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
        <p:nvSpPr>
          <p:cNvPr id="5126" name=""/>
          <p:cNvSpPr/>
          <p:nvPr>
            <p:ph type="sldNum" sz="quarter" idx="4"/>
          </p:nvPr>
        </p:nvSpPr>
        <p:spPr>
          <a:xfrm>
            <a:off x="6553200" y="6245225"/>
            <a:ext cx="2133600" cy="476250"/>
          </a:xfrm>
          <a:prstGeom prst="rect">
            <a:avLst/>
          </a:prstGeom>
          <a:noFill/>
          <a:ln>
            <a:noFill/>
            <a:miter lim="800000"/>
          </a:ln>
        </p:spPr>
        <p:txBody>
          <a:bodyPr anchor="b" anchorCtr="0"/>
          <a:lstStyle/>
          <a:p>
            <a:pPr lvl="0" algn="r"/>
            <a:fld id="{9059E847-66D9-47E1-8BFB-7E06DE4E327F}" type="slidenum">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
        <p:nvSpPr>
          <p:cNvPr id="5127" name=""/>
          <p:cNvSpPr/>
          <p:nvPr>
            <p:ph type="dt" sz="quarter" idx="2"/>
          </p:nvPr>
        </p:nvSpPr>
        <p:spPr>
          <a:xfrm>
            <a:off x="457200" y="6245225"/>
            <a:ext cx="2133600" cy="476250"/>
          </a:xfrm>
          <a:prstGeom prst="rect">
            <a:avLst/>
          </a:prstGeom>
          <a:noFill/>
          <a:ln>
            <a:noFill/>
            <a:miter lim="800000"/>
          </a:ln>
        </p:spPr>
        <p:txBody>
          <a:bodyPr anchor="b" anchorCtr="0"/>
          <a:lstStyle/>
          <a:p>
            <a:pPr lvl="0"/>
            <a:fld id="{AEA9E6E3-BB3E-4DD1-809E-499945B1CB24}" type="datetime1">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F9CD5E45-6F79-4CE8-9812-709C4E13E3D5}" type="datetime1">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
        <p:nvSpPr>
          <p:cNvPr id="5" name="Footer Placeholder 4"/>
          <p:cNvSpPr>
            <a:spLocks noGrp="1"/>
          </p:cNvSpPr>
          <p:nvPr>
            <p:ph type="ftr" sz="quarter" idx="3"/>
          </p:nvPr>
        </p:nvSpPr>
        <p:spPr/>
        <p:txBody>
          <a:bodyPr/>
          <a:lstStyle/>
          <a:p>
            <a:pPr lvl="0" algn="ctr"/>
            <a:fld id="{2EB542E9-5EC0-4BF2-9DBB-179E905AA509}" type="footer">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
        <p:nvSpPr>
          <p:cNvPr id="6" name="Slide Number Placeholder 5"/>
          <p:cNvSpPr>
            <a:spLocks noGrp="1"/>
          </p:cNvSpPr>
          <p:nvPr>
            <p:ph type="sldNum" sz="quarter" idx="4"/>
          </p:nvPr>
        </p:nvSpPr>
        <p:spPr/>
        <p:txBody>
          <a:bodyPr/>
          <a:lstStyle/>
          <a:p>
            <a:pPr lvl="0" algn="r"/>
            <a:fld id="{93AE1883-0942-4AA3-9DB2-9C7C3A0314B1}" type="slidenum">
              <a:rPr sz="1400">
                <a:effectLst>
                  <a:outerShdw blurRad="38100" dist="38100" dir="2700000" algn="tl">
                    <a:schemeClr val="bg2"/>
                  </a:outerShdw>
                </a:effectLst>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duotone>
              <a:schemeClr val="bg1"/>
              <a:srgbClr val="FFFFFF"/>
            </a:duotone>
          </a:blip>
          <a:stretch>
            <a:fillRect/>
          </a:stretch>
        </a:blipFill>
      </p:bgPr>
    </p:bg>
    <p:spTree>
      <p:nvGrpSpPr>
        <p:cNvPr id="1" name=""/>
        <p:cNvGrpSpPr/>
        <p:nvPr/>
      </p:nvGrpSpPr>
      <p:grpSpPr/>
      <p:sp>
        <p:nvSpPr>
          <p:cNvPr id="4098" name=""/>
          <p:cNvSpPr/>
          <p:nvPr>
            <p:ph type="title"/>
          </p:nvPr>
        </p:nvSpPr>
        <p:spPr>
          <a:xfrm>
            <a:off x="457200" y="292100"/>
            <a:ext cx="8229600" cy="1384300"/>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t>单击此处编辑母版标题样式</a:t>
            </a:r>
          </a:p>
        </p:txBody>
      </p:sp>
      <p:sp>
        <p:nvSpPr>
          <p:cNvPr id="4099" name=""/>
          <p:cNvSpPr/>
          <p:nvPr>
            <p:ph type="body" idx="1"/>
          </p:nvPr>
        </p:nvSpPr>
        <p:spPr>
          <a:xfrm>
            <a:off x="457200" y="1905000"/>
            <a:ext cx="82296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100" name=""/>
          <p:cNvSpPr/>
          <p:nvPr>
            <p:ph type="dt" sz="half" idx="2"/>
          </p:nvPr>
        </p:nvSpPr>
        <p:spPr>
          <a:xfrm>
            <a:off x="457200" y="6245225"/>
            <a:ext cx="2133600" cy="476250"/>
          </a:xfrm>
          <a:prstGeom prst="rect">
            <a:avLst/>
          </a:prstGeom>
          <a:noFill/>
          <a:ln>
            <a:noFill/>
            <a:miter lim="800000"/>
          </a:ln>
        </p:spPr>
        <p:txBody>
          <a:bodyPr anchor="b" anchorCtr="0"/>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fld id="{AE25F514-CDDC-43D8-9198-FC2EFAA13C62}" type="datetime1">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
        <p:nvSpPr>
          <p:cNvPr id="4101" name=""/>
          <p:cNvSpPr/>
          <p:nvPr>
            <p:ph type="ftr" sz="quarter" idx="3"/>
          </p:nvPr>
        </p:nvSpPr>
        <p:spPr>
          <a:xfrm>
            <a:off x="3124200" y="6245225"/>
            <a:ext cx="2895600" cy="476250"/>
          </a:xfrm>
          <a:prstGeom prst="rect">
            <a:avLst/>
          </a:prstGeom>
          <a:noFill/>
          <a:ln>
            <a:noFill/>
            <a:miter lim="800000"/>
          </a:ln>
        </p:spPr>
        <p:txBody>
          <a:bodyPr anchor="b" anchorCtr="0"/>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CA6B0479-C866-42CC-9C6C-A3EA4220E390}" type="footer">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
        <p:nvSpPr>
          <p:cNvPr id="4102" name=""/>
          <p:cNvSpPr/>
          <p:nvPr>
            <p:ph type="sldNum" sz="quarter" idx="4"/>
          </p:nvPr>
        </p:nvSpPr>
        <p:spPr>
          <a:xfrm>
            <a:off x="6553200" y="6245225"/>
            <a:ext cx="2133600" cy="476250"/>
          </a:xfrm>
          <a:prstGeom prst="rect">
            <a:avLst/>
          </a:prstGeom>
          <a:noFill/>
          <a:ln>
            <a:noFill/>
            <a:miter lim="800000"/>
          </a:ln>
        </p:spPr>
        <p:txBody>
          <a:bodyPr anchor="b" anchorCtr="0"/>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DC9025AD-B9EA-404E-B662-C29EF490FD01}" type="slidenum">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txStyles>
    <p:titleStyle>
      <a:lvl1pPr marL="0" indent="0" algn="l" defTabSz="914400" rtl="0" eaLnBrk="1" fontAlgn="base" hangingPunct="1">
        <a:lnSpc>
          <a:spcPct val="100000"/>
        </a:lnSpc>
        <a:spcBef>
          <a:spcPct val="0"/>
        </a:spcBef>
        <a:spcAft>
          <a:spcPct val="0"/>
        </a:spcAft>
        <a:buClrTx/>
        <a:buSzTx/>
        <a:buFontTx/>
        <a:buNone/>
        <a:defRPr kumimoji="0" sz="4400" b="0" i="0" u="none" baseline="0">
          <a:solidFill>
            <a:schemeClr val="tx2"/>
          </a:solidFill>
          <a:effectLst>
            <a:outerShdw blurRad="38100" dist="38100" dir="2700000" algn="tl">
              <a:schemeClr val="bg2"/>
            </a:outerShdw>
          </a:effectLst>
          <a:latin typeface="Tahoma"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sz="2000" b="0" i="0" u="none" baseline="0">
          <a:solidFill>
            <a:schemeClr val="tx1"/>
          </a:solidFill>
          <a:effectLst>
            <a:outerShdw blurRad="38100" dist="38100" dir="2700000" algn="tl">
              <a:schemeClr val="bg2"/>
            </a:outerShdw>
          </a:effectLst>
          <a:latin typeface="Tahoma"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101041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685800" y="1997075"/>
            <a:ext cx="7772400" cy="1431925"/>
          </a:xfrm>
          <a:prstGeom prst="rect">
            <a:avLst/>
          </a:prstGeom>
          <a:noFill/>
          <a:ln>
            <a:miter lim="800000"/>
          </a:ln>
        </p:spPr>
        <p:txBody>
          <a:bodyPr anchor="b" anchorCtr="1"/>
          <a:lstStyle>
            <a:lvl1pPr marL="1117600" indent="-1117600">
              <a:defRPr lang="zh-CN" altLang="en-US"/>
            </a:lvl1pPr>
            <a:lvl2pPr>
              <a:defRPr lang="zh-CN" altLang="en-US"/>
            </a:lvl2pPr>
            <a:lvl3pPr>
              <a:defRPr lang="zh-CN" altLang="en-US"/>
            </a:lvl3pPr>
            <a:lvl4pPr>
              <a:defRPr lang="zh-CN" altLang="en-US"/>
            </a:lvl4pPr>
            <a:lvl5pPr>
              <a:defRPr lang="zh-CN" altLang="en-US"/>
            </a:lvl5pPr>
          </a:lstStyle>
          <a:p>
            <a:pPr lvl="0"/>
            <a:r>
              <a:rPr b="1"/>
              <a:t>有限空间个人防护用品的使用和维护</a:t>
            </a:r>
            <a:endParaRPr b="1"/>
          </a:p>
        </p:txBody>
      </p:sp>
      <p:sp>
        <p:nvSpPr>
          <p:cNvPr id="2051" name=""/>
          <p:cNvSpPr/>
          <p:nvPr>
            <p:ph type="subTitle" idx="1"/>
          </p:nvPr>
        </p:nvSpPr>
        <p:spPr>
          <a:xfrm>
            <a:off x="1371600" y="3886200"/>
            <a:ext cx="6400800" cy="1752600"/>
          </a:xfrm>
          <a:prstGeom prst="rect">
            <a:avLst/>
          </a:prstGeom>
          <a:noFill/>
          <a:ln>
            <a:miter lim="800000"/>
          </a:ln>
        </p:spPr>
        <p:txBody>
          <a:bodyPr/>
          <a:lstStyle/>
          <a:p>
            <a:pPr lvl="0"/>
            <a:r>
              <a:t>第七章</a:t>
            </a:r>
          </a:p>
        </p:txBody>
      </p:sp>
      <p:sp>
        <p:nvSpPr>
          <p:cNvPr id="2052" name="TextBox 2051"/>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457200" y="292100"/>
            <a:ext cx="8229600" cy="13843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b="1"/>
              <a:t>节呼吸防护用品概述</a:t>
            </a:r>
            <a:endParaRPr b="1"/>
          </a:p>
        </p:txBody>
      </p:sp>
      <p:sp>
        <p:nvSpPr>
          <p:cNvPr id="7171" name=""/>
          <p:cNvSpPr/>
          <p:nvPr>
            <p:ph type="body" idx="4294967295"/>
          </p:nvPr>
        </p:nvSpPr>
        <p:spPr>
          <a:xfrm>
            <a:off x="457200" y="1905000"/>
            <a:ext cx="8229600" cy="4114800"/>
          </a:xfrm>
          <a:prstGeom prst="rect">
            <a:avLst/>
          </a:prstGeom>
          <a:noFill/>
          <a:ln>
            <a:miter lim="800000"/>
          </a:ln>
        </p:spPr>
        <p:txBody>
          <a:bodyPr/>
          <a:lstStyle>
            <a:lvl1pPr marL="812800" indent="-812800" algn="l"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1168400" indent="-711200" algn="l"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524000" indent="-609600" algn="l"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879600" indent="-508000" algn="l"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336800" indent="-508000" algn="l"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rPr sz="2400"/>
              <a:t>呼吸防护用品的有关术语和定义</a:t>
            </a:r>
            <a:endParaRPr sz="2400"/>
          </a:p>
          <a:p>
            <a:pPr lvl="1">
              <a:lnSpc>
                <a:spcPct val="90000"/>
              </a:lnSpc>
            </a:pPr>
            <a:r>
              <a:rPr sz="2000"/>
              <a:t>呼吸防护用品  防御缺氧和空气污染物进入呼吸道的防护用品。</a:t>
            </a:r>
            <a:endParaRPr sz="2000"/>
          </a:p>
          <a:p>
            <a:pPr lvl="1">
              <a:lnSpc>
                <a:spcPct val="90000"/>
              </a:lnSpc>
            </a:pPr>
            <a:r>
              <a:rPr sz="2000"/>
              <a:t>过滤式防护用品  能把吸入的作业环境的空气通过净化部件的吸附、吸收、催化或过滤等作用，除去其中有害物质后作为气源的呼吸防护用品。</a:t>
            </a:r>
            <a:endParaRPr sz="2000"/>
          </a:p>
          <a:p>
            <a:pPr lvl="1">
              <a:lnSpc>
                <a:spcPct val="90000"/>
              </a:lnSpc>
            </a:pPr>
            <a:r>
              <a:rPr sz="2000"/>
              <a:t>自吸式过滤式防护用品  靠佩戴者呼吸克服部件阻力的过滤式防护用品。</a:t>
            </a:r>
            <a:endParaRPr sz="2000"/>
          </a:p>
          <a:p>
            <a:pPr lvl="1">
              <a:lnSpc>
                <a:spcPct val="90000"/>
              </a:lnSpc>
            </a:pPr>
            <a:r>
              <a:rPr sz="2000"/>
              <a:t>送风过滤式防护用品  靠动力克服部件阻力的过滤式防护用品。</a:t>
            </a:r>
            <a:endParaRPr sz="2000"/>
          </a:p>
          <a:p>
            <a:pPr lvl="1">
              <a:lnSpc>
                <a:spcPct val="90000"/>
              </a:lnSpc>
            </a:pPr>
            <a:r>
              <a:rPr sz="2000"/>
              <a:t>隔绝式呼吸防护用品  使作业者的呼吸器官与作业环境隔绝，靠本身携带的气源或者靠导气管引入作业环境以外洁净气源的呼吸防护用品。</a:t>
            </a:r>
            <a:endParaRPr sz="2000"/>
          </a:p>
          <a:p>
            <a:pPr lvl="1">
              <a:lnSpc>
                <a:spcPct val="90000"/>
              </a:lnSpc>
            </a:pPr>
            <a:r>
              <a:rPr sz="2000"/>
              <a:t>长管呼吸器  佩戴者的呼吸器官与作业环境隔绝，并通过长管输送洁净气源的防护用品。</a:t>
            </a:r>
            <a:endParaRPr sz="2000"/>
          </a:p>
        </p:txBody>
      </p:sp>
      <p:sp>
        <p:nvSpPr>
          <p:cNvPr id="7172" name="TextBox 7171"/>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5" name=""/>
          <p:cNvSpPr/>
          <p:nvPr>
            <p:ph type="body" idx="4294967295"/>
          </p:nvPr>
        </p:nvSpPr>
        <p:spPr>
          <a:xfrm>
            <a:off x="468312" y="476250"/>
            <a:ext cx="82296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80000"/>
              </a:lnSpc>
            </a:pPr>
            <a:r>
              <a:rPr sz="2000"/>
              <a:t>呼吸防护用品的选择</a:t>
            </a:r>
            <a:endParaRPr sz="2000"/>
          </a:p>
          <a:p>
            <a:pPr lvl="0">
              <a:lnSpc>
                <a:spcPct val="80000"/>
              </a:lnSpc>
            </a:pPr>
            <a:r>
              <a:rPr sz="2000"/>
              <a:t>（一）、一般原则</a:t>
            </a:r>
            <a:endParaRPr sz="2000"/>
          </a:p>
          <a:p>
            <a:pPr lvl="0">
              <a:lnSpc>
                <a:spcPct val="80000"/>
              </a:lnSpc>
            </a:pPr>
            <a:r>
              <a:rPr sz="2000"/>
              <a:t>1、在没有防护的情况下，任何人不应暴露能够或者可能危害健康的空气环境下。</a:t>
            </a:r>
            <a:endParaRPr sz="2000"/>
          </a:p>
          <a:p>
            <a:pPr lvl="0">
              <a:lnSpc>
                <a:spcPct val="80000"/>
              </a:lnSpc>
            </a:pPr>
            <a:r>
              <a:rPr sz="2000"/>
              <a:t>2、应根据顾家有关职业卫生标准，对作业中的空气环境进行评价，识别有害环境性质，判定危害程度。</a:t>
            </a:r>
            <a:endParaRPr sz="2000"/>
          </a:p>
          <a:p>
            <a:pPr lvl="0">
              <a:lnSpc>
                <a:spcPct val="80000"/>
              </a:lnSpc>
            </a:pPr>
            <a:r>
              <a:rPr sz="2000"/>
              <a:t>3、应首先考虑采取措施控制有害环境的可能性，（实现本质安全），若无法实现，应按有关规定选择合适的呼吸防护用品。</a:t>
            </a:r>
            <a:endParaRPr sz="2000"/>
          </a:p>
          <a:p>
            <a:pPr lvl="0">
              <a:lnSpc>
                <a:spcPct val="80000"/>
              </a:lnSpc>
            </a:pPr>
            <a:r>
              <a:rPr sz="2000"/>
              <a:t>4、选择国家认可的、符合标准的呼吸防护用品。</a:t>
            </a:r>
            <a:endParaRPr sz="2000"/>
          </a:p>
          <a:p>
            <a:pPr lvl="0">
              <a:lnSpc>
                <a:spcPct val="80000"/>
              </a:lnSpc>
            </a:pPr>
            <a:r>
              <a:rPr sz="2000"/>
              <a:t>5、选择呼吸防护用品应参照使用说明书的技术规定，符合其适用条件。</a:t>
            </a:r>
            <a:endParaRPr sz="2000"/>
          </a:p>
          <a:p>
            <a:pPr lvl="0">
              <a:lnSpc>
                <a:spcPct val="80000"/>
              </a:lnSpc>
            </a:pPr>
            <a:r>
              <a:rPr sz="2000"/>
              <a:t>6、若需要使用呼吸防护用品预防有害环境的危害，用人单位应建立并实施规范的呼吸防护计划。</a:t>
            </a:r>
            <a:endParaRPr sz="2000"/>
          </a:p>
        </p:txBody>
      </p:sp>
      <p:sp>
        <p:nvSpPr>
          <p:cNvPr id="8196" name="TextBox 8195"/>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3" name=""/>
          <p:cNvSpPr/>
          <p:nvPr>
            <p:ph type="body" idx="4294967295"/>
          </p:nvPr>
        </p:nvSpPr>
        <p:spPr>
          <a:xfrm>
            <a:off x="457200" y="260350"/>
            <a:ext cx="8229600" cy="61928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t>根据危害程度选择呼吸防护用品</a:t>
            </a:r>
          </a:p>
          <a:p>
            <a:pPr lvl="0">
              <a:lnSpc>
                <a:spcPct val="90000"/>
              </a:lnSpc>
            </a:pPr>
            <a:r>
              <a:t>1）、IDLH环境的防护（immediately dangerous to life or health对生命或健康的直接威胁，危险浓度）</a:t>
            </a:r>
          </a:p>
          <a:p>
            <a:pPr lvl="0">
              <a:lnSpc>
                <a:spcPct val="90000"/>
              </a:lnSpc>
            </a:pPr>
            <a:r>
              <a:t>（1）配全面罩的正压式SCBA;（self-contained breathing apparatus 正压呼吸器）</a:t>
            </a:r>
          </a:p>
          <a:p>
            <a:pPr lvl="0">
              <a:lnSpc>
                <a:spcPct val="90000"/>
              </a:lnSpc>
            </a:pPr>
            <a:r>
              <a:t>（2）在配备合适的辅助逃生型呼吸防护用品前提下，配备全面罩或送气头罩的正压供气式呼吸防护用品。</a:t>
            </a:r>
          </a:p>
          <a:p>
            <a:pPr lvl="0">
              <a:lnSpc>
                <a:spcPct val="90000"/>
              </a:lnSpc>
            </a:pPr>
            <a:r>
              <a:t>2）、非IDLH环境的防护</a:t>
            </a:r>
          </a:p>
          <a:p>
            <a:pPr lvl="0">
              <a:lnSpc>
                <a:spcPct val="90000"/>
              </a:lnSpc>
            </a:pPr>
            <a:r>
              <a:t>    应选择APF（apexes 安全操作系数）大于危害因数的呼吸防护用品。</a:t>
            </a:r>
          </a:p>
        </p:txBody>
      </p:sp>
      <p:sp>
        <p:nvSpPr>
          <p:cNvPr id="10244" name="TextBox 10243"/>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1" name=""/>
          <p:cNvSpPr/>
          <p:nvPr>
            <p:ph type="body" idx="4294967295"/>
          </p:nvPr>
        </p:nvSpPr>
        <p:spPr>
          <a:xfrm>
            <a:off x="468312" y="333375"/>
            <a:ext cx="8229600" cy="61198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80000"/>
              </a:lnSpc>
            </a:pPr>
            <a:r>
              <a:rPr sz="1800"/>
              <a:t>三、根据作业状况选择</a:t>
            </a:r>
            <a:endParaRPr sz="1800"/>
          </a:p>
          <a:p>
            <a:pPr lvl="0">
              <a:lnSpc>
                <a:spcPct val="80000"/>
              </a:lnSpc>
            </a:pPr>
            <a:r>
              <a:rPr sz="1800"/>
              <a:t>在符合上述有害环境规定的基础上，还应考虑作业状况的不同特点：</a:t>
            </a:r>
            <a:endParaRPr sz="1800"/>
          </a:p>
          <a:p>
            <a:pPr lvl="0">
              <a:lnSpc>
                <a:spcPct val="80000"/>
              </a:lnSpc>
            </a:pPr>
            <a:r>
              <a:rPr sz="1800"/>
              <a:t>1）                   若空气污染物同时刺激眼睛和皮肤，或可经皮肤吸收，或对皮肤有腐蚀性，应选择全面罩，并采取防护措施保护其他裸露皮肤；选择的呼吸防护用品应与其他个人防护用品相兼容。</a:t>
            </a:r>
            <a:endParaRPr sz="1800"/>
          </a:p>
          <a:p>
            <a:pPr lvl="0">
              <a:lnSpc>
                <a:spcPct val="80000"/>
              </a:lnSpc>
            </a:pPr>
            <a:r>
              <a:rPr sz="1800"/>
              <a:t>2）                   若作业中存在可以预见的紧急危险情况，应根据危险的性质选择适用的逃生型呼吸防护用品，或按规定选择合适的呼吸防护用品。</a:t>
            </a:r>
            <a:endParaRPr sz="1800"/>
          </a:p>
          <a:p>
            <a:pPr lvl="0">
              <a:lnSpc>
                <a:spcPct val="80000"/>
              </a:lnSpc>
            </a:pPr>
            <a:r>
              <a:rPr sz="1800"/>
              <a:t>3）                   若有害环境为爆炸性环境，选择的呼吸防护用品应符合GB3836.1  GB3836.2和GB3836.4的规定；若选择SCBA,应选择空气呼吸器，不允许选择氧气呼吸器。</a:t>
            </a:r>
            <a:endParaRPr sz="1800"/>
          </a:p>
          <a:p>
            <a:pPr lvl="0">
              <a:lnSpc>
                <a:spcPct val="80000"/>
              </a:lnSpc>
            </a:pPr>
            <a:r>
              <a:rPr sz="1800"/>
              <a:t>4）                   若选择供气式呼吸防护用品，应注意作业地点与气源之间的距离、空气导管对现场其他作业人员的妨碍、供气管路被损坏或被切断等问题，并采取可能的预防措施。</a:t>
            </a:r>
            <a:endParaRPr sz="1800"/>
          </a:p>
          <a:p>
            <a:pPr lvl="0">
              <a:lnSpc>
                <a:spcPct val="80000"/>
              </a:lnSpc>
            </a:pPr>
            <a:r>
              <a:rPr sz="1800"/>
              <a:t>5）                   若现场存在高温、低温或高湿，或存在有机溶剂及其他腐蚀性物质，应选择耐高温、耐低温或耐腐蚀的呼吸防护用品，或选择能调节温度、湿度的供气式呼吸防护用品。</a:t>
            </a:r>
            <a:endParaRPr sz="1800"/>
          </a:p>
          <a:p>
            <a:pPr lvl="0">
              <a:lnSpc>
                <a:spcPct val="80000"/>
              </a:lnSpc>
            </a:pPr>
            <a:r>
              <a:rPr sz="1800"/>
              <a:t>6）                   若作业强度较大，或作业时间较长，应选择呼吸负荷较低的呼吸防护用品，如供气式或送风过滤式呼吸防护用品。</a:t>
            </a:r>
            <a:endParaRPr sz="1800"/>
          </a:p>
          <a:p>
            <a:pPr lvl="0">
              <a:lnSpc>
                <a:spcPct val="80000"/>
              </a:lnSpc>
            </a:pPr>
            <a:r>
              <a:rPr sz="1800"/>
              <a:t>7）                   若有清楚视觉的需求，应选择视野较好的呼吸防护用品。</a:t>
            </a:r>
            <a:endParaRPr sz="1800"/>
          </a:p>
          <a:p>
            <a:pPr lvl="0">
              <a:lnSpc>
                <a:spcPct val="80000"/>
              </a:lnSpc>
            </a:pPr>
            <a:r>
              <a:rPr sz="1800"/>
              <a:t>8）                   若有语言交流的需求，应选择有适宜通话功能的呼吸防护用品。</a:t>
            </a:r>
            <a:endParaRPr sz="1800"/>
          </a:p>
        </p:txBody>
      </p:sp>
      <p:sp>
        <p:nvSpPr>
          <p:cNvPr id="12292" name="TextBox 12291"/>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
          <p:cNvSpPr/>
          <p:nvPr>
            <p:ph type="title"/>
          </p:nvPr>
        </p:nvSpPr>
        <p:spPr>
          <a:xfrm>
            <a:off x="457200" y="292100"/>
            <a:ext cx="8229600" cy="13843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b="1"/>
              <a:t>第二节  呼吸防护用品的使用和维护</a:t>
            </a:r>
            <a:endParaRPr sz="4000" b="1"/>
          </a:p>
        </p:txBody>
      </p:sp>
      <p:sp>
        <p:nvSpPr>
          <p:cNvPr id="14339" name=""/>
          <p:cNvSpPr/>
          <p:nvPr>
            <p:ph type="body" idx="4294967295"/>
          </p:nvPr>
        </p:nvSpPr>
        <p:spPr>
          <a:xfrm>
            <a:off x="468312" y="1341438"/>
            <a:ext cx="8229600" cy="51117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80000"/>
              </a:lnSpc>
            </a:pPr>
            <a:r>
              <a:rPr sz="1600"/>
              <a:t>一、一般原则</a:t>
            </a:r>
            <a:endParaRPr sz="1600"/>
          </a:p>
          <a:p>
            <a:pPr lvl="0">
              <a:lnSpc>
                <a:spcPct val="80000"/>
              </a:lnSpc>
            </a:pPr>
            <a:r>
              <a:rPr sz="1600"/>
              <a:t> 1）、任何呼吸防护用品的功能都是有限的，应让使用者了解所使用的呼吸防护用品的局限性。</a:t>
            </a:r>
            <a:endParaRPr sz="1600"/>
          </a:p>
          <a:p>
            <a:pPr lvl="0">
              <a:lnSpc>
                <a:spcPct val="80000"/>
              </a:lnSpc>
            </a:pPr>
            <a:r>
              <a:rPr sz="1600"/>
              <a:t>2）、使用任何一种呼吸防护用品都应该仔细阅读产品说明书，并严格按要求使用；</a:t>
            </a:r>
            <a:endParaRPr sz="1600"/>
          </a:p>
          <a:p>
            <a:pPr lvl="0">
              <a:lnSpc>
                <a:spcPct val="80000"/>
              </a:lnSpc>
            </a:pPr>
            <a:r>
              <a:rPr sz="1600"/>
              <a:t>3）、应向所有使用人员提供呼吸防护用品使用方法培训；</a:t>
            </a:r>
            <a:endParaRPr sz="1600"/>
          </a:p>
          <a:p>
            <a:pPr lvl="0">
              <a:lnSpc>
                <a:spcPct val="80000"/>
              </a:lnSpc>
            </a:pPr>
            <a:r>
              <a:rPr sz="1600"/>
              <a:t>4）、使用前应该检查呼吸防护用品的完整性、过滤原件的适用性、电池电量、气瓶储气量等，消除不符合有关规定的现象后才允许使用；</a:t>
            </a:r>
            <a:endParaRPr sz="1600"/>
          </a:p>
          <a:p>
            <a:pPr lvl="0">
              <a:lnSpc>
                <a:spcPct val="80000"/>
              </a:lnSpc>
            </a:pPr>
            <a:r>
              <a:rPr sz="1600"/>
              <a:t>5）、进入有害环境前，应先佩戴好呼吸防护用品。对于密合型面罩，使用者应做佩戴气密性检查，以确认密合；</a:t>
            </a:r>
            <a:endParaRPr sz="1600"/>
          </a:p>
          <a:p>
            <a:pPr lvl="0">
              <a:lnSpc>
                <a:spcPct val="80000"/>
              </a:lnSpc>
            </a:pPr>
            <a:r>
              <a:rPr sz="1600"/>
              <a:t>6）、在有害环境作业的人员应始终佩戴呼吸防护用品；</a:t>
            </a:r>
            <a:endParaRPr sz="1600"/>
          </a:p>
          <a:p>
            <a:pPr lvl="0">
              <a:lnSpc>
                <a:spcPct val="80000"/>
              </a:lnSpc>
            </a:pPr>
            <a:r>
              <a:rPr sz="1600"/>
              <a:t>7）、不允许单独使用逃生型呼吸防护用品进入有害环境，只允许从中离开；</a:t>
            </a:r>
            <a:endParaRPr sz="1600"/>
          </a:p>
          <a:p>
            <a:pPr lvl="0">
              <a:lnSpc>
                <a:spcPct val="80000"/>
              </a:lnSpc>
            </a:pPr>
            <a:r>
              <a:rPr sz="1600"/>
              <a:t>8）、当使用者感到异味、咳嗽、刺激、恶心等不适症状时，应立即离开有害环境，并应检查呼吸防护用品，确定并排除故障后方可重新进入有害环境；若无故障存在，应更换有效地过滤原件；</a:t>
            </a:r>
            <a:endParaRPr sz="1600"/>
          </a:p>
          <a:p>
            <a:pPr lvl="0">
              <a:lnSpc>
                <a:spcPct val="80000"/>
              </a:lnSpc>
            </a:pPr>
            <a:r>
              <a:rPr sz="1600"/>
              <a:t>9）、若呼吸防护用品同时使用数个过滤原件，如双过滤盒，应同时更换；</a:t>
            </a:r>
            <a:endParaRPr sz="1600"/>
          </a:p>
          <a:p>
            <a:pPr lvl="0">
              <a:lnSpc>
                <a:spcPct val="80000"/>
              </a:lnSpc>
            </a:pPr>
            <a:r>
              <a:rPr sz="1600"/>
              <a:t>10）、若新过滤元件在某种场合迅速失效，应重新评价所选过滤元件的适用性；</a:t>
            </a:r>
            <a:endParaRPr sz="1600"/>
          </a:p>
          <a:p>
            <a:pPr lvl="0">
              <a:lnSpc>
                <a:spcPct val="80000"/>
              </a:lnSpc>
            </a:pPr>
            <a:r>
              <a:rPr sz="1600"/>
              <a:t>11）、除通用部件外，在未得到呼吸防护用品生产者认可的前提下，不应将不同品牌的呼吸防护用品部件拼装或组合使用；</a:t>
            </a:r>
            <a:endParaRPr sz="1600"/>
          </a:p>
          <a:p>
            <a:pPr lvl="0">
              <a:lnSpc>
                <a:spcPct val="80000"/>
              </a:lnSpc>
            </a:pPr>
            <a:r>
              <a:rPr sz="1600"/>
              <a:t>12）、应对所有使用呼吸防护用品的人员进行定期体检，定期评价其实有呼吸防护用品的能力。</a:t>
            </a:r>
            <a:endParaRPr sz="1600"/>
          </a:p>
        </p:txBody>
      </p:sp>
      <p:sp>
        <p:nvSpPr>
          <p:cNvPr id="14340" name="TextBox 14339"/>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7" name=""/>
          <p:cNvSpPr/>
          <p:nvPr>
            <p:ph type="body" idx="4294967295"/>
          </p:nvPr>
        </p:nvSpPr>
        <p:spPr>
          <a:xfrm>
            <a:off x="468312" y="333375"/>
            <a:ext cx="8229600" cy="60483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80000"/>
              </a:lnSpc>
            </a:pPr>
            <a:r>
              <a:rPr sz="2000"/>
              <a:t>使用化学氧隔离式自救器的注意事项</a:t>
            </a:r>
            <a:endParaRPr sz="2000"/>
          </a:p>
          <a:p>
            <a:pPr lvl="0">
              <a:lnSpc>
                <a:spcPct val="80000"/>
              </a:lnSpc>
            </a:pPr>
            <a:r>
              <a:rPr sz="2000"/>
              <a:t>1）、在井下（包括煤矿）工作，当发现有火灾或爆炸现象时，必须立即佩戴自救器，撤离现场。</a:t>
            </a:r>
            <a:endParaRPr sz="2000"/>
          </a:p>
          <a:p>
            <a:pPr lvl="0">
              <a:lnSpc>
                <a:spcPct val="80000"/>
              </a:lnSpc>
            </a:pPr>
            <a:r>
              <a:rPr sz="2000"/>
              <a:t>2）、使用自救器时，应注意观察漏气指示器的变化情况，如发现指示器变红，则仪器需要维护，应立即停止使用。</a:t>
            </a:r>
            <a:endParaRPr sz="2000"/>
          </a:p>
          <a:p>
            <a:pPr lvl="0">
              <a:lnSpc>
                <a:spcPct val="80000"/>
              </a:lnSpc>
            </a:pPr>
            <a:r>
              <a:rPr sz="2000"/>
              <a:t>3）、当空气中的一氧化碳浓度打到或超过0.5%，吸气时会有些干、热的感觉，这是自救器有效工作的现象。必须使用到安全地带，方能取下自救器，切不可因干、热感觉取下。</a:t>
            </a:r>
            <a:endParaRPr sz="2000"/>
          </a:p>
          <a:p>
            <a:pPr lvl="0">
              <a:lnSpc>
                <a:spcPct val="80000"/>
              </a:lnSpc>
            </a:pPr>
            <a:r>
              <a:rPr sz="2000"/>
              <a:t>4）、携带自救器时，尽量减少碰撞，严禁当坐垫或用其他工具敲砸自救器，特别是內罐。</a:t>
            </a:r>
            <a:endParaRPr sz="2000"/>
          </a:p>
          <a:p>
            <a:pPr lvl="0">
              <a:lnSpc>
                <a:spcPct val="80000"/>
              </a:lnSpc>
            </a:pPr>
            <a:r>
              <a:rPr sz="2000"/>
              <a:t>5）、在使用过程中，因外壳碰瘪，不能取出过滤罐，则带着外壳也能呼吸。为了减轻牙齿的负荷可以用手托住罐体。</a:t>
            </a:r>
            <a:endParaRPr sz="2000"/>
          </a:p>
          <a:p>
            <a:pPr lvl="0">
              <a:lnSpc>
                <a:spcPct val="80000"/>
              </a:lnSpc>
            </a:pPr>
            <a:r>
              <a:rPr sz="2000"/>
              <a:t>6）、佩戴自救器脱离时，要求匀速行走，保持呼吸均匀。禁止狂奔和取下鼻夹、口具或通过口具说话。</a:t>
            </a:r>
            <a:endParaRPr sz="2000"/>
          </a:p>
          <a:p>
            <a:pPr lvl="0">
              <a:lnSpc>
                <a:spcPct val="80000"/>
              </a:lnSpc>
            </a:pPr>
            <a:r>
              <a:rPr sz="2000"/>
              <a:t>7）、长期存放处应避免日光照射和热源直接影响，不要与易燃和有强腐蚀性的物质同放一室，存放地点要保持干燥。</a:t>
            </a:r>
            <a:endParaRPr sz="2000"/>
          </a:p>
          <a:p>
            <a:pPr lvl="0">
              <a:lnSpc>
                <a:spcPct val="80000"/>
              </a:lnSpc>
            </a:pPr>
            <a:r>
              <a:rPr sz="2000"/>
              <a:t>8）、过期和不能使用的自救器，可以打开外壳，拧开启动器盖，用水充分冲洗内部的生氧药品，然后才能处理，切不可乱丢内罐和药品，以免引起火灾事故。</a:t>
            </a:r>
            <a:endParaRPr sz="2000"/>
          </a:p>
        </p:txBody>
      </p:sp>
      <p:sp>
        <p:nvSpPr>
          <p:cNvPr id="16388" name="TextBox 16387"/>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5" name=""/>
          <p:cNvSpPr/>
          <p:nvPr>
            <p:ph type="body" idx="4294967295"/>
          </p:nvPr>
        </p:nvSpPr>
        <p:spPr>
          <a:xfrm>
            <a:off x="457200" y="1700212"/>
            <a:ext cx="8229600" cy="43195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
            <a:pPr lvl="0"/>
            <a:r>
              <a:t>（1）、提供人员逃生时所需要的氧气，能防护各种毒气；</a:t>
            </a:r>
          </a:p>
          <a:p>
            <a:pPr lvl="0"/>
            <a:r>
              <a:t>（2）、可反复多次使用；</a:t>
            </a:r>
          </a:p>
          <a:p>
            <a:pPr lvl="0"/>
            <a:r>
              <a:t>（3）、用于有毒气或缺氧的环境条件下；</a:t>
            </a:r>
          </a:p>
          <a:p>
            <a:pPr lvl="0"/>
            <a:r>
              <a:t>（4）、可用于压风自救系统的配套装备。</a:t>
            </a:r>
          </a:p>
        </p:txBody>
      </p:sp>
      <p:sp>
        <p:nvSpPr>
          <p:cNvPr id="18436" name=""/>
          <p:cNvSpPr/>
          <p:nvPr>
            <p:ph type="title"/>
          </p:nvPr>
        </p:nvSpPr>
        <p:spPr>
          <a:xfrm>
            <a:off x="457200" y="292100"/>
            <a:ext cx="8229600" cy="13843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a:t>    压缩氧隔离式自救器的防护特点</a:t>
            </a:r>
            <a:endParaRPr sz="4000"/>
          </a:p>
        </p:txBody>
      </p:sp>
      <p:sp>
        <p:nvSpPr>
          <p:cNvPr id="18437" name="TextBox 1843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
          <p:cNvSpPr/>
          <p:nvPr>
            <p:ph type="title"/>
          </p:nvPr>
        </p:nvSpPr>
        <p:spPr>
          <a:xfrm>
            <a:off x="457200" y="292100"/>
            <a:ext cx="8229600" cy="13843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a:t>长管呼吸器的一般要求</a:t>
            </a:r>
            <a:br>
              <a:rPr sz="4000"/>
            </a:br>
            <a:endParaRPr sz="4000"/>
          </a:p>
        </p:txBody>
      </p:sp>
      <p:sp>
        <p:nvSpPr>
          <p:cNvPr id="21507" name=""/>
          <p:cNvSpPr/>
          <p:nvPr>
            <p:ph type="body" idx="4294967295"/>
          </p:nvPr>
        </p:nvSpPr>
        <p:spPr>
          <a:xfrm>
            <a:off x="457200" y="1905000"/>
            <a:ext cx="82296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t>1）、材料</a:t>
            </a:r>
          </a:p>
          <a:p>
            <a:pPr lvl="0"/>
            <a:r>
              <a:t>2）、结构</a:t>
            </a:r>
          </a:p>
          <a:p>
            <a:pPr lvl="0"/>
            <a:r>
              <a:t>3）、总体性能</a:t>
            </a:r>
          </a:p>
        </p:txBody>
      </p:sp>
      <p:sp>
        <p:nvSpPr>
          <p:cNvPr id="21508" name="TextBox 21507"/>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ph type="title"/>
          </p:nvPr>
        </p:nvSpPr>
        <p:spPr>
          <a:xfrm>
            <a:off x="457200" y="292100"/>
            <a:ext cx="8229600" cy="13843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a:t>呼吸防护用品的清洗与消毒</a:t>
            </a:r>
            <a:br>
              <a:rPr sz="4000"/>
            </a:br>
            <a:endParaRPr sz="4000"/>
          </a:p>
        </p:txBody>
      </p:sp>
      <p:sp>
        <p:nvSpPr>
          <p:cNvPr id="23555" name=""/>
          <p:cNvSpPr/>
          <p:nvPr>
            <p:ph type="body" idx="4294967295"/>
          </p:nvPr>
        </p:nvSpPr>
        <p:spPr>
          <a:xfrm>
            <a:off x="457200" y="1905000"/>
            <a:ext cx="82296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rPr sz="2400"/>
              <a:t>1）、个人专用的呼吸防护用品应定期清洗和消毒，非个人专用的每次使用后都应该清洗和消毒。</a:t>
            </a:r>
            <a:endParaRPr sz="2400"/>
          </a:p>
          <a:p>
            <a:pPr lvl="0">
              <a:lnSpc>
                <a:spcPct val="90000"/>
              </a:lnSpc>
            </a:pPr>
            <a:r>
              <a:rPr sz="2400"/>
              <a:t>2）不允许清洗过滤元件。对可更换过滤元件式呼吸防护用品，清洗前应将过滤无件取下。</a:t>
            </a:r>
            <a:endParaRPr sz="2400"/>
          </a:p>
          <a:p>
            <a:pPr lvl="0">
              <a:lnSpc>
                <a:spcPct val="90000"/>
              </a:lnSpc>
            </a:pPr>
            <a:r>
              <a:rPr sz="2400"/>
              <a:t>3）、清洗面罩时，应按使用说明书要求拆卸有关部件，使用软毛刷在温水中清洗，或在温水中加入适量中性洗涤剂清洗，清水冲洗干净后在清洁场所避日风干。</a:t>
            </a:r>
            <a:endParaRPr sz="2400"/>
          </a:p>
          <a:p>
            <a:pPr lvl="0">
              <a:lnSpc>
                <a:spcPct val="90000"/>
              </a:lnSpc>
            </a:pPr>
            <a:r>
              <a:rPr sz="2400"/>
              <a:t>4）、若需使用广谱消毒剂消毒，在选用消毒剂时，特别是需预防特殊病菌传播的情形，应先咨询呼吸防护用品生产者和工业卫生专家。应特别注意消毒剂生产者的使用说明，如稀释比例、温度和消毒时间等。</a:t>
            </a:r>
            <a:endParaRPr sz="2400"/>
          </a:p>
        </p:txBody>
      </p:sp>
      <p:sp>
        <p:nvSpPr>
          <p:cNvPr id="23556" name="TextBox 23555"/>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
          <p:cNvSpPr/>
          <p:nvPr>
            <p:ph type="title"/>
          </p:nvPr>
        </p:nvSpPr>
        <p:spPr>
          <a:xfrm>
            <a:off x="457200" y="292100"/>
            <a:ext cx="8229600" cy="13843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b="1"/>
              <a:t>第三节  其他个人防护用品的选用与要求</a:t>
            </a:r>
            <a:endParaRPr sz="4000" b="1"/>
          </a:p>
        </p:txBody>
      </p:sp>
      <p:sp>
        <p:nvSpPr>
          <p:cNvPr id="25603" name=""/>
          <p:cNvSpPr/>
          <p:nvPr>
            <p:ph type="body" idx="4294967295"/>
          </p:nvPr>
        </p:nvSpPr>
        <p:spPr>
          <a:xfrm>
            <a:off x="457200" y="1905000"/>
            <a:ext cx="82296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80000"/>
              </a:lnSpc>
            </a:pPr>
            <a:endParaRPr sz="2800"/>
          </a:p>
          <a:p>
            <a:pPr lvl="0">
              <a:lnSpc>
                <a:spcPct val="80000"/>
              </a:lnSpc>
            </a:pPr>
            <a:r>
              <a:rPr sz="2800"/>
              <a:t>一、安全帽</a:t>
            </a:r>
            <a:endParaRPr sz="2800"/>
          </a:p>
          <a:p>
            <a:pPr lvl="0">
              <a:lnSpc>
                <a:spcPct val="80000"/>
              </a:lnSpc>
            </a:pPr>
            <a:r>
              <a:rPr sz="2800"/>
              <a:t>在有限作业时必须戴安全帽，其相关要求如下：</a:t>
            </a:r>
            <a:endParaRPr sz="2800"/>
          </a:p>
          <a:p>
            <a:pPr lvl="0">
              <a:lnSpc>
                <a:spcPct val="80000"/>
              </a:lnSpc>
            </a:pPr>
            <a:r>
              <a:rPr sz="2800"/>
              <a:t>1）、安全帽必须载正，帽檐在前，系好下颚带。</a:t>
            </a:r>
            <a:endParaRPr sz="2800"/>
          </a:p>
          <a:p>
            <a:pPr lvl="0">
              <a:lnSpc>
                <a:spcPct val="80000"/>
              </a:lnSpc>
            </a:pPr>
            <a:r>
              <a:rPr sz="2800"/>
              <a:t>2）、如帽内安全带贴于头盔，必须将安全带调整至有1~2㎝的安全缓冲空间后才准使用。</a:t>
            </a:r>
            <a:endParaRPr sz="2800"/>
          </a:p>
          <a:p>
            <a:pPr lvl="0">
              <a:lnSpc>
                <a:spcPct val="80000"/>
              </a:lnSpc>
            </a:pPr>
            <a:r>
              <a:rPr sz="2800"/>
              <a:t>3）、不能将普通钢盔或棉帽当安全帽。</a:t>
            </a:r>
            <a:endParaRPr sz="2800"/>
          </a:p>
          <a:p>
            <a:pPr lvl="0">
              <a:lnSpc>
                <a:spcPct val="80000"/>
              </a:lnSpc>
            </a:pPr>
            <a:r>
              <a:rPr sz="2800"/>
              <a:t>4）、安全帽褪色、开裂或受过重击禁止使用。</a:t>
            </a:r>
            <a:endParaRPr sz="2800"/>
          </a:p>
          <a:p>
            <a:pPr lvl="0">
              <a:lnSpc>
                <a:spcPct val="80000"/>
              </a:lnSpc>
            </a:pPr>
            <a:r>
              <a:rPr sz="2800"/>
              <a:t>5）、安全帽存放应避免高温、日晒、潮湿等。</a:t>
            </a:r>
            <a:endParaRPr sz="2800"/>
          </a:p>
        </p:txBody>
      </p:sp>
      <p:sp>
        <p:nvSpPr>
          <p:cNvPr id="25604" name="TextBox 25603"/>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
          <p:cNvSpPr/>
          <p:nvPr>
            <p:ph type="title"/>
          </p:nvPr>
        </p:nvSpPr>
        <p:spPr>
          <a:xfrm>
            <a:off x="457200" y="292100"/>
            <a:ext cx="8229600" cy="13843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a:t>安全带</a:t>
            </a:r>
            <a:br>
              <a:rPr sz="4000"/>
            </a:br>
            <a:endParaRPr sz="4000"/>
          </a:p>
        </p:txBody>
      </p:sp>
      <p:sp>
        <p:nvSpPr>
          <p:cNvPr id="27651" name=""/>
          <p:cNvSpPr/>
          <p:nvPr>
            <p:ph type="body" idx="4294967295"/>
          </p:nvPr>
        </p:nvSpPr>
        <p:spPr>
          <a:xfrm>
            <a:off x="468312" y="1557338"/>
            <a:ext cx="8229600" cy="48958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80000"/>
              </a:lnSpc>
            </a:pPr>
            <a:r>
              <a:rPr sz="2400"/>
              <a:t>安全带分两类，一类是车用，另一类是凡距附落高度基准面2ｍ及其以上作业时使用，其原理是在带子被快速抖动时锁紧机构动作，从而防止坠落和碰撞。</a:t>
            </a:r>
            <a:endParaRPr sz="2400"/>
          </a:p>
          <a:p>
            <a:pPr lvl="0">
              <a:lnSpc>
                <a:spcPct val="80000"/>
              </a:lnSpc>
            </a:pPr>
            <a:r>
              <a:rPr sz="2400"/>
              <a:t>1）、下井作业时必须系好合格的安全带，安全带不能过长，根据可能触碰的物体至工作面的相对高度选择安全带长短。</a:t>
            </a:r>
            <a:endParaRPr sz="2400"/>
          </a:p>
          <a:p>
            <a:pPr lvl="0">
              <a:lnSpc>
                <a:spcPct val="80000"/>
              </a:lnSpc>
            </a:pPr>
            <a:r>
              <a:rPr sz="2400"/>
              <a:t>2）、安全带应高挂低用，注意防止摆动；禁止在竖直管线上或突出物较短易滑脱的地方悬挂。</a:t>
            </a:r>
            <a:endParaRPr sz="2400"/>
          </a:p>
          <a:p>
            <a:pPr lvl="0">
              <a:lnSpc>
                <a:spcPct val="80000"/>
              </a:lnSpc>
            </a:pPr>
            <a:r>
              <a:rPr sz="2400"/>
              <a:t>3）、安全带不够长，需重新找位置悬挂时，首先要保证脚下不滑或身体重心不至于悬空，然后松开安全带，更换悬挂位置。</a:t>
            </a:r>
            <a:endParaRPr sz="2400"/>
          </a:p>
          <a:p>
            <a:pPr lvl="0">
              <a:lnSpc>
                <a:spcPct val="80000"/>
              </a:lnSpc>
            </a:pPr>
            <a:r>
              <a:rPr sz="2400"/>
              <a:t>4）、缓冲器速差式装置和自锁钩可串联使用，但禁止打结使用；不准将自锁钩直接挂在安全绳上使用，应直接挂职在连接环上。</a:t>
            </a:r>
            <a:endParaRPr sz="2400"/>
          </a:p>
          <a:p>
            <a:pPr lvl="0">
              <a:lnSpc>
                <a:spcPct val="80000"/>
              </a:lnSpc>
            </a:pPr>
            <a:r>
              <a:rPr sz="2400"/>
              <a:t>5）、安全带各部件不得任意拆卸。</a:t>
            </a:r>
            <a:endParaRPr sz="2400"/>
          </a:p>
        </p:txBody>
      </p:sp>
      <p:sp>
        <p:nvSpPr>
          <p:cNvPr id="27652" name="TextBox 27651"/>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
          <p:cNvSpPr/>
          <p:nvPr>
            <p:ph type="title"/>
          </p:nvPr>
        </p:nvSpPr>
        <p:spPr>
          <a:xfrm>
            <a:off x="395288" y="188912"/>
            <a:ext cx="8229600" cy="13843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a:t>防护手套</a:t>
            </a:r>
            <a:br>
              <a:rPr sz="4000"/>
            </a:br>
            <a:endParaRPr sz="4000"/>
          </a:p>
        </p:txBody>
      </p:sp>
      <p:sp>
        <p:nvSpPr>
          <p:cNvPr id="29699" name=""/>
          <p:cNvSpPr/>
          <p:nvPr>
            <p:ph type="body" idx="4294967295"/>
          </p:nvPr>
        </p:nvSpPr>
        <p:spPr>
          <a:xfrm>
            <a:off x="457200" y="1484312"/>
            <a:ext cx="8229600" cy="51133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80000"/>
              </a:lnSpc>
            </a:pPr>
            <a:r>
              <a:rPr sz="2000"/>
              <a:t>应该给相关操作人配备机械伤手套、防寒手套、防毒手套、耐酸碱手套、焊工手套，备作耐火阴燃手套。根据操作对象。根据操作对象或环境不同佩戴相应的防护手套。</a:t>
            </a:r>
            <a:endParaRPr sz="2000"/>
          </a:p>
          <a:p>
            <a:pPr lvl="0">
              <a:lnSpc>
                <a:spcPct val="80000"/>
              </a:lnSpc>
            </a:pPr>
            <a:r>
              <a:rPr sz="2000"/>
              <a:t>1、普通普通应佩戴防机械伤手套，可用帆布、绒布、粗纱布手套，以防丝扣、尖锐物体、毛刺、工具咬痕等伤手。</a:t>
            </a:r>
            <a:endParaRPr sz="2000"/>
          </a:p>
          <a:p>
            <a:pPr lvl="0">
              <a:lnSpc>
                <a:spcPct val="80000"/>
              </a:lnSpc>
            </a:pPr>
            <a:r>
              <a:rPr sz="2000"/>
              <a:t>2、冬季应佩戴防寒棉手套；对导热没、三甘醇等高温部位操作也应使用棉手套。</a:t>
            </a:r>
            <a:endParaRPr sz="2000"/>
          </a:p>
          <a:p>
            <a:pPr lvl="0">
              <a:lnSpc>
                <a:spcPct val="80000"/>
              </a:lnSpc>
            </a:pPr>
            <a:r>
              <a:rPr sz="2000"/>
              <a:t>3、使用甲醇时必须佩戴防毒乳胶或橡胶手套。</a:t>
            </a:r>
            <a:endParaRPr sz="2000"/>
          </a:p>
          <a:p>
            <a:pPr lvl="0">
              <a:lnSpc>
                <a:spcPct val="80000"/>
              </a:lnSpc>
            </a:pPr>
            <a:r>
              <a:rPr sz="2000"/>
              <a:t>4、加电解液或打开电瓶盖要要耐酸碱手套，注意防止电解液溅到衣物上或身体其他裸露部位。</a:t>
            </a:r>
            <a:endParaRPr sz="2000"/>
          </a:p>
          <a:p>
            <a:pPr lvl="0">
              <a:lnSpc>
                <a:spcPct val="80000"/>
              </a:lnSpc>
            </a:pPr>
            <a:r>
              <a:rPr sz="2000"/>
              <a:t>5、焊割作业应佩戴焊工手套，以防焊渣、熔渣等烧坏衣袖、烫伤手臂。</a:t>
            </a:r>
            <a:endParaRPr sz="2000"/>
          </a:p>
          <a:p>
            <a:pPr lvl="0">
              <a:lnSpc>
                <a:spcPct val="80000"/>
              </a:lnSpc>
            </a:pPr>
            <a:r>
              <a:rPr sz="2000"/>
              <a:t>6、备用耐火阻燃手套，用于救火减灾。</a:t>
            </a:r>
            <a:endParaRPr sz="2000"/>
          </a:p>
          <a:p>
            <a:pPr lvl="0">
              <a:lnSpc>
                <a:spcPct val="80000"/>
              </a:lnSpc>
            </a:pPr>
            <a:r>
              <a:rPr sz="2000"/>
              <a:t>7、接触设备运转部件禁止佩戴手套。</a:t>
            </a:r>
            <a:endParaRPr sz="2000"/>
          </a:p>
          <a:p>
            <a:pPr lvl="0">
              <a:lnSpc>
                <a:spcPct val="80000"/>
              </a:lnSpc>
            </a:pPr>
            <a:r>
              <a:rPr sz="2000"/>
              <a:t>8、手套、特别是被凝析油、汽油、柴油等轻质油品浸湿的手套使用完毕应及时清洗油污；禁止戴此类手套抽烟、点火、烤火等，以防点燃手套。</a:t>
            </a:r>
            <a:endParaRPr sz="2000"/>
          </a:p>
        </p:txBody>
      </p:sp>
      <p:sp>
        <p:nvSpPr>
          <p:cNvPr id="29700" name="TextBox 29699"/>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有限空间个人防护第七章共26页，您现在浏览的是第13页!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https://d.book118.com/886101041210010040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cean">
  <a:themeElements>
    <a:clrScheme name="">
      <a:dk1>
        <a:srgbClr val="000099"/>
      </a:dk1>
      <a:lt1>
        <a:srgbClr val="FFFFFF"/>
      </a:lt1>
      <a:dk2>
        <a:srgbClr val="010199"/>
      </a:dk2>
      <a:lt2>
        <a:srgbClr val="FFFFFF"/>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99"/>
        </a:dk1>
        <a:lt1>
          <a:srgbClr val="FFFFFF"/>
        </a:lt1>
        <a:dk2>
          <a:srgbClr val="010199"/>
        </a:dk2>
        <a:lt2>
          <a:srgbClr val="FFFFFF"/>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extraClrScheme>
    <a:extraClrScheme>
      <a:clrScheme name="">
        <a:dk1>
          <a:srgbClr val="5D93FF"/>
        </a:dk1>
        <a:lt1>
          <a:srgbClr val="FFFFFF"/>
        </a:lt1>
        <a:dk2>
          <a:srgbClr val="000066"/>
        </a:dk2>
        <a:lt2>
          <a:srgbClr val="FFFFFF"/>
        </a:lt2>
        <a:accent1>
          <a:srgbClr val="6666FF"/>
        </a:accent1>
        <a:accent2>
          <a:srgbClr val="9999FF"/>
        </a:accent2>
        <a:accent3>
          <a:srgbClr val="9BBB59"/>
        </a:accent3>
        <a:accent4>
          <a:srgbClr val="8064A2"/>
        </a:accent4>
        <a:accent5>
          <a:srgbClr val="4BACC6"/>
        </a:accent5>
        <a:accent6>
          <a:srgbClr val="F79646"/>
        </a:accent6>
        <a:hlink>
          <a:srgbClr val="FF3300"/>
        </a:hlink>
        <a:folHlink>
          <a:srgbClr val="FF9900"/>
        </a:folHlink>
      </a:clrScheme>
    </a:extraClrScheme>
    <a:extraClrScheme>
      <a:clrScheme name="">
        <a:dk1>
          <a:srgbClr val="572E88"/>
        </a:dk1>
        <a:lt1>
          <a:srgbClr val="FFFFFF"/>
        </a:lt1>
        <a:dk2>
          <a:srgbClr val="000000"/>
        </a:dk2>
        <a:lt2>
          <a:srgbClr val="FFFFFF"/>
        </a:lt2>
        <a:accent1>
          <a:srgbClr val="FF6600"/>
        </a:accent1>
        <a:accent2>
          <a:srgbClr val="FFCC00"/>
        </a:accent2>
        <a:accent3>
          <a:srgbClr val="9BBB59"/>
        </a:accent3>
        <a:accent4>
          <a:srgbClr val="8064A2"/>
        </a:accent4>
        <a:accent5>
          <a:srgbClr val="4BACC6"/>
        </a:accent5>
        <a:accent6>
          <a:srgbClr val="F79646"/>
        </a:accent6>
        <a:hlink>
          <a:srgbClr val="33CCCC"/>
        </a:hlink>
        <a:folHlink>
          <a:srgbClr val="36CC64"/>
        </a:folHlink>
      </a:clrScheme>
    </a:extraClrScheme>
    <a:extraClrScheme>
      <a:clrScheme name="">
        <a:dk1>
          <a:srgbClr val="666699"/>
        </a:dk1>
        <a:lt1>
          <a:srgbClr val="FFFFFF"/>
        </a:lt1>
        <a:dk2>
          <a:srgbClr val="003366"/>
        </a:dk2>
        <a:lt2>
          <a:srgbClr val="FFFFFF"/>
        </a:lt2>
        <a:accent1>
          <a:srgbClr val="9966FF"/>
        </a:accent1>
        <a:accent2>
          <a:srgbClr val="00CC66"/>
        </a:accent2>
        <a:accent3>
          <a:srgbClr val="9BBB59"/>
        </a:accent3>
        <a:accent4>
          <a:srgbClr val="8064A2"/>
        </a:accent4>
        <a:accent5>
          <a:srgbClr val="4BACC6"/>
        </a:accent5>
        <a:accent6>
          <a:srgbClr val="F79646"/>
        </a:accent6>
        <a:hlink>
          <a:srgbClr val="65C8FF"/>
        </a:hlink>
        <a:folHlink>
          <a:srgbClr val="FFCC99"/>
        </a:folHlink>
      </a:clrScheme>
    </a:extraClrScheme>
    <a:extraClrScheme>
      <a:clrScheme name="">
        <a:dk1>
          <a:srgbClr val="336600"/>
        </a:dk1>
        <a:lt1>
          <a:srgbClr val="FFFFFF"/>
        </a:lt1>
        <a:dk2>
          <a:srgbClr val="000000"/>
        </a:dk2>
        <a:lt2>
          <a:srgbClr val="FFFFFF"/>
        </a:lt2>
        <a:accent1>
          <a:srgbClr val="B7C533"/>
        </a:accent1>
        <a:accent2>
          <a:srgbClr val="CCCCFF"/>
        </a:accent2>
        <a:accent3>
          <a:srgbClr val="9BBB59"/>
        </a:accent3>
        <a:accent4>
          <a:srgbClr val="8064A2"/>
        </a:accent4>
        <a:accent5>
          <a:srgbClr val="4BACC6"/>
        </a:accent5>
        <a:accent6>
          <a:srgbClr val="F79646"/>
        </a:accent6>
        <a:hlink>
          <a:srgbClr val="FFFFCC"/>
        </a:hlink>
        <a:folHlink>
          <a:srgbClr val="FF9900"/>
        </a:folHlink>
      </a:clrScheme>
    </a:extraClrScheme>
    <a:extraClrScheme>
      <a:clrScheme name="">
        <a:dk1>
          <a:srgbClr val="006B80"/>
        </a:dk1>
        <a:lt1>
          <a:srgbClr val="FFFFFF"/>
        </a:lt1>
        <a:dk2>
          <a:srgbClr val="000000"/>
        </a:dk2>
        <a:lt2>
          <a:srgbClr val="C1CB75"/>
        </a:lt2>
        <a:accent1>
          <a:srgbClr val="6F8406"/>
        </a:accent1>
        <a:accent2>
          <a:srgbClr val="D9E288"/>
        </a:accent2>
        <a:accent3>
          <a:srgbClr val="9BBB59"/>
        </a:accent3>
        <a:accent4>
          <a:srgbClr val="8064A2"/>
        </a:accent4>
        <a:accent5>
          <a:srgbClr val="4BACC6"/>
        </a:accent5>
        <a:accent6>
          <a:srgbClr val="F79646"/>
        </a:accent6>
        <a:hlink>
          <a:srgbClr val="00CC00"/>
        </a:hlink>
        <a:folHlink>
          <a:srgbClr val="C0FF73"/>
        </a:folHlink>
      </a:clrScheme>
    </a:extraClrScheme>
    <a:extraClrScheme>
      <a:clrScheme name="">
        <a:dk1>
          <a:srgbClr val="FF6600"/>
        </a:dk1>
        <a:lt1>
          <a:srgbClr val="FFFFFF"/>
        </a:lt1>
        <a:dk2>
          <a:srgbClr val="5F5F5F"/>
        </a:dk2>
        <a:lt2>
          <a:srgbClr val="FFFFFF"/>
        </a:lt2>
        <a:accent1>
          <a:srgbClr val="CC6600"/>
        </a:accent1>
        <a:accent2>
          <a:srgbClr val="FF6600"/>
        </a:accent2>
        <a:accent3>
          <a:srgbClr val="9BBB59"/>
        </a:accent3>
        <a:accent4>
          <a:srgbClr val="8064A2"/>
        </a:accent4>
        <a:accent5>
          <a:srgbClr val="4BACC6"/>
        </a:accent5>
        <a:accent6>
          <a:srgbClr val="F79646"/>
        </a:accent6>
        <a:hlink>
          <a:srgbClr val="FFFF99"/>
        </a:hlink>
        <a:folHlink>
          <a:srgbClr val="FFCC99"/>
        </a:folHlink>
      </a:clrScheme>
    </a:extraClrScheme>
    <a:extraClrScheme>
      <a:clrScheme name="">
        <a:dk1>
          <a:srgbClr val="FFBA2F"/>
        </a:dk1>
        <a:lt1>
          <a:srgbClr val="FFFFFF"/>
        </a:lt1>
        <a:dk2>
          <a:srgbClr val="000000"/>
        </a:dk2>
        <a:lt2>
          <a:srgbClr val="A50021"/>
        </a:lt2>
        <a:accent1>
          <a:srgbClr val="FF6600"/>
        </a:accent1>
        <a:accent2>
          <a:srgbClr val="CC6600"/>
        </a:accent2>
        <a:accent3>
          <a:srgbClr val="9BBB59"/>
        </a:accent3>
        <a:accent4>
          <a:srgbClr val="8064A2"/>
        </a:accent4>
        <a:accent5>
          <a:srgbClr val="4BACC6"/>
        </a:accent5>
        <a:accent6>
          <a:srgbClr val="F79646"/>
        </a:accent6>
        <a:hlink>
          <a:srgbClr val="663300"/>
        </a:hlink>
        <a:folHlink>
          <a:srgbClr val="CC990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Tahoma</vt:lpstr>
      <vt:lpstr>宋体</vt:lpstr>
      <vt:lpstr>Wingdings</vt:lpstr>
      <vt:lpstr>Office Theme</vt:lpstr>
      <vt:lpstr>有限空间个人防护用品的使用和维护</vt:lpstr>
      <vt:lpstr>节呼吸防护用品概述</vt:lpstr>
      <vt:lpstr>PowerPoint Presentation</vt:lpstr>
      <vt:lpstr>PowerPoint Presentation</vt:lpstr>
      <vt:lpstr>PowerPoint Presentation</vt:lpstr>
      <vt:lpstr>第二节  呼吸防护用品的使用和维护</vt:lpstr>
      <vt:lpstr>PowerPoint Presentation</vt:lpstr>
      <vt:lpstr>    压缩氧隔离式自救器的防护特点</vt:lpstr>
      <vt:lpstr>长管呼吸器的一般要求</vt:lpstr>
      <vt:lpstr>呼吸防护用品的清洗与消毒</vt:lpstr>
      <vt:lpstr>第三节  其他个人防护用品的选用与要求</vt:lpstr>
      <vt:lpstr>安全带</vt:lpstr>
      <vt:lpstr>防护手套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2024-09-07T08:13:24.565</cp:lastPrinted>
  <dcterms:created xsi:type="dcterms:W3CDTF">2024-09-07T00:13:24Z</dcterms:created>
  <dcterms:modified xsi:type="dcterms:W3CDTF">2024-09-07T00:13:25Z</dcterms:modified>
</cp:coreProperties>
</file>