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9B843-804F-459A-B801-786EA5DEF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DE8FD-F90C-4C4B-B1BD-6046E6DE8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91260-4E2E-45FF-9C0C-D03AF42E3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EC80C-A471-42FF-8924-57269633A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DCBE9-33E3-4374-A854-0FC3E7BE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B66A5-897B-4BC9-BB34-791692D6E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C8016-69BB-44D2-BCE0-7C10031D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CA18D-905F-41D8-9C47-4B5B1C27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ECF78-BF02-4A47-B4A3-7620E0D68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12AEB-ED39-4B86-BA1E-CB2307C98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6E612-2C7E-4306-A97D-3DB448232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73D3AD8-8E0B-4FEF-A434-9D082B264519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0793E06E-87B8-4030-890A-125189427B1F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FB7311F0-2E0E-4E95-8D25-72C2EE61D3E2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wmf" /><Relationship Id="rId3" Type="http://schemas.openxmlformats.org/officeDocument/2006/relationships/image" Target="../media/image3.wmf" /><Relationship Id="rId4" Type="http://schemas.openxmlformats.org/officeDocument/2006/relationships/image" Target="../media/image4.wmf" /><Relationship Id="rId5" Type="http://schemas.openxmlformats.org/officeDocument/2006/relationships/image" Target="../media/image5.wm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01043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"/>
          <p:cNvSpPr/>
          <p:nvPr/>
        </p:nvSpPr>
        <p:spPr>
          <a:xfrm>
            <a:off x="0" y="4076700"/>
            <a:ext cx="9144000" cy="2781300"/>
          </a:xfrm>
          <a:prstGeom prst="rect">
            <a:avLst/>
          </a:prstGeom>
          <a:solidFill>
            <a:srgbClr val="008000"/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2053" name=""/>
          <p:cNvSpPr/>
          <p:nvPr/>
        </p:nvSpPr>
        <p:spPr>
          <a:xfrm>
            <a:off x="0" y="4005262"/>
            <a:ext cx="9144000" cy="1774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lnSpc>
                <a:spcPct val="230000"/>
              </a:lnSpc>
            </a:pPr>
            <a:r>
              <a:rPr sz="4800">
                <a:solidFill>
                  <a:schemeClr val="bg1"/>
                </a:solidFill>
                <a:ea typeface="黑体" pitchFamily="2" charset="-122"/>
              </a:rPr>
              <a:t>用心才能优秀——从水手到船长</a:t>
            </a:r>
            <a:endParaRPr sz="4800">
              <a:solidFill>
                <a:schemeClr val="bg1"/>
              </a:solidFill>
              <a:ea typeface="黑体" pitchFamily="2" charset="-122"/>
            </a:endParaRPr>
          </a:p>
        </p:txBody>
      </p:sp>
      <p:sp>
        <p:nvSpPr>
          <p:cNvPr id="2054" name=""/>
          <p:cNvSpPr/>
          <p:nvPr/>
        </p:nvSpPr>
        <p:spPr>
          <a:xfrm>
            <a:off x="2409825" y="419100"/>
            <a:ext cx="3543300" cy="3609975"/>
          </a:xfrm>
          <a:custGeom>
            <a:rect l="l" t="t" r="r" b="b"/>
            <a:pathLst>
              <a:path w="3797" h="3660">
                <a:moveTo>
                  <a:pt x="1989" y="3659"/>
                </a:moveTo>
                <a:lnTo>
                  <a:pt x="651" y="1742"/>
                </a:lnTo>
                <a:lnTo>
                  <a:pt x="329" y="1961"/>
                </a:lnTo>
                <a:lnTo>
                  <a:pt x="0" y="1771"/>
                </a:lnTo>
                <a:lnTo>
                  <a:pt x="820" y="1475"/>
                </a:lnTo>
                <a:lnTo>
                  <a:pt x="1905" y="3002"/>
                </a:lnTo>
                <a:lnTo>
                  <a:pt x="2598" y="0"/>
                </a:lnTo>
                <a:lnTo>
                  <a:pt x="3796" y="0"/>
                </a:lnTo>
                <a:lnTo>
                  <a:pt x="1989" y="3659"/>
                </a:lnTo>
              </a:path>
            </a:pathLst>
          </a:custGeom>
          <a:solidFill>
            <a:srgbClr val="008000"/>
          </a:solidFill>
          <a:ln w="12700" cap="rnd" cmpd="sng">
            <a:noFill/>
            <a:prstDash val="solid"/>
            <a:miter lim="800000"/>
            <a:headEnd type="none"/>
            <a:tailEnd type="none"/>
          </a:ln>
          <a:effectLst/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205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064250" y="115888"/>
            <a:ext cx="1316038" cy="1476375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</p:pic>
      <p:pic>
        <p:nvPicPr>
          <p:cNvPr id="205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633662" y="188912"/>
            <a:ext cx="1362075" cy="1725612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</p:pic>
      <p:pic>
        <p:nvPicPr>
          <p:cNvPr id="2057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619250" y="2414588"/>
            <a:ext cx="941388" cy="1374775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</p:pic>
      <p:pic>
        <p:nvPicPr>
          <p:cNvPr id="2058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219700" y="1625600"/>
            <a:ext cx="2016125" cy="2244725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</p:pic>
      <p:sp>
        <p:nvSpPr>
          <p:cNvPr id="20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49A43B1-3D75-49A2-B86A-30A50BBA724A}" type="footer">
              <a:rPr sz="1400"/>
              <a:t/>
            </a:fld>
            <a:endParaRPr sz="1400"/>
          </a:p>
        </p:txBody>
      </p:sp>
      <p:sp>
        <p:nvSpPr>
          <p:cNvPr id="2061" name="TextBox 20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"/>
          <p:cNvSpPr/>
          <p:nvPr/>
        </p:nvSpPr>
        <p:spPr>
          <a:xfrm>
            <a:off x="3762375" y="2981325"/>
            <a:ext cx="19621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2800">
                <a:ea typeface="黑体" pitchFamily="2" charset="-122"/>
              </a:rPr>
              <a:t>天之焦子？</a:t>
            </a:r>
            <a:endParaRPr kumimoji="1" sz="2800">
              <a:ea typeface="黑体" pitchFamily="2" charset="-122"/>
            </a:endParaRPr>
          </a:p>
        </p:txBody>
      </p:sp>
      <p:sp>
        <p:nvSpPr>
          <p:cNvPr id="4101" name=""/>
          <p:cNvSpPr/>
          <p:nvPr/>
        </p:nvSpPr>
        <p:spPr>
          <a:xfrm>
            <a:off x="2771775" y="476250"/>
            <a:ext cx="6264275" cy="762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r"/>
            <a:r>
              <a:rPr kumimoji="1" sz="3200">
                <a:latin typeface="Times New Roman" pitchFamily="18" charset="0"/>
                <a:ea typeface="黑体" pitchFamily="2" charset="-122"/>
              </a:rPr>
              <a:t>你的选择……</a:t>
            </a:r>
            <a:endParaRPr kumimoji="1" sz="32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4102" name=""/>
          <p:cNvSpPr/>
          <p:nvPr/>
        </p:nvSpPr>
        <p:spPr>
          <a:xfrm>
            <a:off x="3779838" y="2225675"/>
            <a:ext cx="2060575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2800">
                <a:ea typeface="黑体" pitchFamily="2" charset="-122"/>
              </a:rPr>
              <a:t>天之骄子？ </a:t>
            </a:r>
            <a:endParaRPr kumimoji="1" sz="2800">
              <a:ea typeface="黑体" pitchFamily="2" charset="-122"/>
            </a:endParaRPr>
          </a:p>
        </p:txBody>
      </p:sp>
      <p:sp>
        <p:nvSpPr>
          <p:cNvPr id="410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10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7BC158A-8226-4DE6-A1CD-3A681C883894}" type="footer">
              <a:rPr sz="1400"/>
              <a:t/>
            </a:fld>
            <a:endParaRPr sz="1400"/>
          </a:p>
        </p:txBody>
      </p:sp>
      <p:sp>
        <p:nvSpPr>
          <p:cNvPr id="4105" name="TextBox 41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"/>
          <p:cNvSpPr/>
          <p:nvPr/>
        </p:nvSpPr>
        <p:spPr>
          <a:xfrm>
            <a:off x="971550" y="2414588"/>
            <a:ext cx="2438400" cy="2209800"/>
          </a:xfrm>
          <a:prstGeom prst="irregularSeal2">
            <a:avLst/>
          </a:prstGeom>
          <a:solidFill>
            <a:srgbClr val="FF0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8000">
                <a:solidFill>
                  <a:schemeClr val="bg1"/>
                </a:solidFill>
                <a:latin typeface="Times New Roman" pitchFamily="18" charset="0"/>
                <a:ea typeface="方正舒体" pitchFamily="2" charset="-122"/>
              </a:rPr>
              <a:t>忙</a:t>
            </a:r>
            <a:endParaRPr kumimoji="1" sz="8000">
              <a:solidFill>
                <a:schemeClr val="bg1"/>
              </a:solidFill>
              <a:latin typeface="Times New Roman" pitchFamily="18" charset="0"/>
              <a:ea typeface="方正舒体" pitchFamily="2" charset="-122"/>
            </a:endParaRPr>
          </a:p>
        </p:txBody>
      </p:sp>
      <p:sp>
        <p:nvSpPr>
          <p:cNvPr id="5125" name=""/>
          <p:cNvSpPr/>
          <p:nvPr/>
        </p:nvSpPr>
        <p:spPr>
          <a:xfrm>
            <a:off x="3649662" y="4365625"/>
            <a:ext cx="2362200" cy="1981200"/>
          </a:xfrm>
          <a:prstGeom prst="irregularSeal2">
            <a:avLst/>
          </a:prstGeom>
          <a:solidFill>
            <a:srgbClr val="FF00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8000">
                <a:solidFill>
                  <a:schemeClr val="bg1"/>
                </a:solidFill>
                <a:latin typeface="Times New Roman" pitchFamily="18" charset="0"/>
                <a:ea typeface="方正舒体" pitchFamily="2" charset="-122"/>
              </a:rPr>
              <a:t>盲</a:t>
            </a:r>
            <a:endParaRPr kumimoji="1" sz="8000">
              <a:solidFill>
                <a:schemeClr val="bg1"/>
              </a:solidFill>
              <a:latin typeface="Times New Roman" pitchFamily="18" charset="0"/>
              <a:ea typeface="方正舒体" pitchFamily="2" charset="-122"/>
            </a:endParaRPr>
          </a:p>
        </p:txBody>
      </p:sp>
      <p:sp>
        <p:nvSpPr>
          <p:cNvPr id="5126" name=""/>
          <p:cNvSpPr/>
          <p:nvPr/>
        </p:nvSpPr>
        <p:spPr>
          <a:xfrm>
            <a:off x="6156325" y="2338388"/>
            <a:ext cx="2133600" cy="2514600"/>
          </a:xfrm>
          <a:prstGeom prst="irregularSeal1">
            <a:avLst/>
          </a:prstGeom>
          <a:solidFill>
            <a:srgbClr val="FF00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8000">
                <a:solidFill>
                  <a:schemeClr val="bg1"/>
                </a:solidFill>
                <a:latin typeface="Times New Roman" pitchFamily="18" charset="0"/>
                <a:ea typeface="方正舒体" pitchFamily="2" charset="-122"/>
              </a:rPr>
              <a:t>茫</a:t>
            </a:r>
            <a:endParaRPr kumimoji="1" sz="8000">
              <a:solidFill>
                <a:schemeClr val="bg1"/>
              </a:solidFill>
              <a:latin typeface="Times New Roman" pitchFamily="18" charset="0"/>
              <a:ea typeface="方正舒体" pitchFamily="2" charset="-122"/>
            </a:endParaRPr>
          </a:p>
        </p:txBody>
      </p:sp>
      <p:pic>
        <p:nvPicPr>
          <p:cNvPr id="512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348038" y="1989138"/>
            <a:ext cx="2614612" cy="21939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8" name=""/>
          <p:cNvSpPr/>
          <p:nvPr/>
        </p:nvSpPr>
        <p:spPr>
          <a:xfrm>
            <a:off x="2771775" y="404812"/>
            <a:ext cx="6264275" cy="762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r"/>
            <a:r>
              <a:rPr kumimoji="1" sz="3200">
                <a:latin typeface="Times New Roman" pitchFamily="18" charset="0"/>
                <a:ea typeface="黑体" pitchFamily="2" charset="-122"/>
              </a:rPr>
              <a:t>现在的你是……</a:t>
            </a:r>
            <a:endParaRPr kumimoji="1" sz="32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12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3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AA6C158-9B46-454D-8A1A-01CE2B8201D6}" type="footer">
              <a:rPr sz="1400"/>
              <a:t/>
            </a:fld>
            <a:endParaRPr sz="1400"/>
          </a:p>
        </p:txBody>
      </p:sp>
      <p:sp>
        <p:nvSpPr>
          <p:cNvPr id="5131" name="TextBox 513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 additive="base"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 additive="base">
                                        <p:cTn id="1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 additive="base">
                                        <p:cTn id="1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5" grpId="1"/>
      <p:bldP spid="5126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8" name=""/>
          <p:cNvSpPr/>
          <p:nvPr/>
        </p:nvSpPr>
        <p:spPr>
          <a:xfrm>
            <a:off x="4560888" y="2924175"/>
            <a:ext cx="946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6000">
                <a:solidFill>
                  <a:srgbClr val="FF3300"/>
                </a:solidFill>
                <a:ea typeface="黑体" pitchFamily="2" charset="-122"/>
              </a:rPr>
              <a:t>忄</a:t>
            </a:r>
            <a:endParaRPr sz="6000">
              <a:solidFill>
                <a:srgbClr val="FF3300"/>
              </a:solidFill>
              <a:ea typeface="黑体" pitchFamily="2" charset="-122"/>
            </a:endParaRPr>
          </a:p>
        </p:txBody>
      </p:sp>
      <p:sp>
        <p:nvSpPr>
          <p:cNvPr id="6149" name=""/>
          <p:cNvSpPr/>
          <p:nvPr/>
        </p:nvSpPr>
        <p:spPr>
          <a:xfrm>
            <a:off x="6073775" y="2924175"/>
            <a:ext cx="946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6000">
                <a:solidFill>
                  <a:srgbClr val="FF3300"/>
                </a:solidFill>
                <a:ea typeface="黑体" pitchFamily="2" charset="-122"/>
              </a:rPr>
              <a:t>亡</a:t>
            </a:r>
            <a:endParaRPr sz="6000">
              <a:solidFill>
                <a:srgbClr val="FF3300"/>
              </a:solidFill>
              <a:ea typeface="黑体" pitchFamily="2" charset="-122"/>
            </a:endParaRPr>
          </a:p>
        </p:txBody>
      </p:sp>
      <p:sp>
        <p:nvSpPr>
          <p:cNvPr id="6150" name=""/>
          <p:cNvSpPr/>
          <p:nvPr/>
        </p:nvSpPr>
        <p:spPr>
          <a:xfrm>
            <a:off x="2184400" y="2852738"/>
            <a:ext cx="946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6000">
                <a:solidFill>
                  <a:srgbClr val="FF3300"/>
                </a:solidFill>
                <a:ea typeface="黑体" pitchFamily="2" charset="-122"/>
              </a:rPr>
              <a:t>忙</a:t>
            </a:r>
            <a:endParaRPr sz="6000">
              <a:solidFill>
                <a:srgbClr val="FF3300"/>
              </a:solidFill>
              <a:ea typeface="黑体" pitchFamily="2" charset="-122"/>
            </a:endParaRPr>
          </a:p>
        </p:txBody>
      </p:sp>
      <p:sp>
        <p:nvSpPr>
          <p:cNvPr id="6151" name=""/>
          <p:cNvSpPr/>
          <p:nvPr/>
        </p:nvSpPr>
        <p:spPr>
          <a:xfrm>
            <a:off x="3409950" y="2924175"/>
            <a:ext cx="946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6000">
                <a:solidFill>
                  <a:srgbClr val="000000"/>
                </a:solidFill>
                <a:ea typeface="黑体" pitchFamily="2" charset="-122"/>
              </a:rPr>
              <a:t>＝</a:t>
            </a:r>
            <a:endParaRPr sz="6000">
              <a:solidFill>
                <a:srgbClr val="000000"/>
              </a:solidFill>
              <a:ea typeface="黑体" pitchFamily="2" charset="-122"/>
            </a:endParaRPr>
          </a:p>
        </p:txBody>
      </p:sp>
      <p:sp>
        <p:nvSpPr>
          <p:cNvPr id="6152" name=""/>
          <p:cNvSpPr/>
          <p:nvPr/>
        </p:nvSpPr>
        <p:spPr>
          <a:xfrm>
            <a:off x="5210175" y="2924175"/>
            <a:ext cx="946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6000">
                <a:solidFill>
                  <a:srgbClr val="000000"/>
                </a:solidFill>
                <a:ea typeface="黑体" pitchFamily="2" charset="-122"/>
              </a:rPr>
              <a:t>＋</a:t>
            </a:r>
            <a:endParaRPr sz="6000">
              <a:solidFill>
                <a:srgbClr val="000000"/>
              </a:solidFill>
              <a:ea typeface="黑体" pitchFamily="2" charset="-122"/>
            </a:endParaRPr>
          </a:p>
        </p:txBody>
      </p:sp>
      <p:sp>
        <p:nvSpPr>
          <p:cNvPr id="6153" name=""/>
          <p:cNvSpPr/>
          <p:nvPr/>
        </p:nvSpPr>
        <p:spPr>
          <a:xfrm>
            <a:off x="2700338" y="476250"/>
            <a:ext cx="6264275" cy="762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r"/>
            <a:r>
              <a:rPr kumimoji="1" sz="3200">
                <a:latin typeface="Times New Roman" pitchFamily="18" charset="0"/>
                <a:ea typeface="黑体" pitchFamily="2" charset="-122"/>
              </a:rPr>
              <a:t>无心则亡</a:t>
            </a:r>
            <a:endParaRPr kumimoji="1" sz="32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6154" name=""/>
          <p:cNvSpPr/>
          <p:nvPr/>
        </p:nvSpPr>
        <p:spPr>
          <a:xfrm>
            <a:off x="3348038" y="4865688"/>
            <a:ext cx="454818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300038"/>
            <a:r>
              <a:rPr sz="3200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寓意：用心才能优秀。</a:t>
            </a:r>
            <a:endParaRPr sz="3200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15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5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E922312-4127-4A93-A73D-37F22BC6FAC1}" type="footer">
              <a:rPr sz="1400"/>
              <a:t/>
            </a:fld>
            <a:endParaRPr sz="1400"/>
          </a:p>
        </p:txBody>
      </p:sp>
      <p:sp>
        <p:nvSpPr>
          <p:cNvPr id="6157" name="TextBox 61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0" name=""/>
          <p:cNvSpPr/>
          <p:nvPr/>
        </p:nvSpPr>
        <p:spPr>
          <a:xfrm>
            <a:off x="2628900" y="2282825"/>
            <a:ext cx="4248150" cy="165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60000"/>
              </a:lnSpc>
            </a:pPr>
            <a:r>
              <a:rPr sz="3200">
                <a:ea typeface="黑体" pitchFamily="2" charset="-122"/>
              </a:rPr>
              <a:t>是的。你很有才。</a:t>
            </a:r>
            <a:endParaRPr sz="3200">
              <a:ea typeface="黑体" pitchFamily="2" charset="-122"/>
            </a:endParaRPr>
          </a:p>
          <a:p>
            <a:pPr lvl="0">
              <a:lnSpc>
                <a:spcPct val="160000"/>
              </a:lnSpc>
            </a:pPr>
            <a:r>
              <a:rPr sz="3200">
                <a:ea typeface="黑体" pitchFamily="2" charset="-122"/>
              </a:rPr>
              <a:t>但光有才华就够了吗？</a:t>
            </a:r>
            <a:endParaRPr sz="3200">
              <a:ea typeface="黑体" pitchFamily="2" charset="-122"/>
            </a:endParaRPr>
          </a:p>
        </p:txBody>
      </p:sp>
      <p:sp>
        <p:nvSpPr>
          <p:cNvPr id="922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2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0F44333-0697-477D-BAC8-A775C006805E}" type="footer">
              <a:rPr sz="1400"/>
              <a:t/>
            </a:fld>
            <a:endParaRPr sz="1400"/>
          </a:p>
        </p:txBody>
      </p:sp>
      <p:sp>
        <p:nvSpPr>
          <p:cNvPr id="9223" name="TextBox 92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"/>
          <p:cNvSpPr/>
          <p:nvPr/>
        </p:nvSpPr>
        <p:spPr>
          <a:xfrm>
            <a:off x="5003800" y="476250"/>
            <a:ext cx="38512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r>
              <a:rPr kumimoji="1" sz="3200">
                <a:latin typeface="Times New Roman" pitchFamily="18" charset="0"/>
                <a:ea typeface="黑体" pitchFamily="2" charset="-122"/>
              </a:rPr>
              <a:t>说明了什么</a:t>
            </a:r>
            <a:endParaRPr kumimoji="1" sz="32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1269" name=""/>
          <p:cNvSpPr/>
          <p:nvPr/>
        </p:nvSpPr>
        <p:spPr>
          <a:xfrm>
            <a:off x="3203575" y="1773238"/>
            <a:ext cx="3219450" cy="2574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70000"/>
              </a:lnSpc>
              <a:buBlip>
                <a:blip r:embed="rId2"/>
              </a:buBlip>
            </a:pPr>
            <a:r>
              <a:rPr sz="2400">
                <a:latin typeface="Times New Roman" pitchFamily="18" charset="0"/>
                <a:ea typeface="黑体" pitchFamily="2" charset="-122"/>
              </a:rPr>
              <a:t> 天生我材必有用</a:t>
            </a:r>
            <a:endParaRPr sz="2400" baseline="300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70000"/>
              </a:lnSpc>
              <a:buBlip>
                <a:blip r:embed="rId2"/>
              </a:buBlip>
            </a:pPr>
            <a:r>
              <a:rPr sz="2400">
                <a:latin typeface="Times New Roman" pitchFamily="18" charset="0"/>
                <a:ea typeface="黑体" pitchFamily="2" charset="-122"/>
              </a:rPr>
              <a:t> 每个人都可能不平庸</a:t>
            </a:r>
            <a:endParaRPr sz="24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70000"/>
              </a:lnSpc>
              <a:buBlip>
                <a:blip r:embed="rId2"/>
              </a:buBlip>
            </a:pPr>
            <a:r>
              <a:rPr sz="2400">
                <a:latin typeface="Times New Roman" pitchFamily="18" charset="0"/>
                <a:ea typeface="黑体" pitchFamily="2" charset="-122"/>
              </a:rPr>
              <a:t> 才华不是结果</a:t>
            </a:r>
            <a:endParaRPr sz="24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70000"/>
              </a:lnSpc>
              <a:buBlip>
                <a:blip r:embed="rId2"/>
              </a:buBlip>
            </a:pPr>
            <a:r>
              <a:rPr sz="2400">
                <a:latin typeface="Times New Roman" pitchFamily="18" charset="0"/>
                <a:ea typeface="黑体" pitchFamily="2" charset="-122"/>
              </a:rPr>
              <a:t> 用自己的优势去工作</a:t>
            </a:r>
            <a:endParaRPr sz="24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127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7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C9089AE-FAFE-4DBF-BE80-C8E758486F23}" type="footer">
              <a:rPr sz="1400"/>
              <a:t/>
            </a:fld>
            <a:endParaRPr sz="1400"/>
          </a:p>
        </p:txBody>
      </p:sp>
      <p:sp>
        <p:nvSpPr>
          <p:cNvPr id="11272" name="TextBox 1127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6" name=""/>
          <p:cNvSpPr/>
          <p:nvPr/>
        </p:nvSpPr>
        <p:spPr>
          <a:xfrm>
            <a:off x="2195512" y="1592262"/>
            <a:ext cx="6672262" cy="438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你有目标吗？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你有信念吗？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你有激情吗？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你在行动吗？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你有品格吗？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你敢承担责任吗？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你能融入团队并领导团队吗？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  <a:p>
            <a:pPr lvl="0">
              <a:lnSpc>
                <a:spcPct val="110000"/>
              </a:lnSpc>
              <a:buBlip>
                <a:blip r:embed="rId2"/>
              </a:buBlip>
            </a:pPr>
            <a:r>
              <a:rPr sz="3200">
                <a:solidFill>
                  <a:srgbClr val="000000"/>
                </a:solidFill>
                <a:ea typeface="黑体" pitchFamily="2" charset="-122"/>
              </a:rPr>
              <a:t> 你能坚持学习，快速且不间断吗？</a:t>
            </a:r>
            <a:endParaRPr sz="3200">
              <a:solidFill>
                <a:srgbClr val="000000"/>
              </a:solidFill>
              <a:ea typeface="黑体" pitchFamily="2" charset="-122"/>
            </a:endParaRPr>
          </a:p>
        </p:txBody>
      </p:sp>
      <p:sp>
        <p:nvSpPr>
          <p:cNvPr id="8197" name=""/>
          <p:cNvSpPr/>
          <p:nvPr/>
        </p:nvSpPr>
        <p:spPr>
          <a:xfrm>
            <a:off x="4356100" y="476250"/>
            <a:ext cx="44989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r>
              <a:rPr kumimoji="1" sz="3200">
                <a:latin typeface="Times New Roman" pitchFamily="18" charset="0"/>
                <a:ea typeface="黑体" pitchFamily="2" charset="-122"/>
              </a:rPr>
              <a:t>你有才，你还缺少什么</a:t>
            </a:r>
            <a:endParaRPr kumimoji="1" sz="32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819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19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F710117-4F7B-48F6-ABEA-DF2CCCBEA7A9}" type="footer">
              <a:rPr sz="1400"/>
              <a:t/>
            </a:fld>
            <a:endParaRPr sz="1400"/>
          </a:p>
        </p:txBody>
      </p:sp>
      <p:sp>
        <p:nvSpPr>
          <p:cNvPr id="8200" name="TextBox 819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2" name=""/>
          <p:cNvSpPr/>
          <p:nvPr/>
        </p:nvSpPr>
        <p:spPr>
          <a:xfrm>
            <a:off x="4284662" y="476250"/>
            <a:ext cx="449897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r>
              <a:rPr kumimoji="1" sz="3600">
                <a:latin typeface="Times New Roman" pitchFamily="18" charset="0"/>
                <a:ea typeface="黑体" pitchFamily="2" charset="-122"/>
              </a:rPr>
              <a:t>你有目标吗？</a:t>
            </a:r>
            <a:endParaRPr kumimoji="1" sz="36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2293" name=""/>
          <p:cNvSpPr/>
          <p:nvPr/>
        </p:nvSpPr>
        <p:spPr>
          <a:xfrm>
            <a:off x="2378075" y="1773238"/>
            <a:ext cx="6226175" cy="3165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  <a:buBlip>
                <a:blip r:embed="rId2"/>
              </a:buBlip>
            </a:pPr>
            <a:r>
              <a:rPr kumimoji="1" sz="3600">
                <a:solidFill>
                  <a:srgbClr val="FF3300"/>
                </a:solidFill>
                <a:latin typeface="Times New Roman" pitchFamily="18" charset="0"/>
                <a:ea typeface="黑体" pitchFamily="2" charset="-122"/>
              </a:rPr>
              <a:t> 你的人生目标？</a:t>
            </a:r>
            <a:endParaRPr kumimoji="1" sz="3600">
              <a:solidFill>
                <a:srgbClr val="FF3300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40000"/>
              </a:lnSpc>
              <a:buBlip>
                <a:blip r:embed="rId2"/>
              </a:buBlip>
            </a:pPr>
            <a:r>
              <a:rPr kumimoji="1" sz="3600">
                <a:solidFill>
                  <a:srgbClr val="FF3300"/>
                </a:solidFill>
                <a:latin typeface="Times New Roman" pitchFamily="18" charset="0"/>
                <a:ea typeface="黑体" pitchFamily="2" charset="-122"/>
              </a:rPr>
              <a:t> 你的大学目标？</a:t>
            </a:r>
            <a:endParaRPr kumimoji="1" sz="3600">
              <a:solidFill>
                <a:srgbClr val="FF3300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40000"/>
              </a:lnSpc>
              <a:buBlip>
                <a:blip r:embed="rId2"/>
              </a:buBlip>
            </a:pPr>
            <a:r>
              <a:rPr kumimoji="1" sz="3600">
                <a:solidFill>
                  <a:srgbClr val="FF3300"/>
                </a:solidFill>
                <a:latin typeface="Times New Roman" pitchFamily="18" charset="0"/>
                <a:ea typeface="黑体" pitchFamily="2" charset="-122"/>
              </a:rPr>
              <a:t> 每个阶段的目标是要解决该</a:t>
            </a:r>
            <a:endParaRPr kumimoji="1" sz="3600">
              <a:solidFill>
                <a:srgbClr val="FF3300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40000"/>
              </a:lnSpc>
              <a:buBlip>
                <a:blip r:embed="rId2"/>
              </a:buBlip>
            </a:pPr>
            <a:r>
              <a:rPr kumimoji="1" sz="3600">
                <a:solidFill>
                  <a:srgbClr val="FF3300"/>
                </a:solidFill>
                <a:latin typeface="Times New Roman" pitchFamily="18" charset="0"/>
                <a:ea typeface="黑体" pitchFamily="2" charset="-122"/>
              </a:rPr>
              <a:t>    阶段的关键问题</a:t>
            </a:r>
            <a:endParaRPr kumimoji="1" sz="3600">
              <a:solidFill>
                <a:srgbClr val="FF33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229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229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F36CDB2-2FA2-4139-A78C-7DFD80D565C1}" type="footer">
              <a:rPr sz="1400"/>
              <a:t/>
            </a:fld>
            <a:endParaRPr sz="1400"/>
          </a:p>
        </p:txBody>
      </p:sp>
      <p:sp>
        <p:nvSpPr>
          <p:cNvPr id="12296" name="TextBox 122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  <p:bldP spid="1229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40" name=""/>
          <p:cNvSpPr/>
          <p:nvPr/>
        </p:nvSpPr>
        <p:spPr>
          <a:xfrm>
            <a:off x="4356100" y="476250"/>
            <a:ext cx="44989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r>
              <a:rPr kumimoji="1" sz="3200">
                <a:latin typeface="Times New Roman" pitchFamily="18" charset="0"/>
                <a:ea typeface="黑体" pitchFamily="2" charset="-122"/>
              </a:rPr>
              <a:t>我的大学目标</a:t>
            </a:r>
            <a:endParaRPr kumimoji="1" sz="32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4341" name=""/>
          <p:cNvSpPr/>
          <p:nvPr/>
        </p:nvSpPr>
        <p:spPr>
          <a:xfrm>
            <a:off x="2882900" y="1700212"/>
            <a:ext cx="5505450" cy="3168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每学期都获得奖学金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每学期总成绩班级前三名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做一介平民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不谈恋爱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参加学校的顶级社团并成为骨干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让很多人知道我的名字 </a:t>
            </a:r>
            <a:endParaRPr sz="28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434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34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8B4D39A-4633-4CA6-BF15-CD2E932D5F7B}" type="footer">
              <a:rPr sz="1400"/>
              <a:t/>
            </a:fld>
            <a:endParaRPr sz="1400"/>
          </a:p>
        </p:txBody>
      </p:sp>
      <p:sp>
        <p:nvSpPr>
          <p:cNvPr id="14344" name="TextBox 143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4" name=""/>
          <p:cNvSpPr/>
          <p:nvPr/>
        </p:nvSpPr>
        <p:spPr>
          <a:xfrm>
            <a:off x="4356100" y="476250"/>
            <a:ext cx="44989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r>
              <a:rPr kumimoji="1" sz="3200">
                <a:latin typeface="Times New Roman" pitchFamily="18" charset="0"/>
                <a:ea typeface="黑体" pitchFamily="2" charset="-122"/>
              </a:rPr>
              <a:t>你有信念吗</a:t>
            </a:r>
            <a:endParaRPr kumimoji="1" sz="32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5365" name=""/>
          <p:cNvSpPr/>
          <p:nvPr/>
        </p:nvSpPr>
        <p:spPr>
          <a:xfrm>
            <a:off x="2339975" y="1700212"/>
            <a:ext cx="6408738" cy="3681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一个人的成就不可能超过他自信所能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    到达的高度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一人拼命，百夫莫敌；万人必死，横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   行天下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吴仕宏应聘案例</a:t>
            </a:r>
            <a:endParaRPr sz="28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我的一些相关经历</a:t>
            </a:r>
            <a:r>
              <a:rPr sz="1600">
                <a:latin typeface="Times New Roman" pitchFamily="18" charset="0"/>
                <a:ea typeface="黑体" pitchFamily="2" charset="-122"/>
              </a:rPr>
              <a:t>（民企、中国经营报、上海）</a:t>
            </a:r>
            <a:endParaRPr sz="1600"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120000"/>
              </a:lnSpc>
              <a:buBlip>
                <a:blip r:embed="rId2"/>
              </a:buBlip>
            </a:pPr>
            <a:r>
              <a:rPr sz="2800">
                <a:latin typeface="Times New Roman" pitchFamily="18" charset="0"/>
                <a:ea typeface="黑体" pitchFamily="2" charset="-122"/>
              </a:rPr>
              <a:t> 我参加绝对挑战的经历 </a:t>
            </a:r>
            <a:endParaRPr sz="28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536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36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D3119D2-3F79-45D6-978A-F577564486AB}" type="footer">
              <a:rPr sz="1400"/>
              <a:t/>
            </a:fld>
            <a:endParaRPr sz="1400"/>
          </a:p>
        </p:txBody>
      </p:sp>
      <p:sp>
        <p:nvSpPr>
          <p:cNvPr id="15368" name="TextBox 1536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用心才能优秀从水手到船长共21页，您现在浏览的是第10页!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https://d.book118.com/886101043210010040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黑体</vt:lpstr>
      <vt:lpstr>Times New Roman</vt:lpstr>
      <vt:lpstr>方正舒体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2024-09-07T08:13:24.603</cp:lastPrinted>
  <dcterms:created xsi:type="dcterms:W3CDTF">2024-09-07T00:13:24Z</dcterms:created>
  <dcterms:modified xsi:type="dcterms:W3CDTF">2024-09-07T00:13:25Z</dcterms:modified>
</cp:coreProperties>
</file>