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737A900-AF85-4945-ABCE-29B6055496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38934A9-0F2E-44A7-A531-FB0E218BE6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369A1BF-B9B3-4B38-8877-B4980646BC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96163B1-67E1-44DB-B096-CF9A3C48A38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4643D44-A42C-4A3A-835C-EF7AB431435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D1F47C3-014A-45FF-8DEC-0922E648A36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3AFA17C-B479-4455-9484-BFEC3B7E111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1532B99-5AAF-4794-B9D6-6F4B6F1746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F842CEC-E460-4C5F-8210-F0451681BC6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2EC9E88-68DA-4F0B-97D5-7F494DA9FB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0FAA33-CAD3-4C2A-AE9B-D4A0A720E9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86105151115010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31392"/>
            <a:ext cx="4887796" cy="3079623"/>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利率下降分析报告</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利率下降现状及趋势分析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利率下降对金融市场影响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利率下降对实体经济影响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利率下降对银行经营影响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应对策略及建议</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引言</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01</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近年来，全球经济面临下行压力，主要经济体增长放缓，国际贸易环境不确定性增加。</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全球经济形势变化</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受全球经济形势影响，金融市场波动加剧，投资者信心不足，资本流动受到一定限制。</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金融市场波动</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为应对经济下行压力和金融市场波动，各国央行纷纷采取降息等货币政策措施，以降低企业融资成本，刺激经济增长。</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利率政策调整</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分析利率下降原因</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通过对全球经济、金融市场及央行政策等方面的深入分析，探讨本轮利率下降的主要原因。</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评估利率下降影响</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从宏观经济、金融市场、企业和个人等角度出发，全面评估利率下降对各方面的影响。</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提供应对建议</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针对利率下降带来的挑战和机遇，为政府、企业和个人提供应对策略和建议。</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利率下降现状及趋势分析</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02</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04218" y="1856025"/>
            <a:ext cx="500062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近期，我国利率呈现下行趋势，与去年同期相比，各期限利率均有所下降。</a:t>
            </a:r>
          </a:p>
        </p:txBody>
      </p:sp>
      <p:sp>
        <p:nvSpPr>
          <p:cNvPr id="3" name="TextBox 3"/>
          <p:cNvSpPr txBox="1"/>
          <p:nvPr/>
        </p:nvSpPr>
        <p:spPr>
          <a:xfrm>
            <a:off x="1304218" y="1281858"/>
            <a:ext cx="2695575"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chemeClr val="accent1">
                    <a:alpha val="100000"/>
                  </a:schemeClr>
                </a:solidFill>
                <a:latin typeface="Microsoft Yahei"/>
                <a:ea typeface="Microsoft Yahei"/>
                <a:cs typeface="Microsoft Yahei"/>
              </a:rPr>
              <a:t>国内利率水平</a:t>
            </a:r>
          </a:p>
        </p:txBody>
      </p:sp>
      <p:sp>
        <p:nvSpPr>
          <p:cNvPr id="4" name="TextBox 4"/>
          <p:cNvSpPr txBox="1"/>
          <p:nvPr/>
        </p:nvSpPr>
        <p:spPr>
          <a:xfrm>
            <a:off x="617525" y="4933656"/>
            <a:ext cx="3543300"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全球主要经济体利率普遍处于低位，部分国家甚至实行负利率政策，国际金融市场利率水平整体偏低。</a:t>
            </a:r>
          </a:p>
        </p:txBody>
      </p:sp>
      <p:sp>
        <p:nvSpPr>
          <p:cNvPr id="5" name="TextBox 5"/>
          <p:cNvSpPr txBox="1"/>
          <p:nvPr/>
        </p:nvSpPr>
        <p:spPr>
          <a:xfrm>
            <a:off x="617525" y="4336015"/>
            <a:ext cx="2924175"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chemeClr val="accent1">
                    <a:alpha val="100000"/>
                  </a:schemeClr>
                </a:solidFill>
                <a:latin typeface="Microsoft Yahei"/>
                <a:ea typeface="Microsoft Yahei"/>
                <a:cs typeface="Microsoft Yahei"/>
              </a:rPr>
              <a:t>国际利率环境</a:t>
            </a:r>
          </a:p>
        </p:txBody>
      </p:sp>
      <p:sp>
        <p:nvSpPr>
          <p:cNvPr id="6" name="TextBox 6"/>
          <p:cNvSpPr txBox="1"/>
          <p:nvPr/>
        </p:nvSpPr>
        <p:spPr>
          <a:xfrm>
            <a:off x="8052157" y="4933656"/>
            <a:ext cx="3448050"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受国内外经济环境、货币政策等因素影响，国内外利差呈现扩大趋势，对我国利率水平产生一定影响。</a:t>
            </a:r>
          </a:p>
        </p:txBody>
      </p:sp>
      <p:sp>
        <p:nvSpPr>
          <p:cNvPr id="7" name="TextBox 7"/>
          <p:cNvSpPr txBox="1"/>
          <p:nvPr/>
        </p:nvSpPr>
        <p:spPr>
          <a:xfrm>
            <a:off x="8052157" y="4336015"/>
            <a:ext cx="2409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国内外利差</a:t>
            </a:r>
          </a:p>
        </p:txBody>
      </p:sp>
      <p:sp>
        <p:nvSpPr>
          <p:cNvPr id="8" name="AutoShape 8"/>
          <p:cNvSpPr/>
          <p:nvPr/>
        </p:nvSpPr>
        <p:spPr>
          <a:xfrm>
            <a:off x="7141821" y="1572575"/>
            <a:ext cx="1540002" cy="15739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315385" y="1749966"/>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0" y="3001454"/>
            <a:ext cx="7893795" cy="1450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33930" y="3588291"/>
            <a:ext cx="1540002" cy="157396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07493" y="3765683"/>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0" y="3588291"/>
            <a:ext cx="5123802" cy="14508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298196" y="3588291"/>
            <a:ext cx="1540002" cy="15739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471760" y="3765683"/>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068198" y="3588291"/>
            <a:ext cx="5123802" cy="1450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7415174" y="1794662"/>
            <a:ext cx="1141839"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01</a:t>
            </a:r>
          </a:p>
        </p:txBody>
      </p:sp>
      <p:sp>
        <p:nvSpPr>
          <p:cNvPr id="18" name="TextBox 18"/>
          <p:cNvSpPr txBox="1"/>
          <p:nvPr/>
        </p:nvSpPr>
        <p:spPr>
          <a:xfrm>
            <a:off x="4579791" y="3829137"/>
            <a:ext cx="1232768"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02</a:t>
            </a:r>
          </a:p>
        </p:txBody>
      </p:sp>
      <p:sp>
        <p:nvSpPr>
          <p:cNvPr id="19" name="TextBox 19"/>
          <p:cNvSpPr txBox="1"/>
          <p:nvPr/>
        </p:nvSpPr>
        <p:spPr>
          <a:xfrm>
            <a:off x="6561734" y="3833165"/>
            <a:ext cx="1232768"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国内外利率水平比较</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利率下降原因分析</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金融市场上资金供求关系是影响利率的重要因素之一。近期，市场流动性相对充裕，资金供给大于需求，推动利率水平下降。</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金融市场供求关系</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为应对经济下行压力，我国央行采取了一系列货币政策措施，包括降低存款准备金率、降低政策利率等，引导市场利率下行。</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货币政策调整</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我国经济增速换挡期，投资回报率下降，企业盈利能力减弱，对资金需求减少，导致市场利率水平下降。</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经济基本面变化</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9019" r="19019"/>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利率水平将保持低位</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考虑到国内外经济环境、货币政策取向等因素，预计未来一段时间内，我国利率水平将保持低位运行。</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利率波动将加大</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受经济周期、通胀水平、国际金融市场变化等多重因素影响，未来利率波动可能加大，市场需关注利率风险。</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货币政策将更加注重结构调整</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在利率水平整体偏低的情况下，货币政策将更加注重结构调整，通过定向降准、再贷款等工具引导资金流向实体经济薄弱环节和重点领域。</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未来利率走势预测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利率下降对金融市场影响</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03</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短期资金成本降低</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利率下降导致短期资金借贷成本降低，促进货币市场流动性增加。</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商业银行利润受压</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利率下降使得商业银行存贷利差缩小，对银行盈利能力构成压力。</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投资者风险偏好提升</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在利率下降环境下，投资者为追求更高收益可能转向风险较高的资产。</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货币市场影响</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投资者重新配置资产</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在利率下降环境下，投资者可能会将资金从低收益的现金和存款转向相对高收益的债券。</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债券价格上涨</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利率下降导致已发行债券的市场价格上涨，降低债券持有者的投资风险。</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债券发行成本降低</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企业和政府发行新债券的成本降低，有利于扩大债券市场规模和增加债券融资。</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债券市场影响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75" r="16675"/>
          <a:stretch>
            <a:fillRect/>
          </a:stretch>
        </p:blipFill>
        <p:spPr>
          <a:xfrm>
            <a:off x="454963" y="1569535"/>
            <a:ext cx="4219248"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降低企业融资成本</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利率下降降低了企业融资成本，有利于企业盈利提升和股票价格上涨。</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提高投资者风险偏好</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在利率下降环境下，投资者可能会将资金从低风险的固定收益产品转向高风险的股票市场。</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影响行业表现</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不同行业对利率的敏感性不同，利率下降可能对某些行业（如房地产、金融等）的股票价格产生较大影响。</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股票市场影响</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https://d.book118.com/886105151115010102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2024-09-27T07:07:12.601</cp:lastPrinted>
  <dcterms:created xsi:type="dcterms:W3CDTF">2024-09-26T23:07:12Z</dcterms:created>
  <dcterms:modified xsi:type="dcterms:W3CDTF">2024-09-26T23:07:14Z</dcterms:modified>
</cp:coreProperties>
</file>