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2" r:id="rId42"/>
  </p:sldIdLst>
  <p:sldSz cx="12858750" cy="723265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0E3FDE45-AF77-4B5C-9715-49D594BDF05E}" styleName="Light Style 1 - Accent 2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accent2">
              <a:alpha val="20000"/>
            </a:schemeClr>
          </a:solidFill>
        </a:fill>
      </a:tcStyle>
    </a:band1H>
    <a:band1V>
      <a:tcStyle>
        <a:fill>
          <a:solidFill>
            <a:schemeClr val="accent2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FD0F851-EC5A-4D38-B0AD-8093EC10F338}" styleName="Light Style 1 - Accent 5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accent5">
              <a:alpha val="20000"/>
            </a:schemeClr>
          </a:solidFill>
        </a:fill>
      </a:tcStyle>
    </a:band1H>
    <a:band1V>
      <a:tcStyle>
        <a:fill>
          <a:solidFill>
            <a:schemeClr val="accent5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accent4">
              <a:alpha val="20000"/>
            </a:schemeClr>
          </a:solidFill>
        </a:fill>
      </a:tcStyle>
    </a:band1H>
    <a:band1V>
      <a:tcStyle>
        <a:fill>
          <a:solidFill>
            <a:schemeClr val="accent4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accent6">
              <a:alpha val="20000"/>
            </a:schemeClr>
          </a:solidFill>
        </a:fill>
      </a:tcStyle>
    </a:band1H>
    <a:band1V>
      <a:tcStyle>
        <a:fill>
          <a:solidFill>
            <a:schemeClr val="accent6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tags" Target="tags/tag86.xml" /><Relationship Id="rId44" Type="http://schemas.openxmlformats.org/officeDocument/2006/relationships/presProps" Target="presProps.xml" /><Relationship Id="rId45" Type="http://schemas.openxmlformats.org/officeDocument/2006/relationships/viewProps" Target="viewProps.xml" /><Relationship Id="rId46" Type="http://schemas.openxmlformats.org/officeDocument/2006/relationships/theme" Target="theme/theme1.xml" /><Relationship Id="rId47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/>
            </a:lvl1pPr>
          </a:lstStyle>
          <a:p>
            <a:fld id="{418F03C3-53C1-4F10-8DAF-D1F318E96C6E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/>
  <p:notesStyle>
    <a:lvl1pPr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559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131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3703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8275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2853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7425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1997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6569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3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3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_rels/notesSlide3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_rels/notesSlide3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5.xml" /><Relationship Id="rId2" Type="http://schemas.openxmlformats.org/officeDocument/2006/relationships/notesMaster" Target="../notesMasters/notesMaster1.xml" /></Relationships>
</file>

<file path=ppt/notesSlides/_rels/notesSlide3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6.xml" /><Relationship Id="rId2" Type="http://schemas.openxmlformats.org/officeDocument/2006/relationships/notesMaster" Target="../notesMasters/notesMaster1.xml" /></Relationships>
</file>

<file path=ppt/notesSlides/_rels/notesSlide3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7.xml" /><Relationship Id="rId2" Type="http://schemas.openxmlformats.org/officeDocument/2006/relationships/notesMaster" Target="../notesMasters/notesMaster1.xml" /></Relationships>
</file>

<file path=ppt/notesSlides/_rels/notesSlide3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r>
              <a:rPr lang="en-US" altLang="zh-CN"/>
              <a:t>www.515ppt.com</a:t>
            </a:r>
            <a:endParaRPr lang="en-US" altLang="zh-CN"/>
          </a:p>
        </p:txBody>
      </p:sp>
      <p:sp>
        <p:nvSpPr>
          <p:cNvPr id="2" name="日期占位符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www.515ppt.com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5B5C5-8E79-4AB6-BADE-25322415D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557FF-8D75-46DB-84E7-1C4FE0BE3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AD994-6B2A-42A8-A223-364FB8EC2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29B14-4772-4CA7-91F8-946FF0B13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055899-A897-48D4-A63C-BD617C900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DB6070-8F91-4158-A4DA-B77518E79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BA955-E604-40AE-A08D-95D36C005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E98B5-8D6E-4E1E-BEE3-B8E5C6001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F9BD9-3ECC-42A7-8333-6C0CFEA18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9310F-6A7E-4992-8E7F-DBF35C262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E4F5A-37C5-4766-80BC-D13B23701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F82D2-7A68-459D-A996-9BDDA2518FA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EE5D-26FB-46D5-A381-ECFB35BF1D3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500">
        <p:random/>
      </p:transition>
    </mc:Choice>
    <mc:Fallback>
      <p:transition spd="slow" advTm="200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2000" p14:dur="1500">
        <p:random/>
      </p:transition>
    </mc:Choice>
    <mc:Fallback>
      <p:transition spd="slow" advTm="200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84238" y="385763"/>
            <a:ext cx="11090275" cy="1397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84238" y="1925638"/>
            <a:ext cx="11090275" cy="45894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8423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2BF82D2-7A68-459D-A996-9BDDA2518FA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259263" y="6704013"/>
            <a:ext cx="43402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908208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E01EE5D-26FB-46D5-A381-ECFB35BF1D3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mc:AlternateContent>
    <mc:Choice xmlns:p14="http://schemas.microsoft.com/office/powerpoint/2010/main" Requires="p14">
      <p:transition spd="slow" advTm="2000" p14:dur="1500">
        <p:random/>
      </p:transition>
    </mc:Choice>
    <mc:Fallback>
      <p:transition spd="slow" advTm="2000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image" Target="../media/image1.jpeg" /><Relationship Id="rId5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jpeg" /><Relationship Id="rId7" Type="http://schemas.openxmlformats.org/officeDocument/2006/relationships/tags" Target="../tags/tag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tags" Target="../tags/tag8.xml" /><Relationship Id="rId6" Type="http://schemas.openxmlformats.org/officeDocument/2006/relationships/tags" Target="../tags/tag9.xml" /><Relationship Id="rId7" Type="http://schemas.openxmlformats.org/officeDocument/2006/relationships/image" Target="../media/image2.jpeg" /><Relationship Id="rId8" Type="http://schemas.openxmlformats.org/officeDocument/2006/relationships/tags" Target="../tags/tag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.xml" /><Relationship Id="rId4" Type="http://schemas.openxmlformats.org/officeDocument/2006/relationships/image" Target="../media/image2.jpeg" /><Relationship Id="rId5" Type="http://schemas.openxmlformats.org/officeDocument/2006/relationships/tags" Target="../tags/tag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3.xml" /><Relationship Id="rId4" Type="http://schemas.openxmlformats.org/officeDocument/2006/relationships/image" Target="../media/image2.jpeg" /><Relationship Id="rId5" Type="http://schemas.openxmlformats.org/officeDocument/2006/relationships/tags" Target="../tags/tag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5.xml" /><Relationship Id="rId4" Type="http://schemas.openxmlformats.org/officeDocument/2006/relationships/image" Target="../media/image2.jpeg" /><Relationship Id="rId5" Type="http://schemas.openxmlformats.org/officeDocument/2006/relationships/tags" Target="../tags/tag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7.xml" /><Relationship Id="rId4" Type="http://schemas.openxmlformats.org/officeDocument/2006/relationships/image" Target="../media/image2.jpeg" /><Relationship Id="rId5" Type="http://schemas.openxmlformats.org/officeDocument/2006/relationships/tags" Target="../tags/tag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image" Target="../media/image2.jpeg" /><Relationship Id="rId6" Type="http://schemas.openxmlformats.org/officeDocument/2006/relationships/tags" Target="../tags/tag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image" Target="../media/image2.jpeg" /><Relationship Id="rId6" Type="http://schemas.openxmlformats.org/officeDocument/2006/relationships/tags" Target="../tags/tag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image" Target="../media/image2.jpeg" /><Relationship Id="rId6" Type="http://schemas.openxmlformats.org/officeDocument/2006/relationships/tags" Target="../tags/tag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image" Target="../media/image2.jpeg" /><Relationship Id="rId8" Type="http://schemas.openxmlformats.org/officeDocument/2006/relationships/tags" Target="../tags/tag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image" Target="../media/image2.jpeg" /><Relationship Id="rId6" Type="http://schemas.openxmlformats.org/officeDocument/2006/relationships/tags" Target="../tags/tag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image" Target="../media/image2.jpeg" /><Relationship Id="rId6" Type="http://schemas.openxmlformats.org/officeDocument/2006/relationships/tags" Target="../tags/tag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39.xml" /><Relationship Id="rId4" Type="http://schemas.openxmlformats.org/officeDocument/2006/relationships/image" Target="../media/image2.jpeg" /><Relationship Id="rId5" Type="http://schemas.openxmlformats.org/officeDocument/2006/relationships/tags" Target="../tags/tag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.xml" /><Relationship Id="rId4" Type="http://schemas.openxmlformats.org/officeDocument/2006/relationships/image" Target="../media/image2.jpeg" /><Relationship Id="rId5" Type="http://schemas.openxmlformats.org/officeDocument/2006/relationships/tags" Target="../tags/tag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image" Target="../media/image2.jpeg" /><Relationship Id="rId6" Type="http://schemas.openxmlformats.org/officeDocument/2006/relationships/tags" Target="../tags/tag4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6.xml" /><Relationship Id="rId4" Type="http://schemas.openxmlformats.org/officeDocument/2006/relationships/image" Target="../media/image2.jpeg" /><Relationship Id="rId5" Type="http://schemas.openxmlformats.org/officeDocument/2006/relationships/tags" Target="../tags/tag4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.xml" /><Relationship Id="rId4" Type="http://schemas.openxmlformats.org/officeDocument/2006/relationships/image" Target="../media/image2.jpeg" /><Relationship Id="rId5" Type="http://schemas.openxmlformats.org/officeDocument/2006/relationships/tags" Target="../tags/tag4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image" Target="../media/image2.jpeg" /><Relationship Id="rId8" Type="http://schemas.openxmlformats.org/officeDocument/2006/relationships/tags" Target="../tags/tag5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.jpeg" /><Relationship Id="rId4" Type="http://schemas.openxmlformats.org/officeDocument/2006/relationships/tags" Target="../tags/tag5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.jpeg" /><Relationship Id="rId4" Type="http://schemas.openxmlformats.org/officeDocument/2006/relationships/tags" Target="../tags/tag5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.jpeg" /><Relationship Id="rId4" Type="http://schemas.openxmlformats.org/officeDocument/2006/relationships/tags" Target="../tags/tag5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.jpeg" /><Relationship Id="rId4" Type="http://schemas.openxmlformats.org/officeDocument/2006/relationships/tags" Target="../tags/tag5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4.xml" /><Relationship Id="rId3" Type="http://schemas.openxmlformats.org/officeDocument/2006/relationships/tags" Target="../tags/tag59.xml" /><Relationship Id="rId4" Type="http://schemas.openxmlformats.org/officeDocument/2006/relationships/image" Target="../media/image2.jpeg" /><Relationship Id="rId5" Type="http://schemas.openxmlformats.org/officeDocument/2006/relationships/tags" Target="../tags/tag60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5.xml" /><Relationship Id="rId3" Type="http://schemas.openxmlformats.org/officeDocument/2006/relationships/tags" Target="../tags/tag61.xml" /><Relationship Id="rId4" Type="http://schemas.openxmlformats.org/officeDocument/2006/relationships/image" Target="../media/image2.jpeg" /><Relationship Id="rId5" Type="http://schemas.openxmlformats.org/officeDocument/2006/relationships/tags" Target="../tags/tag6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6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image" Target="../media/image2.jpeg" /><Relationship Id="rId8" Type="http://schemas.openxmlformats.org/officeDocument/2006/relationships/tags" Target="../tags/tag67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7.xml" /><Relationship Id="rId3" Type="http://schemas.openxmlformats.org/officeDocument/2006/relationships/image" Target="../media/image2.jpeg" /><Relationship Id="rId4" Type="http://schemas.openxmlformats.org/officeDocument/2006/relationships/tags" Target="../tags/tag68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8.xml" /><Relationship Id="rId3" Type="http://schemas.openxmlformats.org/officeDocument/2006/relationships/image" Target="../media/image2.jpeg" /><Relationship Id="rId4" Type="http://schemas.openxmlformats.org/officeDocument/2006/relationships/tags" Target="../tags/tag69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9.xml" /><Relationship Id="rId3" Type="http://schemas.openxmlformats.org/officeDocument/2006/relationships/image" Target="../media/image2.jpeg" /><Relationship Id="rId4" Type="http://schemas.openxmlformats.org/officeDocument/2006/relationships/tags" Target="../tags/tag70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0.xml" /><Relationship Id="rId3" Type="http://schemas.openxmlformats.org/officeDocument/2006/relationships/image" Target="../media/image2.jpeg" /><Relationship Id="rId4" Type="http://schemas.openxmlformats.org/officeDocument/2006/relationships/tags" Target="../tags/tag71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1.xml" /><Relationship Id="rId3" Type="http://schemas.openxmlformats.org/officeDocument/2006/relationships/image" Target="../media/image2.jpeg" /><Relationship Id="rId4" Type="http://schemas.openxmlformats.org/officeDocument/2006/relationships/tags" Target="../tags/tag72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2.xml" /><Relationship Id="rId3" Type="http://schemas.openxmlformats.org/officeDocument/2006/relationships/tags" Target="../tags/tag73.xml" /><Relationship Id="rId4" Type="http://schemas.openxmlformats.org/officeDocument/2006/relationships/image" Target="../media/image2.jpeg" /><Relationship Id="rId5" Type="http://schemas.openxmlformats.org/officeDocument/2006/relationships/tags" Target="../tags/tag74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3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image" Target="../media/image2.jpeg" /><Relationship Id="rId8" Type="http://schemas.openxmlformats.org/officeDocument/2006/relationships/tags" Target="../tags/tag79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4.xml" /><Relationship Id="rId3" Type="http://schemas.openxmlformats.org/officeDocument/2006/relationships/image" Target="../media/image2.jpeg" /><Relationship Id="rId4" Type="http://schemas.openxmlformats.org/officeDocument/2006/relationships/tags" Target="../tags/tag80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5.xml" /><Relationship Id="rId3" Type="http://schemas.openxmlformats.org/officeDocument/2006/relationships/image" Target="../media/image2.jpeg" /><Relationship Id="rId4" Type="http://schemas.openxmlformats.org/officeDocument/2006/relationships/tags" Target="../tags/tag81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6.xml" /><Relationship Id="rId3" Type="http://schemas.openxmlformats.org/officeDocument/2006/relationships/image" Target="../media/image2.jpeg" /><Relationship Id="rId4" Type="http://schemas.openxmlformats.org/officeDocument/2006/relationships/tags" Target="../tags/tag82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7.xml" /><Relationship Id="rId3" Type="http://schemas.openxmlformats.org/officeDocument/2006/relationships/image" Target="../media/image2.jpeg" /><Relationship Id="rId4" Type="http://schemas.openxmlformats.org/officeDocument/2006/relationships/tags" Target="../tags/tag83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8.xml" /><Relationship Id="rId3" Type="http://schemas.openxmlformats.org/officeDocument/2006/relationships/tags" Target="../tags/tag84.xml" /><Relationship Id="rId4" Type="http://schemas.openxmlformats.org/officeDocument/2006/relationships/image" Target="../media/image2.jpeg" /><Relationship Id="rId5" Type="http://schemas.openxmlformats.org/officeDocument/2006/relationships/tags" Target="../tags/tag85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210152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-51435" y="15875"/>
            <a:ext cx="12858750" cy="7232650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259"/>
          <p:cNvSpPr>
            <a:spLocks noChangeArrowheads="1"/>
          </p:cNvSpPr>
          <p:nvPr/>
        </p:nvSpPr>
        <p:spPr bwMode="auto">
          <a:xfrm>
            <a:off x="5387340" y="1751965"/>
            <a:ext cx="6331585" cy="830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r">
              <a:buNone/>
            </a:pPr>
            <a:r>
              <a:rPr lang="zh-CN" altLang="en-US" sz="5400" cap="all">
                <a:solidFill>
                  <a:schemeClr val="tx1">
                    <a:lumMod val="65000"/>
                    <a:lumOff val="35000"/>
                  </a:schemeClr>
                </a:solidFill>
                <a:cs typeface="Arial" pitchFamily="34" charset="0"/>
              </a:rPr>
              <a:t>抗菌药物的合理应用</a:t>
            </a:r>
            <a:endParaRPr lang="zh-CN" altLang="en-US" sz="5400" cap="all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pull/>
      </p:transition>
    </mc:Choice>
    <mc:Fallback>
      <p:transition spd="slow" advTm="3000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6" presetClass="emph" presetSubtype="0" dur="50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1"/>
      <p:bldP spid="14" grpId="2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任意多边形 18"/>
          <p:cNvSpPr/>
          <p:nvPr/>
        </p:nvSpPr>
        <p:spPr>
          <a:xfrm>
            <a:off x="0" y="0"/>
            <a:ext cx="2935605" cy="7232650"/>
          </a:xfrm>
          <a:custGeom>
            <a:gdLst>
              <a:gd name="connsiteX0" fmla="*/ 0 w 5137382"/>
              <a:gd name="connsiteY0" fmla="*/ 0 h 7232652"/>
              <a:gd name="connsiteX1" fmla="*/ 3477047 w 5137382"/>
              <a:gd name="connsiteY1" fmla="*/ 0 h 7232652"/>
              <a:gd name="connsiteX2" fmla="*/ 3477047 w 5137382"/>
              <a:gd name="connsiteY2" fmla="*/ 2 h 7232652"/>
              <a:gd name="connsiteX3" fmla="*/ 5137382 w 5137382"/>
              <a:gd name="connsiteY3" fmla="*/ 2 h 7232652"/>
              <a:gd name="connsiteX4" fmla="*/ 4929314 w 5137382"/>
              <a:gd name="connsiteY4" fmla="*/ 155149 h 7232652"/>
              <a:gd name="connsiteX5" fmla="*/ 4747254 w 5137382"/>
              <a:gd name="connsiteY5" fmla="*/ 314081 h 7232652"/>
              <a:gd name="connsiteX6" fmla="*/ 4586474 w 5137382"/>
              <a:gd name="connsiteY6" fmla="*/ 475535 h 7232652"/>
              <a:gd name="connsiteX7" fmla="*/ 4444610 w 5137382"/>
              <a:gd name="connsiteY7" fmla="*/ 643296 h 7232652"/>
              <a:gd name="connsiteX8" fmla="*/ 4326389 w 5137382"/>
              <a:gd name="connsiteY8" fmla="*/ 814841 h 7232652"/>
              <a:gd name="connsiteX9" fmla="*/ 4222355 w 5137382"/>
              <a:gd name="connsiteY9" fmla="*/ 990171 h 7232652"/>
              <a:gd name="connsiteX10" fmla="*/ 4139601 w 5137382"/>
              <a:gd name="connsiteY10" fmla="*/ 1168023 h 7232652"/>
              <a:gd name="connsiteX11" fmla="*/ 4068669 w 5137382"/>
              <a:gd name="connsiteY11" fmla="*/ 1352182 h 7232652"/>
              <a:gd name="connsiteX12" fmla="*/ 4019016 w 5137382"/>
              <a:gd name="connsiteY12" fmla="*/ 1537602 h 7232652"/>
              <a:gd name="connsiteX13" fmla="*/ 3978821 w 5137382"/>
              <a:gd name="connsiteY13" fmla="*/ 1725545 h 7232652"/>
              <a:gd name="connsiteX14" fmla="*/ 3952812 w 5137382"/>
              <a:gd name="connsiteY14" fmla="*/ 1917272 h 7232652"/>
              <a:gd name="connsiteX15" fmla="*/ 3940990 w 5137382"/>
              <a:gd name="connsiteY15" fmla="*/ 2111522 h 7232652"/>
              <a:gd name="connsiteX16" fmla="*/ 3940990 w 5137382"/>
              <a:gd name="connsiteY16" fmla="*/ 2308294 h 7232652"/>
              <a:gd name="connsiteX17" fmla="*/ 3948084 w 5137382"/>
              <a:gd name="connsiteY17" fmla="*/ 2506328 h 7232652"/>
              <a:gd name="connsiteX18" fmla="*/ 3969363 w 5137382"/>
              <a:gd name="connsiteY18" fmla="*/ 2708146 h 7232652"/>
              <a:gd name="connsiteX19" fmla="*/ 3995372 w 5137382"/>
              <a:gd name="connsiteY19" fmla="*/ 2908703 h 7232652"/>
              <a:gd name="connsiteX20" fmla="*/ 4028474 w 5137382"/>
              <a:gd name="connsiteY20" fmla="*/ 3114305 h 7232652"/>
              <a:gd name="connsiteX21" fmla="*/ 4063940 w 5137382"/>
              <a:gd name="connsiteY21" fmla="*/ 3319907 h 7232652"/>
              <a:gd name="connsiteX22" fmla="*/ 4111228 w 5137382"/>
              <a:gd name="connsiteY22" fmla="*/ 3526770 h 7232652"/>
              <a:gd name="connsiteX23" fmla="*/ 4156152 w 5137382"/>
              <a:gd name="connsiteY23" fmla="*/ 3734895 h 7232652"/>
              <a:gd name="connsiteX24" fmla="*/ 4205804 w 5137382"/>
              <a:gd name="connsiteY24" fmla="*/ 3941758 h 7232652"/>
              <a:gd name="connsiteX25" fmla="*/ 4260186 w 5137382"/>
              <a:gd name="connsiteY25" fmla="*/ 4152405 h 7232652"/>
              <a:gd name="connsiteX26" fmla="*/ 4309838 w 5137382"/>
              <a:gd name="connsiteY26" fmla="*/ 4361792 h 7232652"/>
              <a:gd name="connsiteX27" fmla="*/ 4361855 w 5137382"/>
              <a:gd name="connsiteY27" fmla="*/ 4571178 h 7232652"/>
              <a:gd name="connsiteX28" fmla="*/ 4411508 w 5137382"/>
              <a:gd name="connsiteY28" fmla="*/ 4784348 h 7232652"/>
              <a:gd name="connsiteX29" fmla="*/ 4458796 w 5137382"/>
              <a:gd name="connsiteY29" fmla="*/ 4993734 h 7232652"/>
              <a:gd name="connsiteX30" fmla="*/ 4503720 w 5137382"/>
              <a:gd name="connsiteY30" fmla="*/ 5203120 h 7232652"/>
              <a:gd name="connsiteX31" fmla="*/ 4541550 w 5137382"/>
              <a:gd name="connsiteY31" fmla="*/ 5411245 h 7232652"/>
              <a:gd name="connsiteX32" fmla="*/ 4574652 w 5137382"/>
              <a:gd name="connsiteY32" fmla="*/ 5618108 h 7232652"/>
              <a:gd name="connsiteX33" fmla="*/ 4598296 w 5137382"/>
              <a:gd name="connsiteY33" fmla="*/ 5826233 h 7232652"/>
              <a:gd name="connsiteX34" fmla="*/ 4614847 w 5137382"/>
              <a:gd name="connsiteY34" fmla="*/ 6034358 h 7232652"/>
              <a:gd name="connsiteX35" fmla="*/ 4624305 w 5137382"/>
              <a:gd name="connsiteY35" fmla="*/ 6237437 h 7232652"/>
              <a:gd name="connsiteX36" fmla="*/ 4624305 w 5137382"/>
              <a:gd name="connsiteY36" fmla="*/ 6440516 h 7232652"/>
              <a:gd name="connsiteX37" fmla="*/ 4610118 w 5137382"/>
              <a:gd name="connsiteY37" fmla="*/ 6641073 h 7232652"/>
              <a:gd name="connsiteX38" fmla="*/ 4586474 w 5137382"/>
              <a:gd name="connsiteY38" fmla="*/ 6841630 h 7232652"/>
              <a:gd name="connsiteX39" fmla="*/ 4548644 w 5137382"/>
              <a:gd name="connsiteY39" fmla="*/ 7038402 h 7232652"/>
              <a:gd name="connsiteX40" fmla="*/ 4494262 w 5137382"/>
              <a:gd name="connsiteY40" fmla="*/ 7232652 h 7232652"/>
              <a:gd name="connsiteX41" fmla="*/ 3042515 w 5137382"/>
              <a:gd name="connsiteY41" fmla="*/ 7232652 h 7232652"/>
              <a:gd name="connsiteX42" fmla="*/ 3042515 w 5137382"/>
              <a:gd name="connsiteY42" fmla="*/ 7232650 h 7232652"/>
              <a:gd name="connsiteX43" fmla="*/ 0 w 5137382"/>
              <a:gd name="connsiteY43" fmla="*/ 7232650 h 72326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5137382" h="7232652">
                <a:moveTo>
                  <a:pt x="0" y="0"/>
                </a:moveTo>
                <a:lnTo>
                  <a:pt x="3477047" y="0"/>
                </a:lnTo>
                <a:lnTo>
                  <a:pt x="3477047" y="2"/>
                </a:lnTo>
                <a:lnTo>
                  <a:pt x="5137382" y="2"/>
                </a:lnTo>
                <a:lnTo>
                  <a:pt x="4929314" y="155149"/>
                </a:lnTo>
                <a:lnTo>
                  <a:pt x="4747254" y="314081"/>
                </a:lnTo>
                <a:lnTo>
                  <a:pt x="4586474" y="475535"/>
                </a:lnTo>
                <a:lnTo>
                  <a:pt x="4444610" y="643296"/>
                </a:lnTo>
                <a:lnTo>
                  <a:pt x="4326389" y="814841"/>
                </a:lnTo>
                <a:lnTo>
                  <a:pt x="4222355" y="990171"/>
                </a:lnTo>
                <a:lnTo>
                  <a:pt x="4139601" y="1168023"/>
                </a:lnTo>
                <a:lnTo>
                  <a:pt x="4068669" y="1352182"/>
                </a:lnTo>
                <a:lnTo>
                  <a:pt x="4019016" y="1537602"/>
                </a:lnTo>
                <a:lnTo>
                  <a:pt x="3978821" y="1725545"/>
                </a:lnTo>
                <a:lnTo>
                  <a:pt x="3952812" y="1917272"/>
                </a:lnTo>
                <a:lnTo>
                  <a:pt x="3940990" y="2111522"/>
                </a:lnTo>
                <a:lnTo>
                  <a:pt x="3940990" y="2308294"/>
                </a:lnTo>
                <a:lnTo>
                  <a:pt x="3948084" y="2506328"/>
                </a:lnTo>
                <a:lnTo>
                  <a:pt x="3969363" y="2708146"/>
                </a:lnTo>
                <a:lnTo>
                  <a:pt x="3995372" y="2908703"/>
                </a:lnTo>
                <a:lnTo>
                  <a:pt x="4028474" y="3114305"/>
                </a:lnTo>
                <a:lnTo>
                  <a:pt x="4063940" y="3319907"/>
                </a:lnTo>
                <a:lnTo>
                  <a:pt x="4111228" y="3526770"/>
                </a:lnTo>
                <a:lnTo>
                  <a:pt x="4156152" y="3734895"/>
                </a:lnTo>
                <a:lnTo>
                  <a:pt x="4205804" y="3941758"/>
                </a:lnTo>
                <a:lnTo>
                  <a:pt x="4260186" y="4152405"/>
                </a:lnTo>
                <a:lnTo>
                  <a:pt x="4309838" y="4361792"/>
                </a:lnTo>
                <a:lnTo>
                  <a:pt x="4361855" y="4571178"/>
                </a:lnTo>
                <a:lnTo>
                  <a:pt x="4411508" y="4784348"/>
                </a:lnTo>
                <a:lnTo>
                  <a:pt x="4458796" y="4993734"/>
                </a:lnTo>
                <a:lnTo>
                  <a:pt x="4503720" y="5203120"/>
                </a:lnTo>
                <a:lnTo>
                  <a:pt x="4541550" y="5411245"/>
                </a:lnTo>
                <a:lnTo>
                  <a:pt x="4574652" y="5618108"/>
                </a:lnTo>
                <a:lnTo>
                  <a:pt x="4598296" y="5826233"/>
                </a:lnTo>
                <a:lnTo>
                  <a:pt x="4614847" y="6034358"/>
                </a:lnTo>
                <a:lnTo>
                  <a:pt x="4624305" y="6237437"/>
                </a:lnTo>
                <a:lnTo>
                  <a:pt x="4624305" y="6440516"/>
                </a:lnTo>
                <a:lnTo>
                  <a:pt x="4610118" y="6641073"/>
                </a:lnTo>
                <a:lnTo>
                  <a:pt x="4586474" y="6841630"/>
                </a:lnTo>
                <a:lnTo>
                  <a:pt x="4548644" y="7038402"/>
                </a:lnTo>
                <a:lnTo>
                  <a:pt x="4494262" y="7232652"/>
                </a:lnTo>
                <a:lnTo>
                  <a:pt x="3042515" y="7232652"/>
                </a:lnTo>
                <a:lnTo>
                  <a:pt x="3042515" y="7232650"/>
                </a:lnTo>
                <a:lnTo>
                  <a:pt x="0" y="7232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MH_Others_1"/>
          <p:cNvSpPr txBox="1"/>
          <p:nvPr>
            <p:custDataLst>
              <p:tags r:id="rId3"/>
            </p:custDataLst>
          </p:nvPr>
        </p:nvSpPr>
        <p:spPr>
          <a:xfrm>
            <a:off x="394335" y="2932748"/>
            <a:ext cx="1433830" cy="6769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目录</a:t>
            </a:r>
            <a:endParaRPr lang="zh-CN" altLang="en-US" sz="440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" name="MH_Others_2"/>
          <p:cNvSpPr txBox="1"/>
          <p:nvPr>
            <p:custDataLst>
              <p:tags r:id="rId4"/>
            </p:custDataLst>
          </p:nvPr>
        </p:nvSpPr>
        <p:spPr>
          <a:xfrm>
            <a:off x="529590" y="3909695"/>
            <a:ext cx="1163955" cy="24574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6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CONTENTS</a:t>
            </a:r>
            <a:endParaRPr lang="en-US" altLang="zh-CN" sz="160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985" y="1193165"/>
          <a:ext cx="9446895" cy="484632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576705"/>
                <a:gridCol w="3749675"/>
                <a:gridCol w="4120515"/>
              </a:tblGrid>
              <a:tr h="605790"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4800"/>
                        <a:t>抗</a:t>
                      </a:r>
                      <a:endParaRPr lang="zh-CN" altLang="en-US" sz="4800"/>
                    </a:p>
                    <a:p>
                      <a:pPr algn="ctr">
                        <a:buNone/>
                      </a:pPr>
                      <a:r>
                        <a:rPr lang="zh-CN" altLang="en-US" sz="4800"/>
                        <a:t>菌</a:t>
                      </a:r>
                      <a:endParaRPr lang="zh-CN" altLang="en-US" sz="4800"/>
                    </a:p>
                    <a:p>
                      <a:pPr algn="ctr">
                        <a:buNone/>
                      </a:pPr>
                      <a:r>
                        <a:rPr lang="zh-CN" altLang="en-US" sz="4800"/>
                        <a:t>药</a:t>
                      </a:r>
                      <a:endParaRPr lang="zh-CN" altLang="en-US" sz="4800"/>
                    </a:p>
                    <a:p>
                      <a:pPr algn="ctr">
                        <a:buNone/>
                      </a:pPr>
                      <a:r>
                        <a:rPr lang="zh-CN" altLang="en-US" sz="4800"/>
                        <a:t>物</a:t>
                      </a:r>
                      <a:endParaRPr lang="zh-CN" altLang="en-US" sz="4800"/>
                    </a:p>
                    <a:p>
                      <a:pPr algn="ctr">
                        <a:buNone/>
                      </a:pPr>
                      <a:r>
                        <a:rPr lang="zh-CN" altLang="en-US" sz="4800"/>
                        <a:t>分</a:t>
                      </a:r>
                      <a:endParaRPr lang="zh-CN" altLang="en-US" sz="4800"/>
                    </a:p>
                    <a:p>
                      <a:pPr algn="ctr">
                        <a:buNone/>
                      </a:pPr>
                      <a:r>
                        <a:rPr lang="zh-CN" altLang="en-US" sz="4800"/>
                        <a:t>类</a:t>
                      </a:r>
                      <a:endParaRPr lang="zh-CN" altLang="en-US" sz="4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0"/>
                        <a:t>青霉素类</a:t>
                      </a:r>
                      <a:endParaRPr lang="zh-CN" altLang="en-US" sz="3200" b="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0"/>
                        <a:t>酰胺醇类</a:t>
                      </a:r>
                      <a:endParaRPr lang="zh-CN" altLang="en-US" sz="3200" b="0"/>
                    </a:p>
                  </a:txBody>
                  <a:tcPr/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头孢菌素类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氟喹诺酮类</a:t>
                      </a:r>
                      <a:endParaRPr lang="zh-CN" altLang="en-US" sz="3200"/>
                    </a:p>
                  </a:txBody>
                  <a:tcPr/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其他</a:t>
                      </a:r>
                      <a:r>
                        <a:rPr lang="zh-CN" sz="3200">
                          <a:latin typeface="Arial" pitchFamily="34" charset="0"/>
                          <a:cs typeface="Arial" pitchFamily="34" charset="0"/>
                          <a:sym typeface="+mn-ea"/>
                        </a:rPr>
                        <a:t>β</a:t>
                      </a:r>
                      <a:r>
                        <a:rPr lang="en-US" altLang="zh-CN" sz="3200"/>
                        <a:t>-</a:t>
                      </a:r>
                      <a:r>
                        <a:rPr lang="zh-CN" altLang="en-US" sz="3200"/>
                        <a:t>内酰胺类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硝基呋喃类</a:t>
                      </a:r>
                      <a:endParaRPr lang="zh-CN" altLang="en-US" sz="3200"/>
                    </a:p>
                  </a:txBody>
                  <a:tcPr/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氨基糖苷类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硝基咪唑类</a:t>
                      </a:r>
                      <a:endParaRPr lang="zh-CN" altLang="en-US" sz="3200"/>
                    </a:p>
                  </a:txBody>
                  <a:tcPr/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大环内酯类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磺胺类及甲氧苄啶</a:t>
                      </a:r>
                      <a:endParaRPr lang="zh-CN" altLang="en-US" sz="3200"/>
                    </a:p>
                  </a:txBody>
                  <a:tcPr/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四环素类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其他类</a:t>
                      </a:r>
                      <a:endParaRPr lang="zh-CN" altLang="en-US" sz="3200"/>
                    </a:p>
                  </a:txBody>
                  <a:tcPr/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林可霉素类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抗结核分枝杆菌类</a:t>
                      </a:r>
                      <a:endParaRPr lang="zh-CN" altLang="en-US" sz="3200"/>
                    </a:p>
                  </a:txBody>
                  <a:tcPr/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多肽类</a:t>
                      </a:r>
                      <a:endParaRPr lang="zh-CN" altLang="en-US" sz="32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/>
                        <a:t>抗真菌类</a:t>
                      </a:r>
                      <a:endParaRPr lang="zh-CN" altLang="en-US" sz="320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mb/>
      </p:transition>
    </mc:Choice>
    <mc:Fallback>
      <p:transition spd="slow" advTm="3000">
        <p:comb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3482334" y="3572801"/>
            <a:ext cx="920124" cy="6490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375">
                <a:solidFill>
                  <a:srgbClr val="FF8535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P</a:t>
            </a:r>
            <a:r>
              <a:rPr lang="en-US" altLang="zh-CN" sz="4220">
                <a:solidFill>
                  <a:srgbClr val="FF8535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art</a:t>
            </a:r>
            <a:endParaRPr lang="en-US" altLang="zh-CN" sz="4220">
              <a:solidFill>
                <a:srgbClr val="FF8535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052" name="文本框 1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19392" y="3402029"/>
            <a:ext cx="646011" cy="34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215">
                <a:solidFill>
                  <a:srgbClr val="FF8535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章 节</a:t>
            </a:r>
            <a:endParaRPr lang="zh-CN" altLang="en-US" sz="2215">
              <a:solidFill>
                <a:srgbClr val="FF8535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" name="任意多边形 9"/>
          <p:cNvSpPr/>
          <p:nvPr/>
        </p:nvSpPr>
        <p:spPr bwMode="auto">
          <a:xfrm>
            <a:off x="6225119" y="2452923"/>
            <a:ext cx="6633631" cy="1768447"/>
          </a:xfrm>
          <a:custGeom>
            <a:gdLst>
              <a:gd name="connsiteX0" fmla="*/ 5835374 w 6633631"/>
              <a:gd name="connsiteY0" fmla="*/ 0 h 1768447"/>
              <a:gd name="connsiteX1" fmla="*/ 6099146 w 6633631"/>
              <a:gd name="connsiteY1" fmla="*/ 12824 h 1768447"/>
              <a:gd name="connsiteX2" fmla="*/ 6366389 w 6633631"/>
              <a:gd name="connsiteY2" fmla="*/ 38472 h 1768447"/>
              <a:gd name="connsiteX3" fmla="*/ 6633631 w 6633631"/>
              <a:gd name="connsiteY3" fmla="*/ 80607 h 1768447"/>
              <a:gd name="connsiteX4" fmla="*/ 6633631 w 6633631"/>
              <a:gd name="connsiteY4" fmla="*/ 957939 h 1768447"/>
              <a:gd name="connsiteX5" fmla="*/ 6633631 w 6633631"/>
              <a:gd name="connsiteY5" fmla="*/ 1205442 h 1768447"/>
              <a:gd name="connsiteX6" fmla="*/ 6633631 w 6633631"/>
              <a:gd name="connsiteY6" fmla="*/ 1768447 h 1768447"/>
              <a:gd name="connsiteX7" fmla="*/ 0 w 6633631"/>
              <a:gd name="connsiteY7" fmla="*/ 1768447 h 1768447"/>
              <a:gd name="connsiteX8" fmla="*/ 0 w 6633631"/>
              <a:gd name="connsiteY8" fmla="*/ 1205442 h 1768447"/>
              <a:gd name="connsiteX9" fmla="*/ 0 w 6633631"/>
              <a:gd name="connsiteY9" fmla="*/ 957939 h 1768447"/>
              <a:gd name="connsiteX10" fmla="*/ 0 w 6633631"/>
              <a:gd name="connsiteY10" fmla="*/ 650353 h 1768447"/>
              <a:gd name="connsiteX11" fmla="*/ 207084 w 6633631"/>
              <a:gd name="connsiteY11" fmla="*/ 730960 h 1768447"/>
              <a:gd name="connsiteX12" fmla="*/ 415325 w 6633631"/>
              <a:gd name="connsiteY12" fmla="*/ 787751 h 1768447"/>
              <a:gd name="connsiteX13" fmla="*/ 625880 w 6633631"/>
              <a:gd name="connsiteY13" fmla="*/ 829887 h 1768447"/>
              <a:gd name="connsiteX14" fmla="*/ 838748 w 6633631"/>
              <a:gd name="connsiteY14" fmla="*/ 855534 h 1768447"/>
              <a:gd name="connsiteX15" fmla="*/ 1053931 w 6633631"/>
              <a:gd name="connsiteY15" fmla="*/ 864694 h 1768447"/>
              <a:gd name="connsiteX16" fmla="*/ 1272584 w 6633631"/>
              <a:gd name="connsiteY16" fmla="*/ 862862 h 1768447"/>
              <a:gd name="connsiteX17" fmla="*/ 1491237 w 6633631"/>
              <a:gd name="connsiteY17" fmla="*/ 846374 h 1768447"/>
              <a:gd name="connsiteX18" fmla="*/ 1713360 w 6633631"/>
              <a:gd name="connsiteY18" fmla="*/ 817063 h 1768447"/>
              <a:gd name="connsiteX19" fmla="*/ 1936641 w 6633631"/>
              <a:gd name="connsiteY19" fmla="*/ 782255 h 1768447"/>
              <a:gd name="connsiteX20" fmla="*/ 2163392 w 6633631"/>
              <a:gd name="connsiteY20" fmla="*/ 736456 h 1768447"/>
              <a:gd name="connsiteX21" fmla="*/ 2392457 w 6633631"/>
              <a:gd name="connsiteY21" fmla="*/ 683328 h 1768447"/>
              <a:gd name="connsiteX22" fmla="*/ 2623836 w 6633631"/>
              <a:gd name="connsiteY22" fmla="*/ 624705 h 1768447"/>
              <a:gd name="connsiteX23" fmla="*/ 2856372 w 6633631"/>
              <a:gd name="connsiteY23" fmla="*/ 564250 h 1768447"/>
              <a:gd name="connsiteX24" fmla="*/ 3091221 w 6633631"/>
              <a:gd name="connsiteY24" fmla="*/ 496466 h 1768447"/>
              <a:gd name="connsiteX25" fmla="*/ 3330698 w 6633631"/>
              <a:gd name="connsiteY25" fmla="*/ 432347 h 1768447"/>
              <a:gd name="connsiteX26" fmla="*/ 3569019 w 6633631"/>
              <a:gd name="connsiteY26" fmla="*/ 364564 h 1768447"/>
              <a:gd name="connsiteX27" fmla="*/ 3811966 w 6633631"/>
              <a:gd name="connsiteY27" fmla="*/ 300445 h 1768447"/>
              <a:gd name="connsiteX28" fmla="*/ 4057228 w 6633631"/>
              <a:gd name="connsiteY28" fmla="*/ 239989 h 1768447"/>
              <a:gd name="connsiteX29" fmla="*/ 4304803 w 6633631"/>
              <a:gd name="connsiteY29" fmla="*/ 183198 h 1768447"/>
              <a:gd name="connsiteX30" fmla="*/ 4553535 w 6633631"/>
              <a:gd name="connsiteY30" fmla="*/ 128239 h 1768447"/>
              <a:gd name="connsiteX31" fmla="*/ 4804581 w 6633631"/>
              <a:gd name="connsiteY31" fmla="*/ 82439 h 1768447"/>
              <a:gd name="connsiteX32" fmla="*/ 5060255 w 6633631"/>
              <a:gd name="connsiteY32" fmla="*/ 47632 h 1768447"/>
              <a:gd name="connsiteX33" fmla="*/ 5314771 w 6633631"/>
              <a:gd name="connsiteY33" fmla="*/ 18320 h 1768447"/>
              <a:gd name="connsiteX34" fmla="*/ 5575073 w 6633631"/>
              <a:gd name="connsiteY34" fmla="*/ 3664 h 17684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6633631" h="1768447">
                <a:moveTo>
                  <a:pt x="5835374" y="0"/>
                </a:moveTo>
                <a:lnTo>
                  <a:pt x="6099146" y="12824"/>
                </a:lnTo>
                <a:lnTo>
                  <a:pt x="6366389" y="38472"/>
                </a:lnTo>
                <a:lnTo>
                  <a:pt x="6633631" y="80607"/>
                </a:lnTo>
                <a:lnTo>
                  <a:pt x="6633631" y="957939"/>
                </a:lnTo>
                <a:lnTo>
                  <a:pt x="6633631" y="1205442"/>
                </a:lnTo>
                <a:lnTo>
                  <a:pt x="6633631" y="1768447"/>
                </a:lnTo>
                <a:lnTo>
                  <a:pt x="0" y="1768447"/>
                </a:lnTo>
                <a:lnTo>
                  <a:pt x="0" y="1205442"/>
                </a:lnTo>
                <a:lnTo>
                  <a:pt x="0" y="957939"/>
                </a:lnTo>
                <a:lnTo>
                  <a:pt x="0" y="650353"/>
                </a:lnTo>
                <a:lnTo>
                  <a:pt x="207084" y="730960"/>
                </a:lnTo>
                <a:lnTo>
                  <a:pt x="415325" y="787751"/>
                </a:lnTo>
                <a:lnTo>
                  <a:pt x="625880" y="829887"/>
                </a:lnTo>
                <a:lnTo>
                  <a:pt x="838748" y="855534"/>
                </a:lnTo>
                <a:lnTo>
                  <a:pt x="1053931" y="864694"/>
                </a:lnTo>
                <a:lnTo>
                  <a:pt x="1272584" y="862862"/>
                </a:lnTo>
                <a:lnTo>
                  <a:pt x="1491237" y="846374"/>
                </a:lnTo>
                <a:lnTo>
                  <a:pt x="1713360" y="817063"/>
                </a:lnTo>
                <a:lnTo>
                  <a:pt x="1936641" y="782255"/>
                </a:lnTo>
                <a:lnTo>
                  <a:pt x="2163392" y="736456"/>
                </a:lnTo>
                <a:lnTo>
                  <a:pt x="2392457" y="683328"/>
                </a:lnTo>
                <a:lnTo>
                  <a:pt x="2623836" y="624705"/>
                </a:lnTo>
                <a:lnTo>
                  <a:pt x="2856372" y="564250"/>
                </a:lnTo>
                <a:lnTo>
                  <a:pt x="3091221" y="496466"/>
                </a:lnTo>
                <a:lnTo>
                  <a:pt x="3330698" y="432347"/>
                </a:lnTo>
                <a:lnTo>
                  <a:pt x="3569019" y="364564"/>
                </a:lnTo>
                <a:lnTo>
                  <a:pt x="3811966" y="300445"/>
                </a:lnTo>
                <a:lnTo>
                  <a:pt x="4057228" y="239989"/>
                </a:lnTo>
                <a:lnTo>
                  <a:pt x="4304803" y="183198"/>
                </a:lnTo>
                <a:lnTo>
                  <a:pt x="4553535" y="128239"/>
                </a:lnTo>
                <a:lnTo>
                  <a:pt x="4804581" y="82439"/>
                </a:lnTo>
                <a:lnTo>
                  <a:pt x="5060255" y="47632"/>
                </a:lnTo>
                <a:lnTo>
                  <a:pt x="5314771" y="18320"/>
                </a:lnTo>
                <a:lnTo>
                  <a:pt x="5575073" y="3664"/>
                </a:lnTo>
                <a:close/>
              </a:path>
            </a:pathLst>
          </a:custGeom>
          <a:solidFill>
            <a:schemeClr val="accent2"/>
          </a:solidFill>
          <a:ln w="0">
            <a:noFill/>
            <a:prstDash val="solid"/>
            <a:round/>
          </a:ln>
        </p:spPr>
        <p:txBody>
          <a:bodyPr vert="horz" wrap="square" lIns="128580" tIns="64290" rIns="128580" bIns="64290" numCol="1" anchor="t" anchorCtr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3" name="文本框 1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573974" y="2924875"/>
            <a:ext cx="1442703" cy="1557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0125">
                <a:solidFill>
                  <a:srgbClr val="00C1C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01</a:t>
            </a:r>
            <a:endParaRPr lang="en-US" altLang="zh-CN" sz="10125">
              <a:solidFill>
                <a:srgbClr val="00C1CA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6" name="标题 5"/>
          <p:cNvSpPr txBox="1"/>
          <p:nvPr>
            <p:custDataLst>
              <p:tags r:id="rId6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mb/>
      </p:transition>
    </mc:Choice>
    <mc:Fallback>
      <p:transition spd="slow" advTm="3000">
        <p:comb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dur="100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2" dur="1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52" grpId="1"/>
      <p:bldP spid="10" grpId="2"/>
      <p:bldP spid="2053" grpId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effectLst/>
                <a:sym typeface="+mn-ea"/>
              </a:rPr>
              <a:t>青霉素类抗菌药物</a:t>
            </a:r>
            <a:endParaRPr lang="zh-CN" altLang="en-US" sz="2800" b="1">
              <a:solidFill>
                <a:srgbClr val="FF0000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DFD31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387475" y="1142365"/>
            <a:ext cx="152654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FF853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分类</a:t>
            </a:r>
            <a:endParaRPr lang="zh-CN" altLang="en-US" sz="4000">
              <a:solidFill>
                <a:srgbClr val="FF853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任意多边形 18"/>
          <p:cNvSpPr/>
          <p:nvPr/>
        </p:nvSpPr>
        <p:spPr>
          <a:xfrm rot="10800000">
            <a:off x="10573385" y="0"/>
            <a:ext cx="2307590" cy="7232650"/>
          </a:xfrm>
          <a:custGeom>
            <a:gdLst>
              <a:gd name="connsiteX0" fmla="*/ 0 w 5137382"/>
              <a:gd name="connsiteY0" fmla="*/ 0 h 7232652"/>
              <a:gd name="connsiteX1" fmla="*/ 3477047 w 5137382"/>
              <a:gd name="connsiteY1" fmla="*/ 0 h 7232652"/>
              <a:gd name="connsiteX2" fmla="*/ 3477047 w 5137382"/>
              <a:gd name="connsiteY2" fmla="*/ 2 h 7232652"/>
              <a:gd name="connsiteX3" fmla="*/ 5137382 w 5137382"/>
              <a:gd name="connsiteY3" fmla="*/ 2 h 7232652"/>
              <a:gd name="connsiteX4" fmla="*/ 4929314 w 5137382"/>
              <a:gd name="connsiteY4" fmla="*/ 155149 h 7232652"/>
              <a:gd name="connsiteX5" fmla="*/ 4747254 w 5137382"/>
              <a:gd name="connsiteY5" fmla="*/ 314081 h 7232652"/>
              <a:gd name="connsiteX6" fmla="*/ 4586474 w 5137382"/>
              <a:gd name="connsiteY6" fmla="*/ 475535 h 7232652"/>
              <a:gd name="connsiteX7" fmla="*/ 4444610 w 5137382"/>
              <a:gd name="connsiteY7" fmla="*/ 643296 h 7232652"/>
              <a:gd name="connsiteX8" fmla="*/ 4326389 w 5137382"/>
              <a:gd name="connsiteY8" fmla="*/ 814841 h 7232652"/>
              <a:gd name="connsiteX9" fmla="*/ 4222355 w 5137382"/>
              <a:gd name="connsiteY9" fmla="*/ 990171 h 7232652"/>
              <a:gd name="connsiteX10" fmla="*/ 4139601 w 5137382"/>
              <a:gd name="connsiteY10" fmla="*/ 1168023 h 7232652"/>
              <a:gd name="connsiteX11" fmla="*/ 4068669 w 5137382"/>
              <a:gd name="connsiteY11" fmla="*/ 1352182 h 7232652"/>
              <a:gd name="connsiteX12" fmla="*/ 4019016 w 5137382"/>
              <a:gd name="connsiteY12" fmla="*/ 1537602 h 7232652"/>
              <a:gd name="connsiteX13" fmla="*/ 3978821 w 5137382"/>
              <a:gd name="connsiteY13" fmla="*/ 1725545 h 7232652"/>
              <a:gd name="connsiteX14" fmla="*/ 3952812 w 5137382"/>
              <a:gd name="connsiteY14" fmla="*/ 1917272 h 7232652"/>
              <a:gd name="connsiteX15" fmla="*/ 3940990 w 5137382"/>
              <a:gd name="connsiteY15" fmla="*/ 2111522 h 7232652"/>
              <a:gd name="connsiteX16" fmla="*/ 3940990 w 5137382"/>
              <a:gd name="connsiteY16" fmla="*/ 2308294 h 7232652"/>
              <a:gd name="connsiteX17" fmla="*/ 3948084 w 5137382"/>
              <a:gd name="connsiteY17" fmla="*/ 2506328 h 7232652"/>
              <a:gd name="connsiteX18" fmla="*/ 3969363 w 5137382"/>
              <a:gd name="connsiteY18" fmla="*/ 2708146 h 7232652"/>
              <a:gd name="connsiteX19" fmla="*/ 3995372 w 5137382"/>
              <a:gd name="connsiteY19" fmla="*/ 2908703 h 7232652"/>
              <a:gd name="connsiteX20" fmla="*/ 4028474 w 5137382"/>
              <a:gd name="connsiteY20" fmla="*/ 3114305 h 7232652"/>
              <a:gd name="connsiteX21" fmla="*/ 4063940 w 5137382"/>
              <a:gd name="connsiteY21" fmla="*/ 3319907 h 7232652"/>
              <a:gd name="connsiteX22" fmla="*/ 4111228 w 5137382"/>
              <a:gd name="connsiteY22" fmla="*/ 3526770 h 7232652"/>
              <a:gd name="connsiteX23" fmla="*/ 4156152 w 5137382"/>
              <a:gd name="connsiteY23" fmla="*/ 3734895 h 7232652"/>
              <a:gd name="connsiteX24" fmla="*/ 4205804 w 5137382"/>
              <a:gd name="connsiteY24" fmla="*/ 3941758 h 7232652"/>
              <a:gd name="connsiteX25" fmla="*/ 4260186 w 5137382"/>
              <a:gd name="connsiteY25" fmla="*/ 4152405 h 7232652"/>
              <a:gd name="connsiteX26" fmla="*/ 4309838 w 5137382"/>
              <a:gd name="connsiteY26" fmla="*/ 4361792 h 7232652"/>
              <a:gd name="connsiteX27" fmla="*/ 4361855 w 5137382"/>
              <a:gd name="connsiteY27" fmla="*/ 4571178 h 7232652"/>
              <a:gd name="connsiteX28" fmla="*/ 4411508 w 5137382"/>
              <a:gd name="connsiteY28" fmla="*/ 4784348 h 7232652"/>
              <a:gd name="connsiteX29" fmla="*/ 4458796 w 5137382"/>
              <a:gd name="connsiteY29" fmla="*/ 4993734 h 7232652"/>
              <a:gd name="connsiteX30" fmla="*/ 4503720 w 5137382"/>
              <a:gd name="connsiteY30" fmla="*/ 5203120 h 7232652"/>
              <a:gd name="connsiteX31" fmla="*/ 4541550 w 5137382"/>
              <a:gd name="connsiteY31" fmla="*/ 5411245 h 7232652"/>
              <a:gd name="connsiteX32" fmla="*/ 4574652 w 5137382"/>
              <a:gd name="connsiteY32" fmla="*/ 5618108 h 7232652"/>
              <a:gd name="connsiteX33" fmla="*/ 4598296 w 5137382"/>
              <a:gd name="connsiteY33" fmla="*/ 5826233 h 7232652"/>
              <a:gd name="connsiteX34" fmla="*/ 4614847 w 5137382"/>
              <a:gd name="connsiteY34" fmla="*/ 6034358 h 7232652"/>
              <a:gd name="connsiteX35" fmla="*/ 4624305 w 5137382"/>
              <a:gd name="connsiteY35" fmla="*/ 6237437 h 7232652"/>
              <a:gd name="connsiteX36" fmla="*/ 4624305 w 5137382"/>
              <a:gd name="connsiteY36" fmla="*/ 6440516 h 7232652"/>
              <a:gd name="connsiteX37" fmla="*/ 4610118 w 5137382"/>
              <a:gd name="connsiteY37" fmla="*/ 6641073 h 7232652"/>
              <a:gd name="connsiteX38" fmla="*/ 4586474 w 5137382"/>
              <a:gd name="connsiteY38" fmla="*/ 6841630 h 7232652"/>
              <a:gd name="connsiteX39" fmla="*/ 4548644 w 5137382"/>
              <a:gd name="connsiteY39" fmla="*/ 7038402 h 7232652"/>
              <a:gd name="connsiteX40" fmla="*/ 4494262 w 5137382"/>
              <a:gd name="connsiteY40" fmla="*/ 7232652 h 7232652"/>
              <a:gd name="connsiteX41" fmla="*/ 3042515 w 5137382"/>
              <a:gd name="connsiteY41" fmla="*/ 7232652 h 7232652"/>
              <a:gd name="connsiteX42" fmla="*/ 3042515 w 5137382"/>
              <a:gd name="connsiteY42" fmla="*/ 7232650 h 7232652"/>
              <a:gd name="connsiteX43" fmla="*/ 0 w 5137382"/>
              <a:gd name="connsiteY43" fmla="*/ 7232650 h 72326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5137382" h="7232652">
                <a:moveTo>
                  <a:pt x="0" y="0"/>
                </a:moveTo>
                <a:lnTo>
                  <a:pt x="3477047" y="0"/>
                </a:lnTo>
                <a:lnTo>
                  <a:pt x="3477047" y="2"/>
                </a:lnTo>
                <a:lnTo>
                  <a:pt x="5137382" y="2"/>
                </a:lnTo>
                <a:lnTo>
                  <a:pt x="4929314" y="155149"/>
                </a:lnTo>
                <a:lnTo>
                  <a:pt x="4747254" y="314081"/>
                </a:lnTo>
                <a:lnTo>
                  <a:pt x="4586474" y="475535"/>
                </a:lnTo>
                <a:lnTo>
                  <a:pt x="4444610" y="643296"/>
                </a:lnTo>
                <a:lnTo>
                  <a:pt x="4326389" y="814841"/>
                </a:lnTo>
                <a:lnTo>
                  <a:pt x="4222355" y="990171"/>
                </a:lnTo>
                <a:lnTo>
                  <a:pt x="4139601" y="1168023"/>
                </a:lnTo>
                <a:lnTo>
                  <a:pt x="4068669" y="1352182"/>
                </a:lnTo>
                <a:lnTo>
                  <a:pt x="4019016" y="1537602"/>
                </a:lnTo>
                <a:lnTo>
                  <a:pt x="3978821" y="1725545"/>
                </a:lnTo>
                <a:lnTo>
                  <a:pt x="3952812" y="1917272"/>
                </a:lnTo>
                <a:lnTo>
                  <a:pt x="3940990" y="2111522"/>
                </a:lnTo>
                <a:lnTo>
                  <a:pt x="3940990" y="2308294"/>
                </a:lnTo>
                <a:lnTo>
                  <a:pt x="3948084" y="2506328"/>
                </a:lnTo>
                <a:lnTo>
                  <a:pt x="3969363" y="2708146"/>
                </a:lnTo>
                <a:lnTo>
                  <a:pt x="3995372" y="2908703"/>
                </a:lnTo>
                <a:lnTo>
                  <a:pt x="4028474" y="3114305"/>
                </a:lnTo>
                <a:lnTo>
                  <a:pt x="4063940" y="3319907"/>
                </a:lnTo>
                <a:lnTo>
                  <a:pt x="4111228" y="3526770"/>
                </a:lnTo>
                <a:lnTo>
                  <a:pt x="4156152" y="3734895"/>
                </a:lnTo>
                <a:lnTo>
                  <a:pt x="4205804" y="3941758"/>
                </a:lnTo>
                <a:lnTo>
                  <a:pt x="4260186" y="4152405"/>
                </a:lnTo>
                <a:lnTo>
                  <a:pt x="4309838" y="4361792"/>
                </a:lnTo>
                <a:lnTo>
                  <a:pt x="4361855" y="4571178"/>
                </a:lnTo>
                <a:lnTo>
                  <a:pt x="4411508" y="4784348"/>
                </a:lnTo>
                <a:lnTo>
                  <a:pt x="4458796" y="4993734"/>
                </a:lnTo>
                <a:lnTo>
                  <a:pt x="4503720" y="5203120"/>
                </a:lnTo>
                <a:lnTo>
                  <a:pt x="4541550" y="5411245"/>
                </a:lnTo>
                <a:lnTo>
                  <a:pt x="4574652" y="5618108"/>
                </a:lnTo>
                <a:lnTo>
                  <a:pt x="4598296" y="5826233"/>
                </a:lnTo>
                <a:lnTo>
                  <a:pt x="4614847" y="6034358"/>
                </a:lnTo>
                <a:lnTo>
                  <a:pt x="4624305" y="6237437"/>
                </a:lnTo>
                <a:lnTo>
                  <a:pt x="4624305" y="6440516"/>
                </a:lnTo>
                <a:lnTo>
                  <a:pt x="4610118" y="6641073"/>
                </a:lnTo>
                <a:lnTo>
                  <a:pt x="4586474" y="6841630"/>
                </a:lnTo>
                <a:lnTo>
                  <a:pt x="4548644" y="7038402"/>
                </a:lnTo>
                <a:lnTo>
                  <a:pt x="4494262" y="7232652"/>
                </a:lnTo>
                <a:lnTo>
                  <a:pt x="3042515" y="7232652"/>
                </a:lnTo>
                <a:lnTo>
                  <a:pt x="3042515" y="7232650"/>
                </a:lnTo>
                <a:lnTo>
                  <a:pt x="0" y="7232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1387475" y="2178050"/>
          <a:ext cx="8546465" cy="397510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756660"/>
                <a:gridCol w="4789805"/>
              </a:tblGrid>
              <a:tr h="7848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 b="0">
                          <a:sym typeface="+mn-ea"/>
                        </a:rPr>
                        <a:t>口服耐酸</a:t>
                      </a:r>
                      <a:endParaRPr lang="zh-CN" altLang="en-US" sz="2800" b="0">
                        <a:sym typeface="+mn-ea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indent="0">
                        <a:buClr>
                          <a:srgbClr val="FF0000"/>
                        </a:buClr>
                        <a:buFont typeface="Wingdings" panose="05000000000000000000" charset="0"/>
                        <a:buNone/>
                      </a:pPr>
                      <a:r>
                        <a:rPr lang="zh-CN" altLang="en-US" sz="2800" b="0">
                          <a:sym typeface="+mn-ea"/>
                        </a:rPr>
                        <a:t>青霉素</a:t>
                      </a:r>
                      <a:r>
                        <a:rPr lang="en-US" altLang="zh-CN" sz="2800" b="0">
                          <a:sym typeface="+mn-ea"/>
                        </a:rPr>
                        <a:t>V</a:t>
                      </a:r>
                      <a:endParaRPr lang="en-US" altLang="zh-CN" sz="2800" b="0">
                        <a:sym typeface="+mn-ea"/>
                      </a:endParaRPr>
                    </a:p>
                  </a:txBody>
                  <a:tcPr anchor="ctr"/>
                </a:tc>
              </a:tr>
              <a:tr h="7975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>
                          <a:sym typeface="+mn-ea"/>
                        </a:rPr>
                        <a:t>耐青霉素酶</a:t>
                      </a:r>
                      <a:endParaRPr lang="zh-CN" altLang="en-US" sz="2800">
                        <a:sym typeface="+mn-ea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>
                          <a:sym typeface="+mn-ea"/>
                        </a:rPr>
                        <a:t>甲氧西林、苯唑西林</a:t>
                      </a:r>
                      <a:endParaRPr lang="zh-CN" altLang="en-US" sz="2800">
                        <a:sym typeface="+mn-ea"/>
                      </a:endParaRPr>
                    </a:p>
                  </a:txBody>
                  <a:tcPr anchor="ctr"/>
                </a:tc>
              </a:tr>
              <a:tr h="7975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800">
                          <a:sym typeface="+mn-ea"/>
                        </a:rPr>
                        <a:t>广谱</a:t>
                      </a:r>
                      <a:endParaRPr lang="zh-CN" altLang="en-US" sz="2800">
                        <a:sym typeface="+mn-ea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>
                          <a:sym typeface="+mn-ea"/>
                        </a:rPr>
                        <a:t>氨苄西林、阿莫西林</a:t>
                      </a:r>
                      <a:endParaRPr lang="zh-CN" altLang="en-US" sz="2800">
                        <a:sym typeface="+mn-ea"/>
                      </a:endParaRPr>
                    </a:p>
                  </a:txBody>
                  <a:tcPr anchor="ctr"/>
                </a:tc>
              </a:tr>
              <a:tr h="7975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>
                          <a:sym typeface="+mn-ea"/>
                        </a:rPr>
                        <a:t>抗铜绿假单胞菌</a:t>
                      </a:r>
                      <a:endParaRPr lang="zh-CN" altLang="en-US" sz="2800">
                        <a:sym typeface="+mn-ea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>
                          <a:sym typeface="+mn-ea"/>
                        </a:rPr>
                        <a:t>哌拉西林、羧苄西林</a:t>
                      </a:r>
                      <a:endParaRPr lang="zh-CN" altLang="en-US" sz="2800">
                        <a:sym typeface="+mn-ea"/>
                      </a:endParaRPr>
                    </a:p>
                  </a:txBody>
                  <a:tcPr anchor="ctr"/>
                </a:tc>
              </a:tr>
              <a:tr h="7975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>
                          <a:sym typeface="+mn-ea"/>
                        </a:rPr>
                        <a:t>抗革兰阴性杆菌</a:t>
                      </a:r>
                      <a:endParaRPr lang="zh-CN" altLang="en-US" sz="2800">
                        <a:sym typeface="+mn-ea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>
                          <a:sym typeface="+mn-ea"/>
                        </a:rPr>
                        <a:t>美西林、替莫西林</a:t>
                      </a:r>
                      <a:endParaRPr lang="zh-CN" altLang="en-US" sz="2800">
                        <a:sym typeface="+mn-ea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mb/>
      </p:transition>
    </mc:Choice>
    <mc:Fallback>
      <p:transition spd="slow" advTm="3000">
        <p:comb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effectLst/>
                <a:sym typeface="+mn-ea"/>
              </a:rPr>
              <a:t>青霉素类抗菌药物</a:t>
            </a:r>
            <a:endParaRPr lang="zh-CN" altLang="en-US" sz="2800" b="1">
              <a:solidFill>
                <a:srgbClr val="FF0000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DFD31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367155" y="1346200"/>
            <a:ext cx="340360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000">
                <a:solidFill>
                  <a:srgbClr val="FF8535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典型不良反应</a:t>
            </a:r>
            <a:endParaRPr lang="zh-CN" altLang="en-US" sz="4000">
              <a:solidFill>
                <a:srgbClr val="FF8535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367155" y="2266950"/>
            <a:ext cx="9055100" cy="3784600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2">
                    <a:lumMod val="75000"/>
                  </a:schemeClr>
                </a:solidFill>
              </a14:hiddenFill>
            </a:ext>
          </a:ex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latinLnBrk="0" hangingPunct="1">
              <a:lnSpc>
                <a:spcPct val="150000"/>
              </a:lnSpc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过敏反应：过敏性休克、血清病型反应</a:t>
            </a:r>
            <a:endParaRPr lang="en-US" altLang="zh-CN" sz="3200" b="0">
              <a:solidFill>
                <a:schemeClr val="tx1"/>
              </a:solidFill>
            </a:endParaRPr>
          </a:p>
          <a:p>
            <a:pPr marL="457200" indent="-457200" eaLnBrk="1" latinLnBrk="0" hangingPunct="1">
              <a:lnSpc>
                <a:spcPct val="150000"/>
              </a:lnSpc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大量应用青霉素类钠盐：高钠血症、心力衰竭</a:t>
            </a:r>
            <a:endParaRPr lang="zh-CN" altLang="en-US" sz="3200">
              <a:solidFill>
                <a:schemeClr val="tx1"/>
              </a:solidFill>
            </a:endParaRPr>
          </a:p>
          <a:p>
            <a:pPr marL="457200" indent="-457200" eaLnBrk="1" latinLnBrk="0" hangingPunct="1">
              <a:lnSpc>
                <a:spcPct val="150000"/>
              </a:lnSpc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大量应用</a:t>
            </a:r>
            <a:r>
              <a:rPr lang="zh-CN" altLang="en-US" sz="3200">
                <a:sym typeface="+mn-ea"/>
              </a:rPr>
              <a:t>青霉素类钾盐：</a:t>
            </a:r>
            <a:r>
              <a:rPr lang="zh-CN" sz="3200">
                <a:solidFill>
                  <a:schemeClr val="tx1"/>
                </a:solidFill>
                <a:sym typeface="+mn-ea"/>
              </a:rPr>
              <a:t>高钾血症或钾中毒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indent="-457200" eaLnBrk="1" latinLnBrk="0" hangingPunct="1">
              <a:lnSpc>
                <a:spcPct val="150000"/>
              </a:lnSpc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二重感染</a:t>
            </a:r>
            <a:endParaRPr lang="zh-CN" altLang="en-US" sz="3200">
              <a:solidFill>
                <a:schemeClr val="tx1"/>
              </a:solidFill>
            </a:endParaRPr>
          </a:p>
          <a:p>
            <a:pPr marL="457200" indent="-457200" eaLnBrk="1" latinLnBrk="0" hangingPunct="1">
              <a:lnSpc>
                <a:spcPct val="150000"/>
              </a:lnSpc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赫氏反应</a:t>
            </a:r>
            <a:endParaRPr lang="zh-CN" altLang="en-US" sz="3200">
              <a:solidFill>
                <a:schemeClr val="tx1"/>
              </a:solidFill>
            </a:endParaRPr>
          </a:p>
        </p:txBody>
      </p:sp>
      <p:sp>
        <p:nvSpPr>
          <p:cNvPr id="19" name="任意多边形 18"/>
          <p:cNvSpPr/>
          <p:nvPr/>
        </p:nvSpPr>
        <p:spPr>
          <a:xfrm rot="10800000">
            <a:off x="10573385" y="0"/>
            <a:ext cx="2307590" cy="7232650"/>
          </a:xfrm>
          <a:custGeom>
            <a:gdLst>
              <a:gd name="connsiteX0" fmla="*/ 0 w 5137382"/>
              <a:gd name="connsiteY0" fmla="*/ 0 h 7232652"/>
              <a:gd name="connsiteX1" fmla="*/ 3477047 w 5137382"/>
              <a:gd name="connsiteY1" fmla="*/ 0 h 7232652"/>
              <a:gd name="connsiteX2" fmla="*/ 3477047 w 5137382"/>
              <a:gd name="connsiteY2" fmla="*/ 2 h 7232652"/>
              <a:gd name="connsiteX3" fmla="*/ 5137382 w 5137382"/>
              <a:gd name="connsiteY3" fmla="*/ 2 h 7232652"/>
              <a:gd name="connsiteX4" fmla="*/ 4929314 w 5137382"/>
              <a:gd name="connsiteY4" fmla="*/ 155149 h 7232652"/>
              <a:gd name="connsiteX5" fmla="*/ 4747254 w 5137382"/>
              <a:gd name="connsiteY5" fmla="*/ 314081 h 7232652"/>
              <a:gd name="connsiteX6" fmla="*/ 4586474 w 5137382"/>
              <a:gd name="connsiteY6" fmla="*/ 475535 h 7232652"/>
              <a:gd name="connsiteX7" fmla="*/ 4444610 w 5137382"/>
              <a:gd name="connsiteY7" fmla="*/ 643296 h 7232652"/>
              <a:gd name="connsiteX8" fmla="*/ 4326389 w 5137382"/>
              <a:gd name="connsiteY8" fmla="*/ 814841 h 7232652"/>
              <a:gd name="connsiteX9" fmla="*/ 4222355 w 5137382"/>
              <a:gd name="connsiteY9" fmla="*/ 990171 h 7232652"/>
              <a:gd name="connsiteX10" fmla="*/ 4139601 w 5137382"/>
              <a:gd name="connsiteY10" fmla="*/ 1168023 h 7232652"/>
              <a:gd name="connsiteX11" fmla="*/ 4068669 w 5137382"/>
              <a:gd name="connsiteY11" fmla="*/ 1352182 h 7232652"/>
              <a:gd name="connsiteX12" fmla="*/ 4019016 w 5137382"/>
              <a:gd name="connsiteY12" fmla="*/ 1537602 h 7232652"/>
              <a:gd name="connsiteX13" fmla="*/ 3978821 w 5137382"/>
              <a:gd name="connsiteY13" fmla="*/ 1725545 h 7232652"/>
              <a:gd name="connsiteX14" fmla="*/ 3952812 w 5137382"/>
              <a:gd name="connsiteY14" fmla="*/ 1917272 h 7232652"/>
              <a:gd name="connsiteX15" fmla="*/ 3940990 w 5137382"/>
              <a:gd name="connsiteY15" fmla="*/ 2111522 h 7232652"/>
              <a:gd name="connsiteX16" fmla="*/ 3940990 w 5137382"/>
              <a:gd name="connsiteY16" fmla="*/ 2308294 h 7232652"/>
              <a:gd name="connsiteX17" fmla="*/ 3948084 w 5137382"/>
              <a:gd name="connsiteY17" fmla="*/ 2506328 h 7232652"/>
              <a:gd name="connsiteX18" fmla="*/ 3969363 w 5137382"/>
              <a:gd name="connsiteY18" fmla="*/ 2708146 h 7232652"/>
              <a:gd name="connsiteX19" fmla="*/ 3995372 w 5137382"/>
              <a:gd name="connsiteY19" fmla="*/ 2908703 h 7232652"/>
              <a:gd name="connsiteX20" fmla="*/ 4028474 w 5137382"/>
              <a:gd name="connsiteY20" fmla="*/ 3114305 h 7232652"/>
              <a:gd name="connsiteX21" fmla="*/ 4063940 w 5137382"/>
              <a:gd name="connsiteY21" fmla="*/ 3319907 h 7232652"/>
              <a:gd name="connsiteX22" fmla="*/ 4111228 w 5137382"/>
              <a:gd name="connsiteY22" fmla="*/ 3526770 h 7232652"/>
              <a:gd name="connsiteX23" fmla="*/ 4156152 w 5137382"/>
              <a:gd name="connsiteY23" fmla="*/ 3734895 h 7232652"/>
              <a:gd name="connsiteX24" fmla="*/ 4205804 w 5137382"/>
              <a:gd name="connsiteY24" fmla="*/ 3941758 h 7232652"/>
              <a:gd name="connsiteX25" fmla="*/ 4260186 w 5137382"/>
              <a:gd name="connsiteY25" fmla="*/ 4152405 h 7232652"/>
              <a:gd name="connsiteX26" fmla="*/ 4309838 w 5137382"/>
              <a:gd name="connsiteY26" fmla="*/ 4361792 h 7232652"/>
              <a:gd name="connsiteX27" fmla="*/ 4361855 w 5137382"/>
              <a:gd name="connsiteY27" fmla="*/ 4571178 h 7232652"/>
              <a:gd name="connsiteX28" fmla="*/ 4411508 w 5137382"/>
              <a:gd name="connsiteY28" fmla="*/ 4784348 h 7232652"/>
              <a:gd name="connsiteX29" fmla="*/ 4458796 w 5137382"/>
              <a:gd name="connsiteY29" fmla="*/ 4993734 h 7232652"/>
              <a:gd name="connsiteX30" fmla="*/ 4503720 w 5137382"/>
              <a:gd name="connsiteY30" fmla="*/ 5203120 h 7232652"/>
              <a:gd name="connsiteX31" fmla="*/ 4541550 w 5137382"/>
              <a:gd name="connsiteY31" fmla="*/ 5411245 h 7232652"/>
              <a:gd name="connsiteX32" fmla="*/ 4574652 w 5137382"/>
              <a:gd name="connsiteY32" fmla="*/ 5618108 h 7232652"/>
              <a:gd name="connsiteX33" fmla="*/ 4598296 w 5137382"/>
              <a:gd name="connsiteY33" fmla="*/ 5826233 h 7232652"/>
              <a:gd name="connsiteX34" fmla="*/ 4614847 w 5137382"/>
              <a:gd name="connsiteY34" fmla="*/ 6034358 h 7232652"/>
              <a:gd name="connsiteX35" fmla="*/ 4624305 w 5137382"/>
              <a:gd name="connsiteY35" fmla="*/ 6237437 h 7232652"/>
              <a:gd name="connsiteX36" fmla="*/ 4624305 w 5137382"/>
              <a:gd name="connsiteY36" fmla="*/ 6440516 h 7232652"/>
              <a:gd name="connsiteX37" fmla="*/ 4610118 w 5137382"/>
              <a:gd name="connsiteY37" fmla="*/ 6641073 h 7232652"/>
              <a:gd name="connsiteX38" fmla="*/ 4586474 w 5137382"/>
              <a:gd name="connsiteY38" fmla="*/ 6841630 h 7232652"/>
              <a:gd name="connsiteX39" fmla="*/ 4548644 w 5137382"/>
              <a:gd name="connsiteY39" fmla="*/ 7038402 h 7232652"/>
              <a:gd name="connsiteX40" fmla="*/ 4494262 w 5137382"/>
              <a:gd name="connsiteY40" fmla="*/ 7232652 h 7232652"/>
              <a:gd name="connsiteX41" fmla="*/ 3042515 w 5137382"/>
              <a:gd name="connsiteY41" fmla="*/ 7232652 h 7232652"/>
              <a:gd name="connsiteX42" fmla="*/ 3042515 w 5137382"/>
              <a:gd name="connsiteY42" fmla="*/ 7232650 h 7232652"/>
              <a:gd name="connsiteX43" fmla="*/ 0 w 5137382"/>
              <a:gd name="connsiteY43" fmla="*/ 7232650 h 72326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5137382" h="7232652">
                <a:moveTo>
                  <a:pt x="0" y="0"/>
                </a:moveTo>
                <a:lnTo>
                  <a:pt x="3477047" y="0"/>
                </a:lnTo>
                <a:lnTo>
                  <a:pt x="3477047" y="2"/>
                </a:lnTo>
                <a:lnTo>
                  <a:pt x="5137382" y="2"/>
                </a:lnTo>
                <a:lnTo>
                  <a:pt x="4929314" y="155149"/>
                </a:lnTo>
                <a:lnTo>
                  <a:pt x="4747254" y="314081"/>
                </a:lnTo>
                <a:lnTo>
                  <a:pt x="4586474" y="475535"/>
                </a:lnTo>
                <a:lnTo>
                  <a:pt x="4444610" y="643296"/>
                </a:lnTo>
                <a:lnTo>
                  <a:pt x="4326389" y="814841"/>
                </a:lnTo>
                <a:lnTo>
                  <a:pt x="4222355" y="990171"/>
                </a:lnTo>
                <a:lnTo>
                  <a:pt x="4139601" y="1168023"/>
                </a:lnTo>
                <a:lnTo>
                  <a:pt x="4068669" y="1352182"/>
                </a:lnTo>
                <a:lnTo>
                  <a:pt x="4019016" y="1537602"/>
                </a:lnTo>
                <a:lnTo>
                  <a:pt x="3978821" y="1725545"/>
                </a:lnTo>
                <a:lnTo>
                  <a:pt x="3952812" y="1917272"/>
                </a:lnTo>
                <a:lnTo>
                  <a:pt x="3940990" y="2111522"/>
                </a:lnTo>
                <a:lnTo>
                  <a:pt x="3940990" y="2308294"/>
                </a:lnTo>
                <a:lnTo>
                  <a:pt x="3948084" y="2506328"/>
                </a:lnTo>
                <a:lnTo>
                  <a:pt x="3969363" y="2708146"/>
                </a:lnTo>
                <a:lnTo>
                  <a:pt x="3995372" y="2908703"/>
                </a:lnTo>
                <a:lnTo>
                  <a:pt x="4028474" y="3114305"/>
                </a:lnTo>
                <a:lnTo>
                  <a:pt x="4063940" y="3319907"/>
                </a:lnTo>
                <a:lnTo>
                  <a:pt x="4111228" y="3526770"/>
                </a:lnTo>
                <a:lnTo>
                  <a:pt x="4156152" y="3734895"/>
                </a:lnTo>
                <a:lnTo>
                  <a:pt x="4205804" y="3941758"/>
                </a:lnTo>
                <a:lnTo>
                  <a:pt x="4260186" y="4152405"/>
                </a:lnTo>
                <a:lnTo>
                  <a:pt x="4309838" y="4361792"/>
                </a:lnTo>
                <a:lnTo>
                  <a:pt x="4361855" y="4571178"/>
                </a:lnTo>
                <a:lnTo>
                  <a:pt x="4411508" y="4784348"/>
                </a:lnTo>
                <a:lnTo>
                  <a:pt x="4458796" y="4993734"/>
                </a:lnTo>
                <a:lnTo>
                  <a:pt x="4503720" y="5203120"/>
                </a:lnTo>
                <a:lnTo>
                  <a:pt x="4541550" y="5411245"/>
                </a:lnTo>
                <a:lnTo>
                  <a:pt x="4574652" y="5618108"/>
                </a:lnTo>
                <a:lnTo>
                  <a:pt x="4598296" y="5826233"/>
                </a:lnTo>
                <a:lnTo>
                  <a:pt x="4614847" y="6034358"/>
                </a:lnTo>
                <a:lnTo>
                  <a:pt x="4624305" y="6237437"/>
                </a:lnTo>
                <a:lnTo>
                  <a:pt x="4624305" y="6440516"/>
                </a:lnTo>
                <a:lnTo>
                  <a:pt x="4610118" y="6641073"/>
                </a:lnTo>
                <a:lnTo>
                  <a:pt x="4586474" y="6841630"/>
                </a:lnTo>
                <a:lnTo>
                  <a:pt x="4548644" y="7038402"/>
                </a:lnTo>
                <a:lnTo>
                  <a:pt x="4494262" y="7232652"/>
                </a:lnTo>
                <a:lnTo>
                  <a:pt x="3042515" y="7232652"/>
                </a:lnTo>
                <a:lnTo>
                  <a:pt x="3042515" y="7232650"/>
                </a:lnTo>
                <a:lnTo>
                  <a:pt x="0" y="7232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mb/>
      </p:transition>
    </mc:Choice>
    <mc:Fallback>
      <p:transition spd="slow" advTm="3000">
        <p:comb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effectLst/>
                <a:sym typeface="+mn-ea"/>
              </a:rPr>
              <a:t>青霉素类抗菌药物</a:t>
            </a:r>
            <a:endParaRPr lang="zh-CN" altLang="en-US" sz="2800" b="1">
              <a:solidFill>
                <a:srgbClr val="FF0000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DFD31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317625" y="1308100"/>
            <a:ext cx="340360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000">
                <a:solidFill>
                  <a:srgbClr val="FF8535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药物相互作用</a:t>
            </a:r>
            <a:endParaRPr lang="zh-CN" altLang="en-US" sz="4000">
              <a:solidFill>
                <a:srgbClr val="FF8535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317625" y="2213610"/>
            <a:ext cx="9055100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2">
                    <a:lumMod val="75000"/>
                  </a:schemeClr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latinLnBrk="0" hangingPunct="1">
              <a:lnSpc>
                <a:spcPct val="150000"/>
              </a:lnSpc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合用丙磺舒、阿司匹林、吲哚美辛、保泰松和磺胺类药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→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减少青霉素类的肾小管分泌，延长其血浆半衰期</a:t>
            </a:r>
            <a:endParaRPr lang="en-US" altLang="zh-CN" sz="3200" b="0">
              <a:solidFill>
                <a:schemeClr val="tx1"/>
              </a:solidFill>
              <a:sym typeface="+mn-ea"/>
            </a:endParaRPr>
          </a:p>
          <a:p>
            <a:pPr marL="457200" indent="-457200" eaLnBrk="1" latinLnBrk="0" hangingPunct="1">
              <a:lnSpc>
                <a:spcPct val="150000"/>
              </a:lnSpc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合用华法林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→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抗凝作用增强</a:t>
            </a:r>
            <a:endParaRPr lang="zh-CN" altLang="en-US" sz="3200">
              <a:solidFill>
                <a:schemeClr val="tx1"/>
              </a:solidFill>
            </a:endParaRPr>
          </a:p>
          <a:p>
            <a:pPr marL="457200" indent="-457200" eaLnBrk="1" latinLnBrk="0" hangingPunct="1">
              <a:lnSpc>
                <a:spcPct val="150000"/>
              </a:lnSpc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不能与氨基糖苷类抗菌药物置于同一容器内</a:t>
            </a:r>
            <a:endParaRPr lang="zh-CN" altLang="en-US" sz="3200">
              <a:solidFill>
                <a:schemeClr val="tx1"/>
              </a:solidFill>
            </a:endParaRPr>
          </a:p>
        </p:txBody>
      </p:sp>
      <p:sp>
        <p:nvSpPr>
          <p:cNvPr id="19" name="任意多边形 18"/>
          <p:cNvSpPr/>
          <p:nvPr/>
        </p:nvSpPr>
        <p:spPr>
          <a:xfrm rot="10800000">
            <a:off x="10573385" y="0"/>
            <a:ext cx="2307590" cy="7232650"/>
          </a:xfrm>
          <a:custGeom>
            <a:gdLst>
              <a:gd name="connsiteX0" fmla="*/ 0 w 5137382"/>
              <a:gd name="connsiteY0" fmla="*/ 0 h 7232652"/>
              <a:gd name="connsiteX1" fmla="*/ 3477047 w 5137382"/>
              <a:gd name="connsiteY1" fmla="*/ 0 h 7232652"/>
              <a:gd name="connsiteX2" fmla="*/ 3477047 w 5137382"/>
              <a:gd name="connsiteY2" fmla="*/ 2 h 7232652"/>
              <a:gd name="connsiteX3" fmla="*/ 5137382 w 5137382"/>
              <a:gd name="connsiteY3" fmla="*/ 2 h 7232652"/>
              <a:gd name="connsiteX4" fmla="*/ 4929314 w 5137382"/>
              <a:gd name="connsiteY4" fmla="*/ 155149 h 7232652"/>
              <a:gd name="connsiteX5" fmla="*/ 4747254 w 5137382"/>
              <a:gd name="connsiteY5" fmla="*/ 314081 h 7232652"/>
              <a:gd name="connsiteX6" fmla="*/ 4586474 w 5137382"/>
              <a:gd name="connsiteY6" fmla="*/ 475535 h 7232652"/>
              <a:gd name="connsiteX7" fmla="*/ 4444610 w 5137382"/>
              <a:gd name="connsiteY7" fmla="*/ 643296 h 7232652"/>
              <a:gd name="connsiteX8" fmla="*/ 4326389 w 5137382"/>
              <a:gd name="connsiteY8" fmla="*/ 814841 h 7232652"/>
              <a:gd name="connsiteX9" fmla="*/ 4222355 w 5137382"/>
              <a:gd name="connsiteY9" fmla="*/ 990171 h 7232652"/>
              <a:gd name="connsiteX10" fmla="*/ 4139601 w 5137382"/>
              <a:gd name="connsiteY10" fmla="*/ 1168023 h 7232652"/>
              <a:gd name="connsiteX11" fmla="*/ 4068669 w 5137382"/>
              <a:gd name="connsiteY11" fmla="*/ 1352182 h 7232652"/>
              <a:gd name="connsiteX12" fmla="*/ 4019016 w 5137382"/>
              <a:gd name="connsiteY12" fmla="*/ 1537602 h 7232652"/>
              <a:gd name="connsiteX13" fmla="*/ 3978821 w 5137382"/>
              <a:gd name="connsiteY13" fmla="*/ 1725545 h 7232652"/>
              <a:gd name="connsiteX14" fmla="*/ 3952812 w 5137382"/>
              <a:gd name="connsiteY14" fmla="*/ 1917272 h 7232652"/>
              <a:gd name="connsiteX15" fmla="*/ 3940990 w 5137382"/>
              <a:gd name="connsiteY15" fmla="*/ 2111522 h 7232652"/>
              <a:gd name="connsiteX16" fmla="*/ 3940990 w 5137382"/>
              <a:gd name="connsiteY16" fmla="*/ 2308294 h 7232652"/>
              <a:gd name="connsiteX17" fmla="*/ 3948084 w 5137382"/>
              <a:gd name="connsiteY17" fmla="*/ 2506328 h 7232652"/>
              <a:gd name="connsiteX18" fmla="*/ 3969363 w 5137382"/>
              <a:gd name="connsiteY18" fmla="*/ 2708146 h 7232652"/>
              <a:gd name="connsiteX19" fmla="*/ 3995372 w 5137382"/>
              <a:gd name="connsiteY19" fmla="*/ 2908703 h 7232652"/>
              <a:gd name="connsiteX20" fmla="*/ 4028474 w 5137382"/>
              <a:gd name="connsiteY20" fmla="*/ 3114305 h 7232652"/>
              <a:gd name="connsiteX21" fmla="*/ 4063940 w 5137382"/>
              <a:gd name="connsiteY21" fmla="*/ 3319907 h 7232652"/>
              <a:gd name="connsiteX22" fmla="*/ 4111228 w 5137382"/>
              <a:gd name="connsiteY22" fmla="*/ 3526770 h 7232652"/>
              <a:gd name="connsiteX23" fmla="*/ 4156152 w 5137382"/>
              <a:gd name="connsiteY23" fmla="*/ 3734895 h 7232652"/>
              <a:gd name="connsiteX24" fmla="*/ 4205804 w 5137382"/>
              <a:gd name="connsiteY24" fmla="*/ 3941758 h 7232652"/>
              <a:gd name="connsiteX25" fmla="*/ 4260186 w 5137382"/>
              <a:gd name="connsiteY25" fmla="*/ 4152405 h 7232652"/>
              <a:gd name="connsiteX26" fmla="*/ 4309838 w 5137382"/>
              <a:gd name="connsiteY26" fmla="*/ 4361792 h 7232652"/>
              <a:gd name="connsiteX27" fmla="*/ 4361855 w 5137382"/>
              <a:gd name="connsiteY27" fmla="*/ 4571178 h 7232652"/>
              <a:gd name="connsiteX28" fmla="*/ 4411508 w 5137382"/>
              <a:gd name="connsiteY28" fmla="*/ 4784348 h 7232652"/>
              <a:gd name="connsiteX29" fmla="*/ 4458796 w 5137382"/>
              <a:gd name="connsiteY29" fmla="*/ 4993734 h 7232652"/>
              <a:gd name="connsiteX30" fmla="*/ 4503720 w 5137382"/>
              <a:gd name="connsiteY30" fmla="*/ 5203120 h 7232652"/>
              <a:gd name="connsiteX31" fmla="*/ 4541550 w 5137382"/>
              <a:gd name="connsiteY31" fmla="*/ 5411245 h 7232652"/>
              <a:gd name="connsiteX32" fmla="*/ 4574652 w 5137382"/>
              <a:gd name="connsiteY32" fmla="*/ 5618108 h 7232652"/>
              <a:gd name="connsiteX33" fmla="*/ 4598296 w 5137382"/>
              <a:gd name="connsiteY33" fmla="*/ 5826233 h 7232652"/>
              <a:gd name="connsiteX34" fmla="*/ 4614847 w 5137382"/>
              <a:gd name="connsiteY34" fmla="*/ 6034358 h 7232652"/>
              <a:gd name="connsiteX35" fmla="*/ 4624305 w 5137382"/>
              <a:gd name="connsiteY35" fmla="*/ 6237437 h 7232652"/>
              <a:gd name="connsiteX36" fmla="*/ 4624305 w 5137382"/>
              <a:gd name="connsiteY36" fmla="*/ 6440516 h 7232652"/>
              <a:gd name="connsiteX37" fmla="*/ 4610118 w 5137382"/>
              <a:gd name="connsiteY37" fmla="*/ 6641073 h 7232652"/>
              <a:gd name="connsiteX38" fmla="*/ 4586474 w 5137382"/>
              <a:gd name="connsiteY38" fmla="*/ 6841630 h 7232652"/>
              <a:gd name="connsiteX39" fmla="*/ 4548644 w 5137382"/>
              <a:gd name="connsiteY39" fmla="*/ 7038402 h 7232652"/>
              <a:gd name="connsiteX40" fmla="*/ 4494262 w 5137382"/>
              <a:gd name="connsiteY40" fmla="*/ 7232652 h 7232652"/>
              <a:gd name="connsiteX41" fmla="*/ 3042515 w 5137382"/>
              <a:gd name="connsiteY41" fmla="*/ 7232652 h 7232652"/>
              <a:gd name="connsiteX42" fmla="*/ 3042515 w 5137382"/>
              <a:gd name="connsiteY42" fmla="*/ 7232650 h 7232652"/>
              <a:gd name="connsiteX43" fmla="*/ 0 w 5137382"/>
              <a:gd name="connsiteY43" fmla="*/ 7232650 h 72326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5137382" h="7232652">
                <a:moveTo>
                  <a:pt x="0" y="0"/>
                </a:moveTo>
                <a:lnTo>
                  <a:pt x="3477047" y="0"/>
                </a:lnTo>
                <a:lnTo>
                  <a:pt x="3477047" y="2"/>
                </a:lnTo>
                <a:lnTo>
                  <a:pt x="5137382" y="2"/>
                </a:lnTo>
                <a:lnTo>
                  <a:pt x="4929314" y="155149"/>
                </a:lnTo>
                <a:lnTo>
                  <a:pt x="4747254" y="314081"/>
                </a:lnTo>
                <a:lnTo>
                  <a:pt x="4586474" y="475535"/>
                </a:lnTo>
                <a:lnTo>
                  <a:pt x="4444610" y="643296"/>
                </a:lnTo>
                <a:lnTo>
                  <a:pt x="4326389" y="814841"/>
                </a:lnTo>
                <a:lnTo>
                  <a:pt x="4222355" y="990171"/>
                </a:lnTo>
                <a:lnTo>
                  <a:pt x="4139601" y="1168023"/>
                </a:lnTo>
                <a:lnTo>
                  <a:pt x="4068669" y="1352182"/>
                </a:lnTo>
                <a:lnTo>
                  <a:pt x="4019016" y="1537602"/>
                </a:lnTo>
                <a:lnTo>
                  <a:pt x="3978821" y="1725545"/>
                </a:lnTo>
                <a:lnTo>
                  <a:pt x="3952812" y="1917272"/>
                </a:lnTo>
                <a:lnTo>
                  <a:pt x="3940990" y="2111522"/>
                </a:lnTo>
                <a:lnTo>
                  <a:pt x="3940990" y="2308294"/>
                </a:lnTo>
                <a:lnTo>
                  <a:pt x="3948084" y="2506328"/>
                </a:lnTo>
                <a:lnTo>
                  <a:pt x="3969363" y="2708146"/>
                </a:lnTo>
                <a:lnTo>
                  <a:pt x="3995372" y="2908703"/>
                </a:lnTo>
                <a:lnTo>
                  <a:pt x="4028474" y="3114305"/>
                </a:lnTo>
                <a:lnTo>
                  <a:pt x="4063940" y="3319907"/>
                </a:lnTo>
                <a:lnTo>
                  <a:pt x="4111228" y="3526770"/>
                </a:lnTo>
                <a:lnTo>
                  <a:pt x="4156152" y="3734895"/>
                </a:lnTo>
                <a:lnTo>
                  <a:pt x="4205804" y="3941758"/>
                </a:lnTo>
                <a:lnTo>
                  <a:pt x="4260186" y="4152405"/>
                </a:lnTo>
                <a:lnTo>
                  <a:pt x="4309838" y="4361792"/>
                </a:lnTo>
                <a:lnTo>
                  <a:pt x="4361855" y="4571178"/>
                </a:lnTo>
                <a:lnTo>
                  <a:pt x="4411508" y="4784348"/>
                </a:lnTo>
                <a:lnTo>
                  <a:pt x="4458796" y="4993734"/>
                </a:lnTo>
                <a:lnTo>
                  <a:pt x="4503720" y="5203120"/>
                </a:lnTo>
                <a:lnTo>
                  <a:pt x="4541550" y="5411245"/>
                </a:lnTo>
                <a:lnTo>
                  <a:pt x="4574652" y="5618108"/>
                </a:lnTo>
                <a:lnTo>
                  <a:pt x="4598296" y="5826233"/>
                </a:lnTo>
                <a:lnTo>
                  <a:pt x="4614847" y="6034358"/>
                </a:lnTo>
                <a:lnTo>
                  <a:pt x="4624305" y="6237437"/>
                </a:lnTo>
                <a:lnTo>
                  <a:pt x="4624305" y="6440516"/>
                </a:lnTo>
                <a:lnTo>
                  <a:pt x="4610118" y="6641073"/>
                </a:lnTo>
                <a:lnTo>
                  <a:pt x="4586474" y="6841630"/>
                </a:lnTo>
                <a:lnTo>
                  <a:pt x="4548644" y="7038402"/>
                </a:lnTo>
                <a:lnTo>
                  <a:pt x="4494262" y="7232652"/>
                </a:lnTo>
                <a:lnTo>
                  <a:pt x="3042515" y="7232652"/>
                </a:lnTo>
                <a:lnTo>
                  <a:pt x="3042515" y="7232650"/>
                </a:lnTo>
                <a:lnTo>
                  <a:pt x="0" y="7232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mb/>
      </p:transition>
    </mc:Choice>
    <mc:Fallback>
      <p:transition spd="slow" advTm="3000">
        <p:comb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effectLst/>
                <a:sym typeface="+mn-ea"/>
              </a:rPr>
              <a:t>青霉素类抗菌药物</a:t>
            </a:r>
            <a:endParaRPr lang="zh-CN" altLang="en-US" sz="2800" b="1">
              <a:solidFill>
                <a:srgbClr val="FF0000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DFD31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832485" y="1130935"/>
            <a:ext cx="340360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000">
                <a:solidFill>
                  <a:srgbClr val="FF8535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用药监护</a:t>
            </a:r>
            <a:endParaRPr lang="zh-CN" altLang="en-US" sz="4000">
              <a:solidFill>
                <a:srgbClr val="FF8535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410335" y="1982470"/>
            <a:ext cx="9055100" cy="5015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2">
                    <a:lumMod val="75000"/>
                  </a:schemeClr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sz="3200" b="1">
                <a:solidFill>
                  <a:srgbClr val="FF8535"/>
                </a:solidFill>
                <a:sym typeface="+mn-ea"/>
              </a:rPr>
              <a:t>过敏性休克：</a:t>
            </a:r>
            <a:r>
              <a:rPr lang="zh-CN" sz="3200">
                <a:solidFill>
                  <a:schemeClr val="tx1"/>
                </a:solidFill>
                <a:sym typeface="+mn-ea"/>
              </a:rPr>
              <a:t>皮下注射肾上腺素，糖皮质激素的抗休克治疗</a:t>
            </a:r>
            <a:endParaRPr lang="en-US" altLang="zh-CN" sz="3200" b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FF8535"/>
                </a:solidFill>
                <a:sym typeface="+mn-ea"/>
              </a:rPr>
              <a:t>根据</a:t>
            </a:r>
            <a:r>
              <a:rPr lang="en-US" altLang="zh-CN" sz="3200" b="1">
                <a:solidFill>
                  <a:srgbClr val="FF8535"/>
                </a:solidFill>
                <a:sym typeface="+mn-ea"/>
              </a:rPr>
              <a:t>PK/PD</a:t>
            </a:r>
            <a:r>
              <a:rPr lang="zh-CN" altLang="en-US" sz="3200" b="1">
                <a:solidFill>
                  <a:srgbClr val="FF8535"/>
                </a:solidFill>
                <a:sym typeface="+mn-ea"/>
              </a:rPr>
              <a:t>参数制定合理给药方案：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时间依赖型每隔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6h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给药一次</a:t>
            </a:r>
            <a:endParaRPr lang="zh-CN" altLang="en-US" sz="320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sz="3200" b="1">
                <a:solidFill>
                  <a:srgbClr val="FF8535"/>
                </a:solidFill>
                <a:sym typeface="+mn-ea"/>
              </a:rPr>
              <a:t>选择适宜的溶剂和滴速：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0.9%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氯化钠注射液稀释，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50~200ml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，不宜超过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1h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，青霉素钾盐不可快速静脉滴注及静脉注射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FF8535"/>
                </a:solidFill>
                <a:sym typeface="+mn-ea"/>
              </a:rPr>
              <a:t>青霉素脑病：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特殊人群应注意监护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FF8535"/>
                </a:solidFill>
                <a:sym typeface="+mn-ea"/>
              </a:rPr>
              <a:t>治疗梅毒、断螺旋体病等：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可致吉海反应，合用糖皮质激素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</p:txBody>
      </p:sp>
      <p:sp>
        <p:nvSpPr>
          <p:cNvPr id="19" name="任意多边形 18"/>
          <p:cNvSpPr/>
          <p:nvPr/>
        </p:nvSpPr>
        <p:spPr>
          <a:xfrm rot="10800000">
            <a:off x="10924540" y="0"/>
            <a:ext cx="1956435" cy="7232650"/>
          </a:xfrm>
          <a:custGeom>
            <a:gdLst>
              <a:gd name="connsiteX0" fmla="*/ 0 w 5137382"/>
              <a:gd name="connsiteY0" fmla="*/ 0 h 7232652"/>
              <a:gd name="connsiteX1" fmla="*/ 3477047 w 5137382"/>
              <a:gd name="connsiteY1" fmla="*/ 0 h 7232652"/>
              <a:gd name="connsiteX2" fmla="*/ 3477047 w 5137382"/>
              <a:gd name="connsiteY2" fmla="*/ 2 h 7232652"/>
              <a:gd name="connsiteX3" fmla="*/ 5137382 w 5137382"/>
              <a:gd name="connsiteY3" fmla="*/ 2 h 7232652"/>
              <a:gd name="connsiteX4" fmla="*/ 4929314 w 5137382"/>
              <a:gd name="connsiteY4" fmla="*/ 155149 h 7232652"/>
              <a:gd name="connsiteX5" fmla="*/ 4747254 w 5137382"/>
              <a:gd name="connsiteY5" fmla="*/ 314081 h 7232652"/>
              <a:gd name="connsiteX6" fmla="*/ 4586474 w 5137382"/>
              <a:gd name="connsiteY6" fmla="*/ 475535 h 7232652"/>
              <a:gd name="connsiteX7" fmla="*/ 4444610 w 5137382"/>
              <a:gd name="connsiteY7" fmla="*/ 643296 h 7232652"/>
              <a:gd name="connsiteX8" fmla="*/ 4326389 w 5137382"/>
              <a:gd name="connsiteY8" fmla="*/ 814841 h 7232652"/>
              <a:gd name="connsiteX9" fmla="*/ 4222355 w 5137382"/>
              <a:gd name="connsiteY9" fmla="*/ 990171 h 7232652"/>
              <a:gd name="connsiteX10" fmla="*/ 4139601 w 5137382"/>
              <a:gd name="connsiteY10" fmla="*/ 1168023 h 7232652"/>
              <a:gd name="connsiteX11" fmla="*/ 4068669 w 5137382"/>
              <a:gd name="connsiteY11" fmla="*/ 1352182 h 7232652"/>
              <a:gd name="connsiteX12" fmla="*/ 4019016 w 5137382"/>
              <a:gd name="connsiteY12" fmla="*/ 1537602 h 7232652"/>
              <a:gd name="connsiteX13" fmla="*/ 3978821 w 5137382"/>
              <a:gd name="connsiteY13" fmla="*/ 1725545 h 7232652"/>
              <a:gd name="connsiteX14" fmla="*/ 3952812 w 5137382"/>
              <a:gd name="connsiteY14" fmla="*/ 1917272 h 7232652"/>
              <a:gd name="connsiteX15" fmla="*/ 3940990 w 5137382"/>
              <a:gd name="connsiteY15" fmla="*/ 2111522 h 7232652"/>
              <a:gd name="connsiteX16" fmla="*/ 3940990 w 5137382"/>
              <a:gd name="connsiteY16" fmla="*/ 2308294 h 7232652"/>
              <a:gd name="connsiteX17" fmla="*/ 3948084 w 5137382"/>
              <a:gd name="connsiteY17" fmla="*/ 2506328 h 7232652"/>
              <a:gd name="connsiteX18" fmla="*/ 3969363 w 5137382"/>
              <a:gd name="connsiteY18" fmla="*/ 2708146 h 7232652"/>
              <a:gd name="connsiteX19" fmla="*/ 3995372 w 5137382"/>
              <a:gd name="connsiteY19" fmla="*/ 2908703 h 7232652"/>
              <a:gd name="connsiteX20" fmla="*/ 4028474 w 5137382"/>
              <a:gd name="connsiteY20" fmla="*/ 3114305 h 7232652"/>
              <a:gd name="connsiteX21" fmla="*/ 4063940 w 5137382"/>
              <a:gd name="connsiteY21" fmla="*/ 3319907 h 7232652"/>
              <a:gd name="connsiteX22" fmla="*/ 4111228 w 5137382"/>
              <a:gd name="connsiteY22" fmla="*/ 3526770 h 7232652"/>
              <a:gd name="connsiteX23" fmla="*/ 4156152 w 5137382"/>
              <a:gd name="connsiteY23" fmla="*/ 3734895 h 7232652"/>
              <a:gd name="connsiteX24" fmla="*/ 4205804 w 5137382"/>
              <a:gd name="connsiteY24" fmla="*/ 3941758 h 7232652"/>
              <a:gd name="connsiteX25" fmla="*/ 4260186 w 5137382"/>
              <a:gd name="connsiteY25" fmla="*/ 4152405 h 7232652"/>
              <a:gd name="connsiteX26" fmla="*/ 4309838 w 5137382"/>
              <a:gd name="connsiteY26" fmla="*/ 4361792 h 7232652"/>
              <a:gd name="connsiteX27" fmla="*/ 4361855 w 5137382"/>
              <a:gd name="connsiteY27" fmla="*/ 4571178 h 7232652"/>
              <a:gd name="connsiteX28" fmla="*/ 4411508 w 5137382"/>
              <a:gd name="connsiteY28" fmla="*/ 4784348 h 7232652"/>
              <a:gd name="connsiteX29" fmla="*/ 4458796 w 5137382"/>
              <a:gd name="connsiteY29" fmla="*/ 4993734 h 7232652"/>
              <a:gd name="connsiteX30" fmla="*/ 4503720 w 5137382"/>
              <a:gd name="connsiteY30" fmla="*/ 5203120 h 7232652"/>
              <a:gd name="connsiteX31" fmla="*/ 4541550 w 5137382"/>
              <a:gd name="connsiteY31" fmla="*/ 5411245 h 7232652"/>
              <a:gd name="connsiteX32" fmla="*/ 4574652 w 5137382"/>
              <a:gd name="connsiteY32" fmla="*/ 5618108 h 7232652"/>
              <a:gd name="connsiteX33" fmla="*/ 4598296 w 5137382"/>
              <a:gd name="connsiteY33" fmla="*/ 5826233 h 7232652"/>
              <a:gd name="connsiteX34" fmla="*/ 4614847 w 5137382"/>
              <a:gd name="connsiteY34" fmla="*/ 6034358 h 7232652"/>
              <a:gd name="connsiteX35" fmla="*/ 4624305 w 5137382"/>
              <a:gd name="connsiteY35" fmla="*/ 6237437 h 7232652"/>
              <a:gd name="connsiteX36" fmla="*/ 4624305 w 5137382"/>
              <a:gd name="connsiteY36" fmla="*/ 6440516 h 7232652"/>
              <a:gd name="connsiteX37" fmla="*/ 4610118 w 5137382"/>
              <a:gd name="connsiteY37" fmla="*/ 6641073 h 7232652"/>
              <a:gd name="connsiteX38" fmla="*/ 4586474 w 5137382"/>
              <a:gd name="connsiteY38" fmla="*/ 6841630 h 7232652"/>
              <a:gd name="connsiteX39" fmla="*/ 4548644 w 5137382"/>
              <a:gd name="connsiteY39" fmla="*/ 7038402 h 7232652"/>
              <a:gd name="connsiteX40" fmla="*/ 4494262 w 5137382"/>
              <a:gd name="connsiteY40" fmla="*/ 7232652 h 7232652"/>
              <a:gd name="connsiteX41" fmla="*/ 3042515 w 5137382"/>
              <a:gd name="connsiteY41" fmla="*/ 7232652 h 7232652"/>
              <a:gd name="connsiteX42" fmla="*/ 3042515 w 5137382"/>
              <a:gd name="connsiteY42" fmla="*/ 7232650 h 7232652"/>
              <a:gd name="connsiteX43" fmla="*/ 0 w 5137382"/>
              <a:gd name="connsiteY43" fmla="*/ 7232650 h 72326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5137382" h="7232652">
                <a:moveTo>
                  <a:pt x="0" y="0"/>
                </a:moveTo>
                <a:lnTo>
                  <a:pt x="3477047" y="0"/>
                </a:lnTo>
                <a:lnTo>
                  <a:pt x="3477047" y="2"/>
                </a:lnTo>
                <a:lnTo>
                  <a:pt x="5137382" y="2"/>
                </a:lnTo>
                <a:lnTo>
                  <a:pt x="4929314" y="155149"/>
                </a:lnTo>
                <a:lnTo>
                  <a:pt x="4747254" y="314081"/>
                </a:lnTo>
                <a:lnTo>
                  <a:pt x="4586474" y="475535"/>
                </a:lnTo>
                <a:lnTo>
                  <a:pt x="4444610" y="643296"/>
                </a:lnTo>
                <a:lnTo>
                  <a:pt x="4326389" y="814841"/>
                </a:lnTo>
                <a:lnTo>
                  <a:pt x="4222355" y="990171"/>
                </a:lnTo>
                <a:lnTo>
                  <a:pt x="4139601" y="1168023"/>
                </a:lnTo>
                <a:lnTo>
                  <a:pt x="4068669" y="1352182"/>
                </a:lnTo>
                <a:lnTo>
                  <a:pt x="4019016" y="1537602"/>
                </a:lnTo>
                <a:lnTo>
                  <a:pt x="3978821" y="1725545"/>
                </a:lnTo>
                <a:lnTo>
                  <a:pt x="3952812" y="1917272"/>
                </a:lnTo>
                <a:lnTo>
                  <a:pt x="3940990" y="2111522"/>
                </a:lnTo>
                <a:lnTo>
                  <a:pt x="3940990" y="2308294"/>
                </a:lnTo>
                <a:lnTo>
                  <a:pt x="3948084" y="2506328"/>
                </a:lnTo>
                <a:lnTo>
                  <a:pt x="3969363" y="2708146"/>
                </a:lnTo>
                <a:lnTo>
                  <a:pt x="3995372" y="2908703"/>
                </a:lnTo>
                <a:lnTo>
                  <a:pt x="4028474" y="3114305"/>
                </a:lnTo>
                <a:lnTo>
                  <a:pt x="4063940" y="3319907"/>
                </a:lnTo>
                <a:lnTo>
                  <a:pt x="4111228" y="3526770"/>
                </a:lnTo>
                <a:lnTo>
                  <a:pt x="4156152" y="3734895"/>
                </a:lnTo>
                <a:lnTo>
                  <a:pt x="4205804" y="3941758"/>
                </a:lnTo>
                <a:lnTo>
                  <a:pt x="4260186" y="4152405"/>
                </a:lnTo>
                <a:lnTo>
                  <a:pt x="4309838" y="4361792"/>
                </a:lnTo>
                <a:lnTo>
                  <a:pt x="4361855" y="4571178"/>
                </a:lnTo>
                <a:lnTo>
                  <a:pt x="4411508" y="4784348"/>
                </a:lnTo>
                <a:lnTo>
                  <a:pt x="4458796" y="4993734"/>
                </a:lnTo>
                <a:lnTo>
                  <a:pt x="4503720" y="5203120"/>
                </a:lnTo>
                <a:lnTo>
                  <a:pt x="4541550" y="5411245"/>
                </a:lnTo>
                <a:lnTo>
                  <a:pt x="4574652" y="5618108"/>
                </a:lnTo>
                <a:lnTo>
                  <a:pt x="4598296" y="5826233"/>
                </a:lnTo>
                <a:lnTo>
                  <a:pt x="4614847" y="6034358"/>
                </a:lnTo>
                <a:lnTo>
                  <a:pt x="4624305" y="6237437"/>
                </a:lnTo>
                <a:lnTo>
                  <a:pt x="4624305" y="6440516"/>
                </a:lnTo>
                <a:lnTo>
                  <a:pt x="4610118" y="6641073"/>
                </a:lnTo>
                <a:lnTo>
                  <a:pt x="4586474" y="6841630"/>
                </a:lnTo>
                <a:lnTo>
                  <a:pt x="4548644" y="7038402"/>
                </a:lnTo>
                <a:lnTo>
                  <a:pt x="4494262" y="7232652"/>
                </a:lnTo>
                <a:lnTo>
                  <a:pt x="3042515" y="7232652"/>
                </a:lnTo>
                <a:lnTo>
                  <a:pt x="3042515" y="7232650"/>
                </a:lnTo>
                <a:lnTo>
                  <a:pt x="0" y="7232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mb/>
      </p:transition>
    </mc:Choice>
    <mc:Fallback>
      <p:transition spd="slow" advTm="3000">
        <p:comb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effectLst/>
                <a:sym typeface="+mn-ea"/>
              </a:rPr>
              <a:t>青霉素类抗菌药物</a:t>
            </a:r>
            <a:endParaRPr lang="zh-CN" altLang="en-US" sz="2800" b="1">
              <a:solidFill>
                <a:srgbClr val="FF0000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DFD31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645795" y="1170305"/>
            <a:ext cx="340360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FF853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青霉素</a:t>
            </a:r>
            <a:endParaRPr lang="zh-CN" altLang="en-US" sz="4000">
              <a:solidFill>
                <a:srgbClr val="FF8535"/>
              </a:solidFill>
            </a:endParaRPr>
          </a:p>
        </p:txBody>
      </p:sp>
      <p:sp>
        <p:nvSpPr>
          <p:cNvPr id="19" name="任意多边形 18"/>
          <p:cNvSpPr/>
          <p:nvPr/>
        </p:nvSpPr>
        <p:spPr>
          <a:xfrm rot="10800000">
            <a:off x="11109960" y="0"/>
            <a:ext cx="1771015" cy="7232650"/>
          </a:xfrm>
          <a:custGeom>
            <a:gdLst>
              <a:gd name="connsiteX0" fmla="*/ 0 w 5137382"/>
              <a:gd name="connsiteY0" fmla="*/ 0 h 7232652"/>
              <a:gd name="connsiteX1" fmla="*/ 3477047 w 5137382"/>
              <a:gd name="connsiteY1" fmla="*/ 0 h 7232652"/>
              <a:gd name="connsiteX2" fmla="*/ 3477047 w 5137382"/>
              <a:gd name="connsiteY2" fmla="*/ 2 h 7232652"/>
              <a:gd name="connsiteX3" fmla="*/ 5137382 w 5137382"/>
              <a:gd name="connsiteY3" fmla="*/ 2 h 7232652"/>
              <a:gd name="connsiteX4" fmla="*/ 4929314 w 5137382"/>
              <a:gd name="connsiteY4" fmla="*/ 155149 h 7232652"/>
              <a:gd name="connsiteX5" fmla="*/ 4747254 w 5137382"/>
              <a:gd name="connsiteY5" fmla="*/ 314081 h 7232652"/>
              <a:gd name="connsiteX6" fmla="*/ 4586474 w 5137382"/>
              <a:gd name="connsiteY6" fmla="*/ 475535 h 7232652"/>
              <a:gd name="connsiteX7" fmla="*/ 4444610 w 5137382"/>
              <a:gd name="connsiteY7" fmla="*/ 643296 h 7232652"/>
              <a:gd name="connsiteX8" fmla="*/ 4326389 w 5137382"/>
              <a:gd name="connsiteY8" fmla="*/ 814841 h 7232652"/>
              <a:gd name="connsiteX9" fmla="*/ 4222355 w 5137382"/>
              <a:gd name="connsiteY9" fmla="*/ 990171 h 7232652"/>
              <a:gd name="connsiteX10" fmla="*/ 4139601 w 5137382"/>
              <a:gd name="connsiteY10" fmla="*/ 1168023 h 7232652"/>
              <a:gd name="connsiteX11" fmla="*/ 4068669 w 5137382"/>
              <a:gd name="connsiteY11" fmla="*/ 1352182 h 7232652"/>
              <a:gd name="connsiteX12" fmla="*/ 4019016 w 5137382"/>
              <a:gd name="connsiteY12" fmla="*/ 1537602 h 7232652"/>
              <a:gd name="connsiteX13" fmla="*/ 3978821 w 5137382"/>
              <a:gd name="connsiteY13" fmla="*/ 1725545 h 7232652"/>
              <a:gd name="connsiteX14" fmla="*/ 3952812 w 5137382"/>
              <a:gd name="connsiteY14" fmla="*/ 1917272 h 7232652"/>
              <a:gd name="connsiteX15" fmla="*/ 3940990 w 5137382"/>
              <a:gd name="connsiteY15" fmla="*/ 2111522 h 7232652"/>
              <a:gd name="connsiteX16" fmla="*/ 3940990 w 5137382"/>
              <a:gd name="connsiteY16" fmla="*/ 2308294 h 7232652"/>
              <a:gd name="connsiteX17" fmla="*/ 3948084 w 5137382"/>
              <a:gd name="connsiteY17" fmla="*/ 2506328 h 7232652"/>
              <a:gd name="connsiteX18" fmla="*/ 3969363 w 5137382"/>
              <a:gd name="connsiteY18" fmla="*/ 2708146 h 7232652"/>
              <a:gd name="connsiteX19" fmla="*/ 3995372 w 5137382"/>
              <a:gd name="connsiteY19" fmla="*/ 2908703 h 7232652"/>
              <a:gd name="connsiteX20" fmla="*/ 4028474 w 5137382"/>
              <a:gd name="connsiteY20" fmla="*/ 3114305 h 7232652"/>
              <a:gd name="connsiteX21" fmla="*/ 4063940 w 5137382"/>
              <a:gd name="connsiteY21" fmla="*/ 3319907 h 7232652"/>
              <a:gd name="connsiteX22" fmla="*/ 4111228 w 5137382"/>
              <a:gd name="connsiteY22" fmla="*/ 3526770 h 7232652"/>
              <a:gd name="connsiteX23" fmla="*/ 4156152 w 5137382"/>
              <a:gd name="connsiteY23" fmla="*/ 3734895 h 7232652"/>
              <a:gd name="connsiteX24" fmla="*/ 4205804 w 5137382"/>
              <a:gd name="connsiteY24" fmla="*/ 3941758 h 7232652"/>
              <a:gd name="connsiteX25" fmla="*/ 4260186 w 5137382"/>
              <a:gd name="connsiteY25" fmla="*/ 4152405 h 7232652"/>
              <a:gd name="connsiteX26" fmla="*/ 4309838 w 5137382"/>
              <a:gd name="connsiteY26" fmla="*/ 4361792 h 7232652"/>
              <a:gd name="connsiteX27" fmla="*/ 4361855 w 5137382"/>
              <a:gd name="connsiteY27" fmla="*/ 4571178 h 7232652"/>
              <a:gd name="connsiteX28" fmla="*/ 4411508 w 5137382"/>
              <a:gd name="connsiteY28" fmla="*/ 4784348 h 7232652"/>
              <a:gd name="connsiteX29" fmla="*/ 4458796 w 5137382"/>
              <a:gd name="connsiteY29" fmla="*/ 4993734 h 7232652"/>
              <a:gd name="connsiteX30" fmla="*/ 4503720 w 5137382"/>
              <a:gd name="connsiteY30" fmla="*/ 5203120 h 7232652"/>
              <a:gd name="connsiteX31" fmla="*/ 4541550 w 5137382"/>
              <a:gd name="connsiteY31" fmla="*/ 5411245 h 7232652"/>
              <a:gd name="connsiteX32" fmla="*/ 4574652 w 5137382"/>
              <a:gd name="connsiteY32" fmla="*/ 5618108 h 7232652"/>
              <a:gd name="connsiteX33" fmla="*/ 4598296 w 5137382"/>
              <a:gd name="connsiteY33" fmla="*/ 5826233 h 7232652"/>
              <a:gd name="connsiteX34" fmla="*/ 4614847 w 5137382"/>
              <a:gd name="connsiteY34" fmla="*/ 6034358 h 7232652"/>
              <a:gd name="connsiteX35" fmla="*/ 4624305 w 5137382"/>
              <a:gd name="connsiteY35" fmla="*/ 6237437 h 7232652"/>
              <a:gd name="connsiteX36" fmla="*/ 4624305 w 5137382"/>
              <a:gd name="connsiteY36" fmla="*/ 6440516 h 7232652"/>
              <a:gd name="connsiteX37" fmla="*/ 4610118 w 5137382"/>
              <a:gd name="connsiteY37" fmla="*/ 6641073 h 7232652"/>
              <a:gd name="connsiteX38" fmla="*/ 4586474 w 5137382"/>
              <a:gd name="connsiteY38" fmla="*/ 6841630 h 7232652"/>
              <a:gd name="connsiteX39" fmla="*/ 4548644 w 5137382"/>
              <a:gd name="connsiteY39" fmla="*/ 7038402 h 7232652"/>
              <a:gd name="connsiteX40" fmla="*/ 4494262 w 5137382"/>
              <a:gd name="connsiteY40" fmla="*/ 7232652 h 7232652"/>
              <a:gd name="connsiteX41" fmla="*/ 3042515 w 5137382"/>
              <a:gd name="connsiteY41" fmla="*/ 7232652 h 7232652"/>
              <a:gd name="connsiteX42" fmla="*/ 3042515 w 5137382"/>
              <a:gd name="connsiteY42" fmla="*/ 7232650 h 7232652"/>
              <a:gd name="connsiteX43" fmla="*/ 0 w 5137382"/>
              <a:gd name="connsiteY43" fmla="*/ 7232650 h 72326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5137382" h="7232652">
                <a:moveTo>
                  <a:pt x="0" y="0"/>
                </a:moveTo>
                <a:lnTo>
                  <a:pt x="3477047" y="0"/>
                </a:lnTo>
                <a:lnTo>
                  <a:pt x="3477047" y="2"/>
                </a:lnTo>
                <a:lnTo>
                  <a:pt x="5137382" y="2"/>
                </a:lnTo>
                <a:lnTo>
                  <a:pt x="4929314" y="155149"/>
                </a:lnTo>
                <a:lnTo>
                  <a:pt x="4747254" y="314081"/>
                </a:lnTo>
                <a:lnTo>
                  <a:pt x="4586474" y="475535"/>
                </a:lnTo>
                <a:lnTo>
                  <a:pt x="4444610" y="643296"/>
                </a:lnTo>
                <a:lnTo>
                  <a:pt x="4326389" y="814841"/>
                </a:lnTo>
                <a:lnTo>
                  <a:pt x="4222355" y="990171"/>
                </a:lnTo>
                <a:lnTo>
                  <a:pt x="4139601" y="1168023"/>
                </a:lnTo>
                <a:lnTo>
                  <a:pt x="4068669" y="1352182"/>
                </a:lnTo>
                <a:lnTo>
                  <a:pt x="4019016" y="1537602"/>
                </a:lnTo>
                <a:lnTo>
                  <a:pt x="3978821" y="1725545"/>
                </a:lnTo>
                <a:lnTo>
                  <a:pt x="3952812" y="1917272"/>
                </a:lnTo>
                <a:lnTo>
                  <a:pt x="3940990" y="2111522"/>
                </a:lnTo>
                <a:lnTo>
                  <a:pt x="3940990" y="2308294"/>
                </a:lnTo>
                <a:lnTo>
                  <a:pt x="3948084" y="2506328"/>
                </a:lnTo>
                <a:lnTo>
                  <a:pt x="3969363" y="2708146"/>
                </a:lnTo>
                <a:lnTo>
                  <a:pt x="3995372" y="2908703"/>
                </a:lnTo>
                <a:lnTo>
                  <a:pt x="4028474" y="3114305"/>
                </a:lnTo>
                <a:lnTo>
                  <a:pt x="4063940" y="3319907"/>
                </a:lnTo>
                <a:lnTo>
                  <a:pt x="4111228" y="3526770"/>
                </a:lnTo>
                <a:lnTo>
                  <a:pt x="4156152" y="3734895"/>
                </a:lnTo>
                <a:lnTo>
                  <a:pt x="4205804" y="3941758"/>
                </a:lnTo>
                <a:lnTo>
                  <a:pt x="4260186" y="4152405"/>
                </a:lnTo>
                <a:lnTo>
                  <a:pt x="4309838" y="4361792"/>
                </a:lnTo>
                <a:lnTo>
                  <a:pt x="4361855" y="4571178"/>
                </a:lnTo>
                <a:lnTo>
                  <a:pt x="4411508" y="4784348"/>
                </a:lnTo>
                <a:lnTo>
                  <a:pt x="4458796" y="4993734"/>
                </a:lnTo>
                <a:lnTo>
                  <a:pt x="4503720" y="5203120"/>
                </a:lnTo>
                <a:lnTo>
                  <a:pt x="4541550" y="5411245"/>
                </a:lnTo>
                <a:lnTo>
                  <a:pt x="4574652" y="5618108"/>
                </a:lnTo>
                <a:lnTo>
                  <a:pt x="4598296" y="5826233"/>
                </a:lnTo>
                <a:lnTo>
                  <a:pt x="4614847" y="6034358"/>
                </a:lnTo>
                <a:lnTo>
                  <a:pt x="4624305" y="6237437"/>
                </a:lnTo>
                <a:lnTo>
                  <a:pt x="4624305" y="6440516"/>
                </a:lnTo>
                <a:lnTo>
                  <a:pt x="4610118" y="6641073"/>
                </a:lnTo>
                <a:lnTo>
                  <a:pt x="4586474" y="6841630"/>
                </a:lnTo>
                <a:lnTo>
                  <a:pt x="4548644" y="7038402"/>
                </a:lnTo>
                <a:lnTo>
                  <a:pt x="4494262" y="7232652"/>
                </a:lnTo>
                <a:lnTo>
                  <a:pt x="3042515" y="7232652"/>
                </a:lnTo>
                <a:lnTo>
                  <a:pt x="3042515" y="7232650"/>
                </a:lnTo>
                <a:lnTo>
                  <a:pt x="0" y="7232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476250" y="1876825"/>
          <a:ext cx="11229340" cy="50787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55700"/>
                <a:gridCol w="4951095"/>
                <a:gridCol w="5122545"/>
              </a:tblGrid>
              <a:tr h="640080">
                <a:tc rowSpan="2">
                  <a:txBody>
                    <a:bodyPr vert="horz" wrap="square"/>
                    <a:lstStyle/>
                    <a:p>
                      <a:pPr indent="0" algn="ctr">
                        <a:buClr>
                          <a:srgbClr val="0D0D0D"/>
                        </a:buClr>
                        <a:buFont typeface="Arial" pitchFamily="34" charset="0"/>
                        <a:buNone/>
                      </a:pPr>
                      <a:r>
                        <a:rPr lang="zh-CN" altLang="en-US" sz="3600" b="1"/>
                        <a:t>适</a:t>
                      </a:r>
                      <a:endParaRPr lang="zh-CN" altLang="en-US" sz="3600" b="1"/>
                    </a:p>
                    <a:p>
                      <a:pPr indent="0" algn="ctr">
                        <a:buClr>
                          <a:srgbClr val="0D0D0D"/>
                        </a:buClr>
                        <a:buFont typeface="Arial" pitchFamily="34" charset="0"/>
                        <a:buNone/>
                      </a:pPr>
                      <a:r>
                        <a:rPr lang="zh-CN" altLang="en-US" sz="3600" b="1"/>
                        <a:t>应</a:t>
                      </a:r>
                      <a:endParaRPr lang="zh-CN" altLang="en-US" sz="3600" b="1"/>
                    </a:p>
                    <a:p>
                      <a:pPr indent="0" algn="ctr">
                        <a:buClr>
                          <a:srgbClr val="0D0D0D"/>
                        </a:buClr>
                        <a:buFont typeface="Arial" pitchFamily="34" charset="0"/>
                        <a:buNone/>
                      </a:pPr>
                      <a:r>
                        <a:rPr lang="zh-CN" altLang="en-US" sz="3600" b="1"/>
                        <a:t>症</a:t>
                      </a:r>
                      <a:endParaRPr lang="zh-CN" altLang="en-US" sz="3600" b="1"/>
                    </a:p>
                  </a:txBody>
                  <a:tcPr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571500" indent="-5715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3600" b="1"/>
                        <a:t>首选</a:t>
                      </a:r>
                      <a:endParaRPr lang="zh-CN" altLang="en-US" sz="3600" b="1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571500" indent="-5715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3600" b="1"/>
                        <a:t>次选</a:t>
                      </a:r>
                      <a:endParaRPr lang="zh-CN" altLang="en-US" sz="3600" b="1"/>
                    </a:p>
                  </a:txBody>
                  <a:tcPr>
                    <a:noFill/>
                  </a:tcPr>
                </a:tc>
              </a:tr>
              <a:tr h="443865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溶血性链球菌感染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肺炎链球菌感染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不产青霉素酶葡萄球菌感染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炭疽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破伤风、气性坏疽等梭状芽孢杆菌感染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梅毒、钩端螺旋体病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回归热、白喉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合用氨基糖苷类抗菌药治疗草绿色链球菌心内膜炎</a:t>
                      </a:r>
                      <a:endParaRPr lang="zh-CN" altLang="en-US" sz="2800"/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流行性链球菌感染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放线菌病、淋病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奋森咽峡炎、莱姆病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多杀巴斯德菌感染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鼠咬热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李斯特菌感染</a:t>
                      </a:r>
                      <a:endParaRPr lang="zh-CN" altLang="en-US" sz="2800"/>
                    </a:p>
                    <a:p>
                      <a:pPr marL="457200" indent="-457200">
                        <a:buClr>
                          <a:srgbClr val="0D0D0D"/>
                        </a:buClr>
                        <a:buFont typeface="Arial" pitchFamily="34" charset="0"/>
                        <a:buChar char="•"/>
                      </a:pPr>
                      <a:r>
                        <a:rPr lang="zh-CN" altLang="en-US" sz="2800"/>
                        <a:t>厌氧菌感染（脆弱拟杆菌除外）</a:t>
                      </a:r>
                      <a:endParaRPr lang="zh-CN" altLang="en-US" sz="280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mb/>
      </p:transition>
    </mc:Choice>
    <mc:Fallback>
      <p:transition spd="slow" advTm="3000">
        <p:comb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effectLst/>
                <a:sym typeface="+mn-ea"/>
              </a:rPr>
              <a:t>青霉素类抗菌药物</a:t>
            </a:r>
            <a:endParaRPr lang="zh-CN" altLang="en-US" sz="2800" b="1">
              <a:solidFill>
                <a:srgbClr val="FF0000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DFD31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918845" y="986155"/>
            <a:ext cx="340360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FF853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阿莫西林</a:t>
            </a:r>
            <a:endParaRPr lang="zh-CN" altLang="en-US" sz="4000">
              <a:solidFill>
                <a:srgbClr val="FF8535"/>
              </a:solidFill>
            </a:endParaRPr>
          </a:p>
        </p:txBody>
      </p:sp>
      <p:sp>
        <p:nvSpPr>
          <p:cNvPr id="19" name="任意多边形 18"/>
          <p:cNvSpPr/>
          <p:nvPr/>
        </p:nvSpPr>
        <p:spPr>
          <a:xfrm rot="10800000">
            <a:off x="11109960" y="0"/>
            <a:ext cx="1771015" cy="7232650"/>
          </a:xfrm>
          <a:custGeom>
            <a:gdLst>
              <a:gd name="connsiteX0" fmla="*/ 0 w 5137382"/>
              <a:gd name="connsiteY0" fmla="*/ 0 h 7232652"/>
              <a:gd name="connsiteX1" fmla="*/ 3477047 w 5137382"/>
              <a:gd name="connsiteY1" fmla="*/ 0 h 7232652"/>
              <a:gd name="connsiteX2" fmla="*/ 3477047 w 5137382"/>
              <a:gd name="connsiteY2" fmla="*/ 2 h 7232652"/>
              <a:gd name="connsiteX3" fmla="*/ 5137382 w 5137382"/>
              <a:gd name="connsiteY3" fmla="*/ 2 h 7232652"/>
              <a:gd name="connsiteX4" fmla="*/ 4929314 w 5137382"/>
              <a:gd name="connsiteY4" fmla="*/ 155149 h 7232652"/>
              <a:gd name="connsiteX5" fmla="*/ 4747254 w 5137382"/>
              <a:gd name="connsiteY5" fmla="*/ 314081 h 7232652"/>
              <a:gd name="connsiteX6" fmla="*/ 4586474 w 5137382"/>
              <a:gd name="connsiteY6" fmla="*/ 475535 h 7232652"/>
              <a:gd name="connsiteX7" fmla="*/ 4444610 w 5137382"/>
              <a:gd name="connsiteY7" fmla="*/ 643296 h 7232652"/>
              <a:gd name="connsiteX8" fmla="*/ 4326389 w 5137382"/>
              <a:gd name="connsiteY8" fmla="*/ 814841 h 7232652"/>
              <a:gd name="connsiteX9" fmla="*/ 4222355 w 5137382"/>
              <a:gd name="connsiteY9" fmla="*/ 990171 h 7232652"/>
              <a:gd name="connsiteX10" fmla="*/ 4139601 w 5137382"/>
              <a:gd name="connsiteY10" fmla="*/ 1168023 h 7232652"/>
              <a:gd name="connsiteX11" fmla="*/ 4068669 w 5137382"/>
              <a:gd name="connsiteY11" fmla="*/ 1352182 h 7232652"/>
              <a:gd name="connsiteX12" fmla="*/ 4019016 w 5137382"/>
              <a:gd name="connsiteY12" fmla="*/ 1537602 h 7232652"/>
              <a:gd name="connsiteX13" fmla="*/ 3978821 w 5137382"/>
              <a:gd name="connsiteY13" fmla="*/ 1725545 h 7232652"/>
              <a:gd name="connsiteX14" fmla="*/ 3952812 w 5137382"/>
              <a:gd name="connsiteY14" fmla="*/ 1917272 h 7232652"/>
              <a:gd name="connsiteX15" fmla="*/ 3940990 w 5137382"/>
              <a:gd name="connsiteY15" fmla="*/ 2111522 h 7232652"/>
              <a:gd name="connsiteX16" fmla="*/ 3940990 w 5137382"/>
              <a:gd name="connsiteY16" fmla="*/ 2308294 h 7232652"/>
              <a:gd name="connsiteX17" fmla="*/ 3948084 w 5137382"/>
              <a:gd name="connsiteY17" fmla="*/ 2506328 h 7232652"/>
              <a:gd name="connsiteX18" fmla="*/ 3969363 w 5137382"/>
              <a:gd name="connsiteY18" fmla="*/ 2708146 h 7232652"/>
              <a:gd name="connsiteX19" fmla="*/ 3995372 w 5137382"/>
              <a:gd name="connsiteY19" fmla="*/ 2908703 h 7232652"/>
              <a:gd name="connsiteX20" fmla="*/ 4028474 w 5137382"/>
              <a:gd name="connsiteY20" fmla="*/ 3114305 h 7232652"/>
              <a:gd name="connsiteX21" fmla="*/ 4063940 w 5137382"/>
              <a:gd name="connsiteY21" fmla="*/ 3319907 h 7232652"/>
              <a:gd name="connsiteX22" fmla="*/ 4111228 w 5137382"/>
              <a:gd name="connsiteY22" fmla="*/ 3526770 h 7232652"/>
              <a:gd name="connsiteX23" fmla="*/ 4156152 w 5137382"/>
              <a:gd name="connsiteY23" fmla="*/ 3734895 h 7232652"/>
              <a:gd name="connsiteX24" fmla="*/ 4205804 w 5137382"/>
              <a:gd name="connsiteY24" fmla="*/ 3941758 h 7232652"/>
              <a:gd name="connsiteX25" fmla="*/ 4260186 w 5137382"/>
              <a:gd name="connsiteY25" fmla="*/ 4152405 h 7232652"/>
              <a:gd name="connsiteX26" fmla="*/ 4309838 w 5137382"/>
              <a:gd name="connsiteY26" fmla="*/ 4361792 h 7232652"/>
              <a:gd name="connsiteX27" fmla="*/ 4361855 w 5137382"/>
              <a:gd name="connsiteY27" fmla="*/ 4571178 h 7232652"/>
              <a:gd name="connsiteX28" fmla="*/ 4411508 w 5137382"/>
              <a:gd name="connsiteY28" fmla="*/ 4784348 h 7232652"/>
              <a:gd name="connsiteX29" fmla="*/ 4458796 w 5137382"/>
              <a:gd name="connsiteY29" fmla="*/ 4993734 h 7232652"/>
              <a:gd name="connsiteX30" fmla="*/ 4503720 w 5137382"/>
              <a:gd name="connsiteY30" fmla="*/ 5203120 h 7232652"/>
              <a:gd name="connsiteX31" fmla="*/ 4541550 w 5137382"/>
              <a:gd name="connsiteY31" fmla="*/ 5411245 h 7232652"/>
              <a:gd name="connsiteX32" fmla="*/ 4574652 w 5137382"/>
              <a:gd name="connsiteY32" fmla="*/ 5618108 h 7232652"/>
              <a:gd name="connsiteX33" fmla="*/ 4598296 w 5137382"/>
              <a:gd name="connsiteY33" fmla="*/ 5826233 h 7232652"/>
              <a:gd name="connsiteX34" fmla="*/ 4614847 w 5137382"/>
              <a:gd name="connsiteY34" fmla="*/ 6034358 h 7232652"/>
              <a:gd name="connsiteX35" fmla="*/ 4624305 w 5137382"/>
              <a:gd name="connsiteY35" fmla="*/ 6237437 h 7232652"/>
              <a:gd name="connsiteX36" fmla="*/ 4624305 w 5137382"/>
              <a:gd name="connsiteY36" fmla="*/ 6440516 h 7232652"/>
              <a:gd name="connsiteX37" fmla="*/ 4610118 w 5137382"/>
              <a:gd name="connsiteY37" fmla="*/ 6641073 h 7232652"/>
              <a:gd name="connsiteX38" fmla="*/ 4586474 w 5137382"/>
              <a:gd name="connsiteY38" fmla="*/ 6841630 h 7232652"/>
              <a:gd name="connsiteX39" fmla="*/ 4548644 w 5137382"/>
              <a:gd name="connsiteY39" fmla="*/ 7038402 h 7232652"/>
              <a:gd name="connsiteX40" fmla="*/ 4494262 w 5137382"/>
              <a:gd name="connsiteY40" fmla="*/ 7232652 h 7232652"/>
              <a:gd name="connsiteX41" fmla="*/ 3042515 w 5137382"/>
              <a:gd name="connsiteY41" fmla="*/ 7232652 h 7232652"/>
              <a:gd name="connsiteX42" fmla="*/ 3042515 w 5137382"/>
              <a:gd name="connsiteY42" fmla="*/ 7232650 h 7232652"/>
              <a:gd name="connsiteX43" fmla="*/ 0 w 5137382"/>
              <a:gd name="connsiteY43" fmla="*/ 7232650 h 72326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5137382" h="7232652">
                <a:moveTo>
                  <a:pt x="0" y="0"/>
                </a:moveTo>
                <a:lnTo>
                  <a:pt x="3477047" y="0"/>
                </a:lnTo>
                <a:lnTo>
                  <a:pt x="3477047" y="2"/>
                </a:lnTo>
                <a:lnTo>
                  <a:pt x="5137382" y="2"/>
                </a:lnTo>
                <a:lnTo>
                  <a:pt x="4929314" y="155149"/>
                </a:lnTo>
                <a:lnTo>
                  <a:pt x="4747254" y="314081"/>
                </a:lnTo>
                <a:lnTo>
                  <a:pt x="4586474" y="475535"/>
                </a:lnTo>
                <a:lnTo>
                  <a:pt x="4444610" y="643296"/>
                </a:lnTo>
                <a:lnTo>
                  <a:pt x="4326389" y="814841"/>
                </a:lnTo>
                <a:lnTo>
                  <a:pt x="4222355" y="990171"/>
                </a:lnTo>
                <a:lnTo>
                  <a:pt x="4139601" y="1168023"/>
                </a:lnTo>
                <a:lnTo>
                  <a:pt x="4068669" y="1352182"/>
                </a:lnTo>
                <a:lnTo>
                  <a:pt x="4019016" y="1537602"/>
                </a:lnTo>
                <a:lnTo>
                  <a:pt x="3978821" y="1725545"/>
                </a:lnTo>
                <a:lnTo>
                  <a:pt x="3952812" y="1917272"/>
                </a:lnTo>
                <a:lnTo>
                  <a:pt x="3940990" y="2111522"/>
                </a:lnTo>
                <a:lnTo>
                  <a:pt x="3940990" y="2308294"/>
                </a:lnTo>
                <a:lnTo>
                  <a:pt x="3948084" y="2506328"/>
                </a:lnTo>
                <a:lnTo>
                  <a:pt x="3969363" y="2708146"/>
                </a:lnTo>
                <a:lnTo>
                  <a:pt x="3995372" y="2908703"/>
                </a:lnTo>
                <a:lnTo>
                  <a:pt x="4028474" y="3114305"/>
                </a:lnTo>
                <a:lnTo>
                  <a:pt x="4063940" y="3319907"/>
                </a:lnTo>
                <a:lnTo>
                  <a:pt x="4111228" y="3526770"/>
                </a:lnTo>
                <a:lnTo>
                  <a:pt x="4156152" y="3734895"/>
                </a:lnTo>
                <a:lnTo>
                  <a:pt x="4205804" y="3941758"/>
                </a:lnTo>
                <a:lnTo>
                  <a:pt x="4260186" y="4152405"/>
                </a:lnTo>
                <a:lnTo>
                  <a:pt x="4309838" y="4361792"/>
                </a:lnTo>
                <a:lnTo>
                  <a:pt x="4361855" y="4571178"/>
                </a:lnTo>
                <a:lnTo>
                  <a:pt x="4411508" y="4784348"/>
                </a:lnTo>
                <a:lnTo>
                  <a:pt x="4458796" y="4993734"/>
                </a:lnTo>
                <a:lnTo>
                  <a:pt x="4503720" y="5203120"/>
                </a:lnTo>
                <a:lnTo>
                  <a:pt x="4541550" y="5411245"/>
                </a:lnTo>
                <a:lnTo>
                  <a:pt x="4574652" y="5618108"/>
                </a:lnTo>
                <a:lnTo>
                  <a:pt x="4598296" y="5826233"/>
                </a:lnTo>
                <a:lnTo>
                  <a:pt x="4614847" y="6034358"/>
                </a:lnTo>
                <a:lnTo>
                  <a:pt x="4624305" y="6237437"/>
                </a:lnTo>
                <a:lnTo>
                  <a:pt x="4624305" y="6440516"/>
                </a:lnTo>
                <a:lnTo>
                  <a:pt x="4610118" y="6641073"/>
                </a:lnTo>
                <a:lnTo>
                  <a:pt x="4586474" y="6841630"/>
                </a:lnTo>
                <a:lnTo>
                  <a:pt x="4548644" y="7038402"/>
                </a:lnTo>
                <a:lnTo>
                  <a:pt x="4494262" y="7232652"/>
                </a:lnTo>
                <a:lnTo>
                  <a:pt x="3042515" y="7232652"/>
                </a:lnTo>
                <a:lnTo>
                  <a:pt x="3042515" y="7232650"/>
                </a:lnTo>
                <a:lnTo>
                  <a:pt x="0" y="7232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658495" y="1795145"/>
          <a:ext cx="10290175" cy="5220335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655320"/>
                <a:gridCol w="4446905"/>
                <a:gridCol w="5187950"/>
              </a:tblGrid>
              <a:tr h="605790"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/>
                        <a:t>适</a:t>
                      </a:r>
                      <a:endParaRPr lang="zh-CN" altLang="en-US" sz="3200"/>
                    </a:p>
                    <a:p>
                      <a:pPr algn="ctr">
                        <a:buNone/>
                      </a:pPr>
                      <a:r>
                        <a:rPr lang="zh-CN" altLang="en-US" sz="3200"/>
                        <a:t>应</a:t>
                      </a:r>
                      <a:endParaRPr lang="zh-CN" altLang="en-US" sz="3200"/>
                    </a:p>
                    <a:p>
                      <a:pPr algn="ctr">
                        <a:buNone/>
                      </a:pPr>
                      <a:r>
                        <a:rPr lang="zh-CN" altLang="en-US" sz="3200"/>
                        <a:t>症</a:t>
                      </a:r>
                      <a:endParaRPr lang="zh-CN" altLang="en-US" sz="32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感染细菌类型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所致疾病</a:t>
                      </a:r>
                      <a:endParaRPr lang="zh-CN" altLang="en-US" sz="28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溶血性链球菌、肺炎链球菌、葡萄球菌、流感嗜血杆菌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中耳炎、鼻窦炎、咽炎、扁桃体炎等上呼吸道感染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急性支气管炎、肺炎等下呼吸道感染</a:t>
                      </a:r>
                      <a:endParaRPr lang="zh-CN" altLang="en-US" sz="24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大肠埃希菌、奇异变形杆菌、粪场球菌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泌尿生殖道感染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endParaRPr lang="zh-CN" altLang="en-US" sz="24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溶血性链球菌、葡萄球菌、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大肠埃希菌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皮肤组织感染</a:t>
                      </a:r>
                      <a:endParaRPr lang="zh-CN" altLang="en-US" sz="2400"/>
                    </a:p>
                  </a:txBody>
                  <a:tcPr/>
                </a:tc>
              </a:tr>
              <a:tr h="517525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 gridSpan="2"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急性单纯性淋病</a:t>
                      </a:r>
                      <a:endParaRPr lang="zh-CN" altLang="en-US" sz="2400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 gridSpan="2"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伤寒、伤寒带菌者及钩端螺旋体病</a:t>
                      </a:r>
                      <a:endParaRPr lang="zh-CN" altLang="en-US" sz="2400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 gridSpan="2"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合用克拉霉素、质子泵抑制剂、铋剂与根除胃、十二指肠幽门螺旋杆菌</a:t>
                      </a:r>
                      <a:endParaRPr lang="zh-CN" altLang="en-US" sz="2400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mb/>
      </p:transition>
    </mc:Choice>
    <mc:Fallback>
      <p:transition spd="slow" advTm="3000">
        <p:comb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effectLst/>
                <a:sym typeface="+mn-ea"/>
              </a:rPr>
              <a:t>青霉素类抗菌药物</a:t>
            </a:r>
            <a:endParaRPr lang="zh-CN" altLang="en-US" sz="2800" b="1">
              <a:solidFill>
                <a:srgbClr val="FF0000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DFD31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035685" y="986155"/>
            <a:ext cx="552767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FF853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阿莫西林克拉维酸钾</a:t>
            </a:r>
            <a:endParaRPr lang="zh-CN" altLang="en-US" sz="4000">
              <a:solidFill>
                <a:srgbClr val="FF8535"/>
              </a:solidFill>
            </a:endParaRPr>
          </a:p>
        </p:txBody>
      </p:sp>
      <p:sp>
        <p:nvSpPr>
          <p:cNvPr id="19" name="任意多边形 18"/>
          <p:cNvSpPr/>
          <p:nvPr/>
        </p:nvSpPr>
        <p:spPr>
          <a:xfrm rot="10800000">
            <a:off x="11562080" y="0"/>
            <a:ext cx="1318895" cy="7232650"/>
          </a:xfrm>
          <a:custGeom>
            <a:gdLst>
              <a:gd name="connsiteX0" fmla="*/ 0 w 5137382"/>
              <a:gd name="connsiteY0" fmla="*/ 0 h 7232652"/>
              <a:gd name="connsiteX1" fmla="*/ 3477047 w 5137382"/>
              <a:gd name="connsiteY1" fmla="*/ 0 h 7232652"/>
              <a:gd name="connsiteX2" fmla="*/ 3477047 w 5137382"/>
              <a:gd name="connsiteY2" fmla="*/ 2 h 7232652"/>
              <a:gd name="connsiteX3" fmla="*/ 5137382 w 5137382"/>
              <a:gd name="connsiteY3" fmla="*/ 2 h 7232652"/>
              <a:gd name="connsiteX4" fmla="*/ 4929314 w 5137382"/>
              <a:gd name="connsiteY4" fmla="*/ 155149 h 7232652"/>
              <a:gd name="connsiteX5" fmla="*/ 4747254 w 5137382"/>
              <a:gd name="connsiteY5" fmla="*/ 314081 h 7232652"/>
              <a:gd name="connsiteX6" fmla="*/ 4586474 w 5137382"/>
              <a:gd name="connsiteY6" fmla="*/ 475535 h 7232652"/>
              <a:gd name="connsiteX7" fmla="*/ 4444610 w 5137382"/>
              <a:gd name="connsiteY7" fmla="*/ 643296 h 7232652"/>
              <a:gd name="connsiteX8" fmla="*/ 4326389 w 5137382"/>
              <a:gd name="connsiteY8" fmla="*/ 814841 h 7232652"/>
              <a:gd name="connsiteX9" fmla="*/ 4222355 w 5137382"/>
              <a:gd name="connsiteY9" fmla="*/ 990171 h 7232652"/>
              <a:gd name="connsiteX10" fmla="*/ 4139601 w 5137382"/>
              <a:gd name="connsiteY10" fmla="*/ 1168023 h 7232652"/>
              <a:gd name="connsiteX11" fmla="*/ 4068669 w 5137382"/>
              <a:gd name="connsiteY11" fmla="*/ 1352182 h 7232652"/>
              <a:gd name="connsiteX12" fmla="*/ 4019016 w 5137382"/>
              <a:gd name="connsiteY12" fmla="*/ 1537602 h 7232652"/>
              <a:gd name="connsiteX13" fmla="*/ 3978821 w 5137382"/>
              <a:gd name="connsiteY13" fmla="*/ 1725545 h 7232652"/>
              <a:gd name="connsiteX14" fmla="*/ 3952812 w 5137382"/>
              <a:gd name="connsiteY14" fmla="*/ 1917272 h 7232652"/>
              <a:gd name="connsiteX15" fmla="*/ 3940990 w 5137382"/>
              <a:gd name="connsiteY15" fmla="*/ 2111522 h 7232652"/>
              <a:gd name="connsiteX16" fmla="*/ 3940990 w 5137382"/>
              <a:gd name="connsiteY16" fmla="*/ 2308294 h 7232652"/>
              <a:gd name="connsiteX17" fmla="*/ 3948084 w 5137382"/>
              <a:gd name="connsiteY17" fmla="*/ 2506328 h 7232652"/>
              <a:gd name="connsiteX18" fmla="*/ 3969363 w 5137382"/>
              <a:gd name="connsiteY18" fmla="*/ 2708146 h 7232652"/>
              <a:gd name="connsiteX19" fmla="*/ 3995372 w 5137382"/>
              <a:gd name="connsiteY19" fmla="*/ 2908703 h 7232652"/>
              <a:gd name="connsiteX20" fmla="*/ 4028474 w 5137382"/>
              <a:gd name="connsiteY20" fmla="*/ 3114305 h 7232652"/>
              <a:gd name="connsiteX21" fmla="*/ 4063940 w 5137382"/>
              <a:gd name="connsiteY21" fmla="*/ 3319907 h 7232652"/>
              <a:gd name="connsiteX22" fmla="*/ 4111228 w 5137382"/>
              <a:gd name="connsiteY22" fmla="*/ 3526770 h 7232652"/>
              <a:gd name="connsiteX23" fmla="*/ 4156152 w 5137382"/>
              <a:gd name="connsiteY23" fmla="*/ 3734895 h 7232652"/>
              <a:gd name="connsiteX24" fmla="*/ 4205804 w 5137382"/>
              <a:gd name="connsiteY24" fmla="*/ 3941758 h 7232652"/>
              <a:gd name="connsiteX25" fmla="*/ 4260186 w 5137382"/>
              <a:gd name="connsiteY25" fmla="*/ 4152405 h 7232652"/>
              <a:gd name="connsiteX26" fmla="*/ 4309838 w 5137382"/>
              <a:gd name="connsiteY26" fmla="*/ 4361792 h 7232652"/>
              <a:gd name="connsiteX27" fmla="*/ 4361855 w 5137382"/>
              <a:gd name="connsiteY27" fmla="*/ 4571178 h 7232652"/>
              <a:gd name="connsiteX28" fmla="*/ 4411508 w 5137382"/>
              <a:gd name="connsiteY28" fmla="*/ 4784348 h 7232652"/>
              <a:gd name="connsiteX29" fmla="*/ 4458796 w 5137382"/>
              <a:gd name="connsiteY29" fmla="*/ 4993734 h 7232652"/>
              <a:gd name="connsiteX30" fmla="*/ 4503720 w 5137382"/>
              <a:gd name="connsiteY30" fmla="*/ 5203120 h 7232652"/>
              <a:gd name="connsiteX31" fmla="*/ 4541550 w 5137382"/>
              <a:gd name="connsiteY31" fmla="*/ 5411245 h 7232652"/>
              <a:gd name="connsiteX32" fmla="*/ 4574652 w 5137382"/>
              <a:gd name="connsiteY32" fmla="*/ 5618108 h 7232652"/>
              <a:gd name="connsiteX33" fmla="*/ 4598296 w 5137382"/>
              <a:gd name="connsiteY33" fmla="*/ 5826233 h 7232652"/>
              <a:gd name="connsiteX34" fmla="*/ 4614847 w 5137382"/>
              <a:gd name="connsiteY34" fmla="*/ 6034358 h 7232652"/>
              <a:gd name="connsiteX35" fmla="*/ 4624305 w 5137382"/>
              <a:gd name="connsiteY35" fmla="*/ 6237437 h 7232652"/>
              <a:gd name="connsiteX36" fmla="*/ 4624305 w 5137382"/>
              <a:gd name="connsiteY36" fmla="*/ 6440516 h 7232652"/>
              <a:gd name="connsiteX37" fmla="*/ 4610118 w 5137382"/>
              <a:gd name="connsiteY37" fmla="*/ 6641073 h 7232652"/>
              <a:gd name="connsiteX38" fmla="*/ 4586474 w 5137382"/>
              <a:gd name="connsiteY38" fmla="*/ 6841630 h 7232652"/>
              <a:gd name="connsiteX39" fmla="*/ 4548644 w 5137382"/>
              <a:gd name="connsiteY39" fmla="*/ 7038402 h 7232652"/>
              <a:gd name="connsiteX40" fmla="*/ 4494262 w 5137382"/>
              <a:gd name="connsiteY40" fmla="*/ 7232652 h 7232652"/>
              <a:gd name="connsiteX41" fmla="*/ 3042515 w 5137382"/>
              <a:gd name="connsiteY41" fmla="*/ 7232652 h 7232652"/>
              <a:gd name="connsiteX42" fmla="*/ 3042515 w 5137382"/>
              <a:gd name="connsiteY42" fmla="*/ 7232650 h 7232652"/>
              <a:gd name="connsiteX43" fmla="*/ 0 w 5137382"/>
              <a:gd name="connsiteY43" fmla="*/ 7232650 h 72326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5137382" h="7232652">
                <a:moveTo>
                  <a:pt x="0" y="0"/>
                </a:moveTo>
                <a:lnTo>
                  <a:pt x="3477047" y="0"/>
                </a:lnTo>
                <a:lnTo>
                  <a:pt x="3477047" y="2"/>
                </a:lnTo>
                <a:lnTo>
                  <a:pt x="5137382" y="2"/>
                </a:lnTo>
                <a:lnTo>
                  <a:pt x="4929314" y="155149"/>
                </a:lnTo>
                <a:lnTo>
                  <a:pt x="4747254" y="314081"/>
                </a:lnTo>
                <a:lnTo>
                  <a:pt x="4586474" y="475535"/>
                </a:lnTo>
                <a:lnTo>
                  <a:pt x="4444610" y="643296"/>
                </a:lnTo>
                <a:lnTo>
                  <a:pt x="4326389" y="814841"/>
                </a:lnTo>
                <a:lnTo>
                  <a:pt x="4222355" y="990171"/>
                </a:lnTo>
                <a:lnTo>
                  <a:pt x="4139601" y="1168023"/>
                </a:lnTo>
                <a:lnTo>
                  <a:pt x="4068669" y="1352182"/>
                </a:lnTo>
                <a:lnTo>
                  <a:pt x="4019016" y="1537602"/>
                </a:lnTo>
                <a:lnTo>
                  <a:pt x="3978821" y="1725545"/>
                </a:lnTo>
                <a:lnTo>
                  <a:pt x="3952812" y="1917272"/>
                </a:lnTo>
                <a:lnTo>
                  <a:pt x="3940990" y="2111522"/>
                </a:lnTo>
                <a:lnTo>
                  <a:pt x="3940990" y="2308294"/>
                </a:lnTo>
                <a:lnTo>
                  <a:pt x="3948084" y="2506328"/>
                </a:lnTo>
                <a:lnTo>
                  <a:pt x="3969363" y="2708146"/>
                </a:lnTo>
                <a:lnTo>
                  <a:pt x="3995372" y="2908703"/>
                </a:lnTo>
                <a:lnTo>
                  <a:pt x="4028474" y="3114305"/>
                </a:lnTo>
                <a:lnTo>
                  <a:pt x="4063940" y="3319907"/>
                </a:lnTo>
                <a:lnTo>
                  <a:pt x="4111228" y="3526770"/>
                </a:lnTo>
                <a:lnTo>
                  <a:pt x="4156152" y="3734895"/>
                </a:lnTo>
                <a:lnTo>
                  <a:pt x="4205804" y="3941758"/>
                </a:lnTo>
                <a:lnTo>
                  <a:pt x="4260186" y="4152405"/>
                </a:lnTo>
                <a:lnTo>
                  <a:pt x="4309838" y="4361792"/>
                </a:lnTo>
                <a:lnTo>
                  <a:pt x="4361855" y="4571178"/>
                </a:lnTo>
                <a:lnTo>
                  <a:pt x="4411508" y="4784348"/>
                </a:lnTo>
                <a:lnTo>
                  <a:pt x="4458796" y="4993734"/>
                </a:lnTo>
                <a:lnTo>
                  <a:pt x="4503720" y="5203120"/>
                </a:lnTo>
                <a:lnTo>
                  <a:pt x="4541550" y="5411245"/>
                </a:lnTo>
                <a:lnTo>
                  <a:pt x="4574652" y="5618108"/>
                </a:lnTo>
                <a:lnTo>
                  <a:pt x="4598296" y="5826233"/>
                </a:lnTo>
                <a:lnTo>
                  <a:pt x="4614847" y="6034358"/>
                </a:lnTo>
                <a:lnTo>
                  <a:pt x="4624305" y="6237437"/>
                </a:lnTo>
                <a:lnTo>
                  <a:pt x="4624305" y="6440516"/>
                </a:lnTo>
                <a:lnTo>
                  <a:pt x="4610118" y="6641073"/>
                </a:lnTo>
                <a:lnTo>
                  <a:pt x="4586474" y="6841630"/>
                </a:lnTo>
                <a:lnTo>
                  <a:pt x="4548644" y="7038402"/>
                </a:lnTo>
                <a:lnTo>
                  <a:pt x="4494262" y="7232652"/>
                </a:lnTo>
                <a:lnTo>
                  <a:pt x="3042515" y="7232652"/>
                </a:lnTo>
                <a:lnTo>
                  <a:pt x="3042515" y="7232650"/>
                </a:lnTo>
                <a:lnTo>
                  <a:pt x="0" y="7232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20065" y="1795145"/>
          <a:ext cx="10805795" cy="480187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592455"/>
                <a:gridCol w="2625090"/>
                <a:gridCol w="7588250"/>
              </a:tblGrid>
              <a:tr h="631190"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/>
                        <a:t>适</a:t>
                      </a:r>
                      <a:endParaRPr lang="zh-CN" altLang="en-US" sz="3200"/>
                    </a:p>
                    <a:p>
                      <a:pPr algn="ctr">
                        <a:buNone/>
                      </a:pPr>
                      <a:r>
                        <a:rPr lang="zh-CN" altLang="en-US" sz="3200"/>
                        <a:t>应</a:t>
                      </a:r>
                      <a:endParaRPr lang="zh-CN" altLang="en-US" sz="3200"/>
                    </a:p>
                    <a:p>
                      <a:pPr algn="ctr">
                        <a:buNone/>
                      </a:pPr>
                      <a:r>
                        <a:rPr lang="zh-CN" altLang="en-US" sz="3200"/>
                        <a:t>症</a:t>
                      </a:r>
                      <a:endParaRPr lang="zh-CN" altLang="en-US" sz="32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感染类型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疾病</a:t>
                      </a:r>
                      <a:endParaRPr lang="zh-CN" altLang="en-US" sz="28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上呼吸道感染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鼻窦炎、咽炎、扁桃体炎</a:t>
                      </a:r>
                      <a:endParaRPr lang="zh-CN" altLang="en-US" sz="24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下呼吸道感染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急性支气管炎、慢性支气管炎急性发作、肺炎、肺脓肿、支气管扩张合并感染</a:t>
                      </a:r>
                      <a:endParaRPr lang="zh-CN" altLang="en-US" sz="24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泌尿系统感染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膀胱炎、尿道炎、肾盂肾炎、前列腺炎、盆腔炎、淋病奈瑟菌尿路感染</a:t>
                      </a:r>
                      <a:endParaRPr lang="zh-CN" altLang="en-US" sz="24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皮肤和软组织感染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疖、脓肿、蜂窝织炎、伤口感染等</a:t>
                      </a:r>
                      <a:endParaRPr lang="zh-CN" altLang="en-US" sz="24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其他感染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中耳炎、骨髓炎、败血症、腹膜炎、手术后感染</a:t>
                      </a:r>
                      <a:endParaRPr lang="zh-CN" altLang="en-US" sz="24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预防大手术感染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胃肠、盆腔、头、颈、心脏、肾、胆道手术、关节移植</a:t>
                      </a:r>
                      <a:endParaRPr lang="zh-CN" altLang="en-US" sz="240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mb/>
      </p:transition>
    </mc:Choice>
    <mc:Fallback>
      <p:transition spd="slow" advTm="3000">
        <p:comb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3482334" y="3572801"/>
            <a:ext cx="920124" cy="6490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375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P</a:t>
            </a:r>
            <a:r>
              <a:rPr lang="en-US" altLang="zh-CN" sz="422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art</a:t>
            </a:r>
            <a:endParaRPr lang="en-US" altLang="zh-CN" sz="4220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052" name="文本框 1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19392" y="3402029"/>
            <a:ext cx="646011" cy="34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215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章 节</a:t>
            </a:r>
            <a:endParaRPr lang="zh-CN" altLang="en-US" sz="2215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" name="任意多边形 9"/>
          <p:cNvSpPr/>
          <p:nvPr/>
        </p:nvSpPr>
        <p:spPr bwMode="auto">
          <a:xfrm>
            <a:off x="6225119" y="2408473"/>
            <a:ext cx="6633631" cy="1768447"/>
          </a:xfrm>
          <a:custGeom>
            <a:gdLst>
              <a:gd name="connsiteX0" fmla="*/ 5835374 w 6633631"/>
              <a:gd name="connsiteY0" fmla="*/ 0 h 1768447"/>
              <a:gd name="connsiteX1" fmla="*/ 6099146 w 6633631"/>
              <a:gd name="connsiteY1" fmla="*/ 12824 h 1768447"/>
              <a:gd name="connsiteX2" fmla="*/ 6366389 w 6633631"/>
              <a:gd name="connsiteY2" fmla="*/ 38472 h 1768447"/>
              <a:gd name="connsiteX3" fmla="*/ 6633631 w 6633631"/>
              <a:gd name="connsiteY3" fmla="*/ 80607 h 1768447"/>
              <a:gd name="connsiteX4" fmla="*/ 6633631 w 6633631"/>
              <a:gd name="connsiteY4" fmla="*/ 957939 h 1768447"/>
              <a:gd name="connsiteX5" fmla="*/ 6633631 w 6633631"/>
              <a:gd name="connsiteY5" fmla="*/ 1205442 h 1768447"/>
              <a:gd name="connsiteX6" fmla="*/ 6633631 w 6633631"/>
              <a:gd name="connsiteY6" fmla="*/ 1768447 h 1768447"/>
              <a:gd name="connsiteX7" fmla="*/ 0 w 6633631"/>
              <a:gd name="connsiteY7" fmla="*/ 1768447 h 1768447"/>
              <a:gd name="connsiteX8" fmla="*/ 0 w 6633631"/>
              <a:gd name="connsiteY8" fmla="*/ 1205442 h 1768447"/>
              <a:gd name="connsiteX9" fmla="*/ 0 w 6633631"/>
              <a:gd name="connsiteY9" fmla="*/ 957939 h 1768447"/>
              <a:gd name="connsiteX10" fmla="*/ 0 w 6633631"/>
              <a:gd name="connsiteY10" fmla="*/ 650353 h 1768447"/>
              <a:gd name="connsiteX11" fmla="*/ 207084 w 6633631"/>
              <a:gd name="connsiteY11" fmla="*/ 730960 h 1768447"/>
              <a:gd name="connsiteX12" fmla="*/ 415325 w 6633631"/>
              <a:gd name="connsiteY12" fmla="*/ 787751 h 1768447"/>
              <a:gd name="connsiteX13" fmla="*/ 625880 w 6633631"/>
              <a:gd name="connsiteY13" fmla="*/ 829887 h 1768447"/>
              <a:gd name="connsiteX14" fmla="*/ 838748 w 6633631"/>
              <a:gd name="connsiteY14" fmla="*/ 855534 h 1768447"/>
              <a:gd name="connsiteX15" fmla="*/ 1053931 w 6633631"/>
              <a:gd name="connsiteY15" fmla="*/ 864694 h 1768447"/>
              <a:gd name="connsiteX16" fmla="*/ 1272584 w 6633631"/>
              <a:gd name="connsiteY16" fmla="*/ 862862 h 1768447"/>
              <a:gd name="connsiteX17" fmla="*/ 1491237 w 6633631"/>
              <a:gd name="connsiteY17" fmla="*/ 846374 h 1768447"/>
              <a:gd name="connsiteX18" fmla="*/ 1713360 w 6633631"/>
              <a:gd name="connsiteY18" fmla="*/ 817063 h 1768447"/>
              <a:gd name="connsiteX19" fmla="*/ 1936641 w 6633631"/>
              <a:gd name="connsiteY19" fmla="*/ 782255 h 1768447"/>
              <a:gd name="connsiteX20" fmla="*/ 2163392 w 6633631"/>
              <a:gd name="connsiteY20" fmla="*/ 736456 h 1768447"/>
              <a:gd name="connsiteX21" fmla="*/ 2392457 w 6633631"/>
              <a:gd name="connsiteY21" fmla="*/ 683328 h 1768447"/>
              <a:gd name="connsiteX22" fmla="*/ 2623836 w 6633631"/>
              <a:gd name="connsiteY22" fmla="*/ 624705 h 1768447"/>
              <a:gd name="connsiteX23" fmla="*/ 2856372 w 6633631"/>
              <a:gd name="connsiteY23" fmla="*/ 564250 h 1768447"/>
              <a:gd name="connsiteX24" fmla="*/ 3091221 w 6633631"/>
              <a:gd name="connsiteY24" fmla="*/ 496466 h 1768447"/>
              <a:gd name="connsiteX25" fmla="*/ 3330698 w 6633631"/>
              <a:gd name="connsiteY25" fmla="*/ 432347 h 1768447"/>
              <a:gd name="connsiteX26" fmla="*/ 3569019 w 6633631"/>
              <a:gd name="connsiteY26" fmla="*/ 364564 h 1768447"/>
              <a:gd name="connsiteX27" fmla="*/ 3811966 w 6633631"/>
              <a:gd name="connsiteY27" fmla="*/ 300445 h 1768447"/>
              <a:gd name="connsiteX28" fmla="*/ 4057228 w 6633631"/>
              <a:gd name="connsiteY28" fmla="*/ 239989 h 1768447"/>
              <a:gd name="connsiteX29" fmla="*/ 4304803 w 6633631"/>
              <a:gd name="connsiteY29" fmla="*/ 183198 h 1768447"/>
              <a:gd name="connsiteX30" fmla="*/ 4553535 w 6633631"/>
              <a:gd name="connsiteY30" fmla="*/ 128239 h 1768447"/>
              <a:gd name="connsiteX31" fmla="*/ 4804581 w 6633631"/>
              <a:gd name="connsiteY31" fmla="*/ 82439 h 1768447"/>
              <a:gd name="connsiteX32" fmla="*/ 5060255 w 6633631"/>
              <a:gd name="connsiteY32" fmla="*/ 47632 h 1768447"/>
              <a:gd name="connsiteX33" fmla="*/ 5314771 w 6633631"/>
              <a:gd name="connsiteY33" fmla="*/ 18320 h 1768447"/>
              <a:gd name="connsiteX34" fmla="*/ 5575073 w 6633631"/>
              <a:gd name="connsiteY34" fmla="*/ 3664 h 17684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6633631" h="1768447">
                <a:moveTo>
                  <a:pt x="5835374" y="0"/>
                </a:moveTo>
                <a:lnTo>
                  <a:pt x="6099146" y="12824"/>
                </a:lnTo>
                <a:lnTo>
                  <a:pt x="6366389" y="38472"/>
                </a:lnTo>
                <a:lnTo>
                  <a:pt x="6633631" y="80607"/>
                </a:lnTo>
                <a:lnTo>
                  <a:pt x="6633631" y="957939"/>
                </a:lnTo>
                <a:lnTo>
                  <a:pt x="6633631" y="1205442"/>
                </a:lnTo>
                <a:lnTo>
                  <a:pt x="6633631" y="1768447"/>
                </a:lnTo>
                <a:lnTo>
                  <a:pt x="0" y="1768447"/>
                </a:lnTo>
                <a:lnTo>
                  <a:pt x="0" y="1205442"/>
                </a:lnTo>
                <a:lnTo>
                  <a:pt x="0" y="957939"/>
                </a:lnTo>
                <a:lnTo>
                  <a:pt x="0" y="650353"/>
                </a:lnTo>
                <a:lnTo>
                  <a:pt x="207084" y="730960"/>
                </a:lnTo>
                <a:lnTo>
                  <a:pt x="415325" y="787751"/>
                </a:lnTo>
                <a:lnTo>
                  <a:pt x="625880" y="829887"/>
                </a:lnTo>
                <a:lnTo>
                  <a:pt x="838748" y="855534"/>
                </a:lnTo>
                <a:lnTo>
                  <a:pt x="1053931" y="864694"/>
                </a:lnTo>
                <a:lnTo>
                  <a:pt x="1272584" y="862862"/>
                </a:lnTo>
                <a:lnTo>
                  <a:pt x="1491237" y="846374"/>
                </a:lnTo>
                <a:lnTo>
                  <a:pt x="1713360" y="817063"/>
                </a:lnTo>
                <a:lnTo>
                  <a:pt x="1936641" y="782255"/>
                </a:lnTo>
                <a:lnTo>
                  <a:pt x="2163392" y="736456"/>
                </a:lnTo>
                <a:lnTo>
                  <a:pt x="2392457" y="683328"/>
                </a:lnTo>
                <a:lnTo>
                  <a:pt x="2623836" y="624705"/>
                </a:lnTo>
                <a:lnTo>
                  <a:pt x="2856372" y="564250"/>
                </a:lnTo>
                <a:lnTo>
                  <a:pt x="3091221" y="496466"/>
                </a:lnTo>
                <a:lnTo>
                  <a:pt x="3330698" y="432347"/>
                </a:lnTo>
                <a:lnTo>
                  <a:pt x="3569019" y="364564"/>
                </a:lnTo>
                <a:lnTo>
                  <a:pt x="3811966" y="300445"/>
                </a:lnTo>
                <a:lnTo>
                  <a:pt x="4057228" y="239989"/>
                </a:lnTo>
                <a:lnTo>
                  <a:pt x="4304803" y="183198"/>
                </a:lnTo>
                <a:lnTo>
                  <a:pt x="4553535" y="128239"/>
                </a:lnTo>
                <a:lnTo>
                  <a:pt x="4804581" y="82439"/>
                </a:lnTo>
                <a:lnTo>
                  <a:pt x="5060255" y="47632"/>
                </a:lnTo>
                <a:lnTo>
                  <a:pt x="5314771" y="18320"/>
                </a:lnTo>
                <a:lnTo>
                  <a:pt x="5575073" y="3664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  <a:ln w="0">
            <a:noFill/>
            <a:prstDash val="solid"/>
            <a:round/>
          </a:ln>
        </p:spPr>
        <p:txBody>
          <a:bodyPr vert="horz" wrap="square" lIns="128580" tIns="64290" rIns="128580" bIns="64290" numCol="1" anchor="t" anchorCtr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3" name="文本框 1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573974" y="2924875"/>
            <a:ext cx="1442703" cy="1557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0125">
                <a:solidFill>
                  <a:srgbClr val="FF8535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02</a:t>
            </a:r>
            <a:endParaRPr lang="en-US" altLang="zh-CN" sz="10125">
              <a:solidFill>
                <a:srgbClr val="FF8535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6" name="标题 5"/>
          <p:cNvSpPr txBox="1"/>
          <p:nvPr>
            <p:custDataLst>
              <p:tags r:id="rId6"/>
            </p:custDataLst>
          </p:nvPr>
        </p:nvSpPr>
        <p:spPr>
          <a:xfrm>
            <a:off x="6631305" y="3427095"/>
            <a:ext cx="4704080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头孢菌素类抗菌药物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pull/>
      </p:transition>
    </mc:Choice>
    <mc:Fallback>
      <p:transition spd="slow" advTm="3000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dur="100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2" dur="1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52" grpId="1"/>
      <p:bldP spid="10" grpId="2"/>
      <p:bldP spid="2053" grpId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头孢菌素类抗菌药物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028065" y="1043940"/>
            <a:ext cx="152654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分类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229360" y="2033270"/>
          <a:ext cx="9214485" cy="451104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880235"/>
                <a:gridCol w="7334250"/>
              </a:tblGrid>
              <a:tr h="89154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 b="0"/>
                        <a:t>第一代</a:t>
                      </a:r>
                      <a:endParaRPr lang="zh-CN" altLang="en-US" sz="2800" b="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 b="0"/>
                        <a:t>头孢氨苄、头孢唑林、头孢拉定、头孢羟氨苄</a:t>
                      </a:r>
                      <a:endParaRPr lang="zh-CN" altLang="en-US" sz="2800" b="0"/>
                    </a:p>
                  </a:txBody>
                  <a:tcPr/>
                </a:tc>
              </a:tr>
              <a:tr h="89154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第二代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头孢呋辛、头孢克洛、头孢替安、头孢丙烯</a:t>
                      </a:r>
                      <a:endParaRPr lang="zh-CN" altLang="en-US" sz="2800"/>
                    </a:p>
                  </a:txBody>
                  <a:tcPr/>
                </a:tc>
              </a:tr>
              <a:tr h="89154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第三代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头孢曲松、头孢他啶、头孢哌酮、头孢噻肟、头孢克肟、头孢泊肟</a:t>
                      </a:r>
                      <a:endParaRPr lang="zh-CN" altLang="en-US" sz="2800"/>
                    </a:p>
                  </a:txBody>
                  <a:tcPr/>
                </a:tc>
              </a:tr>
              <a:tr h="89154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第四代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头孢吡肟</a:t>
                      </a:r>
                      <a:endParaRPr lang="zh-CN" altLang="en-US" sz="2800"/>
                    </a:p>
                  </a:txBody>
                  <a:tcPr/>
                </a:tc>
              </a:tr>
              <a:tr h="89154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第五代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头孢洛林酯、头孢托罗、头孢吡普</a:t>
                      </a:r>
                      <a:endParaRPr lang="zh-CN" altLang="en-US" sz="280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五边形 11"/>
          <p:cNvSpPr/>
          <p:nvPr/>
        </p:nvSpPr>
        <p:spPr>
          <a:xfrm rot="10800000">
            <a:off x="11524615" y="-18415"/>
            <a:ext cx="1306195" cy="72694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pull/>
      </p:transition>
    </mc:Choice>
    <mc:Fallback>
      <p:transition spd="slow" advTm="3000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头孢菌素类抗菌药物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203960" y="1123950"/>
            <a:ext cx="231711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作用特点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304290" y="2071370"/>
          <a:ext cx="9214485" cy="404114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175635"/>
                <a:gridCol w="6038850"/>
              </a:tblGrid>
              <a:tr h="56515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 b="0"/>
                        <a:t>抗</a:t>
                      </a:r>
                      <a:r>
                        <a:rPr lang="en-US" altLang="zh-CN" sz="2800" b="0"/>
                        <a:t>G</a:t>
                      </a:r>
                      <a:r>
                        <a:rPr lang="en-US" altLang="zh-CN" sz="2800" b="0" baseline="30000"/>
                        <a:t>+</a:t>
                      </a:r>
                      <a:r>
                        <a:rPr lang="zh-CN" altLang="en-US" sz="2800" b="0"/>
                        <a:t>能力</a:t>
                      </a:r>
                      <a:endParaRPr lang="zh-CN" altLang="en-US" sz="2800" b="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 b="0"/>
                        <a:t>第一代</a:t>
                      </a:r>
                      <a:r>
                        <a:rPr lang="en-US" altLang="zh-CN" sz="2800" b="0"/>
                        <a:t>&gt;</a:t>
                      </a:r>
                      <a:r>
                        <a:rPr lang="zh-CN" altLang="en-US" sz="2800" b="0"/>
                        <a:t>第二代</a:t>
                      </a:r>
                      <a:r>
                        <a:rPr lang="en-US" altLang="zh-CN" sz="2800" b="0"/>
                        <a:t>&gt;</a:t>
                      </a:r>
                      <a:r>
                        <a:rPr lang="zh-CN" altLang="en-US" sz="2800" b="0"/>
                        <a:t>第三代</a:t>
                      </a:r>
                      <a:endParaRPr lang="zh-CN" altLang="en-US" sz="2800" b="0"/>
                    </a:p>
                  </a:txBody>
                  <a:tcPr/>
                </a:tc>
              </a:tr>
              <a:tr h="53975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抗</a:t>
                      </a:r>
                      <a:r>
                        <a:rPr lang="en-US" altLang="zh-CN" sz="2800"/>
                        <a:t>G</a:t>
                      </a:r>
                      <a:r>
                        <a:rPr lang="en-US" altLang="zh-CN" sz="2800" baseline="30000"/>
                        <a:t>-</a:t>
                      </a:r>
                      <a:r>
                        <a:rPr lang="zh-CN" altLang="en-US" sz="2800"/>
                        <a:t>能力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第一代</a:t>
                      </a:r>
                      <a:r>
                        <a:rPr lang="en-US" altLang="zh-CN" sz="2800"/>
                        <a:t>&lt;</a:t>
                      </a:r>
                      <a:r>
                        <a:rPr lang="zh-CN" altLang="en-US" sz="2800"/>
                        <a:t>第二代</a:t>
                      </a:r>
                      <a:r>
                        <a:rPr lang="en-US" altLang="zh-CN" sz="2800"/>
                        <a:t>&lt;</a:t>
                      </a:r>
                      <a:r>
                        <a:rPr lang="zh-CN" altLang="en-US" sz="2800"/>
                        <a:t>第三代</a:t>
                      </a:r>
                      <a:endParaRPr lang="zh-CN" altLang="en-US" sz="2800"/>
                    </a:p>
                  </a:txBody>
                  <a:tcPr/>
                </a:tc>
              </a:tr>
              <a:tr h="589915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对青霉素酶稳定性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第一代</a:t>
                      </a:r>
                      <a:r>
                        <a:rPr lang="en-US" altLang="zh-CN" sz="2800"/>
                        <a:t>&lt;</a:t>
                      </a:r>
                      <a:r>
                        <a:rPr lang="zh-CN" altLang="en-US" sz="2800"/>
                        <a:t>第二代</a:t>
                      </a:r>
                      <a:r>
                        <a:rPr lang="en-US" altLang="zh-CN" sz="2800"/>
                        <a:t>&lt;</a:t>
                      </a:r>
                      <a:r>
                        <a:rPr lang="zh-CN" altLang="en-US" sz="2800"/>
                        <a:t>第三代、第四代</a:t>
                      </a:r>
                      <a:endParaRPr lang="zh-CN" altLang="en-US" sz="2800"/>
                    </a:p>
                  </a:txBody>
                  <a:tcPr/>
                </a:tc>
              </a:tr>
              <a:tr h="61468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肾毒性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第一代</a:t>
                      </a:r>
                      <a:r>
                        <a:rPr lang="en-US" altLang="zh-CN" sz="2800"/>
                        <a:t>&gt;</a:t>
                      </a:r>
                      <a:r>
                        <a:rPr lang="zh-CN" altLang="en-US" sz="2800"/>
                        <a:t>第二代</a:t>
                      </a:r>
                      <a:r>
                        <a:rPr lang="en-US" altLang="zh-CN" sz="2800"/>
                        <a:t>&gt;</a:t>
                      </a:r>
                      <a:r>
                        <a:rPr lang="zh-CN" altLang="en-US" sz="2800"/>
                        <a:t>第三代、第四代</a:t>
                      </a:r>
                      <a:endParaRPr lang="zh-CN" altLang="en-US" sz="2800"/>
                    </a:p>
                  </a:txBody>
                  <a:tcPr/>
                </a:tc>
              </a:tr>
              <a:tr h="577215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第三代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抗铜绿假单胞菌及厌氧菌较强</a:t>
                      </a:r>
                      <a:endParaRPr lang="zh-CN" altLang="en-US" sz="2800"/>
                    </a:p>
                  </a:txBody>
                  <a:tcPr/>
                </a:tc>
              </a:tr>
              <a:tr h="577215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第四代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抗革兰阳性杆菌活性强</a:t>
                      </a:r>
                      <a:endParaRPr lang="zh-CN" altLang="en-US" sz="2800"/>
                    </a:p>
                  </a:txBody>
                  <a:tcPr/>
                </a:tc>
              </a:tr>
              <a:tr h="577215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第五代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无肾毒性</a:t>
                      </a:r>
                      <a:endParaRPr lang="zh-CN" altLang="en-US" sz="280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五边形 11"/>
          <p:cNvSpPr/>
          <p:nvPr/>
        </p:nvSpPr>
        <p:spPr>
          <a:xfrm rot="10800000">
            <a:off x="11524615" y="-18415"/>
            <a:ext cx="1306195" cy="72694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pull/>
      </p:transition>
    </mc:Choice>
    <mc:Fallback>
      <p:transition spd="slow" advTm="3000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头孢菌素类抗菌药物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229360" y="1163320"/>
            <a:ext cx="231711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用药监护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五边形 11"/>
          <p:cNvSpPr/>
          <p:nvPr/>
        </p:nvSpPr>
        <p:spPr>
          <a:xfrm rot="10800000">
            <a:off x="11524615" y="-18415"/>
            <a:ext cx="1306195" cy="72694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1129030" y="2234565"/>
            <a:ext cx="9055100" cy="4523105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2">
                    <a:lumMod val="75000"/>
                  </a:schemeClr>
                </a:solidFill>
              </a14:hiddenFill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buClr>
                <a:srgbClr val="808080"/>
              </a:buClr>
              <a:buFont typeface="Wingdings" panose="05000000000000000000" charset="0"/>
              <a:buChar char="Ø"/>
            </a:pPr>
            <a:r>
              <a:rPr lang="zh-CN" sz="3200" b="1">
                <a:solidFill>
                  <a:srgbClr val="FF8535"/>
                </a:solidFill>
                <a:sym typeface="+mn-ea"/>
              </a:rPr>
              <a:t>过敏性休克：</a:t>
            </a:r>
            <a:r>
              <a:rPr lang="zh-CN" sz="3200">
                <a:solidFill>
                  <a:schemeClr val="tx1"/>
                </a:solidFill>
                <a:sym typeface="+mn-ea"/>
              </a:rPr>
              <a:t>皮下注射肾上腺素，糖皮质激素的抗休克治疗</a:t>
            </a:r>
            <a:endParaRPr lang="en-US" altLang="zh-CN" sz="3200" b="0">
              <a:solidFill>
                <a:schemeClr val="tx1"/>
              </a:solidFill>
            </a:endParaRPr>
          </a:p>
          <a:p>
            <a:pPr marL="457200" indent="-457200">
              <a:buClr>
                <a:srgbClr val="808080"/>
              </a:buClr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FF8535"/>
                </a:solidFill>
                <a:sym typeface="+mn-ea"/>
              </a:rPr>
              <a:t>根据</a:t>
            </a:r>
            <a:r>
              <a:rPr lang="en-US" altLang="zh-CN" sz="3200" b="1">
                <a:solidFill>
                  <a:srgbClr val="FF8535"/>
                </a:solidFill>
                <a:sym typeface="+mn-ea"/>
              </a:rPr>
              <a:t>PK/PD</a:t>
            </a:r>
            <a:r>
              <a:rPr lang="zh-CN" altLang="en-US" sz="3200" b="1">
                <a:solidFill>
                  <a:srgbClr val="FF8535"/>
                </a:solidFill>
                <a:sym typeface="+mn-ea"/>
              </a:rPr>
              <a:t>参数制定合理给药方案：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时间依赖型</a:t>
            </a:r>
            <a:r>
              <a:rPr lang="zh-CN" sz="3200">
                <a:solidFill>
                  <a:schemeClr val="tx1"/>
                </a:solidFill>
                <a:sym typeface="+mn-ea"/>
              </a:rPr>
              <a:t>每日分次给药</a:t>
            </a:r>
            <a:endParaRPr lang="zh-CN" altLang="en-US" sz="3200">
              <a:solidFill>
                <a:schemeClr val="tx1"/>
              </a:solidFill>
            </a:endParaRPr>
          </a:p>
          <a:p>
            <a:pPr marL="457200" indent="-457200">
              <a:buClr>
                <a:srgbClr val="808080"/>
              </a:buClr>
              <a:buFont typeface="Wingdings" panose="05000000000000000000" charset="0"/>
              <a:buChar char="Ø"/>
            </a:pPr>
            <a:r>
              <a:rPr lang="en-US" altLang="zh-CN" sz="3200" b="1">
                <a:solidFill>
                  <a:srgbClr val="FF8535"/>
                </a:solidFill>
                <a:sym typeface="+mn-ea"/>
              </a:rPr>
              <a:t>1</a:t>
            </a:r>
            <a:r>
              <a:rPr lang="zh-CN" altLang="en-US" sz="3200" b="1">
                <a:solidFill>
                  <a:srgbClr val="FF8535"/>
                </a:solidFill>
                <a:sym typeface="+mn-ea"/>
              </a:rPr>
              <a:t>类清洁切口手术用药：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1" indent="0" algn="l">
              <a:buClr>
                <a:srgbClr val="808080"/>
              </a:buClr>
              <a:buFont typeface="Wingdings" panose="05000000000000000000" charset="0"/>
              <a:buNone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术前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0.5~2h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给药，选杀菌剂，小容量稀释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1" indent="0" algn="l">
              <a:buClr>
                <a:srgbClr val="808080"/>
              </a:buClr>
              <a:buFont typeface="Wingdings" panose="05000000000000000000" charset="0"/>
              <a:buNone/>
            </a:pPr>
            <a:r>
              <a:rPr lang="en-US" altLang="zh-CN" sz="3200">
                <a:solidFill>
                  <a:schemeClr val="tx1"/>
                </a:solidFill>
                <a:sym typeface="+mn-ea"/>
              </a:rPr>
              <a:t>30min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内静脉滴注完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1" indent="0">
              <a:buClr>
                <a:srgbClr val="808080"/>
              </a:buClr>
              <a:buFont typeface="Wingdings" panose="05000000000000000000" charset="0"/>
              <a:buNone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后给药时间不宜超过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1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天，必要时重复给药     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1" indent="0">
              <a:buClr>
                <a:srgbClr val="808080"/>
              </a:buClr>
              <a:buFont typeface="Wingdings" panose="05000000000000000000" charset="0"/>
              <a:buNone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预防性用药比例不得超过总手术病例总数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30%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pull/>
      </p:transition>
    </mc:Choice>
    <mc:Fallback>
      <p:transition spd="slow" advTm="3000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头孢菌素类抗菌药物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91895" y="1142365"/>
            <a:ext cx="231711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用药监护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五边形 11"/>
          <p:cNvSpPr/>
          <p:nvPr/>
        </p:nvSpPr>
        <p:spPr>
          <a:xfrm rot="10800000">
            <a:off x="11524615" y="-18415"/>
            <a:ext cx="1306195" cy="72694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1191895" y="1849120"/>
            <a:ext cx="9055100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latinLnBrk="0" hangingPunct="1">
              <a:lnSpc>
                <a:spcPct val="150000"/>
              </a:lnSpc>
              <a:buClr>
                <a:srgbClr val="808080"/>
              </a:buClr>
              <a:buFont typeface="Wingdings" panose="05000000000000000000" charset="0"/>
              <a:buChar char="Ø"/>
            </a:pPr>
            <a:r>
              <a:rPr lang="zh-CN" sz="3200" b="1">
                <a:solidFill>
                  <a:srgbClr val="FF8535"/>
                </a:solidFill>
                <a:sym typeface="+mn-ea"/>
              </a:rPr>
              <a:t>长期用药：</a:t>
            </a:r>
            <a:r>
              <a:rPr lang="zh-CN" sz="3200">
                <a:solidFill>
                  <a:schemeClr val="tx1"/>
                </a:solidFill>
                <a:sym typeface="+mn-ea"/>
              </a:rPr>
              <a:t>注意监测凝血功能，不宜与抗凝药合用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indent="-457200" eaLnBrk="1" latinLnBrk="0" hangingPunct="1">
              <a:lnSpc>
                <a:spcPct val="150000"/>
              </a:lnSpc>
              <a:buClr>
                <a:srgbClr val="808080"/>
              </a:buClr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FF8535"/>
                </a:solidFill>
                <a:sym typeface="+mn-ea"/>
              </a:rPr>
              <a:t>用药</a:t>
            </a:r>
            <a:r>
              <a:rPr lang="en-US" altLang="zh-CN" sz="3200" b="1">
                <a:solidFill>
                  <a:srgbClr val="FF8535"/>
                </a:solidFill>
                <a:sym typeface="+mn-ea"/>
              </a:rPr>
              <a:t>10</a:t>
            </a:r>
            <a:r>
              <a:rPr lang="zh-CN" altLang="en-US" sz="3200" b="1">
                <a:solidFill>
                  <a:srgbClr val="FF8535"/>
                </a:solidFill>
                <a:sym typeface="+mn-ea"/>
              </a:rPr>
              <a:t>天以上：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补充维生素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K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、复合维生素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B</a:t>
            </a:r>
            <a:endParaRPr lang="en-US" altLang="zh-CN" sz="3200">
              <a:solidFill>
                <a:schemeClr val="tx1"/>
              </a:solidFill>
              <a:sym typeface="+mn-ea"/>
            </a:endParaRPr>
          </a:p>
          <a:p>
            <a:pPr marL="457200" indent="-457200" eaLnBrk="1" latinLnBrk="0" hangingPunct="1">
              <a:lnSpc>
                <a:spcPct val="150000"/>
              </a:lnSpc>
              <a:buClr>
                <a:srgbClr val="808080"/>
              </a:buClr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FF8535"/>
                </a:solidFill>
                <a:sym typeface="+mn-ea"/>
              </a:rPr>
              <a:t>双硫仑样反应：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头孢曲松、头孢哌酮、头孢甲肟等，反应发生后立即吸氧、地塞米松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5~10mg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静脉滴注、补液及利尿、给予血管活性药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pull/>
      </p:transition>
    </mc:Choice>
    <mc:Fallback>
      <p:transition spd="slow" advTm="3000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 txBox="1"/>
          <p:nvPr>
            <p:custDataLst>
              <p:tags r:id="rId3"/>
            </p:custDataLst>
          </p:nvPr>
        </p:nvSpPr>
        <p:spPr>
          <a:xfrm>
            <a:off x="6753860" y="3427095"/>
            <a:ext cx="445071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青霉素类抗菌药物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头孢菌素类抗菌药物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66495" y="986155"/>
            <a:ext cx="231711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头孢呋辛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五边形 11"/>
          <p:cNvSpPr/>
          <p:nvPr/>
        </p:nvSpPr>
        <p:spPr>
          <a:xfrm rot="10800000">
            <a:off x="11524615" y="-18415"/>
            <a:ext cx="1306195" cy="72694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369570" y="1795145"/>
          <a:ext cx="10579101" cy="498411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44245"/>
                <a:gridCol w="6974205"/>
                <a:gridCol w="2660651"/>
              </a:tblGrid>
              <a:tr h="631190"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/>
                        <a:t>适</a:t>
                      </a:r>
                      <a:endParaRPr lang="zh-CN" altLang="en-US" sz="3200"/>
                    </a:p>
                    <a:p>
                      <a:pPr algn="ctr">
                        <a:buNone/>
                      </a:pPr>
                      <a:r>
                        <a:rPr lang="zh-CN" altLang="en-US" sz="3200"/>
                        <a:t>应</a:t>
                      </a:r>
                      <a:endParaRPr lang="zh-CN" altLang="en-US" sz="3200"/>
                    </a:p>
                    <a:p>
                      <a:pPr algn="ctr">
                        <a:buNone/>
                      </a:pPr>
                      <a:r>
                        <a:rPr lang="zh-CN" altLang="en-US" sz="3200"/>
                        <a:t>症</a:t>
                      </a:r>
                      <a:endParaRPr lang="zh-CN" altLang="en-US" sz="32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感染细菌类型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所致疾病</a:t>
                      </a:r>
                      <a:endParaRPr lang="zh-CN" altLang="en-US" sz="28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肺炎链球菌、金黄色葡萄球菌、克雷伯杆菌、化脓性链球菌、大肠埃希菌、流感嗜血杆菌（含氨苄西林耐药菌）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呼吸道感染</a:t>
                      </a:r>
                      <a:endParaRPr lang="zh-CN" altLang="en-US" sz="2400"/>
                    </a:p>
                  </a:txBody>
                  <a:tcPr/>
                </a:tc>
              </a:tr>
              <a:tr h="49276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大肠埃希菌、克雷伯杆菌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泌尿道感染</a:t>
                      </a:r>
                      <a:endParaRPr lang="zh-CN" altLang="en-US" sz="2400"/>
                    </a:p>
                  </a:txBody>
                  <a:tcPr/>
                </a:tc>
              </a:tr>
              <a:tr h="568325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金黄色葡萄球菌、化脓性链球菌、肠道杆菌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皮肤及软组织感染</a:t>
                      </a:r>
                      <a:endParaRPr lang="zh-CN" altLang="en-US" sz="24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金黄色葡萄球菌、肺炎链球菌、大肠埃希菌、克雷伯杆菌、流感嗜血杆菌（含氨苄西林耐药菌）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败血症</a:t>
                      </a:r>
                      <a:endParaRPr lang="zh-CN" altLang="en-US" sz="24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肺炎链球菌、大肠埃希菌、脑膜炎奈瑟菌、金黄色葡萄球菌、流感嗜血杆菌（含氨苄西林耐药菌）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脑膜炎</a:t>
                      </a:r>
                      <a:endParaRPr lang="zh-CN" altLang="en-US" sz="2400"/>
                    </a:p>
                  </a:txBody>
                  <a:tcPr/>
                </a:tc>
              </a:tr>
              <a:tr h="442595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淋病奈瑟菌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淋病</a:t>
                      </a:r>
                      <a:endParaRPr lang="zh-CN" altLang="en-US" sz="240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pull/>
      </p:transition>
    </mc:Choice>
    <mc:Fallback>
      <p:transition spd="slow" advTm="3000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头孢菌素类抗菌药物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73480" y="1086485"/>
            <a:ext cx="231711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头孢曲松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五边形 11"/>
          <p:cNvSpPr/>
          <p:nvPr/>
        </p:nvSpPr>
        <p:spPr>
          <a:xfrm rot="10800000">
            <a:off x="11524615" y="-18415"/>
            <a:ext cx="1306195" cy="72694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173480" y="1996440"/>
          <a:ext cx="9410065" cy="466344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44245"/>
                <a:gridCol w="8465820"/>
              </a:tblGrid>
              <a:tr h="4663440">
                <a:tc>
                  <a:txBody>
                    <a:bodyPr vert="horz" wrap="square"/>
                    <a:lstStyle/>
                    <a:p>
                      <a:pPr indent="0" algn="ctr">
                        <a:buFont typeface="Arial" pitchFamily="34" charset="0"/>
                        <a:buNone/>
                      </a:pPr>
                      <a:r>
                        <a:rPr lang="zh-CN" altLang="en-US" sz="2800" b="0"/>
                        <a:t>适</a:t>
                      </a:r>
                      <a:endParaRPr lang="zh-CN" altLang="en-US" sz="2800" b="0"/>
                    </a:p>
                    <a:p>
                      <a:pPr indent="0" algn="ctr">
                        <a:buFont typeface="Arial" pitchFamily="34" charset="0"/>
                        <a:buNone/>
                      </a:pPr>
                      <a:r>
                        <a:rPr lang="zh-CN" altLang="en-US" sz="2800" b="0"/>
                        <a:t>应</a:t>
                      </a:r>
                      <a:endParaRPr lang="zh-CN" altLang="en-US" sz="2800" b="0"/>
                    </a:p>
                    <a:p>
                      <a:pPr indent="0" algn="ctr">
                        <a:buFont typeface="Arial" pitchFamily="34" charset="0"/>
                        <a:buNone/>
                      </a:pPr>
                      <a:r>
                        <a:rPr lang="zh-CN" altLang="en-US" sz="2800" b="0"/>
                        <a:t>症</a:t>
                      </a:r>
                      <a:endParaRPr lang="zh-CN" altLang="en-US" sz="2800" b="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457200" indent="-457200" algn="l" fontAlgn="auto">
                        <a:lnSpc>
                          <a:spcPts val="45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脓毒血症、脑膜炎、散播性莱姆病（早、晚期）、腹部感染（腹膜炎、胆道及胃肠道感染）</a:t>
                      </a:r>
                      <a:endParaRPr lang="zh-CN" altLang="en-US" sz="2800" b="0"/>
                    </a:p>
                    <a:p>
                      <a:pPr marL="457200" indent="-457200" algn="l" fontAlgn="auto">
                        <a:lnSpc>
                          <a:spcPts val="45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骨、关节、软组织、皮肤及伤口感染</a:t>
                      </a:r>
                      <a:endParaRPr lang="zh-CN" altLang="en-US" sz="2800" b="0"/>
                    </a:p>
                    <a:p>
                      <a:pPr marL="457200" indent="-457200" algn="l" fontAlgn="auto">
                        <a:lnSpc>
                          <a:spcPts val="45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免疫功能减退者感染</a:t>
                      </a:r>
                      <a:endParaRPr lang="zh-CN" altLang="en-US" sz="2800" b="0"/>
                    </a:p>
                    <a:p>
                      <a:pPr marL="457200" indent="-457200" algn="l" fontAlgn="auto">
                        <a:lnSpc>
                          <a:spcPts val="45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肾脏及泌尿道感染</a:t>
                      </a:r>
                      <a:endParaRPr lang="zh-CN" altLang="en-US" sz="2800" b="0"/>
                    </a:p>
                    <a:p>
                      <a:pPr marL="457200" indent="-457200" algn="l" fontAlgn="auto">
                        <a:lnSpc>
                          <a:spcPts val="45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呼吸道感染，尤其是肺炎、耳鼻喉感染</a:t>
                      </a:r>
                      <a:endParaRPr lang="zh-CN" altLang="en-US" sz="2800" b="0"/>
                    </a:p>
                    <a:p>
                      <a:pPr marL="457200" indent="-457200" algn="l" fontAlgn="auto">
                        <a:lnSpc>
                          <a:spcPts val="45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生殖系统感染，包括淋病</a:t>
                      </a:r>
                      <a:endParaRPr lang="zh-CN" altLang="en-US" sz="2800" b="0"/>
                    </a:p>
                    <a:p>
                      <a:pPr marL="457200" indent="-457200" algn="l" fontAlgn="auto">
                        <a:lnSpc>
                          <a:spcPts val="45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围术期预防感染</a:t>
                      </a:r>
                      <a:endParaRPr lang="zh-CN" altLang="en-US" sz="2800" b="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pull/>
      </p:transition>
    </mc:Choice>
    <mc:Fallback>
      <p:transition spd="slow" advTm="3000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头孢菌素类抗菌药物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11430" y="7607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299210" y="1156970"/>
            <a:ext cx="231711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头孢他啶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五边形 11"/>
          <p:cNvSpPr/>
          <p:nvPr/>
        </p:nvSpPr>
        <p:spPr>
          <a:xfrm rot="10800000">
            <a:off x="11524615" y="-18415"/>
            <a:ext cx="1306195" cy="72694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186180" y="2260600"/>
          <a:ext cx="9410065" cy="435864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44245"/>
                <a:gridCol w="8465820"/>
              </a:tblGrid>
              <a:tr h="4358640">
                <a:tc>
                  <a:txBody>
                    <a:bodyPr vert="horz" wrap="square"/>
                    <a:lstStyle/>
                    <a:p>
                      <a:pPr indent="0" algn="ctr">
                        <a:buFont typeface="Arial" pitchFamily="34" charset="0"/>
                        <a:buNone/>
                      </a:pPr>
                      <a:r>
                        <a:rPr lang="zh-CN" altLang="en-US" sz="2800" b="0"/>
                        <a:t>适</a:t>
                      </a:r>
                      <a:endParaRPr lang="zh-CN" altLang="en-US" sz="2800" b="0"/>
                    </a:p>
                    <a:p>
                      <a:pPr indent="0" algn="ctr">
                        <a:buFont typeface="Arial" pitchFamily="34" charset="0"/>
                        <a:buNone/>
                      </a:pPr>
                      <a:r>
                        <a:rPr lang="zh-CN" altLang="en-US" sz="2800" b="0"/>
                        <a:t>应</a:t>
                      </a:r>
                      <a:endParaRPr lang="zh-CN" altLang="en-US" sz="2800" b="0"/>
                    </a:p>
                    <a:p>
                      <a:pPr indent="0" algn="ctr">
                        <a:buFont typeface="Arial" pitchFamily="34" charset="0"/>
                        <a:buNone/>
                      </a:pPr>
                      <a:r>
                        <a:rPr lang="zh-CN" altLang="en-US" sz="2800" b="0"/>
                        <a:t>症</a:t>
                      </a:r>
                      <a:endParaRPr lang="zh-CN" altLang="en-US" sz="2800" b="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457200" indent="-457200" algn="l"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敏感菌所致混合感染、全身性严重感染、呼吸道感染、耳鼻喉感染、尿路感染、皮肤及软组织感染、胃肠、胆及腹部感染、骨骼及关节感染、与血液</a:t>
                      </a:r>
                      <a:r>
                        <a:rPr lang="en-US" altLang="zh-CN" sz="2800" b="0"/>
                        <a:t>/</a:t>
                      </a:r>
                      <a:r>
                        <a:rPr lang="zh-CN" altLang="en-US" sz="2800" b="0"/>
                        <a:t>腹膜</a:t>
                      </a:r>
                      <a:r>
                        <a:rPr lang="en-US" altLang="zh-CN" sz="2800" b="0"/>
                        <a:t>/</a:t>
                      </a:r>
                      <a:r>
                        <a:rPr lang="zh-CN" altLang="en-US" sz="2800" b="0"/>
                        <a:t>持续腹膜透析有关的感染</a:t>
                      </a:r>
                      <a:endParaRPr lang="zh-CN" altLang="en-US" sz="2800" b="0"/>
                    </a:p>
                    <a:p>
                      <a:pPr indent="0" algn="l">
                        <a:buFont typeface="Arial" pitchFamily="34" charset="0"/>
                        <a:buNone/>
                      </a:pPr>
                      <a:endParaRPr lang="zh-CN" altLang="en-US" sz="2800" b="0"/>
                    </a:p>
                    <a:p>
                      <a:pPr marL="457200" indent="-457200" algn="l"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脑膜炎</a:t>
                      </a:r>
                      <a:endParaRPr lang="zh-CN" altLang="en-US" sz="2800" b="0"/>
                    </a:p>
                    <a:p>
                      <a:pPr indent="0" algn="l">
                        <a:buFont typeface="Arial" pitchFamily="34" charset="0"/>
                        <a:buNone/>
                      </a:pPr>
                      <a:endParaRPr lang="zh-CN" altLang="en-US" sz="2800" b="0"/>
                    </a:p>
                    <a:p>
                      <a:pPr marL="457200" indent="-457200" algn="l"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耐氨基糖苷类和多数头孢菌素的感染</a:t>
                      </a:r>
                      <a:endParaRPr lang="zh-CN" altLang="en-US" sz="2800" b="0"/>
                    </a:p>
                    <a:p>
                      <a:pPr indent="0" algn="l">
                        <a:buFont typeface="Arial" pitchFamily="34" charset="0"/>
                        <a:buNone/>
                      </a:pPr>
                      <a:endParaRPr lang="zh-CN" altLang="en-US" sz="2800" b="0"/>
                    </a:p>
                    <a:p>
                      <a:pPr marL="457200" indent="-457200" algn="l"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经尿道前列腺切除术的预防感染</a:t>
                      </a:r>
                      <a:endParaRPr lang="zh-CN" altLang="en-US" sz="2800" b="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pull/>
      </p:transition>
    </mc:Choice>
    <mc:Fallback>
      <p:transition spd="slow" advTm="3000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3482334" y="3572801"/>
            <a:ext cx="920124" cy="6490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375">
                <a:solidFill>
                  <a:srgbClr val="00C1C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P</a:t>
            </a:r>
            <a:r>
              <a:rPr lang="en-US" altLang="zh-CN" sz="4220">
                <a:solidFill>
                  <a:srgbClr val="00C1C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art</a:t>
            </a:r>
            <a:endParaRPr lang="en-US" altLang="zh-CN" sz="4220">
              <a:solidFill>
                <a:srgbClr val="00C1CA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052" name="文本框 1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19392" y="3402029"/>
            <a:ext cx="646011" cy="34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215">
                <a:solidFill>
                  <a:srgbClr val="00C1CA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章 节</a:t>
            </a:r>
            <a:endParaRPr lang="zh-CN" altLang="en-US" sz="2215">
              <a:solidFill>
                <a:srgbClr val="00C1CA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" name="任意多边形 9"/>
          <p:cNvSpPr/>
          <p:nvPr/>
        </p:nvSpPr>
        <p:spPr bwMode="auto">
          <a:xfrm>
            <a:off x="6225119" y="2408473"/>
            <a:ext cx="6633631" cy="1768447"/>
          </a:xfrm>
          <a:custGeom>
            <a:gdLst>
              <a:gd name="connsiteX0" fmla="*/ 5835374 w 6633631"/>
              <a:gd name="connsiteY0" fmla="*/ 0 h 1768447"/>
              <a:gd name="connsiteX1" fmla="*/ 6099146 w 6633631"/>
              <a:gd name="connsiteY1" fmla="*/ 12824 h 1768447"/>
              <a:gd name="connsiteX2" fmla="*/ 6366389 w 6633631"/>
              <a:gd name="connsiteY2" fmla="*/ 38472 h 1768447"/>
              <a:gd name="connsiteX3" fmla="*/ 6633631 w 6633631"/>
              <a:gd name="connsiteY3" fmla="*/ 80607 h 1768447"/>
              <a:gd name="connsiteX4" fmla="*/ 6633631 w 6633631"/>
              <a:gd name="connsiteY4" fmla="*/ 957939 h 1768447"/>
              <a:gd name="connsiteX5" fmla="*/ 6633631 w 6633631"/>
              <a:gd name="connsiteY5" fmla="*/ 1205442 h 1768447"/>
              <a:gd name="connsiteX6" fmla="*/ 6633631 w 6633631"/>
              <a:gd name="connsiteY6" fmla="*/ 1768447 h 1768447"/>
              <a:gd name="connsiteX7" fmla="*/ 0 w 6633631"/>
              <a:gd name="connsiteY7" fmla="*/ 1768447 h 1768447"/>
              <a:gd name="connsiteX8" fmla="*/ 0 w 6633631"/>
              <a:gd name="connsiteY8" fmla="*/ 1205442 h 1768447"/>
              <a:gd name="connsiteX9" fmla="*/ 0 w 6633631"/>
              <a:gd name="connsiteY9" fmla="*/ 957939 h 1768447"/>
              <a:gd name="connsiteX10" fmla="*/ 0 w 6633631"/>
              <a:gd name="connsiteY10" fmla="*/ 650353 h 1768447"/>
              <a:gd name="connsiteX11" fmla="*/ 207084 w 6633631"/>
              <a:gd name="connsiteY11" fmla="*/ 730960 h 1768447"/>
              <a:gd name="connsiteX12" fmla="*/ 415325 w 6633631"/>
              <a:gd name="connsiteY12" fmla="*/ 787751 h 1768447"/>
              <a:gd name="connsiteX13" fmla="*/ 625880 w 6633631"/>
              <a:gd name="connsiteY13" fmla="*/ 829887 h 1768447"/>
              <a:gd name="connsiteX14" fmla="*/ 838748 w 6633631"/>
              <a:gd name="connsiteY14" fmla="*/ 855534 h 1768447"/>
              <a:gd name="connsiteX15" fmla="*/ 1053931 w 6633631"/>
              <a:gd name="connsiteY15" fmla="*/ 864694 h 1768447"/>
              <a:gd name="connsiteX16" fmla="*/ 1272584 w 6633631"/>
              <a:gd name="connsiteY16" fmla="*/ 862862 h 1768447"/>
              <a:gd name="connsiteX17" fmla="*/ 1491237 w 6633631"/>
              <a:gd name="connsiteY17" fmla="*/ 846374 h 1768447"/>
              <a:gd name="connsiteX18" fmla="*/ 1713360 w 6633631"/>
              <a:gd name="connsiteY18" fmla="*/ 817063 h 1768447"/>
              <a:gd name="connsiteX19" fmla="*/ 1936641 w 6633631"/>
              <a:gd name="connsiteY19" fmla="*/ 782255 h 1768447"/>
              <a:gd name="connsiteX20" fmla="*/ 2163392 w 6633631"/>
              <a:gd name="connsiteY20" fmla="*/ 736456 h 1768447"/>
              <a:gd name="connsiteX21" fmla="*/ 2392457 w 6633631"/>
              <a:gd name="connsiteY21" fmla="*/ 683328 h 1768447"/>
              <a:gd name="connsiteX22" fmla="*/ 2623836 w 6633631"/>
              <a:gd name="connsiteY22" fmla="*/ 624705 h 1768447"/>
              <a:gd name="connsiteX23" fmla="*/ 2856372 w 6633631"/>
              <a:gd name="connsiteY23" fmla="*/ 564250 h 1768447"/>
              <a:gd name="connsiteX24" fmla="*/ 3091221 w 6633631"/>
              <a:gd name="connsiteY24" fmla="*/ 496466 h 1768447"/>
              <a:gd name="connsiteX25" fmla="*/ 3330698 w 6633631"/>
              <a:gd name="connsiteY25" fmla="*/ 432347 h 1768447"/>
              <a:gd name="connsiteX26" fmla="*/ 3569019 w 6633631"/>
              <a:gd name="connsiteY26" fmla="*/ 364564 h 1768447"/>
              <a:gd name="connsiteX27" fmla="*/ 3811966 w 6633631"/>
              <a:gd name="connsiteY27" fmla="*/ 300445 h 1768447"/>
              <a:gd name="connsiteX28" fmla="*/ 4057228 w 6633631"/>
              <a:gd name="connsiteY28" fmla="*/ 239989 h 1768447"/>
              <a:gd name="connsiteX29" fmla="*/ 4304803 w 6633631"/>
              <a:gd name="connsiteY29" fmla="*/ 183198 h 1768447"/>
              <a:gd name="connsiteX30" fmla="*/ 4553535 w 6633631"/>
              <a:gd name="connsiteY30" fmla="*/ 128239 h 1768447"/>
              <a:gd name="connsiteX31" fmla="*/ 4804581 w 6633631"/>
              <a:gd name="connsiteY31" fmla="*/ 82439 h 1768447"/>
              <a:gd name="connsiteX32" fmla="*/ 5060255 w 6633631"/>
              <a:gd name="connsiteY32" fmla="*/ 47632 h 1768447"/>
              <a:gd name="connsiteX33" fmla="*/ 5314771 w 6633631"/>
              <a:gd name="connsiteY33" fmla="*/ 18320 h 1768447"/>
              <a:gd name="connsiteX34" fmla="*/ 5575073 w 6633631"/>
              <a:gd name="connsiteY34" fmla="*/ 3664 h 17684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6633631" h="1768447">
                <a:moveTo>
                  <a:pt x="5835374" y="0"/>
                </a:moveTo>
                <a:lnTo>
                  <a:pt x="6099146" y="12824"/>
                </a:lnTo>
                <a:lnTo>
                  <a:pt x="6366389" y="38472"/>
                </a:lnTo>
                <a:lnTo>
                  <a:pt x="6633631" y="80607"/>
                </a:lnTo>
                <a:lnTo>
                  <a:pt x="6633631" y="957939"/>
                </a:lnTo>
                <a:lnTo>
                  <a:pt x="6633631" y="1205442"/>
                </a:lnTo>
                <a:lnTo>
                  <a:pt x="6633631" y="1768447"/>
                </a:lnTo>
                <a:lnTo>
                  <a:pt x="0" y="1768447"/>
                </a:lnTo>
                <a:lnTo>
                  <a:pt x="0" y="1205442"/>
                </a:lnTo>
                <a:lnTo>
                  <a:pt x="0" y="957939"/>
                </a:lnTo>
                <a:lnTo>
                  <a:pt x="0" y="650353"/>
                </a:lnTo>
                <a:lnTo>
                  <a:pt x="207084" y="730960"/>
                </a:lnTo>
                <a:lnTo>
                  <a:pt x="415325" y="787751"/>
                </a:lnTo>
                <a:lnTo>
                  <a:pt x="625880" y="829887"/>
                </a:lnTo>
                <a:lnTo>
                  <a:pt x="838748" y="855534"/>
                </a:lnTo>
                <a:lnTo>
                  <a:pt x="1053931" y="864694"/>
                </a:lnTo>
                <a:lnTo>
                  <a:pt x="1272584" y="862862"/>
                </a:lnTo>
                <a:lnTo>
                  <a:pt x="1491237" y="846374"/>
                </a:lnTo>
                <a:lnTo>
                  <a:pt x="1713360" y="817063"/>
                </a:lnTo>
                <a:lnTo>
                  <a:pt x="1936641" y="782255"/>
                </a:lnTo>
                <a:lnTo>
                  <a:pt x="2163392" y="736456"/>
                </a:lnTo>
                <a:lnTo>
                  <a:pt x="2392457" y="683328"/>
                </a:lnTo>
                <a:lnTo>
                  <a:pt x="2623836" y="624705"/>
                </a:lnTo>
                <a:lnTo>
                  <a:pt x="2856372" y="564250"/>
                </a:lnTo>
                <a:lnTo>
                  <a:pt x="3091221" y="496466"/>
                </a:lnTo>
                <a:lnTo>
                  <a:pt x="3330698" y="432347"/>
                </a:lnTo>
                <a:lnTo>
                  <a:pt x="3569019" y="364564"/>
                </a:lnTo>
                <a:lnTo>
                  <a:pt x="3811966" y="300445"/>
                </a:lnTo>
                <a:lnTo>
                  <a:pt x="4057228" y="239989"/>
                </a:lnTo>
                <a:lnTo>
                  <a:pt x="4304803" y="183198"/>
                </a:lnTo>
                <a:lnTo>
                  <a:pt x="4553535" y="128239"/>
                </a:lnTo>
                <a:lnTo>
                  <a:pt x="4804581" y="82439"/>
                </a:lnTo>
                <a:lnTo>
                  <a:pt x="5060255" y="47632"/>
                </a:lnTo>
                <a:lnTo>
                  <a:pt x="5314771" y="18320"/>
                </a:lnTo>
                <a:lnTo>
                  <a:pt x="5575073" y="3664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128580" tIns="64290" rIns="128580" bIns="64290" numCol="1" anchor="t" anchorCtr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3" name="文本框 1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573974" y="2924875"/>
            <a:ext cx="1442703" cy="1557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0125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03</a:t>
            </a:r>
            <a:endParaRPr lang="en-US" altLang="zh-CN" sz="10125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6" name="标题 5"/>
          <p:cNvSpPr txBox="1"/>
          <p:nvPr>
            <p:custDataLst>
              <p:tags r:id="rId6"/>
            </p:custDataLst>
          </p:nvPr>
        </p:nvSpPr>
        <p:spPr>
          <a:xfrm>
            <a:off x="6568440" y="3427095"/>
            <a:ext cx="4690745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氨基糖苷类抗菌药物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split orient="vert" dir="in"/>
      </p:transition>
    </mc:Choice>
    <mc:Fallback>
      <p:transition spd="slow" advTm="3000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dur="100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2" dur="1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52" grpId="1"/>
      <p:bldP spid="10" grpId="2"/>
      <p:bldP spid="2053" grpId="3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氨基糖苷类抗菌药物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16330" y="1047750"/>
            <a:ext cx="255333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作用特点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116330" y="1754505"/>
            <a:ext cx="9145270" cy="528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algn="l" eaLnBrk="1" latinLnBrk="0" hangingPunct="1">
              <a:lnSpc>
                <a:spcPts val="45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作用机制：与细菌的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30S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核糖体结合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ts val="45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抗菌谱：葡萄球菌属（除链霉素）、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G</a:t>
            </a:r>
            <a:r>
              <a:rPr lang="en-US" altLang="zh-CN" sz="3200" baseline="30000">
                <a:solidFill>
                  <a:schemeClr val="tx1"/>
                </a:solidFill>
                <a:sym typeface="+mn-ea"/>
              </a:rPr>
              <a:t>-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杆菌、铜绿假单胞菌；链霉素、阿米卡星对结核分枝杆菌有抗菌作用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ts val="45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胃肠道吸收差，全身性感染时必须注射给药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ts val="45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治疗急性感染通常疗程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7~14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日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ts val="45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本类药物静脉给药不宜与其他药物同瓶滴注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ts val="45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水溶性及稳定性良好，碱性环境中抗菌作用增强，有明显抗生素后效应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11057890" y="15875"/>
            <a:ext cx="2025650" cy="7200900"/>
            <a:chOff x="17927" y="25"/>
            <a:chExt cx="2538" cy="11340"/>
          </a:xfrm>
        </p:grpSpPr>
        <p:sp>
          <p:nvSpPr>
            <p:cNvPr id="12" name="等腰三角形 11"/>
            <p:cNvSpPr/>
            <p:nvPr/>
          </p:nvSpPr>
          <p:spPr>
            <a:xfrm rot="10500000">
              <a:off x="17927" y="35"/>
              <a:ext cx="2538" cy="11319"/>
            </a:xfrm>
            <a:prstGeom prst="triangl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>
              <a:off x="18176" y="25"/>
              <a:ext cx="2041" cy="11340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split orient="vert" dir="in"/>
      </p:transition>
    </mc:Choice>
    <mc:Fallback>
      <p:transition spd="slow" advTm="3000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氨基糖苷类抗菌药物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16330" y="1291590"/>
            <a:ext cx="365887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典型不良反应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116330" y="2403793"/>
            <a:ext cx="9145270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耳毒性：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前庭和耳蜗神经功能障碍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肾毒性：蛋白尿、管型尿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/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红细胞尿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神经肌肉阻滞，心肌抑制、血压下降、呼吸肌麻痹而窒息死亡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过敏反应：皮疹、发热、嗜酸性粒细胞增多</a:t>
            </a:r>
            <a:endParaRPr lang="zh-CN" sz="3200">
              <a:solidFill>
                <a:schemeClr val="tx1"/>
              </a:solidFill>
              <a:sym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11170285" y="15875"/>
            <a:ext cx="1913255" cy="7200900"/>
            <a:chOff x="17927" y="25"/>
            <a:chExt cx="2538" cy="11340"/>
          </a:xfrm>
        </p:grpSpPr>
        <p:sp>
          <p:nvSpPr>
            <p:cNvPr id="12" name="等腰三角形 11"/>
            <p:cNvSpPr/>
            <p:nvPr/>
          </p:nvSpPr>
          <p:spPr>
            <a:xfrm rot="10500000">
              <a:off x="17927" y="35"/>
              <a:ext cx="2538" cy="11319"/>
            </a:xfrm>
            <a:prstGeom prst="triangl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>
              <a:off x="18176" y="25"/>
              <a:ext cx="2041" cy="11340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split orient="vert" dir="in"/>
      </p:transition>
    </mc:Choice>
    <mc:Fallback>
      <p:transition spd="slow" advTm="3000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氨基糖苷类抗菌药物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16330" y="1164590"/>
            <a:ext cx="245300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用药监护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116330" y="2087245"/>
            <a:ext cx="9145270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重症肌无力或帕金森病患者尽量避免应用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儿科慎用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根据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PK/PD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参数制定合理给药方案：浓度依赖型，集中一次剂量给药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定期检测患者尿常规、肾功能、听力等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老年患者采用较小治疗量</a:t>
            </a:r>
            <a:endParaRPr lang="zh-CN" sz="3200">
              <a:solidFill>
                <a:schemeClr val="tx1"/>
              </a:solidFill>
              <a:sym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10755630" y="15875"/>
            <a:ext cx="2327910" cy="7200900"/>
            <a:chOff x="17927" y="25"/>
            <a:chExt cx="2538" cy="11340"/>
          </a:xfrm>
        </p:grpSpPr>
        <p:sp>
          <p:nvSpPr>
            <p:cNvPr id="12" name="等腰三角形 11"/>
            <p:cNvSpPr/>
            <p:nvPr/>
          </p:nvSpPr>
          <p:spPr>
            <a:xfrm rot="10500000">
              <a:off x="17927" y="35"/>
              <a:ext cx="2538" cy="11319"/>
            </a:xfrm>
            <a:prstGeom prst="triangl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>
              <a:off x="18176" y="25"/>
              <a:ext cx="2041" cy="11340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split orient="vert" dir="in"/>
      </p:transition>
    </mc:Choice>
    <mc:Fallback>
      <p:transition spd="slow" advTm="3000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氨基糖苷类抗菌药物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08075" y="1248410"/>
            <a:ext cx="339534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药物相互作用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003300" y="2078673"/>
            <a:ext cx="9145270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与</a:t>
            </a:r>
            <a:r>
              <a:rPr lang="zh-CN" sz="320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+mn-ea"/>
              </a:rPr>
              <a:t>β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-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内酰胺类合用应在不同部位给药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本类药物之间合用，不良反应增加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与神经肌肉阻滞剂合用，加重神经肌肉阻滞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9198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与卷曲霉素、顺铂、依他尼酸或万古霉素合用，增加耳毒性和肾毒性</a:t>
            </a:r>
            <a:endParaRPr lang="zh-CN" sz="3200">
              <a:solidFill>
                <a:schemeClr val="tx1"/>
              </a:solidFill>
              <a:sym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10755630" y="15875"/>
            <a:ext cx="2327910" cy="7200900"/>
            <a:chOff x="17927" y="25"/>
            <a:chExt cx="2538" cy="11340"/>
          </a:xfrm>
        </p:grpSpPr>
        <p:sp>
          <p:nvSpPr>
            <p:cNvPr id="12" name="等腰三角形 11"/>
            <p:cNvSpPr/>
            <p:nvPr/>
          </p:nvSpPr>
          <p:spPr>
            <a:xfrm rot="10500000">
              <a:off x="17927" y="35"/>
              <a:ext cx="2538" cy="11319"/>
            </a:xfrm>
            <a:prstGeom prst="triangl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>
              <a:off x="18176" y="25"/>
              <a:ext cx="2041" cy="11340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split orient="vert" dir="in"/>
      </p:transition>
    </mc:Choice>
    <mc:Fallback>
      <p:transition spd="slow" advTm="3000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氨基糖苷类抗菌药物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58240" y="1551940"/>
            <a:ext cx="196342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链霉素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10755630" y="15875"/>
            <a:ext cx="2327910" cy="7200900"/>
            <a:chOff x="17927" y="25"/>
            <a:chExt cx="2538" cy="11340"/>
          </a:xfrm>
        </p:grpSpPr>
        <p:sp>
          <p:nvSpPr>
            <p:cNvPr id="12" name="等腰三角形 11"/>
            <p:cNvSpPr/>
            <p:nvPr/>
          </p:nvSpPr>
          <p:spPr>
            <a:xfrm rot="10500000">
              <a:off x="17927" y="35"/>
              <a:ext cx="2538" cy="11319"/>
            </a:xfrm>
            <a:prstGeom prst="triangl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>
              <a:off x="18176" y="25"/>
              <a:ext cx="2041" cy="11340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036955" y="2762885"/>
          <a:ext cx="9410065" cy="2614295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944245"/>
                <a:gridCol w="8465820"/>
              </a:tblGrid>
              <a:tr h="2614295">
                <a:tc>
                  <a:txBody>
                    <a:bodyPr vert="horz" wrap="square"/>
                    <a:lstStyle/>
                    <a:p>
                      <a:pPr indent="0" algn="ctr">
                        <a:buFont typeface="Arial" pitchFamily="34" charset="0"/>
                        <a:buNone/>
                      </a:pPr>
                      <a:r>
                        <a:rPr lang="zh-CN" altLang="en-US" sz="2800" b="0"/>
                        <a:t>适</a:t>
                      </a:r>
                      <a:endParaRPr lang="zh-CN" altLang="en-US" sz="2800" b="0"/>
                    </a:p>
                    <a:p>
                      <a:pPr indent="0" algn="ctr">
                        <a:buFont typeface="Arial" pitchFamily="34" charset="0"/>
                        <a:buNone/>
                      </a:pPr>
                      <a:r>
                        <a:rPr lang="zh-CN" altLang="en-US" sz="2800" b="0"/>
                        <a:t>应</a:t>
                      </a:r>
                      <a:endParaRPr lang="zh-CN" altLang="en-US" sz="2800" b="0"/>
                    </a:p>
                    <a:p>
                      <a:pPr indent="0" algn="ctr">
                        <a:buFont typeface="Arial" pitchFamily="34" charset="0"/>
                        <a:buNone/>
                      </a:pPr>
                      <a:r>
                        <a:rPr lang="zh-CN" altLang="en-US" sz="2800" b="0"/>
                        <a:t>症</a:t>
                      </a:r>
                      <a:endParaRPr lang="zh-CN" altLang="en-US" sz="2800" b="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457200" indent="-457200" algn="l" fontAlgn="auto">
                        <a:lnSpc>
                          <a:spcPts val="45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各种结核病的初治病例，或其他敏感菌分支杆菌</a:t>
                      </a:r>
                      <a:endParaRPr lang="zh-CN" altLang="en-US" sz="2800" b="0"/>
                    </a:p>
                    <a:p>
                      <a:pPr marL="457200" indent="-457200" algn="l" fontAlgn="auto">
                        <a:lnSpc>
                          <a:spcPts val="45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土拉菌病、鼠疫、腹股沟肉芽肿、布鲁菌病、鼠咬热等</a:t>
                      </a:r>
                      <a:endParaRPr lang="zh-CN" altLang="en-US" sz="2800" b="0"/>
                    </a:p>
                    <a:p>
                      <a:pPr marL="457200" indent="-457200" algn="l" fontAlgn="auto">
                        <a:lnSpc>
                          <a:spcPts val="45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2800" b="0"/>
                        <a:t>草绿色链球菌或肠球菌所致的心内膜炎</a:t>
                      </a:r>
                      <a:endParaRPr lang="zh-CN" altLang="en-US" sz="2800" b="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split orient="vert" dir="in"/>
      </p:transition>
    </mc:Choice>
    <mc:Fallback>
      <p:transition spd="slow" advTm="3000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氨基糖苷类抗菌药物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83005" y="1333183"/>
            <a:ext cx="223647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阿米卡星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10755630" y="15875"/>
            <a:ext cx="2327910" cy="7200900"/>
            <a:chOff x="17927" y="25"/>
            <a:chExt cx="2538" cy="11340"/>
          </a:xfrm>
        </p:grpSpPr>
        <p:sp>
          <p:nvSpPr>
            <p:cNvPr id="12" name="等腰三角形 11"/>
            <p:cNvSpPr/>
            <p:nvPr/>
          </p:nvSpPr>
          <p:spPr>
            <a:xfrm rot="10500000">
              <a:off x="17927" y="35"/>
              <a:ext cx="2538" cy="11319"/>
            </a:xfrm>
            <a:prstGeom prst="triangl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>
              <a:off x="18176" y="25"/>
              <a:ext cx="2041" cy="11340"/>
            </a:xfrm>
            <a:prstGeom prst="triangle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847725" y="2419350"/>
          <a:ext cx="9830435" cy="4178935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706120"/>
                <a:gridCol w="5429250"/>
                <a:gridCol w="3695065"/>
              </a:tblGrid>
              <a:tr h="631190"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/>
                        <a:t>适</a:t>
                      </a:r>
                      <a:endParaRPr lang="zh-CN" altLang="en-US" sz="3200"/>
                    </a:p>
                    <a:p>
                      <a:pPr algn="ctr">
                        <a:buNone/>
                      </a:pPr>
                      <a:r>
                        <a:rPr lang="zh-CN" altLang="en-US" sz="3200"/>
                        <a:t>应</a:t>
                      </a:r>
                      <a:endParaRPr lang="zh-CN" altLang="en-US" sz="3200"/>
                    </a:p>
                    <a:p>
                      <a:pPr algn="ctr">
                        <a:buNone/>
                      </a:pPr>
                      <a:r>
                        <a:rPr lang="zh-CN" altLang="en-US" sz="3200"/>
                        <a:t>症</a:t>
                      </a:r>
                      <a:endParaRPr lang="zh-CN" altLang="en-US" sz="32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感染细菌类型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所致疾病</a:t>
                      </a:r>
                      <a:endParaRPr lang="zh-CN" altLang="en-US" sz="2800"/>
                    </a:p>
                  </a:txBody>
                  <a:tcPr/>
                </a:tc>
              </a:tr>
              <a:tr h="82296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铜绿假单胞菌及部分其他假单胞菌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大肠埃希菌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克雷伯杆菌、变形杆菌属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肠杆菌属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不动杆菌属等敏感革兰阴性杆菌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葡萄球菌属</a:t>
                      </a:r>
                      <a:endParaRPr lang="zh-CN" altLang="en-US" sz="24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败血症、菌血症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细菌性心内膜炎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下呼吸道感染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骨关节感染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胆道感染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腹腔感染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复杂性尿路感染</a:t>
                      </a:r>
                      <a:endParaRPr lang="zh-CN" altLang="en-US" sz="2400"/>
                    </a:p>
                    <a:p>
                      <a:pPr>
                        <a:buNone/>
                      </a:pPr>
                      <a:r>
                        <a:rPr lang="zh-CN" altLang="en-US" sz="2400"/>
                        <a:t>皮肤软组织感染等</a:t>
                      </a:r>
                      <a:endParaRPr lang="zh-CN" altLang="en-US" sz="2400"/>
                    </a:p>
                  </a:txBody>
                  <a:tcPr/>
                </a:tc>
              </a:tr>
              <a:tr h="530225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卡那霉素、庆大霉素、妥布霉素耐药菌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严重感染</a:t>
                      </a:r>
                      <a:endParaRPr lang="zh-CN" altLang="en-US" sz="240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split orient="vert" dir="in"/>
      </p:transition>
    </mc:Choice>
    <mc:Fallback>
      <p:transition spd="slow" advTm="3000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3482334" y="3572801"/>
            <a:ext cx="920124" cy="6490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375">
                <a:solidFill>
                  <a:srgbClr val="FFCA36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P</a:t>
            </a:r>
            <a:r>
              <a:rPr lang="en-US" altLang="zh-CN" sz="4220">
                <a:solidFill>
                  <a:srgbClr val="FFCA36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art</a:t>
            </a:r>
            <a:endParaRPr lang="en-US" altLang="zh-CN" sz="4220">
              <a:solidFill>
                <a:srgbClr val="FFCA36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052" name="文本框 1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19392" y="3402029"/>
            <a:ext cx="646011" cy="34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215">
                <a:solidFill>
                  <a:srgbClr val="FFCA36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章 节</a:t>
            </a:r>
            <a:endParaRPr lang="zh-CN" altLang="en-US" sz="2215">
              <a:solidFill>
                <a:srgbClr val="FFCA36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" name="任意多边形 9"/>
          <p:cNvSpPr/>
          <p:nvPr/>
        </p:nvSpPr>
        <p:spPr bwMode="auto">
          <a:xfrm>
            <a:off x="6225119" y="2452923"/>
            <a:ext cx="6633631" cy="1768447"/>
          </a:xfrm>
          <a:custGeom>
            <a:gdLst>
              <a:gd name="connsiteX0" fmla="*/ 5835374 w 6633631"/>
              <a:gd name="connsiteY0" fmla="*/ 0 h 1768447"/>
              <a:gd name="connsiteX1" fmla="*/ 6099146 w 6633631"/>
              <a:gd name="connsiteY1" fmla="*/ 12824 h 1768447"/>
              <a:gd name="connsiteX2" fmla="*/ 6366389 w 6633631"/>
              <a:gd name="connsiteY2" fmla="*/ 38472 h 1768447"/>
              <a:gd name="connsiteX3" fmla="*/ 6633631 w 6633631"/>
              <a:gd name="connsiteY3" fmla="*/ 80607 h 1768447"/>
              <a:gd name="connsiteX4" fmla="*/ 6633631 w 6633631"/>
              <a:gd name="connsiteY4" fmla="*/ 957939 h 1768447"/>
              <a:gd name="connsiteX5" fmla="*/ 6633631 w 6633631"/>
              <a:gd name="connsiteY5" fmla="*/ 1205442 h 1768447"/>
              <a:gd name="connsiteX6" fmla="*/ 6633631 w 6633631"/>
              <a:gd name="connsiteY6" fmla="*/ 1768447 h 1768447"/>
              <a:gd name="connsiteX7" fmla="*/ 0 w 6633631"/>
              <a:gd name="connsiteY7" fmla="*/ 1768447 h 1768447"/>
              <a:gd name="connsiteX8" fmla="*/ 0 w 6633631"/>
              <a:gd name="connsiteY8" fmla="*/ 1205442 h 1768447"/>
              <a:gd name="connsiteX9" fmla="*/ 0 w 6633631"/>
              <a:gd name="connsiteY9" fmla="*/ 957939 h 1768447"/>
              <a:gd name="connsiteX10" fmla="*/ 0 w 6633631"/>
              <a:gd name="connsiteY10" fmla="*/ 650353 h 1768447"/>
              <a:gd name="connsiteX11" fmla="*/ 207084 w 6633631"/>
              <a:gd name="connsiteY11" fmla="*/ 730960 h 1768447"/>
              <a:gd name="connsiteX12" fmla="*/ 415325 w 6633631"/>
              <a:gd name="connsiteY12" fmla="*/ 787751 h 1768447"/>
              <a:gd name="connsiteX13" fmla="*/ 625880 w 6633631"/>
              <a:gd name="connsiteY13" fmla="*/ 829887 h 1768447"/>
              <a:gd name="connsiteX14" fmla="*/ 838748 w 6633631"/>
              <a:gd name="connsiteY14" fmla="*/ 855534 h 1768447"/>
              <a:gd name="connsiteX15" fmla="*/ 1053931 w 6633631"/>
              <a:gd name="connsiteY15" fmla="*/ 864694 h 1768447"/>
              <a:gd name="connsiteX16" fmla="*/ 1272584 w 6633631"/>
              <a:gd name="connsiteY16" fmla="*/ 862862 h 1768447"/>
              <a:gd name="connsiteX17" fmla="*/ 1491237 w 6633631"/>
              <a:gd name="connsiteY17" fmla="*/ 846374 h 1768447"/>
              <a:gd name="connsiteX18" fmla="*/ 1713360 w 6633631"/>
              <a:gd name="connsiteY18" fmla="*/ 817063 h 1768447"/>
              <a:gd name="connsiteX19" fmla="*/ 1936641 w 6633631"/>
              <a:gd name="connsiteY19" fmla="*/ 782255 h 1768447"/>
              <a:gd name="connsiteX20" fmla="*/ 2163392 w 6633631"/>
              <a:gd name="connsiteY20" fmla="*/ 736456 h 1768447"/>
              <a:gd name="connsiteX21" fmla="*/ 2392457 w 6633631"/>
              <a:gd name="connsiteY21" fmla="*/ 683328 h 1768447"/>
              <a:gd name="connsiteX22" fmla="*/ 2623836 w 6633631"/>
              <a:gd name="connsiteY22" fmla="*/ 624705 h 1768447"/>
              <a:gd name="connsiteX23" fmla="*/ 2856372 w 6633631"/>
              <a:gd name="connsiteY23" fmla="*/ 564250 h 1768447"/>
              <a:gd name="connsiteX24" fmla="*/ 3091221 w 6633631"/>
              <a:gd name="connsiteY24" fmla="*/ 496466 h 1768447"/>
              <a:gd name="connsiteX25" fmla="*/ 3330698 w 6633631"/>
              <a:gd name="connsiteY25" fmla="*/ 432347 h 1768447"/>
              <a:gd name="connsiteX26" fmla="*/ 3569019 w 6633631"/>
              <a:gd name="connsiteY26" fmla="*/ 364564 h 1768447"/>
              <a:gd name="connsiteX27" fmla="*/ 3811966 w 6633631"/>
              <a:gd name="connsiteY27" fmla="*/ 300445 h 1768447"/>
              <a:gd name="connsiteX28" fmla="*/ 4057228 w 6633631"/>
              <a:gd name="connsiteY28" fmla="*/ 239989 h 1768447"/>
              <a:gd name="connsiteX29" fmla="*/ 4304803 w 6633631"/>
              <a:gd name="connsiteY29" fmla="*/ 183198 h 1768447"/>
              <a:gd name="connsiteX30" fmla="*/ 4553535 w 6633631"/>
              <a:gd name="connsiteY30" fmla="*/ 128239 h 1768447"/>
              <a:gd name="connsiteX31" fmla="*/ 4804581 w 6633631"/>
              <a:gd name="connsiteY31" fmla="*/ 82439 h 1768447"/>
              <a:gd name="connsiteX32" fmla="*/ 5060255 w 6633631"/>
              <a:gd name="connsiteY32" fmla="*/ 47632 h 1768447"/>
              <a:gd name="connsiteX33" fmla="*/ 5314771 w 6633631"/>
              <a:gd name="connsiteY33" fmla="*/ 18320 h 1768447"/>
              <a:gd name="connsiteX34" fmla="*/ 5575073 w 6633631"/>
              <a:gd name="connsiteY34" fmla="*/ 3664 h 17684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6633631" h="1768447">
                <a:moveTo>
                  <a:pt x="5835374" y="0"/>
                </a:moveTo>
                <a:lnTo>
                  <a:pt x="6099146" y="12824"/>
                </a:lnTo>
                <a:lnTo>
                  <a:pt x="6366389" y="38472"/>
                </a:lnTo>
                <a:lnTo>
                  <a:pt x="6633631" y="80607"/>
                </a:lnTo>
                <a:lnTo>
                  <a:pt x="6633631" y="957939"/>
                </a:lnTo>
                <a:lnTo>
                  <a:pt x="6633631" y="1205442"/>
                </a:lnTo>
                <a:lnTo>
                  <a:pt x="6633631" y="1768447"/>
                </a:lnTo>
                <a:lnTo>
                  <a:pt x="0" y="1768447"/>
                </a:lnTo>
                <a:lnTo>
                  <a:pt x="0" y="1205442"/>
                </a:lnTo>
                <a:lnTo>
                  <a:pt x="0" y="957939"/>
                </a:lnTo>
                <a:lnTo>
                  <a:pt x="0" y="650353"/>
                </a:lnTo>
                <a:lnTo>
                  <a:pt x="207084" y="730960"/>
                </a:lnTo>
                <a:lnTo>
                  <a:pt x="415325" y="787751"/>
                </a:lnTo>
                <a:lnTo>
                  <a:pt x="625880" y="829887"/>
                </a:lnTo>
                <a:lnTo>
                  <a:pt x="838748" y="855534"/>
                </a:lnTo>
                <a:lnTo>
                  <a:pt x="1053931" y="864694"/>
                </a:lnTo>
                <a:lnTo>
                  <a:pt x="1272584" y="862862"/>
                </a:lnTo>
                <a:lnTo>
                  <a:pt x="1491237" y="846374"/>
                </a:lnTo>
                <a:lnTo>
                  <a:pt x="1713360" y="817063"/>
                </a:lnTo>
                <a:lnTo>
                  <a:pt x="1936641" y="782255"/>
                </a:lnTo>
                <a:lnTo>
                  <a:pt x="2163392" y="736456"/>
                </a:lnTo>
                <a:lnTo>
                  <a:pt x="2392457" y="683328"/>
                </a:lnTo>
                <a:lnTo>
                  <a:pt x="2623836" y="624705"/>
                </a:lnTo>
                <a:lnTo>
                  <a:pt x="2856372" y="564250"/>
                </a:lnTo>
                <a:lnTo>
                  <a:pt x="3091221" y="496466"/>
                </a:lnTo>
                <a:lnTo>
                  <a:pt x="3330698" y="432347"/>
                </a:lnTo>
                <a:lnTo>
                  <a:pt x="3569019" y="364564"/>
                </a:lnTo>
                <a:lnTo>
                  <a:pt x="3811966" y="300445"/>
                </a:lnTo>
                <a:lnTo>
                  <a:pt x="4057228" y="239989"/>
                </a:lnTo>
                <a:lnTo>
                  <a:pt x="4304803" y="183198"/>
                </a:lnTo>
                <a:lnTo>
                  <a:pt x="4553535" y="128239"/>
                </a:lnTo>
                <a:lnTo>
                  <a:pt x="4804581" y="82439"/>
                </a:lnTo>
                <a:lnTo>
                  <a:pt x="5060255" y="47632"/>
                </a:lnTo>
                <a:lnTo>
                  <a:pt x="5314771" y="18320"/>
                </a:lnTo>
                <a:lnTo>
                  <a:pt x="5575073" y="3664"/>
                </a:lnTo>
                <a:close/>
              </a:path>
            </a:pathLst>
          </a:custGeom>
          <a:solidFill>
            <a:srgbClr val="FFCA36"/>
          </a:solidFill>
          <a:ln w="0">
            <a:noFill/>
            <a:prstDash val="solid"/>
            <a:round/>
          </a:ln>
        </p:spPr>
        <p:txBody>
          <a:bodyPr vert="horz" wrap="square" lIns="128580" tIns="64290" rIns="128580" bIns="64290" numCol="1" anchor="t" anchorCtr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3" name="文本框 1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573974" y="2924875"/>
            <a:ext cx="1442703" cy="1557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0125">
                <a:solidFill>
                  <a:schemeClr val="accent4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04</a:t>
            </a:r>
            <a:endParaRPr lang="zh-CN" altLang="en-US" sz="10125">
              <a:solidFill>
                <a:schemeClr val="accent4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6" name="标题 5"/>
          <p:cNvSpPr txBox="1"/>
          <p:nvPr>
            <p:custDataLst>
              <p:tags r:id="rId6"/>
            </p:custDataLst>
          </p:nvPr>
        </p:nvSpPr>
        <p:spPr>
          <a:xfrm>
            <a:off x="6429375" y="3427095"/>
            <a:ext cx="4753610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大环内脂类抗菌药物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blinds/>
      </p:transition>
    </mc:Choice>
    <mc:Fallback>
      <p:transition spd="slow" advTm="3000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dur="100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2" dur="1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52" grpId="1"/>
      <p:bldP spid="10" grpId="2"/>
      <p:bldP spid="2053" grpId="3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大环内脂类抗菌药物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645795" y="1170940"/>
            <a:ext cx="255333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分类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0934700" y="-34925"/>
            <a:ext cx="2076450" cy="7317740"/>
            <a:chOff x="17931" y="-55"/>
            <a:chExt cx="2559" cy="11524"/>
          </a:xfrm>
        </p:grpSpPr>
        <p:sp>
          <p:nvSpPr>
            <p:cNvPr id="6" name="平行四边形 5"/>
            <p:cNvSpPr/>
            <p:nvPr/>
          </p:nvSpPr>
          <p:spPr>
            <a:xfrm rot="180000">
              <a:off x="17931" y="19"/>
              <a:ext cx="2154" cy="11376"/>
            </a:xfrm>
            <a:prstGeom prst="parallelogram">
              <a:avLst/>
            </a:prstGeom>
            <a:solidFill>
              <a:srgbClr val="00C1CA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平行四边形 6"/>
            <p:cNvSpPr/>
            <p:nvPr/>
          </p:nvSpPr>
          <p:spPr>
            <a:xfrm rot="20880000">
              <a:off x="18336" y="-55"/>
              <a:ext cx="2154" cy="11525"/>
            </a:xfrm>
            <a:prstGeom prst="parallelogram">
              <a:avLst/>
            </a:prstGeom>
            <a:solidFill>
              <a:srgbClr val="FFCA3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312545" y="2275205"/>
          <a:ext cx="7954645" cy="269875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1880235"/>
                <a:gridCol w="6074410"/>
              </a:tblGrid>
              <a:tr h="91567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第一代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红霉素</a:t>
                      </a:r>
                      <a:endParaRPr lang="zh-CN" altLang="en-US" sz="2800"/>
                    </a:p>
                  </a:txBody>
                  <a:tcPr/>
                </a:tc>
              </a:tr>
              <a:tr h="89154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第二代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罗红霉素、克拉霉素、阿奇霉素</a:t>
                      </a:r>
                      <a:endParaRPr lang="zh-CN" altLang="en-US" sz="2800"/>
                    </a:p>
                  </a:txBody>
                  <a:tcPr/>
                </a:tc>
              </a:tr>
              <a:tr h="89154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第三代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/>
                        <a:t>泰利霉素</a:t>
                      </a:r>
                      <a:endParaRPr lang="zh-CN" altLang="en-US" sz="280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blinds/>
      </p:transition>
    </mc:Choice>
    <mc:Fallback>
      <p:transition spd="slow" advTm="3000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大环内脂类抗菌药物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16330" y="1047750"/>
            <a:ext cx="255333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作用特点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116330" y="1912303"/>
            <a:ext cx="9145270" cy="4707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algn="l" eaLnBrk="1" latinLnBrk="0" hangingPunct="1">
              <a:lnSpc>
                <a:spcPts val="45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作用机制：与细菌的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50S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核糖体结合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ts val="45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低浓度抑菌，高浓度杀菌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ts val="45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抗菌谱：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G</a:t>
            </a:r>
            <a:r>
              <a:rPr lang="en-US" altLang="zh-CN" sz="3200" baseline="30000">
                <a:solidFill>
                  <a:schemeClr val="tx1"/>
                </a:solidFill>
                <a:sym typeface="+mn-ea"/>
              </a:rPr>
              <a:t>+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球菌、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G</a:t>
            </a:r>
            <a:r>
              <a:rPr lang="en-US" altLang="zh-CN" sz="3200" baseline="30000">
                <a:solidFill>
                  <a:schemeClr val="tx1"/>
                </a:solidFill>
                <a:sym typeface="+mn-ea"/>
              </a:rPr>
              <a:t>-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球菌、部分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G</a:t>
            </a:r>
            <a:r>
              <a:rPr lang="en-US" altLang="zh-CN" sz="3200" baseline="30000">
                <a:solidFill>
                  <a:schemeClr val="tx1"/>
                </a:solidFill>
                <a:sym typeface="+mn-ea"/>
              </a:rPr>
              <a:t>-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杆菌、嗜肺军团菌、肺炎支原体、衣原体、厌氧消化球菌，第二代作用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&gt;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第一代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ts val="45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第二代有胃动素、免疫修饰、抗炎作用等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ts val="45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泰利霉素对一、二代大环内脂耐药菌尤其是肺炎链球菌具有较强作用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</p:txBody>
      </p:sp>
      <p:sp>
        <p:nvSpPr>
          <p:cNvPr id="7" name="平行四边形 6"/>
          <p:cNvSpPr/>
          <p:nvPr/>
        </p:nvSpPr>
        <p:spPr>
          <a:xfrm rot="20880000">
            <a:off x="11643360" y="-34925"/>
            <a:ext cx="1367790" cy="7318375"/>
          </a:xfrm>
          <a:prstGeom prst="parallelogram">
            <a:avLst/>
          </a:prstGeom>
          <a:solidFill>
            <a:srgbClr val="FFCA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/>
        </p:nvGrpSpPr>
        <p:grpSpPr>
          <a:xfrm>
            <a:off x="11386185" y="-42545"/>
            <a:ext cx="1624965" cy="7317740"/>
            <a:chOff x="17931" y="-55"/>
            <a:chExt cx="2559" cy="11524"/>
          </a:xfrm>
        </p:grpSpPr>
        <p:sp>
          <p:nvSpPr>
            <p:cNvPr id="11" name="平行四边形 10"/>
            <p:cNvSpPr/>
            <p:nvPr/>
          </p:nvSpPr>
          <p:spPr>
            <a:xfrm rot="180000">
              <a:off x="17931" y="19"/>
              <a:ext cx="2154" cy="11376"/>
            </a:xfrm>
            <a:prstGeom prst="parallelogram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平行四边形 11"/>
            <p:cNvSpPr/>
            <p:nvPr/>
          </p:nvSpPr>
          <p:spPr>
            <a:xfrm rot="20880000">
              <a:off x="18336" y="-55"/>
              <a:ext cx="2154" cy="11525"/>
            </a:xfrm>
            <a:prstGeom prst="parallelogram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blinds/>
      </p:transition>
    </mc:Choice>
    <mc:Fallback>
      <p:transition spd="slow" advTm="3000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大环内脂类抗菌药物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16330" y="1191260"/>
            <a:ext cx="344297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典型不良反应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116330" y="2028825"/>
            <a:ext cx="9145270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algn="l" eaLnBrk="1" latinLnBrk="0" hangingPunct="1">
              <a:lnSpc>
                <a:spcPct val="1500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胃肠道反应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抗生素相关性腹泻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红霉素、依托红霉素可致肝毒性，静脉滴注速度过快可致心脏毒性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老年人、肾功能不全者或用药剂量过大易发生耳毒性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</p:txBody>
      </p:sp>
      <p:sp>
        <p:nvSpPr>
          <p:cNvPr id="7" name="平行四边形 6"/>
          <p:cNvSpPr/>
          <p:nvPr/>
        </p:nvSpPr>
        <p:spPr>
          <a:xfrm rot="20880000">
            <a:off x="11643360" y="-34925"/>
            <a:ext cx="1367790" cy="7318375"/>
          </a:xfrm>
          <a:prstGeom prst="parallelogram">
            <a:avLst/>
          </a:prstGeom>
          <a:solidFill>
            <a:srgbClr val="FFCA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/>
        </p:nvGrpSpPr>
        <p:grpSpPr>
          <a:xfrm>
            <a:off x="11386185" y="-34925"/>
            <a:ext cx="1624965" cy="7317740"/>
            <a:chOff x="17931" y="-55"/>
            <a:chExt cx="2559" cy="11524"/>
          </a:xfrm>
        </p:grpSpPr>
        <p:sp>
          <p:nvSpPr>
            <p:cNvPr id="11" name="平行四边形 10"/>
            <p:cNvSpPr/>
            <p:nvPr/>
          </p:nvSpPr>
          <p:spPr>
            <a:xfrm rot="180000">
              <a:off x="17931" y="19"/>
              <a:ext cx="2154" cy="11376"/>
            </a:xfrm>
            <a:prstGeom prst="parallelogram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平行四边形 11"/>
            <p:cNvSpPr/>
            <p:nvPr/>
          </p:nvSpPr>
          <p:spPr>
            <a:xfrm rot="20880000">
              <a:off x="18336" y="-55"/>
              <a:ext cx="2154" cy="11525"/>
            </a:xfrm>
            <a:prstGeom prst="parallelogram">
              <a:avLst/>
            </a:prstGeom>
            <a:solidFill>
              <a:srgbClr val="FFCA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blinds/>
      </p:transition>
    </mc:Choice>
    <mc:Fallback>
      <p:transition spd="slow" advTm="3000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大环内脂类抗菌药物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16330" y="1208405"/>
            <a:ext cx="344297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药物相互作用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116330" y="2227263"/>
            <a:ext cx="9145270" cy="4030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algn="l" eaLnBrk="1" latinLnBrk="0" hangingPunct="1">
              <a:lnSpc>
                <a:spcPct val="1000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与氯霉素或林可霉素合用，产生拮抗作用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000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红霉素、克拉霉素抑制肝药酶，与茶碱类、洛伐他汀、地高辛、卡马西平等合用，可增加上述药的血浆浓度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000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阿奇霉素可能增强抗凝药的作用，严密监测凝血酶原时间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000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红霉素与抗酸剂或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H</a:t>
            </a:r>
            <a:r>
              <a:rPr lang="en-US" altLang="zh-CN" sz="3200" baseline="-25000">
                <a:solidFill>
                  <a:schemeClr val="tx1"/>
                </a:solidFill>
                <a:sym typeface="+mn-ea"/>
              </a:rPr>
              <a:t>2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受体拮抗剂合用，可增加前者的吸收</a:t>
            </a:r>
            <a:endParaRPr lang="zh-CN" altLang="en-US" sz="3200" baseline="-25000">
              <a:solidFill>
                <a:schemeClr val="tx1"/>
              </a:solidFill>
              <a:sym typeface="+mn-ea"/>
            </a:endParaRPr>
          </a:p>
        </p:txBody>
      </p:sp>
      <p:sp>
        <p:nvSpPr>
          <p:cNvPr id="7" name="平行四边形 6"/>
          <p:cNvSpPr/>
          <p:nvPr/>
        </p:nvSpPr>
        <p:spPr>
          <a:xfrm rot="20880000">
            <a:off x="11643360" y="-34925"/>
            <a:ext cx="1367790" cy="7318375"/>
          </a:xfrm>
          <a:prstGeom prst="parallelogram">
            <a:avLst/>
          </a:prstGeom>
          <a:solidFill>
            <a:srgbClr val="FFCA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/>
        </p:nvGrpSpPr>
        <p:grpSpPr>
          <a:xfrm>
            <a:off x="11386185" y="-34925"/>
            <a:ext cx="1624965" cy="7317740"/>
            <a:chOff x="17931" y="-55"/>
            <a:chExt cx="2559" cy="11524"/>
          </a:xfrm>
        </p:grpSpPr>
        <p:sp>
          <p:nvSpPr>
            <p:cNvPr id="11" name="平行四边形 10"/>
            <p:cNvSpPr/>
            <p:nvPr/>
          </p:nvSpPr>
          <p:spPr>
            <a:xfrm rot="180000">
              <a:off x="17931" y="19"/>
              <a:ext cx="2154" cy="11376"/>
            </a:xfrm>
            <a:prstGeom prst="parallelogram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平行四边形 11"/>
            <p:cNvSpPr/>
            <p:nvPr/>
          </p:nvSpPr>
          <p:spPr>
            <a:xfrm rot="20880000">
              <a:off x="18336" y="-55"/>
              <a:ext cx="2154" cy="11525"/>
            </a:xfrm>
            <a:prstGeom prst="parallelogram">
              <a:avLst/>
            </a:prstGeom>
            <a:solidFill>
              <a:srgbClr val="FFCA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blinds/>
      </p:transition>
    </mc:Choice>
    <mc:Fallback>
      <p:transition spd="slow" advTm="3000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大环内脂类抗菌药物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16330" y="1302385"/>
            <a:ext cx="245745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用药监护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45795" y="2176463"/>
            <a:ext cx="10189845" cy="4843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0" algn="l" eaLnBrk="1" latinLnBrk="0" hangingPunct="1">
              <a:lnSpc>
                <a:spcPct val="1500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根据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PK/PD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参数制定合理给药方案：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0" lvl="0" indent="0" algn="l" eaLnBrk="1" latinLnBrk="0" hangingPunct="1">
              <a:lnSpc>
                <a:spcPct val="150000"/>
              </a:lnSpc>
              <a:buClr>
                <a:srgbClr val="00C1CA"/>
              </a:buClr>
              <a:buSzTx/>
              <a:buFont typeface="Wingdings" panose="05000000000000000000" charset="0"/>
              <a:buNone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     红霉素：短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PAE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的时间依赖型，每日分次给药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0" lvl="0" indent="0" algn="l" eaLnBrk="1" latinLnBrk="0" hangingPunct="1">
              <a:lnSpc>
                <a:spcPct val="150000"/>
              </a:lnSpc>
              <a:buClr>
                <a:srgbClr val="00C1CA"/>
              </a:buClr>
              <a:buSzTx/>
              <a:buFont typeface="Wingdings" panose="05000000000000000000" charset="0"/>
              <a:buNone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     克拉霉素、阿奇霉素：长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PAE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的时间依赖型，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0" lvl="0" indent="0" algn="l" eaLnBrk="1" latinLnBrk="0" hangingPunct="1">
              <a:lnSpc>
                <a:spcPct val="150000"/>
              </a:lnSpc>
              <a:buClr>
                <a:srgbClr val="00C1CA"/>
              </a:buClr>
              <a:buSzTx/>
              <a:buFont typeface="Wingdings" panose="05000000000000000000" charset="0"/>
              <a:buNone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     尽量减  少给药次数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0" algn="l" eaLnBrk="1" latinLnBrk="0" hangingPunct="1">
              <a:lnSpc>
                <a:spcPct val="1500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监护肝损害及肝酶变化，避免与其他肝毒性药合用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0" algn="l" eaLnBrk="1" latinLnBrk="0" hangingPunct="1">
              <a:lnSpc>
                <a:spcPct val="150000"/>
              </a:lnSpc>
              <a:buClr>
                <a:srgbClr val="00C1CA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关注心脏毒性，注意监测心电图变化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00000"/>
              </a:lnSpc>
              <a:buClr>
                <a:srgbClr val="00C1CA"/>
              </a:buClr>
              <a:buSzTx/>
              <a:buFont typeface="Wingdings" panose="05000000000000000000" charset="0"/>
              <a:buNone/>
            </a:pPr>
            <a:endParaRPr lang="zh-CN" altLang="en-US" sz="3200" baseline="-25000">
              <a:solidFill>
                <a:schemeClr val="tx1"/>
              </a:solidFill>
              <a:sym typeface="+mn-ea"/>
            </a:endParaRPr>
          </a:p>
        </p:txBody>
      </p:sp>
      <p:sp>
        <p:nvSpPr>
          <p:cNvPr id="7" name="平行四边形 6"/>
          <p:cNvSpPr/>
          <p:nvPr/>
        </p:nvSpPr>
        <p:spPr>
          <a:xfrm rot="20880000">
            <a:off x="11643360" y="-34925"/>
            <a:ext cx="1367790" cy="7318375"/>
          </a:xfrm>
          <a:prstGeom prst="parallelogram">
            <a:avLst/>
          </a:prstGeom>
          <a:solidFill>
            <a:srgbClr val="FFCA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/>
        </p:nvGrpSpPr>
        <p:grpSpPr>
          <a:xfrm>
            <a:off x="11386185" y="-34925"/>
            <a:ext cx="1624965" cy="7317740"/>
            <a:chOff x="17931" y="-55"/>
            <a:chExt cx="2559" cy="11524"/>
          </a:xfrm>
        </p:grpSpPr>
        <p:sp>
          <p:nvSpPr>
            <p:cNvPr id="11" name="平行四边形 10"/>
            <p:cNvSpPr/>
            <p:nvPr/>
          </p:nvSpPr>
          <p:spPr>
            <a:xfrm rot="180000">
              <a:off x="17931" y="19"/>
              <a:ext cx="2154" cy="11376"/>
            </a:xfrm>
            <a:prstGeom prst="parallelogram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平行四边形 11"/>
            <p:cNvSpPr/>
            <p:nvPr/>
          </p:nvSpPr>
          <p:spPr>
            <a:xfrm rot="20880000">
              <a:off x="18336" y="-55"/>
              <a:ext cx="2154" cy="11525"/>
            </a:xfrm>
            <a:prstGeom prst="parallelogram">
              <a:avLst/>
            </a:prstGeom>
            <a:solidFill>
              <a:srgbClr val="FFCA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blinds/>
      </p:transition>
    </mc:Choice>
    <mc:Fallback>
      <p:transition spd="slow" advTm="3000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rgbClr val="00C1CA"/>
                </a:solidFill>
                <a:effectLst/>
                <a:sym typeface="+mn-ea"/>
              </a:rPr>
              <a:t>大环内脂类抗菌药物</a:t>
            </a:r>
            <a:endParaRPr lang="zh-CN" altLang="en-US" sz="2800" b="1">
              <a:solidFill>
                <a:srgbClr val="00C1CA"/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CA3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rgbClr val="00C1CA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16330" y="1250950"/>
            <a:ext cx="245745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C1CA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阿奇霉素</a:t>
            </a:r>
            <a:endParaRPr lang="zh-CN" altLang="en-US" sz="4000">
              <a:solidFill>
                <a:srgbClr val="00C1CA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平行四边形 6"/>
          <p:cNvSpPr/>
          <p:nvPr/>
        </p:nvSpPr>
        <p:spPr>
          <a:xfrm rot="20880000">
            <a:off x="11643360" y="-34925"/>
            <a:ext cx="1367790" cy="7318375"/>
          </a:xfrm>
          <a:prstGeom prst="parallelogram">
            <a:avLst/>
          </a:prstGeom>
          <a:solidFill>
            <a:srgbClr val="FFCA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/>
        </p:nvGrpSpPr>
        <p:grpSpPr>
          <a:xfrm>
            <a:off x="11386185" y="-34925"/>
            <a:ext cx="1624965" cy="7317740"/>
            <a:chOff x="17931" y="-55"/>
            <a:chExt cx="2559" cy="11524"/>
          </a:xfrm>
        </p:grpSpPr>
        <p:sp>
          <p:nvSpPr>
            <p:cNvPr id="11" name="平行四边形 10"/>
            <p:cNvSpPr/>
            <p:nvPr/>
          </p:nvSpPr>
          <p:spPr>
            <a:xfrm rot="180000">
              <a:off x="17931" y="19"/>
              <a:ext cx="2154" cy="11376"/>
            </a:xfrm>
            <a:prstGeom prst="parallelogram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平行四边形 11"/>
            <p:cNvSpPr/>
            <p:nvPr/>
          </p:nvSpPr>
          <p:spPr>
            <a:xfrm rot="20880000">
              <a:off x="18336" y="-55"/>
              <a:ext cx="2154" cy="11525"/>
            </a:xfrm>
            <a:prstGeom prst="parallelogram">
              <a:avLst/>
            </a:prstGeom>
            <a:solidFill>
              <a:srgbClr val="FFCA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014095" y="2400935"/>
          <a:ext cx="9699625" cy="370586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944245"/>
                <a:gridCol w="3330575"/>
                <a:gridCol w="5424805"/>
              </a:tblGrid>
              <a:tr h="605790"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/>
                        <a:t>适</a:t>
                      </a:r>
                      <a:endParaRPr lang="zh-CN" altLang="en-US" sz="3200"/>
                    </a:p>
                    <a:p>
                      <a:pPr algn="ctr">
                        <a:buNone/>
                      </a:pPr>
                      <a:r>
                        <a:rPr lang="zh-CN" altLang="en-US" sz="3200"/>
                        <a:t>应</a:t>
                      </a:r>
                      <a:endParaRPr lang="zh-CN" altLang="en-US" sz="3200"/>
                    </a:p>
                    <a:p>
                      <a:pPr algn="ctr">
                        <a:buNone/>
                      </a:pPr>
                      <a:r>
                        <a:rPr lang="zh-CN" altLang="en-US" sz="3200"/>
                        <a:t>症</a:t>
                      </a:r>
                      <a:endParaRPr lang="zh-CN" altLang="en-US" sz="32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感染细菌类型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/>
                        <a:t>所致疾病</a:t>
                      </a:r>
                      <a:endParaRPr lang="zh-CN" altLang="en-US" sz="28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化脓性链球菌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急性咽炎、急性扁桃体炎</a:t>
                      </a:r>
                      <a:endParaRPr lang="zh-CN" altLang="en-US" sz="24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敏感细菌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鼻窦炎、中耳炎、急性支气管炎、慢性支气管炎急性发作、皮肤软组织感染</a:t>
                      </a:r>
                      <a:endParaRPr lang="zh-CN" altLang="en-US" sz="2400"/>
                    </a:p>
                  </a:txBody>
                  <a:tcPr/>
                </a:tc>
              </a:tr>
              <a:tr h="63119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肺炎链球菌、流感嗜血杆菌、肺炎支原体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肺炎</a:t>
                      </a:r>
                      <a:endParaRPr lang="zh-CN" altLang="en-US" sz="2400"/>
                    </a:p>
                  </a:txBody>
                  <a:tcPr/>
                </a:tc>
              </a:tr>
              <a:tr h="517525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沙眼衣原体、非多种耐药淋病奈瑟菌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/>
                        <a:t>尿道炎、宫颈炎</a:t>
                      </a:r>
                      <a:endParaRPr lang="zh-CN" altLang="en-US" sz="240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blinds/>
      </p:transition>
    </mc:Choice>
    <mc:Fallback>
      <p:transition spd="slow" advTm="3000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3482334" y="3572801"/>
            <a:ext cx="920124" cy="6490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375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P</a:t>
            </a:r>
            <a:r>
              <a:rPr lang="en-US" altLang="zh-CN" sz="422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art</a:t>
            </a:r>
            <a:endParaRPr lang="en-US" altLang="zh-CN" sz="4220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052" name="文本框 1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19392" y="3402029"/>
            <a:ext cx="646011" cy="34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215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章 节</a:t>
            </a:r>
            <a:endParaRPr lang="zh-CN" altLang="en-US" sz="2215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" name="任意多边形 9"/>
          <p:cNvSpPr/>
          <p:nvPr/>
        </p:nvSpPr>
        <p:spPr bwMode="auto">
          <a:xfrm>
            <a:off x="6225119" y="2452923"/>
            <a:ext cx="6633631" cy="1768447"/>
          </a:xfrm>
          <a:custGeom>
            <a:gdLst>
              <a:gd name="connsiteX0" fmla="*/ 5835374 w 6633631"/>
              <a:gd name="connsiteY0" fmla="*/ 0 h 1768447"/>
              <a:gd name="connsiteX1" fmla="*/ 6099146 w 6633631"/>
              <a:gd name="connsiteY1" fmla="*/ 12824 h 1768447"/>
              <a:gd name="connsiteX2" fmla="*/ 6366389 w 6633631"/>
              <a:gd name="connsiteY2" fmla="*/ 38472 h 1768447"/>
              <a:gd name="connsiteX3" fmla="*/ 6633631 w 6633631"/>
              <a:gd name="connsiteY3" fmla="*/ 80607 h 1768447"/>
              <a:gd name="connsiteX4" fmla="*/ 6633631 w 6633631"/>
              <a:gd name="connsiteY4" fmla="*/ 957939 h 1768447"/>
              <a:gd name="connsiteX5" fmla="*/ 6633631 w 6633631"/>
              <a:gd name="connsiteY5" fmla="*/ 1205442 h 1768447"/>
              <a:gd name="connsiteX6" fmla="*/ 6633631 w 6633631"/>
              <a:gd name="connsiteY6" fmla="*/ 1768447 h 1768447"/>
              <a:gd name="connsiteX7" fmla="*/ 0 w 6633631"/>
              <a:gd name="connsiteY7" fmla="*/ 1768447 h 1768447"/>
              <a:gd name="connsiteX8" fmla="*/ 0 w 6633631"/>
              <a:gd name="connsiteY8" fmla="*/ 1205442 h 1768447"/>
              <a:gd name="connsiteX9" fmla="*/ 0 w 6633631"/>
              <a:gd name="connsiteY9" fmla="*/ 957939 h 1768447"/>
              <a:gd name="connsiteX10" fmla="*/ 0 w 6633631"/>
              <a:gd name="connsiteY10" fmla="*/ 650353 h 1768447"/>
              <a:gd name="connsiteX11" fmla="*/ 207084 w 6633631"/>
              <a:gd name="connsiteY11" fmla="*/ 730960 h 1768447"/>
              <a:gd name="connsiteX12" fmla="*/ 415325 w 6633631"/>
              <a:gd name="connsiteY12" fmla="*/ 787751 h 1768447"/>
              <a:gd name="connsiteX13" fmla="*/ 625880 w 6633631"/>
              <a:gd name="connsiteY13" fmla="*/ 829887 h 1768447"/>
              <a:gd name="connsiteX14" fmla="*/ 838748 w 6633631"/>
              <a:gd name="connsiteY14" fmla="*/ 855534 h 1768447"/>
              <a:gd name="connsiteX15" fmla="*/ 1053931 w 6633631"/>
              <a:gd name="connsiteY15" fmla="*/ 864694 h 1768447"/>
              <a:gd name="connsiteX16" fmla="*/ 1272584 w 6633631"/>
              <a:gd name="connsiteY16" fmla="*/ 862862 h 1768447"/>
              <a:gd name="connsiteX17" fmla="*/ 1491237 w 6633631"/>
              <a:gd name="connsiteY17" fmla="*/ 846374 h 1768447"/>
              <a:gd name="connsiteX18" fmla="*/ 1713360 w 6633631"/>
              <a:gd name="connsiteY18" fmla="*/ 817063 h 1768447"/>
              <a:gd name="connsiteX19" fmla="*/ 1936641 w 6633631"/>
              <a:gd name="connsiteY19" fmla="*/ 782255 h 1768447"/>
              <a:gd name="connsiteX20" fmla="*/ 2163392 w 6633631"/>
              <a:gd name="connsiteY20" fmla="*/ 736456 h 1768447"/>
              <a:gd name="connsiteX21" fmla="*/ 2392457 w 6633631"/>
              <a:gd name="connsiteY21" fmla="*/ 683328 h 1768447"/>
              <a:gd name="connsiteX22" fmla="*/ 2623836 w 6633631"/>
              <a:gd name="connsiteY22" fmla="*/ 624705 h 1768447"/>
              <a:gd name="connsiteX23" fmla="*/ 2856372 w 6633631"/>
              <a:gd name="connsiteY23" fmla="*/ 564250 h 1768447"/>
              <a:gd name="connsiteX24" fmla="*/ 3091221 w 6633631"/>
              <a:gd name="connsiteY24" fmla="*/ 496466 h 1768447"/>
              <a:gd name="connsiteX25" fmla="*/ 3330698 w 6633631"/>
              <a:gd name="connsiteY25" fmla="*/ 432347 h 1768447"/>
              <a:gd name="connsiteX26" fmla="*/ 3569019 w 6633631"/>
              <a:gd name="connsiteY26" fmla="*/ 364564 h 1768447"/>
              <a:gd name="connsiteX27" fmla="*/ 3811966 w 6633631"/>
              <a:gd name="connsiteY27" fmla="*/ 300445 h 1768447"/>
              <a:gd name="connsiteX28" fmla="*/ 4057228 w 6633631"/>
              <a:gd name="connsiteY28" fmla="*/ 239989 h 1768447"/>
              <a:gd name="connsiteX29" fmla="*/ 4304803 w 6633631"/>
              <a:gd name="connsiteY29" fmla="*/ 183198 h 1768447"/>
              <a:gd name="connsiteX30" fmla="*/ 4553535 w 6633631"/>
              <a:gd name="connsiteY30" fmla="*/ 128239 h 1768447"/>
              <a:gd name="connsiteX31" fmla="*/ 4804581 w 6633631"/>
              <a:gd name="connsiteY31" fmla="*/ 82439 h 1768447"/>
              <a:gd name="connsiteX32" fmla="*/ 5060255 w 6633631"/>
              <a:gd name="connsiteY32" fmla="*/ 47632 h 1768447"/>
              <a:gd name="connsiteX33" fmla="*/ 5314771 w 6633631"/>
              <a:gd name="connsiteY33" fmla="*/ 18320 h 1768447"/>
              <a:gd name="connsiteX34" fmla="*/ 5575073 w 6633631"/>
              <a:gd name="connsiteY34" fmla="*/ 3664 h 17684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6633631" h="1768447">
                <a:moveTo>
                  <a:pt x="5835374" y="0"/>
                </a:moveTo>
                <a:lnTo>
                  <a:pt x="6099146" y="12824"/>
                </a:lnTo>
                <a:lnTo>
                  <a:pt x="6366389" y="38472"/>
                </a:lnTo>
                <a:lnTo>
                  <a:pt x="6633631" y="80607"/>
                </a:lnTo>
                <a:lnTo>
                  <a:pt x="6633631" y="957939"/>
                </a:lnTo>
                <a:lnTo>
                  <a:pt x="6633631" y="1205442"/>
                </a:lnTo>
                <a:lnTo>
                  <a:pt x="6633631" y="1768447"/>
                </a:lnTo>
                <a:lnTo>
                  <a:pt x="0" y="1768447"/>
                </a:lnTo>
                <a:lnTo>
                  <a:pt x="0" y="1205442"/>
                </a:lnTo>
                <a:lnTo>
                  <a:pt x="0" y="957939"/>
                </a:lnTo>
                <a:lnTo>
                  <a:pt x="0" y="650353"/>
                </a:lnTo>
                <a:lnTo>
                  <a:pt x="207084" y="730960"/>
                </a:lnTo>
                <a:lnTo>
                  <a:pt x="415325" y="787751"/>
                </a:lnTo>
                <a:lnTo>
                  <a:pt x="625880" y="829887"/>
                </a:lnTo>
                <a:lnTo>
                  <a:pt x="838748" y="855534"/>
                </a:lnTo>
                <a:lnTo>
                  <a:pt x="1053931" y="864694"/>
                </a:lnTo>
                <a:lnTo>
                  <a:pt x="1272584" y="862862"/>
                </a:lnTo>
                <a:lnTo>
                  <a:pt x="1491237" y="846374"/>
                </a:lnTo>
                <a:lnTo>
                  <a:pt x="1713360" y="817063"/>
                </a:lnTo>
                <a:lnTo>
                  <a:pt x="1936641" y="782255"/>
                </a:lnTo>
                <a:lnTo>
                  <a:pt x="2163392" y="736456"/>
                </a:lnTo>
                <a:lnTo>
                  <a:pt x="2392457" y="683328"/>
                </a:lnTo>
                <a:lnTo>
                  <a:pt x="2623836" y="624705"/>
                </a:lnTo>
                <a:lnTo>
                  <a:pt x="2856372" y="564250"/>
                </a:lnTo>
                <a:lnTo>
                  <a:pt x="3091221" y="496466"/>
                </a:lnTo>
                <a:lnTo>
                  <a:pt x="3330698" y="432347"/>
                </a:lnTo>
                <a:lnTo>
                  <a:pt x="3569019" y="364564"/>
                </a:lnTo>
                <a:lnTo>
                  <a:pt x="3811966" y="300445"/>
                </a:lnTo>
                <a:lnTo>
                  <a:pt x="4057228" y="239989"/>
                </a:lnTo>
                <a:lnTo>
                  <a:pt x="4304803" y="183198"/>
                </a:lnTo>
                <a:lnTo>
                  <a:pt x="4553535" y="128239"/>
                </a:lnTo>
                <a:lnTo>
                  <a:pt x="4804581" y="82439"/>
                </a:lnTo>
                <a:lnTo>
                  <a:pt x="5060255" y="47632"/>
                </a:lnTo>
                <a:lnTo>
                  <a:pt x="5314771" y="18320"/>
                </a:lnTo>
                <a:lnTo>
                  <a:pt x="5575073" y="3664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0">
            <a:noFill/>
            <a:prstDash val="solid"/>
            <a:round/>
          </a:ln>
        </p:spPr>
        <p:txBody>
          <a:bodyPr vert="horz" wrap="square" lIns="128580" tIns="64290" rIns="128580" bIns="64290" numCol="1" anchor="t" anchorCtr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3" name="文本框 1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573974" y="2924875"/>
            <a:ext cx="1431290" cy="1558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0125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05</a:t>
            </a:r>
            <a:endParaRPr lang="en-US" altLang="zh-CN" sz="10125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6" name="标题 5"/>
          <p:cNvSpPr txBox="1"/>
          <p:nvPr>
            <p:custDataLst>
              <p:tags r:id="rId6"/>
            </p:custDataLst>
          </p:nvPr>
        </p:nvSpPr>
        <p:spPr>
          <a:xfrm>
            <a:off x="6429375" y="3427095"/>
            <a:ext cx="4753610" cy="553720"/>
          </a:xfrm>
          <a:prstGeom prst="rect">
            <a:avLst/>
          </a:prstGeom>
          <a:noFill/>
        </p:spPr>
        <p:txBody>
          <a:bodyPr wrap="square" lIns="0" tIns="0" rIns="0" bIns="0" anchor="t" anchorCtr="0">
            <a:spAutoFit/>
          </a:bodyPr>
          <a:lstStyle>
            <a:defPPr>
              <a:defRPr lang="zh-CN"/>
            </a:defPPr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defRPr/>
            </a:pPr>
            <a:r>
              <a:rPr lang="zh-CN" altLang="en-US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四环素类抗菌药物</a:t>
            </a:r>
            <a:endParaRPr lang="zh-CN" altLang="en-US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ver dir="d"/>
      </p:transition>
    </mc:Choice>
    <mc:Fallback>
      <p:transition spd="slow" advTm="3000">
        <p:cover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dur="100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2" dur="1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52" grpId="1"/>
      <p:bldP spid="10" grpId="2"/>
      <p:bldP spid="2053" grpId="3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四环素类抗菌药物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99515" y="1422400"/>
            <a:ext cx="2553335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作用特点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222375" y="2307273"/>
            <a:ext cx="9145270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作用机制：与细菌的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30S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核糖体结合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快速抑菌剂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抗菌谱：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G</a:t>
            </a:r>
            <a:r>
              <a:rPr lang="en-US" altLang="zh-CN" sz="3200" baseline="30000">
                <a:solidFill>
                  <a:schemeClr val="tx1"/>
                </a:solidFill>
                <a:sym typeface="+mn-ea"/>
              </a:rPr>
              <a:t>+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、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G</a:t>
            </a:r>
            <a:r>
              <a:rPr lang="en-US" altLang="zh-CN" sz="3200" baseline="30000">
                <a:solidFill>
                  <a:schemeClr val="tx1"/>
                </a:solidFill>
                <a:sym typeface="+mn-ea"/>
              </a:rPr>
              <a:t>-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需氧菌和厌氧菌、</a:t>
            </a:r>
            <a:r>
              <a:rPr lang="zh-CN" sz="3200">
                <a:solidFill>
                  <a:schemeClr val="tx1"/>
                </a:solidFill>
                <a:sym typeface="+mn-ea"/>
              </a:rPr>
              <a:t>立克次体、螺旋体、支原体及衣原体等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不宜与含钙、镁、铁、铝等高价离子合用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11452225" y="1270"/>
            <a:ext cx="1419860" cy="7346315"/>
            <a:chOff x="18035" y="2"/>
            <a:chExt cx="2236" cy="11569"/>
          </a:xfrm>
        </p:grpSpPr>
        <p:grpSp>
          <p:nvGrpSpPr>
            <p:cNvPr id="85" name="Group 84"/>
            <p:cNvGrpSpPr/>
            <p:nvPr/>
          </p:nvGrpSpPr>
          <p:grpSpPr>
            <a:xfrm rot="11100000">
              <a:off x="18617" y="2"/>
              <a:ext cx="1654" cy="11363"/>
              <a:chOff x="2971801" y="2190750"/>
              <a:chExt cx="228599" cy="1101725"/>
            </a:xfrm>
          </p:grpSpPr>
          <p:cxnSp>
            <p:nvCxnSpPr>
              <p:cNvPr id="86" name="Straight Connector 85"/>
              <p:cNvCxnSpPr/>
              <p:nvPr/>
            </p:nvCxnSpPr>
            <p:spPr>
              <a:xfrm rot="16200000" flipV="1">
                <a:off x="2478088" y="2684463"/>
                <a:ext cx="1101725" cy="114300"/>
              </a:xfrm>
              <a:prstGeom prst="line">
                <a:avLst/>
              </a:prstGeom>
              <a:ln w="44450" cmpd="dbl">
                <a:solidFill>
                  <a:srgbClr val="FF0000">
                    <a:alpha val="98000"/>
                  </a:srgb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/>
              <p:cNvCxnSpPr/>
              <p:nvPr/>
            </p:nvCxnSpPr>
            <p:spPr>
              <a:xfrm rot="5400000" flipH="1" flipV="1">
                <a:off x="2592387" y="2684463"/>
                <a:ext cx="1101725" cy="114300"/>
              </a:xfrm>
              <a:prstGeom prst="line">
                <a:avLst/>
              </a:prstGeom>
              <a:ln w="44450" cmpd="dbl">
                <a:solidFill>
                  <a:srgbClr val="FF0000">
                    <a:alpha val="98000"/>
                  </a:srgb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Group 84"/>
            <p:cNvGrpSpPr/>
            <p:nvPr/>
          </p:nvGrpSpPr>
          <p:grpSpPr>
            <a:xfrm rot="21120000">
              <a:off x="18035" y="59"/>
              <a:ext cx="1640" cy="11512"/>
              <a:chOff x="2971801" y="2190750"/>
              <a:chExt cx="228599" cy="1101725"/>
            </a:xfrm>
          </p:grpSpPr>
          <p:cxnSp>
            <p:nvCxnSpPr>
              <p:cNvPr id="16" name="Straight Connector 85"/>
              <p:cNvCxnSpPr/>
              <p:nvPr/>
            </p:nvCxnSpPr>
            <p:spPr>
              <a:xfrm rot="16200000" flipV="1">
                <a:off x="2478088" y="2684463"/>
                <a:ext cx="1101725" cy="114300"/>
              </a:xfrm>
              <a:prstGeom prst="line">
                <a:avLst/>
              </a:prstGeom>
              <a:ln w="82550" cmpd="dbl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87"/>
              <p:cNvCxnSpPr/>
              <p:nvPr/>
            </p:nvCxnSpPr>
            <p:spPr>
              <a:xfrm rot="5400000" flipH="1" flipV="1">
                <a:off x="2592387" y="2684463"/>
                <a:ext cx="1101725" cy="114300"/>
              </a:xfrm>
              <a:prstGeom prst="line">
                <a:avLst/>
              </a:prstGeom>
              <a:ln w="82550" cmpd="dbl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ver dir="d"/>
      </p:transition>
    </mc:Choice>
    <mc:Fallback>
      <p:transition spd="slow" advTm="3000">
        <p:cover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四环素类抗菌药物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99515" y="1422400"/>
            <a:ext cx="331343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典型不良反应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199515" y="2326958"/>
            <a:ext cx="9145270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sz="3200" b="1">
                <a:solidFill>
                  <a:srgbClr val="FF0000"/>
                </a:solidFill>
                <a:sym typeface="+mn-ea"/>
              </a:rPr>
              <a:t>维生素</a:t>
            </a:r>
            <a:r>
              <a:rPr lang="en-US" altLang="zh-CN" sz="3200" b="1">
                <a:solidFill>
                  <a:srgbClr val="FF0000"/>
                </a:solidFill>
                <a:sym typeface="+mn-ea"/>
              </a:rPr>
              <a:t>B</a:t>
            </a:r>
            <a:r>
              <a:rPr lang="zh-CN" altLang="en-US" sz="3200" b="1">
                <a:solidFill>
                  <a:srgbClr val="FF0000"/>
                </a:solidFill>
                <a:sym typeface="+mn-ea"/>
              </a:rPr>
              <a:t>、</a:t>
            </a:r>
            <a:r>
              <a:rPr lang="en-US" altLang="zh-CN" sz="3200" b="1">
                <a:solidFill>
                  <a:srgbClr val="FF0000"/>
                </a:solidFill>
                <a:sym typeface="+mn-ea"/>
              </a:rPr>
              <a:t>K</a:t>
            </a:r>
            <a:r>
              <a:rPr lang="zh-CN" altLang="en-US" sz="3200" b="1">
                <a:solidFill>
                  <a:srgbClr val="FF0000"/>
                </a:solidFill>
                <a:sym typeface="+mn-ea"/>
              </a:rPr>
              <a:t>缺乏</a:t>
            </a:r>
            <a:r>
              <a:rPr lang="zh-CN" sz="3200" b="1">
                <a:solidFill>
                  <a:srgbClr val="FF0000"/>
                </a:solidFill>
                <a:sym typeface="+mn-ea"/>
              </a:rPr>
              <a:t>：</a:t>
            </a:r>
            <a:r>
              <a:rPr lang="zh-CN" sz="3200">
                <a:solidFill>
                  <a:schemeClr val="tx1"/>
                </a:solidFill>
                <a:sym typeface="+mn-ea"/>
              </a:rPr>
              <a:t>抑制正常菌群合成维生素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FF0000"/>
                </a:solidFill>
                <a:sym typeface="+mn-ea"/>
              </a:rPr>
              <a:t>二重感染：真菌病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：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抗生素相关性结肠炎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FF0000"/>
                </a:solidFill>
                <a:sym typeface="+mn-ea"/>
              </a:rPr>
              <a:t>对骨、牙生长的影响：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牙齿黄染，禁用于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8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岁以下儿童及孕妇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rgbClr val="FF0000"/>
                </a:solidFill>
                <a:sym typeface="+mn-ea"/>
              </a:rPr>
              <a:t>肝损害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：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大剂量或长期应用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11452225" y="1270"/>
            <a:ext cx="1419860" cy="7346315"/>
            <a:chOff x="18035" y="2"/>
            <a:chExt cx="2236" cy="11569"/>
          </a:xfrm>
        </p:grpSpPr>
        <p:grpSp>
          <p:nvGrpSpPr>
            <p:cNvPr id="85" name="Group 84"/>
            <p:cNvGrpSpPr/>
            <p:nvPr/>
          </p:nvGrpSpPr>
          <p:grpSpPr>
            <a:xfrm rot="11100000">
              <a:off x="18617" y="2"/>
              <a:ext cx="1654" cy="11363"/>
              <a:chOff x="2971801" y="2190750"/>
              <a:chExt cx="228599" cy="1101725"/>
            </a:xfrm>
          </p:grpSpPr>
          <p:cxnSp>
            <p:nvCxnSpPr>
              <p:cNvPr id="86" name="Straight Connector 85"/>
              <p:cNvCxnSpPr/>
              <p:nvPr/>
            </p:nvCxnSpPr>
            <p:spPr>
              <a:xfrm rot="16200000" flipV="1">
                <a:off x="2478088" y="2684463"/>
                <a:ext cx="1101725" cy="114300"/>
              </a:xfrm>
              <a:prstGeom prst="line">
                <a:avLst/>
              </a:prstGeom>
              <a:ln w="44450" cmpd="dbl">
                <a:solidFill>
                  <a:srgbClr val="FF0000">
                    <a:alpha val="98000"/>
                  </a:srgb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/>
              <p:cNvCxnSpPr/>
              <p:nvPr/>
            </p:nvCxnSpPr>
            <p:spPr>
              <a:xfrm rot="5400000" flipH="1" flipV="1">
                <a:off x="2592387" y="2684463"/>
                <a:ext cx="1101725" cy="114300"/>
              </a:xfrm>
              <a:prstGeom prst="line">
                <a:avLst/>
              </a:prstGeom>
              <a:ln w="44450" cmpd="dbl">
                <a:solidFill>
                  <a:srgbClr val="FF0000">
                    <a:alpha val="98000"/>
                  </a:srgb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Group 84"/>
            <p:cNvGrpSpPr/>
            <p:nvPr/>
          </p:nvGrpSpPr>
          <p:grpSpPr>
            <a:xfrm rot="21120000">
              <a:off x="18035" y="59"/>
              <a:ext cx="1640" cy="11512"/>
              <a:chOff x="2971801" y="2190750"/>
              <a:chExt cx="228599" cy="1101725"/>
            </a:xfrm>
          </p:grpSpPr>
          <p:cxnSp>
            <p:nvCxnSpPr>
              <p:cNvPr id="16" name="Straight Connector 85"/>
              <p:cNvCxnSpPr/>
              <p:nvPr/>
            </p:nvCxnSpPr>
            <p:spPr>
              <a:xfrm rot="16200000" flipV="1">
                <a:off x="2478088" y="2684463"/>
                <a:ext cx="1101725" cy="114300"/>
              </a:xfrm>
              <a:prstGeom prst="line">
                <a:avLst/>
              </a:prstGeom>
              <a:ln w="82550" cmpd="dbl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87"/>
              <p:cNvCxnSpPr/>
              <p:nvPr/>
            </p:nvCxnSpPr>
            <p:spPr>
              <a:xfrm rot="5400000" flipH="1" flipV="1">
                <a:off x="2592387" y="2684463"/>
                <a:ext cx="1101725" cy="114300"/>
              </a:xfrm>
              <a:prstGeom prst="line">
                <a:avLst/>
              </a:prstGeom>
              <a:ln w="82550" cmpd="dbl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ver dir="d"/>
      </p:transition>
    </mc:Choice>
    <mc:Fallback>
      <p:transition spd="slow" advTm="3000">
        <p:cover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四环素类抗菌药物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99515" y="1422400"/>
            <a:ext cx="331343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药物相互作用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199515" y="2128838"/>
            <a:ext cx="9406255" cy="4030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algn="l" eaLnBrk="1" latinLnBrk="0" hangingPunct="1">
              <a:lnSpc>
                <a:spcPct val="20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sz="3200">
                <a:solidFill>
                  <a:schemeClr val="tx1"/>
                </a:solidFill>
                <a:sym typeface="+mn-ea"/>
              </a:rPr>
              <a:t>合用抗酸剂、钙剂，四环素类药吸收减少</a:t>
            </a:r>
            <a:endParaRPr lang="zh-CN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20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合用其他肝毒性药，加重肝损害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20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合用麦角生物碱或其衍生物，增加麦角中毒风险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20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合用抗凝药，应调整抗凝药的剂量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11452225" y="1270"/>
            <a:ext cx="1419860" cy="7346315"/>
            <a:chOff x="18035" y="2"/>
            <a:chExt cx="2236" cy="11569"/>
          </a:xfrm>
        </p:grpSpPr>
        <p:grpSp>
          <p:nvGrpSpPr>
            <p:cNvPr id="85" name="Group 84"/>
            <p:cNvGrpSpPr/>
            <p:nvPr/>
          </p:nvGrpSpPr>
          <p:grpSpPr>
            <a:xfrm rot="11100000">
              <a:off x="18617" y="2"/>
              <a:ext cx="1654" cy="11363"/>
              <a:chOff x="2971801" y="2190750"/>
              <a:chExt cx="228599" cy="1101725"/>
            </a:xfrm>
          </p:grpSpPr>
          <p:cxnSp>
            <p:nvCxnSpPr>
              <p:cNvPr id="86" name="Straight Connector 85"/>
              <p:cNvCxnSpPr/>
              <p:nvPr/>
            </p:nvCxnSpPr>
            <p:spPr>
              <a:xfrm rot="16200000" flipV="1">
                <a:off x="2478088" y="2684463"/>
                <a:ext cx="1101725" cy="114300"/>
              </a:xfrm>
              <a:prstGeom prst="line">
                <a:avLst/>
              </a:prstGeom>
              <a:ln w="44450" cmpd="dbl">
                <a:solidFill>
                  <a:srgbClr val="FF0000">
                    <a:alpha val="98000"/>
                  </a:srgb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/>
              <p:cNvCxnSpPr/>
              <p:nvPr/>
            </p:nvCxnSpPr>
            <p:spPr>
              <a:xfrm rot="5400000" flipH="1" flipV="1">
                <a:off x="2592387" y="2684463"/>
                <a:ext cx="1101725" cy="114300"/>
              </a:xfrm>
              <a:prstGeom prst="line">
                <a:avLst/>
              </a:prstGeom>
              <a:ln w="44450" cmpd="dbl">
                <a:solidFill>
                  <a:srgbClr val="FF0000">
                    <a:alpha val="98000"/>
                  </a:srgb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Group 84"/>
            <p:cNvGrpSpPr/>
            <p:nvPr/>
          </p:nvGrpSpPr>
          <p:grpSpPr>
            <a:xfrm rot="21120000">
              <a:off x="18035" y="59"/>
              <a:ext cx="1640" cy="11512"/>
              <a:chOff x="2971801" y="2190750"/>
              <a:chExt cx="228599" cy="1101725"/>
            </a:xfrm>
          </p:grpSpPr>
          <p:cxnSp>
            <p:nvCxnSpPr>
              <p:cNvPr id="16" name="Straight Connector 85"/>
              <p:cNvCxnSpPr/>
              <p:nvPr/>
            </p:nvCxnSpPr>
            <p:spPr>
              <a:xfrm rot="16200000" flipV="1">
                <a:off x="2478088" y="2684463"/>
                <a:ext cx="1101725" cy="114300"/>
              </a:xfrm>
              <a:prstGeom prst="line">
                <a:avLst/>
              </a:prstGeom>
              <a:ln w="82550" cmpd="dbl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87"/>
              <p:cNvCxnSpPr/>
              <p:nvPr/>
            </p:nvCxnSpPr>
            <p:spPr>
              <a:xfrm rot="5400000" flipH="1" flipV="1">
                <a:off x="2592387" y="2684463"/>
                <a:ext cx="1101725" cy="114300"/>
              </a:xfrm>
              <a:prstGeom prst="line">
                <a:avLst/>
              </a:prstGeom>
              <a:ln w="82550" cmpd="dbl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ver dir="d"/>
      </p:transition>
    </mc:Choice>
    <mc:Fallback>
      <p:transition spd="slow" advTm="3000">
        <p:cover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四环素类抗菌药物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768985" y="1214120"/>
            <a:ext cx="331343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用药监护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199515" y="1920875"/>
            <a:ext cx="9406255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根据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PK/PD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参数制定合理给药方案：长</a:t>
            </a:r>
            <a:r>
              <a:rPr lang="en-US" altLang="zh-CN" sz="3200">
                <a:solidFill>
                  <a:schemeClr val="tx1"/>
                </a:solidFill>
                <a:sym typeface="+mn-ea"/>
              </a:rPr>
              <a:t>PAE</a:t>
            </a:r>
            <a:r>
              <a:rPr lang="zh-CN" altLang="en-US" sz="3200">
                <a:solidFill>
                  <a:schemeClr val="tx1"/>
                </a:solidFill>
                <a:sym typeface="+mn-ea"/>
              </a:rPr>
              <a:t>的时间依赖型，尽量减少给药次数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肝肾功能不全者、老年人、全身状态恶化者慎用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长期用药期间应定期随访检查血常规及肾功能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米诺环素具有前庭神经毒性，已不作治疗药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  <a:p>
            <a:pPr marL="457200" lvl="0" indent="-457200" algn="l" eaLnBrk="1" latinLnBrk="0" hangingPunct="1">
              <a:lnSpc>
                <a:spcPct val="150000"/>
              </a:lnSpc>
              <a:buClr>
                <a:srgbClr val="FF0000"/>
              </a:buClr>
              <a:buSzTx/>
              <a:buFont typeface="Wingdings" panose="05000000000000000000" charset="0"/>
              <a:buChar char="Ø"/>
            </a:pPr>
            <a:r>
              <a:rPr lang="zh-CN" altLang="en-US" sz="3200">
                <a:solidFill>
                  <a:schemeClr val="tx1"/>
                </a:solidFill>
                <a:sym typeface="+mn-ea"/>
              </a:rPr>
              <a:t>服药后患者不宜暴露于阳光或紫外线下，防光敏性皮炎</a:t>
            </a:r>
            <a:endParaRPr lang="zh-CN" altLang="en-US" sz="3200">
              <a:solidFill>
                <a:schemeClr val="tx1"/>
              </a:solidFill>
              <a:sym typeface="+mn-ea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11452225" y="1270"/>
            <a:ext cx="1419860" cy="7346315"/>
            <a:chOff x="18035" y="2"/>
            <a:chExt cx="2236" cy="11569"/>
          </a:xfrm>
        </p:grpSpPr>
        <p:grpSp>
          <p:nvGrpSpPr>
            <p:cNvPr id="85" name="Group 84"/>
            <p:cNvGrpSpPr/>
            <p:nvPr/>
          </p:nvGrpSpPr>
          <p:grpSpPr>
            <a:xfrm rot="11100000">
              <a:off x="18617" y="2"/>
              <a:ext cx="1654" cy="11363"/>
              <a:chOff x="2971801" y="2190750"/>
              <a:chExt cx="228599" cy="1101725"/>
            </a:xfrm>
          </p:grpSpPr>
          <p:cxnSp>
            <p:nvCxnSpPr>
              <p:cNvPr id="86" name="Straight Connector 85"/>
              <p:cNvCxnSpPr/>
              <p:nvPr/>
            </p:nvCxnSpPr>
            <p:spPr>
              <a:xfrm rot="16200000" flipV="1">
                <a:off x="2478088" y="2684463"/>
                <a:ext cx="1101725" cy="114300"/>
              </a:xfrm>
              <a:prstGeom prst="line">
                <a:avLst/>
              </a:prstGeom>
              <a:ln w="44450" cmpd="dbl">
                <a:solidFill>
                  <a:srgbClr val="FF0000">
                    <a:alpha val="98000"/>
                  </a:srgb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/>
              <p:cNvCxnSpPr/>
              <p:nvPr/>
            </p:nvCxnSpPr>
            <p:spPr>
              <a:xfrm rot="5400000" flipH="1" flipV="1">
                <a:off x="2592387" y="2684463"/>
                <a:ext cx="1101725" cy="114300"/>
              </a:xfrm>
              <a:prstGeom prst="line">
                <a:avLst/>
              </a:prstGeom>
              <a:ln w="44450" cmpd="dbl">
                <a:solidFill>
                  <a:srgbClr val="FF0000">
                    <a:alpha val="98000"/>
                  </a:srgb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Group 84"/>
            <p:cNvGrpSpPr/>
            <p:nvPr/>
          </p:nvGrpSpPr>
          <p:grpSpPr>
            <a:xfrm rot="21120000">
              <a:off x="18035" y="59"/>
              <a:ext cx="1640" cy="11512"/>
              <a:chOff x="2971801" y="2190750"/>
              <a:chExt cx="228599" cy="1101725"/>
            </a:xfrm>
          </p:grpSpPr>
          <p:cxnSp>
            <p:nvCxnSpPr>
              <p:cNvPr id="16" name="Straight Connector 85"/>
              <p:cNvCxnSpPr/>
              <p:nvPr/>
            </p:nvCxnSpPr>
            <p:spPr>
              <a:xfrm rot="16200000" flipV="1">
                <a:off x="2478088" y="2684463"/>
                <a:ext cx="1101725" cy="114300"/>
              </a:xfrm>
              <a:prstGeom prst="line">
                <a:avLst/>
              </a:prstGeom>
              <a:ln w="82550" cmpd="dbl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87"/>
              <p:cNvCxnSpPr/>
              <p:nvPr/>
            </p:nvCxnSpPr>
            <p:spPr>
              <a:xfrm rot="5400000" flipH="1" flipV="1">
                <a:off x="2592387" y="2684463"/>
                <a:ext cx="1101725" cy="114300"/>
              </a:xfrm>
              <a:prstGeom prst="line">
                <a:avLst/>
              </a:prstGeom>
              <a:ln w="82550" cmpd="dbl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ver dir="d"/>
      </p:transition>
    </mc:Choice>
    <mc:Fallback>
      <p:transition spd="slow" advTm="3000">
        <p:cover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5795" y="106680"/>
            <a:ext cx="4582160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50000"/>
                  </a:schemeClr>
                </a:solidFill>
                <a:effectLst/>
                <a:sym typeface="+mn-ea"/>
              </a:rPr>
              <a:t>四环素类抗菌药物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/>
              <a:sym typeface="+mn-ea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-2540" y="773430"/>
            <a:ext cx="5878195" cy="122555"/>
            <a:chOff x="-18" y="1198"/>
            <a:chExt cx="7593" cy="193"/>
          </a:xfrm>
        </p:grpSpPr>
        <p:cxnSp>
          <p:nvCxnSpPr>
            <p:cNvPr id="2" name="直接连接符 1"/>
            <p:cNvCxnSpPr/>
            <p:nvPr/>
          </p:nvCxnSpPr>
          <p:spPr>
            <a:xfrm>
              <a:off x="-18" y="1198"/>
              <a:ext cx="7255" cy="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5" y="1391"/>
              <a:ext cx="7570" cy="0"/>
            </a:xfrm>
            <a:prstGeom prst="line">
              <a:avLst/>
            </a:prstGeom>
            <a:ln w="762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文本框 7"/>
          <p:cNvSpPr txBox="1"/>
          <p:nvPr/>
        </p:nvSpPr>
        <p:spPr>
          <a:xfrm>
            <a:off x="1199515" y="1356360"/>
            <a:ext cx="2029460" cy="70675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四环素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11452225" y="1270"/>
            <a:ext cx="1419860" cy="7346315"/>
            <a:chOff x="18035" y="2"/>
            <a:chExt cx="2236" cy="11569"/>
          </a:xfrm>
        </p:grpSpPr>
        <p:grpSp>
          <p:nvGrpSpPr>
            <p:cNvPr id="85" name="Group 84"/>
            <p:cNvGrpSpPr/>
            <p:nvPr/>
          </p:nvGrpSpPr>
          <p:grpSpPr>
            <a:xfrm rot="11100000">
              <a:off x="18617" y="2"/>
              <a:ext cx="1654" cy="11363"/>
              <a:chOff x="2971801" y="2190750"/>
              <a:chExt cx="228599" cy="1101725"/>
            </a:xfrm>
          </p:grpSpPr>
          <p:cxnSp>
            <p:nvCxnSpPr>
              <p:cNvPr id="86" name="Straight Connector 85"/>
              <p:cNvCxnSpPr/>
              <p:nvPr/>
            </p:nvCxnSpPr>
            <p:spPr>
              <a:xfrm rot="16200000" flipV="1">
                <a:off x="2478088" y="2684463"/>
                <a:ext cx="1101725" cy="114300"/>
              </a:xfrm>
              <a:prstGeom prst="line">
                <a:avLst/>
              </a:prstGeom>
              <a:ln w="44450" cmpd="dbl">
                <a:solidFill>
                  <a:srgbClr val="FF0000">
                    <a:alpha val="98000"/>
                  </a:srgb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/>
              <p:cNvCxnSpPr/>
              <p:nvPr/>
            </p:nvCxnSpPr>
            <p:spPr>
              <a:xfrm rot="5400000" flipH="1" flipV="1">
                <a:off x="2592387" y="2684463"/>
                <a:ext cx="1101725" cy="114300"/>
              </a:xfrm>
              <a:prstGeom prst="line">
                <a:avLst/>
              </a:prstGeom>
              <a:ln w="44450" cmpd="dbl">
                <a:solidFill>
                  <a:srgbClr val="FF0000">
                    <a:alpha val="98000"/>
                  </a:srgb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Group 84"/>
            <p:cNvGrpSpPr/>
            <p:nvPr/>
          </p:nvGrpSpPr>
          <p:grpSpPr>
            <a:xfrm rot="21120000">
              <a:off x="18035" y="59"/>
              <a:ext cx="1640" cy="11512"/>
              <a:chOff x="2971801" y="2190750"/>
              <a:chExt cx="228599" cy="1101725"/>
            </a:xfrm>
          </p:grpSpPr>
          <p:cxnSp>
            <p:nvCxnSpPr>
              <p:cNvPr id="16" name="Straight Connector 85"/>
              <p:cNvCxnSpPr/>
              <p:nvPr/>
            </p:nvCxnSpPr>
            <p:spPr>
              <a:xfrm rot="16200000" flipV="1">
                <a:off x="2478088" y="2684463"/>
                <a:ext cx="1101725" cy="114300"/>
              </a:xfrm>
              <a:prstGeom prst="line">
                <a:avLst/>
              </a:prstGeom>
              <a:ln w="82550" cmpd="dbl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87"/>
              <p:cNvCxnSpPr/>
              <p:nvPr/>
            </p:nvCxnSpPr>
            <p:spPr>
              <a:xfrm rot="5400000" flipH="1" flipV="1">
                <a:off x="2592387" y="2684463"/>
                <a:ext cx="1101725" cy="114300"/>
              </a:xfrm>
              <a:prstGeom prst="line">
                <a:avLst/>
              </a:prstGeom>
              <a:ln w="82550" cmpd="dbl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322070" y="2502535"/>
          <a:ext cx="9410065" cy="3381375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944245"/>
                <a:gridCol w="8465820"/>
              </a:tblGrid>
              <a:tr h="338137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Font typeface="Arial" pitchFamily="34" charset="0"/>
                        <a:buNone/>
                      </a:pPr>
                      <a:r>
                        <a:rPr lang="zh-CN" altLang="en-US" sz="3200" b="0"/>
                        <a:t>适</a:t>
                      </a:r>
                      <a:endParaRPr lang="zh-CN" altLang="en-US" sz="3200" b="0"/>
                    </a:p>
                    <a:p>
                      <a:pPr indent="0" algn="ctr" fontAlgn="auto">
                        <a:lnSpc>
                          <a:spcPct val="150000"/>
                        </a:lnSpc>
                        <a:buFont typeface="Arial" pitchFamily="34" charset="0"/>
                        <a:buNone/>
                      </a:pPr>
                      <a:r>
                        <a:rPr lang="zh-CN" altLang="en-US" sz="3200" b="0"/>
                        <a:t>应</a:t>
                      </a:r>
                      <a:endParaRPr lang="zh-CN" altLang="en-US" sz="3200" b="0"/>
                    </a:p>
                    <a:p>
                      <a:pPr indent="0" algn="ctr" fontAlgn="auto">
                        <a:lnSpc>
                          <a:spcPct val="150000"/>
                        </a:lnSpc>
                        <a:buFont typeface="Arial" pitchFamily="34" charset="0"/>
                        <a:buNone/>
                      </a:pPr>
                      <a:r>
                        <a:rPr lang="zh-CN" altLang="en-US" sz="3200" b="0"/>
                        <a:t>症</a:t>
                      </a:r>
                      <a:endParaRPr lang="zh-CN" altLang="en-US" sz="3200" b="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457200" indent="-457200" algn="l" fontAlgn="auto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3200" b="0"/>
                        <a:t>立克次体病：流行性</a:t>
                      </a:r>
                      <a:r>
                        <a:rPr lang="en-US" altLang="zh-CN" sz="3200" b="0"/>
                        <a:t>/</a:t>
                      </a:r>
                      <a:r>
                        <a:rPr lang="zh-CN" altLang="en-US" sz="3200" b="0"/>
                        <a:t>地方性斑疹伤寒、落基山热、恙虫病、</a:t>
                      </a:r>
                      <a:r>
                        <a:rPr lang="en-US" altLang="zh-CN" sz="3200" b="0"/>
                        <a:t>Q</a:t>
                      </a:r>
                      <a:r>
                        <a:rPr lang="zh-CN" altLang="en-US" sz="3200" b="0"/>
                        <a:t>热</a:t>
                      </a:r>
                      <a:endParaRPr lang="zh-CN" altLang="en-US" sz="3200" b="0"/>
                    </a:p>
                    <a:p>
                      <a:pPr marL="457200" indent="-457200" algn="l" fontAlgn="auto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3200" b="0"/>
                        <a:t>支原体属感染</a:t>
                      </a:r>
                      <a:endParaRPr lang="zh-CN" altLang="en-US" sz="3200" b="0"/>
                    </a:p>
                    <a:p>
                      <a:pPr marL="457200" indent="-457200" algn="l" fontAlgn="auto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zh-CN" altLang="en-US" sz="3200" b="0">
                          <a:sym typeface="+mn-ea"/>
                        </a:rPr>
                        <a:t>回归热、霍乱、兔热病、布鲁菌病、鼠疫</a:t>
                      </a:r>
                      <a:endParaRPr lang="zh-CN" altLang="en-US" sz="3200" b="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cover dir="d"/>
      </p:transition>
    </mc:Choice>
    <mc:Fallback>
      <p:transition spd="slow" advTm="3000">
        <p:cover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1588750" cy="59626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https://d.book118.com/886121015204010101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11390,&quot;width&quot;:20250}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3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4.xml><?xml version="1.0" encoding="utf-8"?>
<p:tagLst xmlns:p="http://schemas.openxmlformats.org/presentationml/2006/main">
  <p:tag name="KSO_WM_UNIT_TABLE_BEAUTIFY" val="smartTable{b93f00c6-1700-4e39-9cd3-8f22cfe228b9}"/>
</p:tagLst>
</file>

<file path=ppt/tags/tag5.xml><?xml version="1.0" encoding="utf-8"?>
<p:tagLst xmlns:p="http://schemas.openxmlformats.org/presentationml/2006/main">
  <p:tag name="MH" val="20161022203400"/>
  <p:tag name="MH_CATEGORY" val="#BingLLB#"/>
  <p:tag name="MH_LAYOUT" val="SubTitle"/>
  <p:tag name="MH_LIBRARY" val="GRAPHIC"/>
  <p:tag name="MH_NUMBER" val="4"/>
  <p:tag name="MH_TYPE" val="#NeiR#"/>
</p:tagLst>
</file>

<file path=ppt/tags/tag6.xml><?xml version="1.0" encoding="utf-8"?>
<p:tagLst xmlns:p="http://schemas.openxmlformats.org/presentationml/2006/main">
  <p:tag name="MH" val="20161022204303"/>
  <p:tag name="MH_LIBRARY" val="GRAPHIC"/>
  <p:tag name="MH_ORDER" val="TextBox 11"/>
</p:tagLst>
</file>

<file path=ppt/tags/tag7.xml><?xml version="1.0" encoding="utf-8"?>
<p:tagLst xmlns:p="http://schemas.openxmlformats.org/presentationml/2006/main">
  <p:tag name="MH" val="20161022204303"/>
  <p:tag name="MH_LIBRARY" val="GRAPHIC"/>
  <p:tag name="MH_ORDER" val="文本框 13"/>
</p:tagLst>
</file>

<file path=ppt/tags/tag8.xml><?xml version="1.0" encoding="utf-8"?>
<p:tagLst xmlns:p="http://schemas.openxmlformats.org/presentationml/2006/main">
  <p:tag name="MH" val="20161022204303"/>
  <p:tag name="MH_LIBRARY" val="GRAPHIC"/>
  <p:tag name="MH_ORDER" val="文本框 14"/>
</p:tagLst>
</file>

<file path=ppt/tags/tag9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10.xml><?xml version="1.0" encoding="utf-8"?>
<p:tagLst xmlns:p="http://schemas.openxmlformats.org/presentationml/2006/main">
  <p:tag name="MH" val="20161022204303"/>
  <p:tag name="MH_LIBRARY" val="GRAPHIC"/>
</p:tagLst>
</file>

<file path=ppt/tags/tag11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12.xml><?xml version="1.0" encoding="utf-8"?>
<p:tagLst xmlns:p="http://schemas.openxmlformats.org/presentationml/2006/main">
  <p:tag name="MH" val="20161022204303"/>
  <p:tag name="MH_LIBRARY" val="GRAPHIC"/>
</p:tagLst>
</file>

<file path=ppt/tags/tag13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14.xml><?xml version="1.0" encoding="utf-8"?>
<p:tagLst xmlns:p="http://schemas.openxmlformats.org/presentationml/2006/main">
  <p:tag name="MH" val="20161022204303"/>
  <p:tag name="MH_LIBRARY" val="GRAPHIC"/>
</p:tagLst>
</file>

<file path=ppt/tags/tag15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16.xml><?xml version="1.0" encoding="utf-8"?>
<p:tagLst xmlns:p="http://schemas.openxmlformats.org/presentationml/2006/main">
  <p:tag name="MH" val="20161022204303"/>
  <p:tag name="MH_LIBRARY" val="GRAPHIC"/>
</p:tagLst>
</file>

<file path=ppt/tags/tag17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18.xml><?xml version="1.0" encoding="utf-8"?>
<p:tagLst xmlns:p="http://schemas.openxmlformats.org/presentationml/2006/main">
  <p:tag name="MH" val="20161022204303"/>
  <p:tag name="MH_LIBRARY" val="GRAPHIC"/>
</p:tagLst>
</file>

<file path=ppt/tags/tag19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20.xml><?xml version="1.0" encoding="utf-8"?>
<p:tagLst xmlns:p="http://schemas.openxmlformats.org/presentationml/2006/main">
  <p:tag name="KSO_WM_UNIT_TABLE_BEAUTIFY" val="smartTable{a14a2c06-f962-45d0-8f18-c35f7b8f6126}"/>
</p:tagLst>
</file>

<file path=ppt/tags/tag21.xml><?xml version="1.0" encoding="utf-8"?>
<p:tagLst xmlns:p="http://schemas.openxmlformats.org/presentationml/2006/main">
  <p:tag name="MH" val="20161022204303"/>
  <p:tag name="MH_LIBRARY" val="GRAPHIC"/>
</p:tagLst>
</file>

<file path=ppt/tags/tag22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23.xml><?xml version="1.0" encoding="utf-8"?>
<p:tagLst xmlns:p="http://schemas.openxmlformats.org/presentationml/2006/main">
  <p:tag name="KSO_WM_UNIT_TABLE_BEAUTIFY" val="smartTable{a14a2c06-f962-45d0-8f18-c35f7b8f6126}"/>
</p:tagLst>
</file>

<file path=ppt/tags/tag24.xml><?xml version="1.0" encoding="utf-8"?>
<p:tagLst xmlns:p="http://schemas.openxmlformats.org/presentationml/2006/main">
  <p:tag name="MH" val="20161022204303"/>
  <p:tag name="MH_LIBRARY" val="GRAPHIC"/>
</p:tagLst>
</file>

<file path=ppt/tags/tag25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26.xml><?xml version="1.0" encoding="utf-8"?>
<p:tagLst xmlns:p="http://schemas.openxmlformats.org/presentationml/2006/main">
  <p:tag name="KSO_WM_UNIT_TABLE_BEAUTIFY" val="smartTable{a14a2c06-f962-45d0-8f18-c35f7b8f6126}"/>
</p:tagLst>
</file>

<file path=ppt/tags/tag27.xml><?xml version="1.0" encoding="utf-8"?>
<p:tagLst xmlns:p="http://schemas.openxmlformats.org/presentationml/2006/main">
  <p:tag name="MH" val="20161022204303"/>
  <p:tag name="MH_LIBRARY" val="GRAPHIC"/>
</p:tagLst>
</file>

<file path=ppt/tags/tag28.xml><?xml version="1.0" encoding="utf-8"?>
<p:tagLst xmlns:p="http://schemas.openxmlformats.org/presentationml/2006/main">
  <p:tag name="MH" val="20161022204303"/>
  <p:tag name="MH_LIBRARY" val="GRAPHIC"/>
  <p:tag name="MH_ORDER" val="TextBox 11"/>
</p:tagLst>
</file>

<file path=ppt/tags/tag29.xml><?xml version="1.0" encoding="utf-8"?>
<p:tagLst xmlns:p="http://schemas.openxmlformats.org/presentationml/2006/main">
  <p:tag name="MH" val="20161022204303"/>
  <p:tag name="MH_LIBRARY" val="GRAPHIC"/>
  <p:tag name="MH_ORDER" val="文本框 13"/>
</p:tagLst>
</file>

<file path=ppt/tags/tag30.xml><?xml version="1.0" encoding="utf-8"?>
<p:tagLst xmlns:p="http://schemas.openxmlformats.org/presentationml/2006/main">
  <p:tag name="MH" val="20161022204303"/>
  <p:tag name="MH_LIBRARY" val="GRAPHIC"/>
  <p:tag name="MH_ORDER" val="文本框 14"/>
</p:tagLst>
</file>

<file path=ppt/tags/tag31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32.xml><?xml version="1.0" encoding="utf-8"?>
<p:tagLst xmlns:p="http://schemas.openxmlformats.org/presentationml/2006/main">
  <p:tag name="MH" val="20161022204303"/>
  <p:tag name="MH_LIBRARY" val="GRAPHIC"/>
</p:tagLst>
</file>

<file path=ppt/tags/tag33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34.xml><?xml version="1.0" encoding="utf-8"?>
<p:tagLst xmlns:p="http://schemas.openxmlformats.org/presentationml/2006/main">
  <p:tag name="KSO_WM_UNIT_TABLE_BEAUTIFY" val="smartTable{8573714a-4d4f-416a-87ad-80d16010dc0a}"/>
</p:tagLst>
</file>

<file path=ppt/tags/tag35.xml><?xml version="1.0" encoding="utf-8"?>
<p:tagLst xmlns:p="http://schemas.openxmlformats.org/presentationml/2006/main">
  <p:tag name="MH" val="20161022204303"/>
  <p:tag name="MH_LIBRARY" val="GRAPHIC"/>
</p:tagLst>
</file>

<file path=ppt/tags/tag36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37.xml><?xml version="1.0" encoding="utf-8"?>
<p:tagLst xmlns:p="http://schemas.openxmlformats.org/presentationml/2006/main">
  <p:tag name="KSO_WM_UNIT_TABLE_BEAUTIFY" val="smartTable{f93df43b-e689-4e09-87cb-f447d3baee67}"/>
</p:tagLst>
</file>

<file path=ppt/tags/tag38.xml><?xml version="1.0" encoding="utf-8"?>
<p:tagLst xmlns:p="http://schemas.openxmlformats.org/presentationml/2006/main">
  <p:tag name="MH" val="20161022204303"/>
  <p:tag name="MH_LIBRARY" val="GRAPHIC"/>
</p:tagLst>
</file>

<file path=ppt/tags/tag39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40.xml><?xml version="1.0" encoding="utf-8"?>
<p:tagLst xmlns:p="http://schemas.openxmlformats.org/presentationml/2006/main">
  <p:tag name="MH" val="20161022204303"/>
  <p:tag name="MH_LIBRARY" val="GRAPHIC"/>
</p:tagLst>
</file>

<file path=ppt/tags/tag41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42.xml><?xml version="1.0" encoding="utf-8"?>
<p:tagLst xmlns:p="http://schemas.openxmlformats.org/presentationml/2006/main">
  <p:tag name="MH" val="20161022204303"/>
  <p:tag name="MH_LIBRARY" val="GRAPHIC"/>
</p:tagLst>
</file>

<file path=ppt/tags/tag43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44.xml><?xml version="1.0" encoding="utf-8"?>
<p:tagLst xmlns:p="http://schemas.openxmlformats.org/presentationml/2006/main">
  <p:tag name="KSO_WM_UNIT_TABLE_BEAUTIFY" val="smartTable{a14a2c06-f962-45d0-8f18-c35f7b8f6126}"/>
</p:tagLst>
</file>

<file path=ppt/tags/tag45.xml><?xml version="1.0" encoding="utf-8"?>
<p:tagLst xmlns:p="http://schemas.openxmlformats.org/presentationml/2006/main">
  <p:tag name="MH" val="20161022204303"/>
  <p:tag name="MH_LIBRARY" val="GRAPHIC"/>
</p:tagLst>
</file>

<file path=ppt/tags/tag46.xml><?xml version="1.0" encoding="utf-8"?>
<p:tagLst xmlns:p="http://schemas.openxmlformats.org/presentationml/2006/main">
  <p:tag name="KSO_WM_UNIT_TABLE_BEAUTIFY" val="smartTable{a14a2c06-f962-45d0-8f18-c35f7b8f6126}"/>
</p:tagLst>
</file>

<file path=ppt/tags/tag47.xml><?xml version="1.0" encoding="utf-8"?>
<p:tagLst xmlns:p="http://schemas.openxmlformats.org/presentationml/2006/main">
  <p:tag name="MH" val="20161022204303"/>
  <p:tag name="MH_LIBRARY" val="GRAPHIC"/>
</p:tagLst>
</file>

<file path=ppt/tags/tag48.xml><?xml version="1.0" encoding="utf-8"?>
<p:tagLst xmlns:p="http://schemas.openxmlformats.org/presentationml/2006/main">
  <p:tag name="KSO_WM_UNIT_TABLE_BEAUTIFY" val="smartTable{a14a2c06-f962-45d0-8f18-c35f7b8f6126}"/>
</p:tagLst>
</file>

<file path=ppt/tags/tag49.xml><?xml version="1.0" encoding="utf-8"?>
<p:tagLst xmlns:p="http://schemas.openxmlformats.org/presentationml/2006/main">
  <p:tag name="MH" val="20161022204303"/>
  <p:tag name="MH_LIBRARY" val="GRAPHIC"/>
</p:tagLst>
</file>

<file path=ppt/tags/tag50.xml><?xml version="1.0" encoding="utf-8"?>
<p:tagLst xmlns:p="http://schemas.openxmlformats.org/presentationml/2006/main">
  <p:tag name="MH" val="20161022204303"/>
  <p:tag name="MH_LIBRARY" val="GRAPHIC"/>
  <p:tag name="MH_ORDER" val="TextBox 11"/>
</p:tagLst>
</file>

<file path=ppt/tags/tag51.xml><?xml version="1.0" encoding="utf-8"?>
<p:tagLst xmlns:p="http://schemas.openxmlformats.org/presentationml/2006/main">
  <p:tag name="MH" val="20161022204303"/>
  <p:tag name="MH_LIBRARY" val="GRAPHIC"/>
  <p:tag name="MH_ORDER" val="文本框 13"/>
</p:tagLst>
</file>

<file path=ppt/tags/tag52.xml><?xml version="1.0" encoding="utf-8"?>
<p:tagLst xmlns:p="http://schemas.openxmlformats.org/presentationml/2006/main">
  <p:tag name="MH" val="20161022204303"/>
  <p:tag name="MH_LIBRARY" val="GRAPHIC"/>
  <p:tag name="MH_ORDER" val="文本框 14"/>
</p:tagLst>
</file>

<file path=ppt/tags/tag53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54.xml><?xml version="1.0" encoding="utf-8"?>
<p:tagLst xmlns:p="http://schemas.openxmlformats.org/presentationml/2006/main">
  <p:tag name="MH" val="20161022204303"/>
  <p:tag name="MH_LIBRARY" val="GRAPHIC"/>
</p:tagLst>
</file>

<file path=ppt/tags/tag55.xml><?xml version="1.0" encoding="utf-8"?>
<p:tagLst xmlns:p="http://schemas.openxmlformats.org/presentationml/2006/main">
  <p:tag name="MH" val="20161022204303"/>
  <p:tag name="MH_LIBRARY" val="GRAPHIC"/>
</p:tagLst>
</file>

<file path=ppt/tags/tag56.xml><?xml version="1.0" encoding="utf-8"?>
<p:tagLst xmlns:p="http://schemas.openxmlformats.org/presentationml/2006/main">
  <p:tag name="MH" val="20161022204303"/>
  <p:tag name="MH_LIBRARY" val="GRAPHIC"/>
</p:tagLst>
</file>

<file path=ppt/tags/tag57.xml><?xml version="1.0" encoding="utf-8"?>
<p:tagLst xmlns:p="http://schemas.openxmlformats.org/presentationml/2006/main">
  <p:tag name="MH" val="20161022204303"/>
  <p:tag name="MH_LIBRARY" val="GRAPHIC"/>
</p:tagLst>
</file>

<file path=ppt/tags/tag58.xml><?xml version="1.0" encoding="utf-8"?>
<p:tagLst xmlns:p="http://schemas.openxmlformats.org/presentationml/2006/main">
  <p:tag name="MH" val="20161022204303"/>
  <p:tag name="MH_LIBRARY" val="GRAPHIC"/>
</p:tagLst>
</file>

<file path=ppt/tags/tag59.xml><?xml version="1.0" encoding="utf-8"?>
<p:tagLst xmlns:p="http://schemas.openxmlformats.org/presentationml/2006/main">
  <p:tag name="KSO_WM_UNIT_TABLE_BEAUTIFY" val="smartTable{a14a2c06-f962-45d0-8f18-c35f7b8f6126}"/>
</p:tagLst>
</file>

<file path=ppt/tags/tag60.xml><?xml version="1.0" encoding="utf-8"?>
<p:tagLst xmlns:p="http://schemas.openxmlformats.org/presentationml/2006/main">
  <p:tag name="MH" val="20161022204303"/>
  <p:tag name="MH_LIBRARY" val="GRAPHIC"/>
</p:tagLst>
</file>

<file path=ppt/tags/tag61.xml><?xml version="1.0" encoding="utf-8"?>
<p:tagLst xmlns:p="http://schemas.openxmlformats.org/presentationml/2006/main">
  <p:tag name="KSO_WM_UNIT_TABLE_BEAUTIFY" val="smartTable{a14a2c06-f962-45d0-8f18-c35f7b8f6126}"/>
</p:tagLst>
</file>

<file path=ppt/tags/tag62.xml><?xml version="1.0" encoding="utf-8"?>
<p:tagLst xmlns:p="http://schemas.openxmlformats.org/presentationml/2006/main">
  <p:tag name="MH" val="20161022204303"/>
  <p:tag name="MH_LIBRARY" val="GRAPHIC"/>
</p:tagLst>
</file>

<file path=ppt/tags/tag63.xml><?xml version="1.0" encoding="utf-8"?>
<p:tagLst xmlns:p="http://schemas.openxmlformats.org/presentationml/2006/main">
  <p:tag name="MH" val="20161022204303"/>
  <p:tag name="MH_LIBRARY" val="GRAPHIC"/>
  <p:tag name="MH_ORDER" val="TextBox 11"/>
</p:tagLst>
</file>

<file path=ppt/tags/tag64.xml><?xml version="1.0" encoding="utf-8"?>
<p:tagLst xmlns:p="http://schemas.openxmlformats.org/presentationml/2006/main">
  <p:tag name="MH" val="20161022204303"/>
  <p:tag name="MH_LIBRARY" val="GRAPHIC"/>
  <p:tag name="MH_ORDER" val="文本框 13"/>
</p:tagLst>
</file>

<file path=ppt/tags/tag65.xml><?xml version="1.0" encoding="utf-8"?>
<p:tagLst xmlns:p="http://schemas.openxmlformats.org/presentationml/2006/main">
  <p:tag name="MH" val="20161022204303"/>
  <p:tag name="MH_LIBRARY" val="GRAPHIC"/>
  <p:tag name="MH_ORDER" val="文本框 14"/>
</p:tagLst>
</file>

<file path=ppt/tags/tag66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67.xml><?xml version="1.0" encoding="utf-8"?>
<p:tagLst xmlns:p="http://schemas.openxmlformats.org/presentationml/2006/main">
  <p:tag name="MH" val="20161022204303"/>
  <p:tag name="MH_LIBRARY" val="GRAPHIC"/>
</p:tagLst>
</file>

<file path=ppt/tags/tag68.xml><?xml version="1.0" encoding="utf-8"?>
<p:tagLst xmlns:p="http://schemas.openxmlformats.org/presentationml/2006/main">
  <p:tag name="MH" val="20161022204303"/>
  <p:tag name="MH_LIBRARY" val="GRAPHIC"/>
</p:tagLst>
</file>

<file path=ppt/tags/tag69.xml><?xml version="1.0" encoding="utf-8"?>
<p:tagLst xmlns:p="http://schemas.openxmlformats.org/presentationml/2006/main">
  <p:tag name="MH" val="20161022204303"/>
  <p:tag name="MH_LIBRARY" val="GRAPHIC"/>
</p:tagLst>
</file>

<file path=ppt/tags/tag70.xml><?xml version="1.0" encoding="utf-8"?>
<p:tagLst xmlns:p="http://schemas.openxmlformats.org/presentationml/2006/main">
  <p:tag name="MH" val="20161022204303"/>
  <p:tag name="MH_LIBRARY" val="GRAPHIC"/>
</p:tagLst>
</file>

<file path=ppt/tags/tag71.xml><?xml version="1.0" encoding="utf-8"?>
<p:tagLst xmlns:p="http://schemas.openxmlformats.org/presentationml/2006/main">
  <p:tag name="MH" val="20161022204303"/>
  <p:tag name="MH_LIBRARY" val="GRAPHIC"/>
</p:tagLst>
</file>

<file path=ppt/tags/tag72.xml><?xml version="1.0" encoding="utf-8"?>
<p:tagLst xmlns:p="http://schemas.openxmlformats.org/presentationml/2006/main">
  <p:tag name="MH" val="20161022204303"/>
  <p:tag name="MH_LIBRARY" val="GRAPHIC"/>
</p:tagLst>
</file>

<file path=ppt/tags/tag73.xml><?xml version="1.0" encoding="utf-8"?>
<p:tagLst xmlns:p="http://schemas.openxmlformats.org/presentationml/2006/main">
  <p:tag name="KSO_WM_UNIT_TABLE_BEAUTIFY" val="smartTable{a14a2c06-f962-45d0-8f18-c35f7b8f6126}"/>
</p:tagLst>
</file>

<file path=ppt/tags/tag74.xml><?xml version="1.0" encoding="utf-8"?>
<p:tagLst xmlns:p="http://schemas.openxmlformats.org/presentationml/2006/main">
  <p:tag name="MH" val="20161022204303"/>
  <p:tag name="MH_LIBRARY" val="GRAPHIC"/>
</p:tagLst>
</file>

<file path=ppt/tags/tag75.xml><?xml version="1.0" encoding="utf-8"?>
<p:tagLst xmlns:p="http://schemas.openxmlformats.org/presentationml/2006/main">
  <p:tag name="MH" val="20161022204303"/>
  <p:tag name="MH_LIBRARY" val="GRAPHIC"/>
  <p:tag name="MH_ORDER" val="TextBox 11"/>
</p:tagLst>
</file>

<file path=ppt/tags/tag76.xml><?xml version="1.0" encoding="utf-8"?>
<p:tagLst xmlns:p="http://schemas.openxmlformats.org/presentationml/2006/main">
  <p:tag name="MH" val="20161022204303"/>
  <p:tag name="MH_LIBRARY" val="GRAPHIC"/>
  <p:tag name="MH_ORDER" val="文本框 13"/>
</p:tagLst>
</file>

<file path=ppt/tags/tag77.xml><?xml version="1.0" encoding="utf-8"?>
<p:tagLst xmlns:p="http://schemas.openxmlformats.org/presentationml/2006/main">
  <p:tag name="MH" val="20161022204303"/>
  <p:tag name="MH_LIBRARY" val="GRAPHIC"/>
  <p:tag name="MH_ORDER" val="文本框 14"/>
</p:tagLst>
</file>

<file path=ppt/tags/tag78.xml><?xml version="1.0" encoding="utf-8"?>
<p:tagLst xmlns:p="http://schemas.openxmlformats.org/presentationml/2006/main">
  <p:tag name="MH" val="20161022204343"/>
  <p:tag name="MH_LIBRARY" val="GRAPHIC"/>
  <p:tag name="MH_ORDER" val="标题 5"/>
</p:tagLst>
</file>

<file path=ppt/tags/tag79.xml><?xml version="1.0" encoding="utf-8"?>
<p:tagLst xmlns:p="http://schemas.openxmlformats.org/presentationml/2006/main">
  <p:tag name="MH" val="20161022204303"/>
  <p:tag name="MH_LIBRARY" val="GRAPHIC"/>
</p:tagLst>
</file>

<file path=ppt/tags/tag80.xml><?xml version="1.0" encoding="utf-8"?>
<p:tagLst xmlns:p="http://schemas.openxmlformats.org/presentationml/2006/main">
  <p:tag name="MH" val="20161022204303"/>
  <p:tag name="MH_LIBRARY" val="GRAPHIC"/>
</p:tagLst>
</file>

<file path=ppt/tags/tag81.xml><?xml version="1.0" encoding="utf-8"?>
<p:tagLst xmlns:p="http://schemas.openxmlformats.org/presentationml/2006/main">
  <p:tag name="MH" val="20161022204303"/>
  <p:tag name="MH_LIBRARY" val="GRAPHIC"/>
</p:tagLst>
</file>

<file path=ppt/tags/tag82.xml><?xml version="1.0" encoding="utf-8"?>
<p:tagLst xmlns:p="http://schemas.openxmlformats.org/presentationml/2006/main">
  <p:tag name="MH" val="20161022204303"/>
  <p:tag name="MH_LIBRARY" val="GRAPHIC"/>
</p:tagLst>
</file>

<file path=ppt/tags/tag83.xml><?xml version="1.0" encoding="utf-8"?>
<p:tagLst xmlns:p="http://schemas.openxmlformats.org/presentationml/2006/main">
  <p:tag name="MH" val="20161022204303"/>
  <p:tag name="MH_LIBRARY" val="GRAPHIC"/>
</p:tagLst>
</file>

<file path=ppt/tags/tag84.xml><?xml version="1.0" encoding="utf-8"?>
<p:tagLst xmlns:p="http://schemas.openxmlformats.org/presentationml/2006/main">
  <p:tag name="KSO_WM_UNIT_TABLE_BEAUTIFY" val="smartTable{a14a2c06-f962-45d0-8f18-c35f7b8f6126}"/>
</p:tagLst>
</file>

<file path=ppt/tags/tag85.xml><?xml version="1.0" encoding="utf-8"?>
<p:tagLst xmlns:p="http://schemas.openxmlformats.org/presentationml/2006/main">
  <p:tag name="MH" val="20161022204303"/>
  <p:tag name="MH_LIBRARY" val="GRAPHIC"/>
</p:tagLst>
</file>

<file path=ppt/tags/tag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ww.33ppt.com ">
  <a:themeElements>
    <a:clrScheme name="自定义 10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7F7F7F"/>
      </a:accent1>
      <a:accent2>
        <a:srgbClr val="FF8535"/>
      </a:accent2>
      <a:accent3>
        <a:srgbClr val="FFCA36"/>
      </a:accent3>
      <a:accent4>
        <a:srgbClr val="00C1CA"/>
      </a:accent4>
      <a:accent5>
        <a:srgbClr val="7F7F7F"/>
      </a:accent5>
      <a:accent6>
        <a:srgbClr val="FF8535"/>
      </a:accent6>
      <a:hlink>
        <a:srgbClr val="FFCA36"/>
      </a:hlink>
      <a:folHlink>
        <a:srgbClr val="00C1CA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176</Paragraphs>
  <Slides>39</Slides>
  <Notes>38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baseType="lpstr" size="46">
      <vt:lpstr>Arial</vt:lpstr>
      <vt:lpstr>Calibri</vt:lpstr>
      <vt:lpstr>Calibri Light</vt:lpstr>
      <vt:lpstr>宋体</vt:lpstr>
      <vt:lpstr>微软雅黑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2024-09-26T08:18:32.678</cp:lastPrinted>
  <dcterms:created xsi:type="dcterms:W3CDTF">2024-09-26T00:18:32Z</dcterms:created>
  <dcterms:modified xsi:type="dcterms:W3CDTF">2024-09-26T00:18:35Z</dcterms:modified>
</cp:coreProperties>
</file>