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embeddedFontLst>
    <p:embeddedFont>
      <p:font typeface="BKRLNR+MS-UIGothic"/>
      <p:regular r:id="rId19"/>
    </p:embeddedFont>
    <p:embeddedFont>
      <p:font typeface="REPFFH+VMFPEO+ArialMT"/>
      <p:regular r:id="rId20"/>
    </p:embeddedFont>
    <p:embeddedFont>
      <p:font typeface="QBFLBE+WSGCVU+MicrosoftYaHei-Bold"/>
      <p:regular r:id="rId21"/>
    </p:embeddedFont>
    <p:embeddedFont>
      <p:font typeface="EQCKBO+VJRKAV+MicrosoftYaHei"/>
      <p:regular r:id="rId22"/>
    </p:embeddedFont>
  </p:embeddedFontLst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font" Target="fonts/font1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2.fntdata" /><Relationship Id="rId21" Type="http://schemas.openxmlformats.org/officeDocument/2006/relationships/font" Target="fonts/font3.fntdata" /><Relationship Id="rId22" Type="http://schemas.openxmlformats.org/officeDocument/2006/relationships/font" Target="fonts/font4.fntdata" /><Relationship Id="rId23" Type="http://schemas.openxmlformats.org/officeDocument/2006/relationships/presProps" Target="presProps.xml" /><Relationship Id="rId24" Type="http://schemas.openxmlformats.org/officeDocument/2006/relationships/viewProps" Target="viewProps.xml" /><Relationship Id="rId25" Type="http://schemas.openxmlformats.org/officeDocument/2006/relationships/theme" Target="theme/theme1.xml" /><Relationship Id="rId26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ACF6F46-CD6B-4CE7-9AEF-93903DB92C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710752-618B-4312-B6D0-861A131F1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76772D-85AE-4024-87A7-E641F7141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356E12-B35F-44C7-9CC7-FC7D9ED4BA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A817E8-C4C0-4887-857E-61EEE52EDA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7CD36E3-3A24-4242-B8C9-0C141D15CD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0459A9-B32B-4268-815C-9F14090CF6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F079A9D-0E29-48CA-A7B8-1D401F97FE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8A3408E-E33A-4CBC-A3BB-72A00BD768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FA74F79-DA1F-4F58-B687-7DE0B7C858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4AEE9D-5D75-4FFC-B806-41F3EF0F1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86121121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13740" y="2142644"/>
            <a:ext cx="5578392" cy="25812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宾馆饭</a:t>
            </a:r>
            <a:r>
              <a:rPr sz="5150" spc="23">
                <a:solidFill>
                  <a:srgbClr val="000000"/>
                </a:solidFill>
                <a:latin typeface="BKRLNR+MS-UIGothic"/>
                <a:cs typeface="BKRLNR+MS-UIGothic"/>
              </a:rPr>
              <a:t>店消防安</a:t>
            </a:r>
          </a:p>
          <a:p>
            <a:pPr marL="0" marR="0">
              <a:lnSpc>
                <a:spcPts val="5150"/>
              </a:lnSpc>
              <a:spcBef>
                <a:spcPts val="2300"/>
              </a:spcBef>
              <a:spcAft>
                <a:spcPct val="0"/>
              </a:spcAft>
            </a:pPr>
            <a:r>
              <a:rPr sz="5150" spc="25">
                <a:solidFill>
                  <a:srgbClr val="000000"/>
                </a:solidFill>
                <a:latin typeface="BKRLNR+MS-UIGothic"/>
                <a:cs typeface="BKRLNR+MS-UIGothic"/>
              </a:rPr>
              <a:t>全管理</a:t>
            </a:r>
            <a:r>
              <a:rPr sz="5150" spc="2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5150" spc="25">
                <a:solidFill>
                  <a:srgbClr val="000000"/>
                </a:solidFill>
                <a:latin typeface="BKRLNR+MS-UIGothic"/>
                <a:cs typeface="BKRLNR+MS-UIGothic"/>
              </a:rPr>
              <a:t>范</a:t>
            </a:r>
            <a:r>
              <a:rPr sz="5150" spc="25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5150">
                <a:solidFill>
                  <a:srgbClr val="000000"/>
                </a:solidFill>
                <a:latin typeface="BKRLNR+MS-UIGothic"/>
                <a:cs typeface="BKRLNR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790575" y="434792"/>
            <a:ext cx="2533650" cy="1809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700"/>
              </a:lnSpc>
              <a:spcBef>
                <a:spcPct val="0"/>
              </a:spcBef>
              <a:spcAft>
                <a:spcPct val="0"/>
              </a:spcAft>
            </a:pPr>
            <a:r>
              <a:rPr sz="5700">
                <a:solidFill>
                  <a:srgbClr val="000000"/>
                </a:solidFill>
                <a:latin typeface="BKRLNR+MS-UIGothic"/>
                <a:cs typeface="BKRLNR+MS-UIGothic"/>
              </a:rPr>
              <a:t>目</a:t>
            </a:r>
            <a:r>
              <a:rPr sz="57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85519" y="1799780"/>
            <a:ext cx="5140901" cy="362941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REPFFH+VMFPEO+ArialMT"/>
                <a:cs typeface="REPFFH+VMFPE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宾馆饭</a:t>
            </a:r>
            <a:r>
              <a:rPr sz="2400">
                <a:solidFill>
                  <a:srgbClr val="000000"/>
                </a:solidFill>
                <a:latin typeface="BKRLNR+MS-UIGothic"/>
                <a:cs typeface="BKRLNR+MS-UIGothic"/>
              </a:rPr>
              <a:t>店消防安全管理概述</a:t>
            </a:r>
          </a:p>
          <a:p>
            <a:pPr marL="0" marR="0">
              <a:lnSpc>
                <a:spcPts val="2552"/>
              </a:lnSpc>
              <a:spcBef>
                <a:spcPts val="18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REPFFH+VMFPEO+ArialMT"/>
                <a:cs typeface="REPFFH+VMFPE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宾馆饭</a:t>
            </a:r>
            <a:r>
              <a:rPr sz="2400">
                <a:solidFill>
                  <a:srgbClr val="000000"/>
                </a:solidFill>
                <a:latin typeface="BKRLNR+MS-UIGothic"/>
                <a:cs typeface="BKRLNR+MS-UIGothic"/>
              </a:rPr>
              <a:t>店消防安全管理制度</a:t>
            </a:r>
          </a:p>
          <a:p>
            <a:pPr marL="0" marR="0">
              <a:lnSpc>
                <a:spcPts val="2552"/>
              </a:lnSpc>
              <a:spcBef>
                <a:spcPts val="19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REPFFH+VMFPEO+ArialMT"/>
                <a:cs typeface="REPFFH+VMFPE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宾馆饭</a:t>
            </a:r>
            <a:r>
              <a:rPr sz="2400">
                <a:solidFill>
                  <a:srgbClr val="000000"/>
                </a:solidFill>
                <a:latin typeface="BKRLNR+MS-UIGothic"/>
                <a:cs typeface="BKRLNR+MS-UIGothic"/>
              </a:rPr>
              <a:t>店消防安全管理措施</a:t>
            </a:r>
          </a:p>
          <a:p>
            <a:pPr marL="0" marR="0">
              <a:lnSpc>
                <a:spcPts val="2552"/>
              </a:lnSpc>
              <a:spcBef>
                <a:spcPts val="19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REPFFH+VMFPEO+ArialMT"/>
                <a:cs typeface="REPFFH+VMFPE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宾馆饭</a:t>
            </a:r>
            <a:r>
              <a:rPr sz="2400">
                <a:solidFill>
                  <a:srgbClr val="000000"/>
                </a:solidFill>
                <a:latin typeface="BKRLNR+MS-UIGothic"/>
                <a:cs typeface="BKRLNR+MS-UIGothic"/>
              </a:rPr>
              <a:t>店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灭</a:t>
            </a:r>
            <a:r>
              <a:rPr sz="2400">
                <a:solidFill>
                  <a:srgbClr val="000000"/>
                </a:solidFill>
                <a:latin typeface="BKRLNR+MS-UIGothic"/>
                <a:cs typeface="BKRLNR+MS-UIGothic"/>
              </a:rPr>
              <a:t>火救援与事故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2400">
                <a:solidFill>
                  <a:srgbClr val="000000"/>
                </a:solidFill>
                <a:latin typeface="BKRLNR+MS-UIGothic"/>
                <a:cs typeface="BKRLNR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9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REPFFH+VMFPEO+ArialMT"/>
                <a:cs typeface="REPFFH+VMFPE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宾馆饭</a:t>
            </a:r>
            <a:r>
              <a:rPr sz="2400">
                <a:solidFill>
                  <a:srgbClr val="000000"/>
                </a:solidFill>
                <a:latin typeface="BKRLNR+MS-UIGothic"/>
                <a:cs typeface="BKRLNR+MS-UIGothic"/>
              </a:rPr>
              <a:t>店消防安全宣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2400">
                <a:solidFill>
                  <a:srgbClr val="000000"/>
                </a:solidFill>
                <a:latin typeface="BKRLNR+MS-UIGothic"/>
                <a:cs typeface="BKRLNR+MS-UIGothic"/>
              </a:rPr>
              <a:t>与培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训</a:t>
            </a:r>
          </a:p>
          <a:p>
            <a:pPr marL="0" marR="0">
              <a:lnSpc>
                <a:spcPts val="2552"/>
              </a:lnSpc>
              <a:spcBef>
                <a:spcPts val="1917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REPFFH+VMFPEO+ArialMT"/>
                <a:cs typeface="REPFFH+VMFPEO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宾馆饭</a:t>
            </a:r>
            <a:r>
              <a:rPr sz="2400">
                <a:solidFill>
                  <a:srgbClr val="000000"/>
                </a:solidFill>
                <a:latin typeface="BKRLNR+MS-UIGothic"/>
                <a:cs typeface="BKRLNR+MS-UIGothic"/>
              </a:rPr>
              <a:t>店消防安全管理典型案例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3819671"/>
            <a:ext cx="5542597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宾馆饭</a:t>
            </a:r>
            <a:r>
              <a:rPr sz="3450">
                <a:solidFill>
                  <a:srgbClr val="000000"/>
                </a:solidFill>
                <a:latin typeface="BKRLNR+MS-UIGothic"/>
                <a:cs typeface="BKRLNR+MS-UIGothic"/>
              </a:rPr>
              <a:t>店消防安全管理概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55369" y="4450861"/>
            <a:ext cx="10953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BKRLNR+MS-UIGothic"/>
                <a:cs typeface="BKRLNR+MS-UIGothic"/>
              </a:rPr>
              <a:t>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宾馆饭</a:t>
            </a:r>
            <a:r>
              <a:rPr sz="3000">
                <a:solidFill>
                  <a:srgbClr val="59AE93"/>
                </a:solidFill>
                <a:latin typeface="BKRLNR+MS-UIGothic"/>
                <a:cs typeface="BKRLNR+MS-UIGothic"/>
              </a:rPr>
              <a:t>店的火灾危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险</a:t>
            </a:r>
            <a:r>
              <a:rPr sz="3000">
                <a:solidFill>
                  <a:srgbClr val="59AE93"/>
                </a:solidFill>
                <a:latin typeface="BKRLNR+MS-UIGothic"/>
                <a:cs typeface="BKRLNR+MS-UIGothic"/>
              </a:rPr>
              <a:t>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907539" y="170995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KRLNR+MS-UIGothic"/>
                <a:cs typeface="BKRLNR+MS-UIGothic"/>
              </a:rPr>
              <a:t>建筑可燃物多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BKRLNR+MS-UIGothic"/>
                <a:cs typeface="BKRLNR+MS-UIGothic"/>
              </a:rPr>
              <a:t>人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2000" spc="25">
                <a:solidFill>
                  <a:srgbClr val="FFFDFD"/>
                </a:solidFill>
                <a:latin typeface="BKRLNR+MS-UIGothic"/>
                <a:cs typeface="BKRLNR+MS-UIGothic"/>
              </a:rPr>
              <a:t>密集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209675" y="2452742"/>
            <a:ext cx="3431604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宾馆饭</a:t>
            </a: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店内大量使用可燃装修材料、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可燃家具及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，一旦着火，火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容易蔓延。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452742"/>
            <a:ext cx="3358008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宾馆饭</a:t>
            </a: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店客流量大，人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密集，一旦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生火灾，疏散困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难</a:t>
            </a: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，易造成重大人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员伤</a:t>
            </a: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亡。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173979" y="385371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DFD"/>
                </a:solidFill>
                <a:latin typeface="BKRLNR+MS-UIGothic"/>
                <a:cs typeface="BKRLNR+MS-UIGothic"/>
              </a:rPr>
              <a:t>用火用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电设备</a:t>
            </a:r>
            <a:r>
              <a:rPr sz="2000">
                <a:solidFill>
                  <a:srgbClr val="FFFDFD"/>
                </a:solidFill>
                <a:latin typeface="BKRLNR+MS-UIGothic"/>
                <a:cs typeface="BKRLNR+MS-UIGothic"/>
              </a:rPr>
              <a:t>多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宾馆饭</a:t>
            </a: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店内厨房、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锅</a:t>
            </a: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炉房、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发电</a:t>
            </a: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机房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等区域使用明火，同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使用大量的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气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，如空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调</a:t>
            </a: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电视</a:t>
            </a: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、冰箱等，增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加了火灾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风险</a:t>
            </a:r>
            <a:r>
              <a:rPr sz="1500">
                <a:solidFill>
                  <a:srgbClr val="FFFDFD"/>
                </a:solidFill>
                <a:latin typeface="BKRLNR+MS-UIGothic"/>
                <a:cs typeface="BKRLN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65722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KRLNR+MS-UIGothic"/>
                <a:cs typeface="BKRLNR+MS-UIGothic"/>
              </a:rPr>
              <a:t>加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强宾馆饭</a:t>
            </a:r>
            <a:r>
              <a:rPr sz="3000">
                <a:solidFill>
                  <a:srgbClr val="59AE93"/>
                </a:solidFill>
                <a:latin typeface="BKRLNR+MS-UIGothic"/>
                <a:cs typeface="BKRLNR+MS-UIGothic"/>
              </a:rPr>
              <a:t>店消防安全管理的意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BKRLNR+MS-UIGothic"/>
                <a:cs typeface="BKRLNR+MS-UIGothic"/>
              </a:rPr>
              <a:t>保障生命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财产</a:t>
            </a:r>
            <a:r>
              <a:rPr sz="2300" spc="25">
                <a:solidFill>
                  <a:srgbClr val="59AE93"/>
                </a:solidFill>
                <a:latin typeface="BKRLNR+MS-UIGothic"/>
                <a:cs typeface="BKRLNR+MS-UIGothic"/>
              </a:rPr>
              <a:t>安全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869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消防安全管理，可以有效地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防火灾的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生，减少火灾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生命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财产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的威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胁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维护</a:t>
            </a:r>
            <a:r>
              <a:rPr sz="2300" spc="23">
                <a:solidFill>
                  <a:srgbClr val="59AE93"/>
                </a:solidFill>
                <a:latin typeface="BKRLNR+MS-UIGothic"/>
                <a:cs typeface="BKRLNR+MS-UIGothic"/>
              </a:rPr>
              <a:t>社会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稳</a:t>
            </a:r>
            <a:r>
              <a:rPr sz="2300">
                <a:solidFill>
                  <a:srgbClr val="59AE93"/>
                </a:solidFill>
                <a:latin typeface="BKRLNR+MS-UIGothic"/>
                <a:cs typeface="BKRLNR+MS-UIGothic"/>
              </a:rPr>
              <a:t>定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宾馆饭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店是社会服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的重要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组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成部分，其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定运行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社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稳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定具有重要意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义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3092462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BKRLNR+MS-UIGothic"/>
                <a:cs typeface="BKRLNR+MS-UIGothic"/>
              </a:rPr>
              <a:t>提高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宾馆饭</a:t>
            </a:r>
            <a:r>
              <a:rPr sz="2300" spc="25">
                <a:solidFill>
                  <a:srgbClr val="59AE93"/>
                </a:solidFill>
                <a:latin typeface="BKRLNR+MS-UIGothic"/>
                <a:cs typeface="BKRLNR+MS-UIGothic"/>
              </a:rPr>
              <a:t>店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竞</a:t>
            </a:r>
            <a:r>
              <a:rPr sz="2300" spc="25">
                <a:solidFill>
                  <a:srgbClr val="59AE93"/>
                </a:solidFill>
                <a:latin typeface="BKRLNR+MS-UIGothic"/>
                <a:cs typeface="BKRLNR+MS-UIGothic"/>
              </a:rPr>
              <a:t>争力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279579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良好的消防安全管理可以提高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宾馆饭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店的服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务质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量和声誉，增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其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场竞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争力。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70104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宾馆饭</a:t>
            </a:r>
            <a:r>
              <a:rPr sz="3000">
                <a:solidFill>
                  <a:srgbClr val="59AE93"/>
                </a:solidFill>
                <a:latin typeface="BKRLNR+MS-UIGothic"/>
                <a:cs typeface="BKRLNR+MS-UIGothic"/>
              </a:rPr>
              <a:t>店消防安全管理的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职责</a:t>
            </a:r>
            <a:r>
              <a:rPr sz="3000">
                <a:solidFill>
                  <a:srgbClr val="59AE93"/>
                </a:solidFill>
                <a:latin typeface="BKRLNR+MS-UIGothic"/>
                <a:cs typeface="BKRLNR+MS-UIGothic"/>
              </a:rPr>
              <a:t>与要求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409700" y="2105655"/>
            <a:ext cx="2092318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BKRLNR+MS-UIGothic"/>
                <a:cs typeface="BKRLNR+MS-UIGothic"/>
              </a:rPr>
              <a:t>明确消防安全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责</a:t>
            </a:r>
            <a:r>
              <a:rPr sz="1550" spc="25">
                <a:solidFill>
                  <a:srgbClr val="59AE93"/>
                </a:solidFill>
                <a:latin typeface="BKRLNR+MS-UIGothic"/>
                <a:cs typeface="BKRLNR+MS-UIGothic"/>
              </a:rPr>
              <a:t>任人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63659" y="2139946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强</a:t>
            </a:r>
            <a:r>
              <a:rPr sz="1550" spc="25">
                <a:solidFill>
                  <a:srgbClr val="59AE93"/>
                </a:solidFill>
                <a:latin typeface="BKRLNR+MS-UIGothic"/>
                <a:cs typeface="BKRLNR+MS-UIGothic"/>
              </a:rPr>
              <a:t>化消防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设</a:t>
            </a:r>
            <a:r>
              <a:rPr sz="1550" spc="25">
                <a:solidFill>
                  <a:srgbClr val="59AE93"/>
                </a:solidFill>
                <a:latin typeface="BKRLNR+MS-UIGothic"/>
                <a:cs typeface="BKRLNR+MS-UIGothic"/>
              </a:rPr>
              <a:t>施管理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81075" y="2537948"/>
            <a:ext cx="269410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宾馆饭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店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明确各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级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管理人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工的消防安全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职责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，制定</a:t>
            </a:r>
          </a:p>
          <a:p>
            <a:pPr marL="85725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消防安全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责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任制度。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63659" y="2537948"/>
            <a:ext cx="2496941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确保消防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施完好有效，并定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032000" y="4764401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严</a:t>
            </a:r>
            <a:r>
              <a:rPr sz="1550" spc="25">
                <a:solidFill>
                  <a:srgbClr val="59AE93"/>
                </a:solidFill>
                <a:latin typeface="BKRLNR+MS-UIGothic"/>
                <a:cs typeface="BKRLNR+MS-UIGothic"/>
              </a:rPr>
              <a:t>格火源管控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07119" y="4764401"/>
            <a:ext cx="18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59AE93"/>
                </a:solidFill>
                <a:latin typeface="BKRLNR+MS-UIGothic"/>
                <a:cs typeface="BKRLNR+MS-UIGothic"/>
              </a:rPr>
              <a:t>落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实</a:t>
            </a:r>
            <a:r>
              <a:rPr sz="1550" spc="25">
                <a:solidFill>
                  <a:srgbClr val="59AE93"/>
                </a:solidFill>
                <a:latin typeface="BKRLNR+MS-UIGothic"/>
                <a:cs typeface="BKRLNR+MS-UIGothic"/>
              </a:rPr>
              <a:t>消防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1550" spc="25">
                <a:solidFill>
                  <a:srgbClr val="59AE93"/>
                </a:solidFill>
                <a:latin typeface="BKRLNR+MS-UIGothic"/>
                <a:cs typeface="BKRLNR+MS-UIGothic"/>
              </a:rPr>
              <a:t>急</a:t>
            </a:r>
            <a:r>
              <a:rPr sz="1550" spc="25">
                <a:solidFill>
                  <a:srgbClr val="59AE93"/>
                </a:solidFill>
                <a:latin typeface="SimSun"/>
                <a:cs typeface="SimSun"/>
              </a:rPr>
              <a:t>预</a:t>
            </a:r>
            <a:r>
              <a:rPr sz="1550">
                <a:solidFill>
                  <a:srgbClr val="59AE93"/>
                </a:solidFill>
                <a:latin typeface="BKRLNR+MS-UIGothic"/>
                <a:cs typeface="BKRLNR+MS-UIGothic"/>
              </a:rPr>
              <a:t>案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032000" y="5183992"/>
            <a:ext cx="2563177" cy="92138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明火使用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格管控，并</a:t>
            </a:r>
          </a:p>
          <a:p>
            <a:pPr marL="0" marR="0">
              <a:lnSpc>
                <a:spcPts val="1350"/>
              </a:lnSpc>
              <a:spcBef>
                <a:spcPts val="59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用火用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电设备进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</a:p>
          <a:p>
            <a:pPr marL="0" marR="0">
              <a:lnSpc>
                <a:spcPts val="1350"/>
              </a:lnSpc>
              <a:spcBef>
                <a:spcPts val="53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8046719" y="5248762"/>
            <a:ext cx="2694109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制定完善的消防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急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案，并</a:t>
            </a:r>
          </a:p>
          <a:p>
            <a:pPr marL="68580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定期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行演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练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和培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000000"/>
                </a:solidFill>
                <a:latin typeface="BKRLNR+MS-UIGothic"/>
                <a:cs typeface="BKRLN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3819671"/>
            <a:ext cx="5542597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宾馆饭</a:t>
            </a:r>
            <a:r>
              <a:rPr sz="3450">
                <a:solidFill>
                  <a:srgbClr val="000000"/>
                </a:solidFill>
                <a:latin typeface="BKRLNR+MS-UIGothic"/>
                <a:cs typeface="BKRLNR+MS-UIGothic"/>
              </a:rPr>
              <a:t>店消防安全管理制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55369" y="4450861"/>
            <a:ext cx="10953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BKRLNR+MS-UIGothic"/>
                <a:cs typeface="BKRLNR+MS-UIGothic"/>
              </a:rPr>
              <a:t>度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KRLNR+MS-UIGothic"/>
                <a:cs typeface="BKRLNR+MS-UIGothic"/>
              </a:rPr>
              <a:t>建立消防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组织</a:t>
            </a:r>
            <a:r>
              <a:rPr sz="3000">
                <a:solidFill>
                  <a:srgbClr val="59AE93"/>
                </a:solidFill>
                <a:latin typeface="BKRLNR+MS-UIGothic"/>
                <a:cs typeface="BKRLNR+MS-UIGothic"/>
              </a:rPr>
              <a:t>机构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3581400" y="1780278"/>
            <a:ext cx="73013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宾馆饭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建立消防安全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组织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，明确各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级负责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人及消防安全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专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兼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员职责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758314" y="3434452"/>
            <a:ext cx="77395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宾馆饭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店的法定代表人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消防安全第一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任人，全面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位的消防安全工作。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3587115" y="5056243"/>
            <a:ext cx="7739508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宾馆饭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应设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立消防安全管理人，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负责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制定和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施消防安全管理制度，开展消防宣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教育培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行防火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和火灾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患整改等工作。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KRLNR+MS-UIGothic"/>
                <a:cs typeface="BKRLNR+MS-UIGothic"/>
              </a:rPr>
              <a:t>健全消防安全制度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878704" y="2354433"/>
            <a:ext cx="6603570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宾馆饭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建立健全各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消防安全制度，包括消防安全教育、培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；防火巡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查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、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；安全疏散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施管理；消防控制室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值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班；消防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施、器材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维护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管理；火灾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隐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患整改；用火、用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电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安全管理；易燃易爆危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物品和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场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所防火防爆等制度。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78704" y="4338173"/>
            <a:ext cx="6702154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宾馆饭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店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定期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消防安全制度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、考核，确保各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项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制度落到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实处</a:t>
            </a:r>
            <a:r>
              <a:rPr sz="1350">
                <a:solidFill>
                  <a:srgbClr val="FFFFFF"/>
                </a:solidFill>
                <a:latin typeface="BKRLNR+MS-UIGothic"/>
                <a:cs typeface="BKRLN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KRLNR+MS-UIGothic"/>
                <a:cs typeface="BKRLNR+MS-UIGothic"/>
              </a:rPr>
              <a:t>落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实</a:t>
            </a:r>
            <a:r>
              <a:rPr sz="3000">
                <a:solidFill>
                  <a:srgbClr val="59AE93"/>
                </a:solidFill>
                <a:latin typeface="BKRLNR+MS-UIGothic"/>
                <a:cs typeface="BKRLNR+MS-UIGothic"/>
              </a:rPr>
              <a:t>消防安全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责</a:t>
            </a:r>
            <a:r>
              <a:rPr sz="3000">
                <a:solidFill>
                  <a:srgbClr val="59AE93"/>
                </a:solidFill>
                <a:latin typeface="BKRLNR+MS-UIGothic"/>
                <a:cs typeface="BKRLNR+MS-UIGothic"/>
              </a:rPr>
              <a:t>任制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宾馆饭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建立消防安全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制，明确各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级负责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人及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工在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消防安全工作中的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职责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宾馆饭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将消防安全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任制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与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业务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承包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单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位、租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赁单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位等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相关方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书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面明确，并与其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签订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合同或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协议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宾馆饭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消防安全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任制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情况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督、考核，确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保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责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任制得到有效落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KRLNR+MS-UIGothic"/>
                <a:cs typeface="BKRLNR+MS-UIGothic"/>
              </a:rPr>
              <a:t>开展防火安全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检查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176587" cy="129920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95249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宾馆饭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定期开展防火安全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，包括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对电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、燃气用具、</a:t>
            </a:r>
          </a:p>
          <a:p>
            <a:pPr marL="95249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易燃易爆危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物品等的安全状况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13604" y="4348853"/>
            <a:ext cx="2993454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宾馆饭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制定防火巡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查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制度，</a:t>
            </a:r>
          </a:p>
          <a:p>
            <a:pPr marL="19050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并消除火灾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隐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患。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宾馆饭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店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将防火安全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检查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结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果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行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记录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，并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针对检查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中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发现</a:t>
            </a:r>
          </a:p>
          <a:p>
            <a:pPr marL="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的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问题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及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采取措施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FFFFF"/>
                </a:solidFill>
                <a:latin typeface="BKRLNR+MS-UIGothic"/>
                <a:cs typeface="BKRLNR+MS-UIGothic"/>
              </a:rPr>
              <a:t>行整改。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055369" y="3819671"/>
            <a:ext cx="5542597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SimSun"/>
                <a:cs typeface="SimSun"/>
              </a:rPr>
              <a:t>宾馆饭</a:t>
            </a:r>
            <a:r>
              <a:rPr sz="3450">
                <a:solidFill>
                  <a:srgbClr val="000000"/>
                </a:solidFill>
                <a:latin typeface="BKRLNR+MS-UIGothic"/>
                <a:cs typeface="BKRLNR+MS-UIGothic"/>
              </a:rPr>
              <a:t>店消防安全管理措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055369" y="4450861"/>
            <a:ext cx="1095375" cy="10953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450"/>
              </a:lnSpc>
              <a:spcBef>
                <a:spcPct val="0"/>
              </a:spcBef>
              <a:spcAft>
                <a:spcPct val="0"/>
              </a:spcAft>
            </a:pPr>
            <a:r>
              <a:rPr sz="3450">
                <a:solidFill>
                  <a:srgbClr val="000000"/>
                </a:solidFill>
                <a:latin typeface="BKRLNR+MS-UIGothic"/>
                <a:cs typeface="BKRLNR+MS-UIGothic"/>
              </a:rPr>
              <a:t>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KRLNR+MS-UIGothic"/>
                <a:cs typeface="BKRLNR+MS-UIGothic"/>
              </a:rPr>
              <a:t>火灾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59AE93"/>
                </a:solidFill>
                <a:latin typeface="BKRLNR+MS-UIGothic"/>
                <a:cs typeface="BKRLNR+MS-UIGothic"/>
              </a:rPr>
              <a:t>防措施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198234" y="1770379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严</a:t>
            </a:r>
            <a:r>
              <a:rPr sz="1600">
                <a:solidFill>
                  <a:srgbClr val="59AE93"/>
                </a:solidFill>
                <a:latin typeface="BKRLNR+MS-UIGothic"/>
                <a:cs typeface="BKRLNR+MS-UIGothic"/>
              </a:rPr>
              <a:t>格控制用火和用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电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269229" y="2192382"/>
            <a:ext cx="800266" cy="4014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BFLBE+WSGCVU+MicrosoftYaHei-Bold"/>
                <a:cs typeface="QBFLBE+WSGCVU+MicrosoftYaHei-Bold"/>
              </a:rPr>
              <a:t>01</a:t>
            </a:r>
          </a:p>
          <a:p>
            <a:pPr marL="0" marR="0">
              <a:lnSpc>
                <a:spcPts val="2396"/>
              </a:lnSpc>
              <a:spcBef>
                <a:spcPts val="10468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BFLBE+WSGCVU+MicrosoftYaHei-Bold"/>
                <a:cs typeface="QBFLBE+WSGCVU+MicrosoftYaHei-Bold"/>
              </a:rPr>
              <a:t>02</a:t>
            </a:r>
          </a:p>
          <a:p>
            <a:pPr marL="0" marR="0">
              <a:lnSpc>
                <a:spcPts val="2396"/>
              </a:lnSpc>
              <a:spcBef>
                <a:spcPts val="10503"/>
              </a:spcBef>
              <a:spcAft>
                <a:spcPct val="0"/>
              </a:spcAft>
            </a:pPr>
            <a:r>
              <a:rPr sz="2300" spc="14">
                <a:solidFill>
                  <a:srgbClr val="FFFFFF"/>
                </a:solidFill>
                <a:latin typeface="QBFLBE+WSGCVU+MicrosoftYaHei-Bold"/>
                <a:cs typeface="QBFLBE+WSGCVU+MicrosoftYaHei-Bold"/>
              </a:rPr>
              <a:t>03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198234" y="2227953"/>
            <a:ext cx="576783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宾馆饭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店内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应严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格控制用火和用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，如禁止吸烟、使用明火和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违规电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器等。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198234" y="3420745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BKRLNR+MS-UIGothic"/>
                <a:cs typeface="BKRLNR+MS-UIGothic"/>
              </a:rPr>
              <a:t>易燃易爆物品的管理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198234" y="3890383"/>
            <a:ext cx="5841429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禁在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宾馆饭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店内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储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存易燃易爆危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物品，同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时应规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理易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废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弃物。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198234" y="5083175"/>
            <a:ext cx="1119428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59AE93"/>
                </a:solidFill>
                <a:latin typeface="BKRLNR+MS-UIGothic"/>
                <a:cs typeface="BKRLNR+MS-UIGothic"/>
              </a:rPr>
              <a:t>火源</a:t>
            </a:r>
            <a:r>
              <a:rPr sz="1600">
                <a:solidFill>
                  <a:srgbClr val="59AE93"/>
                </a:solidFill>
                <a:latin typeface="SimSun"/>
                <a:cs typeface="SimSun"/>
              </a:rPr>
              <a:t>监</a:t>
            </a:r>
            <a:r>
              <a:rPr sz="1600">
                <a:solidFill>
                  <a:srgbClr val="59AE93"/>
                </a:solidFill>
                <a:latin typeface="BKRLNR+MS-UIGothic"/>
                <a:cs typeface="BKRLNR+MS-UIGothic"/>
              </a:rPr>
              <a:t>管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198234" y="5564878"/>
            <a:ext cx="56942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于厨房等重点区域，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火源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管，确保燃气管道、灶具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198234" y="5907778"/>
            <a:ext cx="13647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等安全可靠。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56959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59AE93"/>
                </a:solidFill>
                <a:latin typeface="BKRLNR+MS-UIGothic"/>
                <a:cs typeface="BKRLNR+MS-UIGothic"/>
              </a:rPr>
              <a:t>火灾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报</a:t>
            </a:r>
            <a:r>
              <a:rPr sz="3000">
                <a:solidFill>
                  <a:srgbClr val="59AE93"/>
                </a:solidFill>
                <a:latin typeface="BKRLNR+MS-UIGothic"/>
                <a:cs typeface="BKRLNR+MS-UIGothic"/>
              </a:rPr>
              <a:t>警与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59AE93"/>
                </a:solidFill>
                <a:latin typeface="BKRLNR+MS-UIGothic"/>
                <a:cs typeface="BKRLNR+MS-UIGothic"/>
              </a:rPr>
              <a:t>急疏散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59AE93"/>
                </a:solidFill>
                <a:latin typeface="BKRLNR+MS-UIGothic"/>
                <a:cs typeface="BKRLNR+MS-UIGothic"/>
              </a:rPr>
              <a:t>案</a:t>
            </a:r>
            <a:r>
              <a:rPr sz="3000">
                <a:solidFill>
                  <a:srgbClr val="59AE93"/>
                </a:solidFill>
                <a:latin typeface="SimSun"/>
                <a:cs typeface="SimSun"/>
              </a:rPr>
              <a:t>编</a:t>
            </a:r>
            <a:r>
              <a:rPr sz="3000">
                <a:solidFill>
                  <a:srgbClr val="59AE93"/>
                </a:solidFill>
                <a:latin typeface="BKRLNR+MS-UIGothic"/>
                <a:cs typeface="BKRLNR+MS-UIGothic"/>
              </a:rPr>
              <a:t>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应</a:t>
            </a:r>
            <a:r>
              <a:rPr sz="2300" spc="25">
                <a:solidFill>
                  <a:srgbClr val="59AE93"/>
                </a:solidFill>
                <a:latin typeface="BKRLNR+MS-UIGothic"/>
                <a:cs typeface="BKRLNR+MS-UIGothic"/>
              </a:rPr>
              <a:t>急疏散</a:t>
            </a:r>
            <a:r>
              <a:rPr sz="2300" spc="25">
                <a:solidFill>
                  <a:srgbClr val="59AE93"/>
                </a:solidFill>
                <a:latin typeface="SimSun"/>
                <a:cs typeface="SimSun"/>
              </a:rPr>
              <a:t>预</a:t>
            </a:r>
            <a:r>
              <a:rPr sz="2300">
                <a:solidFill>
                  <a:srgbClr val="59AE93"/>
                </a:solidFill>
                <a:latin typeface="BKRLNR+MS-UIGothic"/>
                <a:cs typeface="BKRLNR+MS-UIGothic"/>
              </a:rPr>
              <a:t>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12992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宾馆饭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制定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急疏散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案，包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括疏散路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、疏散指示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志、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照明等方面的内容，以确保人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安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全疏散。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0739" y="2257226"/>
            <a:ext cx="279714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BKRLNR+MS-UIGothic"/>
                <a:cs typeface="BKRLNR+MS-UIGothic"/>
              </a:rPr>
              <a:t>火灾探</a:t>
            </a:r>
            <a:r>
              <a:rPr sz="2300" spc="23">
                <a:solidFill>
                  <a:srgbClr val="59AE93"/>
                </a:solidFill>
                <a:latin typeface="SimSun"/>
                <a:cs typeface="SimSun"/>
              </a:rPr>
              <a:t>测报</a:t>
            </a:r>
            <a:r>
              <a:rPr sz="2300" spc="25">
                <a:solidFill>
                  <a:srgbClr val="59AE93"/>
                </a:solidFill>
                <a:latin typeface="BKRLNR+MS-UIGothic"/>
                <a:cs typeface="BKRLNR+MS-UIGothic"/>
              </a:rPr>
              <a:t>警系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348615" y="2820408"/>
            <a:ext cx="3358008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19050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宾馆饭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店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安装火灾探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测报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警系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，及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时发现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火情并采取相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措施。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59AE93"/>
                </a:solidFill>
                <a:latin typeface="BKRLNR+MS-UIGothic"/>
                <a:cs typeface="BKRLNR+MS-UIGothic"/>
              </a:rPr>
              <a:t>消防演</a:t>
            </a:r>
            <a:r>
              <a:rPr sz="2300">
                <a:solidFill>
                  <a:srgbClr val="59AE93"/>
                </a:solidFill>
                <a:latin typeface="SimSun"/>
                <a:cs typeface="SimSun"/>
              </a:rPr>
              <a:t>练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定期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行消防演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练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，提高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员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工和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顾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客的消防安全意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识</a:t>
            </a:r>
            <a:r>
              <a:rPr sz="1500">
                <a:solidFill>
                  <a:srgbClr val="000000"/>
                </a:solidFill>
                <a:latin typeface="BKRLNR+MS-UIGothic"/>
                <a:cs typeface="BKRLNR+MS-UIGothic"/>
              </a:rPr>
              <a:t>和自救能力。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https://d.book118.com/886121121140010040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111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3">
      <vt:lpstr>Arial</vt:lpstr>
      <vt:lpstr>Calibri</vt:lpstr>
      <vt:lpstr>SimSun</vt:lpstr>
      <vt:lpstr>BKRLNR+MS-UIGothic</vt:lpstr>
      <vt:lpstr>REPFFH+VMFPEO+ArialMT</vt:lpstr>
      <vt:lpstr>Times New Roman</vt:lpstr>
      <vt:lpstr>QBFLBE+WSGCVU+MicrosoftYaHei-Bold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2024-09-07T02:39:22.445</cp:lastPrinted>
  <dcterms:created xsi:type="dcterms:W3CDTF">2024-09-06T18:39:22Z</dcterms:created>
  <dcterms:modified xsi:type="dcterms:W3CDTF">2024-09-06T18:39:23Z</dcterms:modified>
</cp:coreProperties>
</file>